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6" r:id="rId2"/>
    <p:sldMasterId id="2147483778" r:id="rId3"/>
  </p:sldMasterIdLst>
  <p:notesMasterIdLst>
    <p:notesMasterId r:id="rId34"/>
  </p:notesMasterIdLst>
  <p:handoutMasterIdLst>
    <p:handoutMasterId r:id="rId35"/>
  </p:handoutMasterIdLst>
  <p:sldIdLst>
    <p:sldId id="369" r:id="rId4"/>
    <p:sldId id="411" r:id="rId5"/>
    <p:sldId id="412" r:id="rId6"/>
    <p:sldId id="413" r:id="rId7"/>
    <p:sldId id="420" r:id="rId8"/>
    <p:sldId id="523" r:id="rId9"/>
    <p:sldId id="528" r:id="rId10"/>
    <p:sldId id="524" r:id="rId11"/>
    <p:sldId id="526" r:id="rId12"/>
    <p:sldId id="527" r:id="rId13"/>
    <p:sldId id="529" r:id="rId14"/>
    <p:sldId id="506" r:id="rId15"/>
    <p:sldId id="458" r:id="rId16"/>
    <p:sldId id="459" r:id="rId17"/>
    <p:sldId id="507" r:id="rId18"/>
    <p:sldId id="509" r:id="rId19"/>
    <p:sldId id="511" r:id="rId20"/>
    <p:sldId id="508" r:id="rId21"/>
    <p:sldId id="519" r:id="rId22"/>
    <p:sldId id="531" r:id="rId23"/>
    <p:sldId id="532" r:id="rId24"/>
    <p:sldId id="491" r:id="rId25"/>
    <p:sldId id="510" r:id="rId26"/>
    <p:sldId id="503" r:id="rId27"/>
    <p:sldId id="530" r:id="rId28"/>
    <p:sldId id="477" r:id="rId29"/>
    <p:sldId id="492" r:id="rId30"/>
    <p:sldId id="449" r:id="rId31"/>
    <p:sldId id="478" r:id="rId32"/>
    <p:sldId id="479" r:id="rId33"/>
  </p:sldIdLst>
  <p:sldSz cx="12192000" cy="6858000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CC00"/>
    <a:srgbClr val="CC6600"/>
    <a:srgbClr val="003300"/>
    <a:srgbClr val="FF99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92" autoAdjust="0"/>
    <p:restoredTop sz="83692" autoAdjust="0"/>
  </p:normalViewPr>
  <p:slideViewPr>
    <p:cSldViewPr snapToGrid="0">
      <p:cViewPr varScale="1">
        <p:scale>
          <a:sx n="109" d="100"/>
          <a:sy n="109" d="100"/>
        </p:scale>
        <p:origin x="342" y="10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4022937" cy="350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5" y="3"/>
            <a:ext cx="4022937" cy="350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34538"/>
            <a:ext cx="4022937" cy="350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5" y="6634538"/>
            <a:ext cx="4022937" cy="350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09T02:48:40.67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1587A3E-34D4-4D57-8262-EDE17B7E4611}" emma:medium="tactile" emma:mode="ink">
          <msink:context xmlns:msink="http://schemas.microsoft.com/ink/2010/main" type="inkDrawing" rotatedBoundingBox="2605,5595 2630,5590 2633,5605 2608,5610" shapeName="Other"/>
        </emma:interpretation>
      </emma:emma>
    </inkml:annotationXML>
    <inkml:trace contextRef="#ctx0" brushRef="#br0">25 0 1 0,'-25'5'0'0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4022937" cy="350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5" y="3"/>
            <a:ext cx="4022937" cy="350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3125"/>
            <a:ext cx="4191000" cy="2357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61533"/>
            <a:ext cx="7426960" cy="23574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34538"/>
            <a:ext cx="4022937" cy="350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5" y="6634538"/>
            <a:ext cx="4022937" cy="350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C0E7DD-8182-43F6-96D3-A4EB08118FBC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18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50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06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63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64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02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37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this slowly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994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577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18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019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549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371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171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58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07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72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73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20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79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77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20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8" name="Straight Connector 57"/>
          <p:cNvCxnSpPr/>
          <p:nvPr userDrawn="1"/>
        </p:nvCxnSpPr>
        <p:spPr>
          <a:xfrm>
            <a:off x="1293845" y="4706086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761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1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72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194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666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905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519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921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119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490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501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933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046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086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34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08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9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3/9/2022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312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124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3/9/2022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0" name="Straight Connector 3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Group 4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1" name="Straight Connector 5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Straight Connector 4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4" name="Straight Connector 2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oup 2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5" name="Straight Connector 3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/>
              <p:cNvCxnSpPr/>
              <p:nvPr userDrawn="1"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21255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Rectangle 58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404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62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1709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22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7.png"/><Relationship Id="rId10" Type="http://schemas.openxmlformats.org/officeDocument/2006/relationships/image" Target="../media/image18.png"/><Relationship Id="rId4" Type="http://schemas.openxmlformats.org/officeDocument/2006/relationships/image" Target="../media/image25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7.png"/><Relationship Id="rId7" Type="http://schemas.openxmlformats.org/officeDocument/2006/relationships/image" Target="../media/image260.png"/><Relationship Id="rId12" Type="http://schemas.openxmlformats.org/officeDocument/2006/relationships/image" Target="../media/image3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00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230.png"/><Relationship Id="rId9" Type="http://schemas.openxmlformats.org/officeDocument/2006/relationships/image" Target="../media/image2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3.png"/><Relationship Id="rId7" Type="http://schemas.openxmlformats.org/officeDocument/2006/relationships/image" Target="../media/image260.png"/><Relationship Id="rId12" Type="http://schemas.openxmlformats.org/officeDocument/2006/relationships/image" Target="../media/image3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00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230.png"/><Relationship Id="rId9" Type="http://schemas.openxmlformats.org/officeDocument/2006/relationships/image" Target="../media/image28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7.png"/><Relationship Id="rId3" Type="http://schemas.openxmlformats.org/officeDocument/2006/relationships/image" Target="../media/image23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11" Type="http://schemas.openxmlformats.org/officeDocument/2006/relationships/image" Target="../media/image42.png"/><Relationship Id="rId5" Type="http://schemas.openxmlformats.org/officeDocument/2006/relationships/image" Target="../media/image26.png"/><Relationship Id="rId15" Type="http://schemas.openxmlformats.org/officeDocument/2006/relationships/image" Target="../media/image49.png"/><Relationship Id="rId10" Type="http://schemas.openxmlformats.org/officeDocument/2006/relationships/image" Target="../media/image41.png"/><Relationship Id="rId4" Type="http://schemas.openxmlformats.org/officeDocument/2006/relationships/image" Target="../media/image24.png"/><Relationship Id="rId9" Type="http://schemas.openxmlformats.org/officeDocument/2006/relationships/image" Target="../media/image40.png"/><Relationship Id="rId1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3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0.png"/><Relationship Id="rId4" Type="http://schemas.openxmlformats.org/officeDocument/2006/relationships/image" Target="../media/image49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8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3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0.png"/><Relationship Id="rId4" Type="http://schemas.openxmlformats.org/officeDocument/2006/relationships/image" Target="../media/image49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57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1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82800" y="3724609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Linear Programs</a:t>
            </a:r>
          </a:p>
          <a:p>
            <a:pPr eaLnBrk="1" hangingPunct="1"/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C30507E-9979-4EE8-859F-783BCD264D01}" type="slidenum">
              <a:rPr lang="en-US" altLang="en-US" sz="1400">
                <a:solidFill>
                  <a:srgbClr val="808080"/>
                </a:solidFill>
                <a:latin typeface="Tahoma" panose="020B060403050404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z="1400">
              <a:solidFill>
                <a:srgbClr val="80808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34EE7-18C9-46BD-A206-F83C940A8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0870D-DE82-41F0-9D14-E52ED0907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F8676A-EBB6-4947-9FE2-F4C95F74E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3" y="287250"/>
            <a:ext cx="11050588" cy="54485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433627-BB83-4E63-96DA-EF9E49CBF3EF}"/>
              </a:ext>
            </a:extLst>
          </p:cNvPr>
          <p:cNvSpPr txBox="1"/>
          <p:nvPr/>
        </p:nvSpPr>
        <p:spPr>
          <a:xfrm>
            <a:off x="2794000" y="5122847"/>
            <a:ext cx="5999019" cy="12258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 dirty="0"/>
              <a:t>Open Problem:</a:t>
            </a:r>
          </a:p>
          <a:p>
            <a:r>
              <a:rPr lang="en-US" sz="2200" dirty="0"/>
              <a:t>Can we have a rule to select new vertex such that # of steps are </a:t>
            </a:r>
            <a:r>
              <a:rPr lang="en-US" sz="2200" dirty="0" err="1"/>
              <a:t>polynomially</a:t>
            </a:r>
            <a:r>
              <a:rPr lang="en-US" sz="2200" dirty="0"/>
              <a:t> bounded?</a:t>
            </a:r>
          </a:p>
        </p:txBody>
      </p:sp>
    </p:spTree>
    <p:extLst>
      <p:ext uri="{BB962C8B-B14F-4D97-AF65-F5344CB8AC3E}">
        <p14:creationId xmlns:p14="http://schemas.microsoft.com/office/powerpoint/2010/main" val="123160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A9E77-AFBD-4AFB-BB94-0639046F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Interior Point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A5ED9-2B4A-42DD-83F8-747007129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1E2E940-7B03-446B-9B51-C3560AD2316A}"/>
              </a:ext>
            </a:extLst>
          </p:cNvPr>
          <p:cNvGrpSpPr/>
          <p:nvPr/>
        </p:nvGrpSpPr>
        <p:grpSpPr>
          <a:xfrm>
            <a:off x="4187501" y="2268429"/>
            <a:ext cx="3830851" cy="2646340"/>
            <a:chOff x="6025862" y="2507550"/>
            <a:chExt cx="5327939" cy="3680525"/>
          </a:xfrm>
        </p:grpSpPr>
        <p:sp>
          <p:nvSpPr>
            <p:cNvPr id="13" name="Content Placeholder 18">
              <a:extLst>
                <a:ext uri="{FF2B5EF4-FFF2-40B4-BE49-F238E27FC236}">
                  <a16:creationId xmlns:a16="http://schemas.microsoft.com/office/drawing/2014/main" id="{37FCD719-F5B5-4E7F-944C-FA3552ACA08F}"/>
                </a:ext>
              </a:extLst>
            </p:cNvPr>
            <p:cNvSpPr txBox="1">
              <a:spLocks/>
            </p:cNvSpPr>
            <p:nvPr/>
          </p:nvSpPr>
          <p:spPr>
            <a:xfrm>
              <a:off x="6172200" y="2507550"/>
              <a:ext cx="5181601" cy="368052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Wingdings 2" pitchFamily="18" charset="2"/>
                <a:buChar char="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 2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 2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 2" pitchFamily="18" charset="2"/>
                <a:buChar char="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 2" pitchFamily="18" charset="2"/>
                <a:buChar char="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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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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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 2" pitchFamily="18" charset="2"/>
                <a:buNone/>
              </a:pPr>
              <a:r>
                <a:rPr lang="en-US"/>
                <a:t> </a:t>
              </a:r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21A8A9-3FE7-48D8-8CB8-3E196FCFBE09}"/>
                </a:ext>
              </a:extLst>
            </p:cNvPr>
            <p:cNvSpPr txBox="1"/>
            <p:nvPr/>
          </p:nvSpPr>
          <p:spPr>
            <a:xfrm rot="4312740">
              <a:off x="5555060" y="4031660"/>
              <a:ext cx="1882907" cy="513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++++++++++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B2988E7-9ED0-467A-BCDE-18E02ABA8D84}"/>
                </a:ext>
              </a:extLst>
            </p:cNvPr>
            <p:cNvSpPr txBox="1"/>
            <p:nvPr/>
          </p:nvSpPr>
          <p:spPr>
            <a:xfrm rot="2958597">
              <a:off x="6474070" y="5154894"/>
              <a:ext cx="1231550" cy="513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++++++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250DA1-62CD-4413-987C-84C9D93AC800}"/>
                </a:ext>
              </a:extLst>
            </p:cNvPr>
            <p:cNvSpPr txBox="1"/>
            <p:nvPr/>
          </p:nvSpPr>
          <p:spPr>
            <a:xfrm rot="20891955">
              <a:off x="7408443" y="5486067"/>
              <a:ext cx="1394389" cy="513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+++++++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ABBCA20-FAD4-4E86-BFD2-6AB4E80DF73A}"/>
                </a:ext>
              </a:extLst>
            </p:cNvPr>
            <p:cNvSpPr txBox="1"/>
            <p:nvPr/>
          </p:nvSpPr>
          <p:spPr>
            <a:xfrm rot="19043649">
              <a:off x="8497218" y="4920722"/>
              <a:ext cx="1394389" cy="513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+++++++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0C74D67-B1DE-4BF0-A5EA-6E0186D324C2}"/>
                </a:ext>
              </a:extLst>
            </p:cNvPr>
            <p:cNvSpPr txBox="1"/>
            <p:nvPr/>
          </p:nvSpPr>
          <p:spPr>
            <a:xfrm rot="17344873">
              <a:off x="9131078" y="3809951"/>
              <a:ext cx="1557228" cy="513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++++++++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51FD5DB-8A9C-4186-B2A0-0BDDBC4359CE}"/>
                </a:ext>
              </a:extLst>
            </p:cNvPr>
            <p:cNvSpPr/>
            <p:nvPr/>
          </p:nvSpPr>
          <p:spPr>
            <a:xfrm>
              <a:off x="8129104" y="3804096"/>
              <a:ext cx="269508" cy="28875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+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46E9033-F72B-4A56-A80B-6085B9457D0E}"/>
                </a:ext>
              </a:extLst>
            </p:cNvPr>
            <p:cNvGrpSpPr/>
            <p:nvPr/>
          </p:nvGrpSpPr>
          <p:grpSpPr>
            <a:xfrm>
              <a:off x="6435248" y="2825219"/>
              <a:ext cx="3543993" cy="2904397"/>
              <a:chOff x="1200126" y="2893390"/>
              <a:chExt cx="3543993" cy="2904397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5085332D-7C80-409A-A3DC-035AF4A83860}"/>
                  </a:ext>
                </a:extLst>
              </p:cNvPr>
              <p:cNvCxnSpPr/>
              <p:nvPr/>
            </p:nvCxnSpPr>
            <p:spPr>
              <a:xfrm>
                <a:off x="1200126" y="3660979"/>
                <a:ext cx="435033" cy="1357162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F204E5C3-1180-49E8-8123-27C5D7F08BC7}"/>
                  </a:ext>
                </a:extLst>
              </p:cNvPr>
              <p:cNvCxnSpPr/>
              <p:nvPr/>
            </p:nvCxnSpPr>
            <p:spPr>
              <a:xfrm>
                <a:off x="1635159" y="5018141"/>
                <a:ext cx="712269" cy="779646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D5B2AD3-E616-4FDE-853D-5C818B93A945}"/>
                  </a:ext>
                </a:extLst>
              </p:cNvPr>
              <p:cNvCxnSpPr/>
              <p:nvPr/>
            </p:nvCxnSpPr>
            <p:spPr>
              <a:xfrm flipH="1">
                <a:off x="2347429" y="5522666"/>
                <a:ext cx="1075798" cy="275121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9D030B1B-DEC3-4853-AE32-17AC98E7F32B}"/>
                  </a:ext>
                </a:extLst>
              </p:cNvPr>
              <p:cNvCxnSpPr/>
              <p:nvPr/>
            </p:nvCxnSpPr>
            <p:spPr>
              <a:xfrm flipH="1">
                <a:off x="3435083" y="4723683"/>
                <a:ext cx="895843" cy="798983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B00503D-3E07-4BD7-9779-649EB3E55ED4}"/>
                  </a:ext>
                </a:extLst>
              </p:cNvPr>
              <p:cNvCxnSpPr/>
              <p:nvPr/>
            </p:nvCxnSpPr>
            <p:spPr>
              <a:xfrm flipH="1">
                <a:off x="4327310" y="3488673"/>
                <a:ext cx="416809" cy="1235010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6956A1C-9BD0-4349-A4A6-DBCFC63A1D45}"/>
                  </a:ext>
                </a:extLst>
              </p:cNvPr>
              <p:cNvCxnSpPr/>
              <p:nvPr/>
            </p:nvCxnSpPr>
            <p:spPr>
              <a:xfrm flipV="1">
                <a:off x="1200126" y="2901613"/>
                <a:ext cx="1691129" cy="720865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FD67288-DB96-42C7-AF5B-D1B3DDA78AFD}"/>
                  </a:ext>
                </a:extLst>
              </p:cNvPr>
              <p:cNvCxnSpPr/>
              <p:nvPr/>
            </p:nvCxnSpPr>
            <p:spPr>
              <a:xfrm>
                <a:off x="2891255" y="2893390"/>
                <a:ext cx="1852864" cy="610694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E3BF59-E58E-4843-982C-68729E414A8D}"/>
                </a:ext>
              </a:extLst>
            </p:cNvPr>
            <p:cNvSpPr txBox="1"/>
            <p:nvPr/>
          </p:nvSpPr>
          <p:spPr>
            <a:xfrm rot="9320619">
              <a:off x="6025862" y="2778114"/>
              <a:ext cx="2371424" cy="513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+++++++++++++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D398DEF-9697-4B05-AD4D-7CB54A17EE87}"/>
                </a:ext>
              </a:extLst>
            </p:cNvPr>
            <p:cNvSpPr txBox="1"/>
            <p:nvPr/>
          </p:nvSpPr>
          <p:spPr>
            <a:xfrm rot="11918270">
              <a:off x="7968613" y="2716506"/>
              <a:ext cx="2208586" cy="513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++++++++++++</a:t>
              </a:r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23A8AB07-34FD-4618-B088-3D8204BE9348}"/>
                </a:ext>
              </a:extLst>
            </p:cNvPr>
            <p:cNvSpPr/>
            <p:nvPr/>
          </p:nvSpPr>
          <p:spPr>
            <a:xfrm rot="4338039">
              <a:off x="6027072" y="3284514"/>
              <a:ext cx="2491120" cy="2126595"/>
            </a:xfrm>
            <a:prstGeom prst="arc">
              <a:avLst>
                <a:gd name="adj1" fmla="val 16360831"/>
                <a:gd name="adj2" fmla="val 0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D912274-E545-4DD9-90FD-5A673E614FD8}"/>
                </a:ext>
              </a:extLst>
            </p:cNvPr>
            <p:cNvCxnSpPr/>
            <p:nvPr/>
          </p:nvCxnSpPr>
          <p:spPr>
            <a:xfrm>
              <a:off x="10426171" y="3223283"/>
              <a:ext cx="35068" cy="2212024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6820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b="9385"/>
          <a:stretch/>
        </p:blipFill>
        <p:spPr>
          <a:xfrm>
            <a:off x="8000909" y="2865352"/>
            <a:ext cx="4191091" cy="39640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Constrained to Unconstrained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Difficulties lie in the polytope constraint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Smooth function is easier to minimize</a:t>
                </a:r>
              </a:p>
              <a:p>
                <a:r>
                  <a:rPr lang="en-US" b="1" dirty="0">
                    <a:solidFill>
                      <a:schemeClr val="accent1"/>
                    </a:solidFill>
                  </a:rPr>
                  <a:t>Replace the constraint by a smooth function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Requirements for barrier function:</a:t>
                </a:r>
              </a:p>
              <a:p>
                <a:r>
                  <a:rPr lang="en-US" dirty="0"/>
                  <a:t>Smooth</a:t>
                </a:r>
              </a:p>
              <a:p>
                <a:r>
                  <a:rPr lang="en-US" dirty="0"/>
                  <a:t>Blow up on the boundary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367337" y="1767913"/>
            <a:ext cx="2962275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17640" y="1460489"/>
            <a:ext cx="2414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(Barrier Function)</a:t>
            </a:r>
          </a:p>
        </p:txBody>
      </p:sp>
    </p:spTree>
    <p:extLst>
      <p:ext uri="{BB962C8B-B14F-4D97-AF65-F5344CB8AC3E}">
        <p14:creationId xmlns:p14="http://schemas.microsoft.com/office/powerpoint/2010/main" val="428881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45127" y="365759"/>
            <a:ext cx="10515600" cy="1388951"/>
          </a:xfrm>
        </p:spPr>
        <p:txBody>
          <a:bodyPr/>
          <a:lstStyle/>
          <a:p>
            <a:r>
              <a:rPr lang="en-US" b="1" dirty="0"/>
              <a:t>Example: Log Barrier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845127" y="2004291"/>
                <a:ext cx="10515600" cy="4175846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distance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 constraint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blows up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close to boundary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You can view this “physically”.</a:t>
                </a: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5127" y="2004291"/>
                <a:ext cx="10515600" cy="4175846"/>
              </a:xfrm>
              <a:blipFill>
                <a:blip r:embed="rId4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6015" y="2285876"/>
            <a:ext cx="4215263" cy="3894261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8758607" y="3078263"/>
            <a:ext cx="375557" cy="391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 rot="20464859">
            <a:off x="8095096" y="2872995"/>
            <a:ext cx="696563" cy="638170"/>
            <a:chOff x="5370005" y="3236712"/>
            <a:chExt cx="740478" cy="678404"/>
          </a:xfrm>
        </p:grpSpPr>
        <p:cxnSp>
          <p:nvCxnSpPr>
            <p:cNvPr id="31" name="Straight Arrow Connector 30"/>
            <p:cNvCxnSpPr/>
            <p:nvPr/>
          </p:nvCxnSpPr>
          <p:spPr>
            <a:xfrm rot="1135141" flipH="1">
              <a:off x="5370005" y="3651069"/>
              <a:ext cx="740478" cy="264047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5449779" y="3236712"/>
                  <a:ext cx="58163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9779" y="3236712"/>
                  <a:ext cx="581633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 rot="5814036">
            <a:off x="8778551" y="2659550"/>
            <a:ext cx="698904" cy="574225"/>
            <a:chOff x="5405399" y="3252891"/>
            <a:chExt cx="721672" cy="592931"/>
          </a:xfrm>
        </p:grpSpPr>
        <p:cxnSp>
          <p:nvCxnSpPr>
            <p:cNvPr id="34" name="Straight Arrow Connector 33"/>
            <p:cNvCxnSpPr/>
            <p:nvPr/>
          </p:nvCxnSpPr>
          <p:spPr>
            <a:xfrm rot="15538691" flipV="1">
              <a:off x="5713955" y="3432706"/>
              <a:ext cx="132020" cy="694212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5405399" y="3252891"/>
                  <a:ext cx="58990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5399" y="3252891"/>
                  <a:ext cx="589905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 rot="20081997">
            <a:off x="8856508" y="2324967"/>
            <a:ext cx="2204342" cy="952916"/>
            <a:chOff x="3659027" y="3084513"/>
            <a:chExt cx="2383869" cy="1030524"/>
          </a:xfrm>
        </p:grpSpPr>
        <p:cxnSp>
          <p:nvCxnSpPr>
            <p:cNvPr id="37" name="Straight Arrow Connector 36"/>
            <p:cNvCxnSpPr/>
            <p:nvPr/>
          </p:nvCxnSpPr>
          <p:spPr>
            <a:xfrm rot="1518003" flipH="1">
              <a:off x="3659027" y="3138629"/>
              <a:ext cx="2383869" cy="976408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4475622" y="3084513"/>
                  <a:ext cx="58990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5622" y="3084513"/>
                  <a:ext cx="589905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83" y="2012496"/>
            <a:ext cx="3398223" cy="93651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7798770" y="2329823"/>
            <a:ext cx="4163620" cy="3914785"/>
            <a:chOff x="7004363" y="2991054"/>
            <a:chExt cx="3600340" cy="3493648"/>
          </a:xfrm>
        </p:grpSpPr>
        <p:sp>
          <p:nvSpPr>
            <p:cNvPr id="22" name="TextBox 21"/>
            <p:cNvSpPr txBox="1"/>
            <p:nvPr/>
          </p:nvSpPr>
          <p:spPr>
            <a:xfrm rot="423433">
              <a:off x="7004363" y="3049102"/>
              <a:ext cx="3195549" cy="329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+++++++++++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+++++++++++++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++++++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 rot="3918686">
              <a:off x="9682162" y="3905181"/>
              <a:ext cx="1417168" cy="319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+++++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6264796">
              <a:off x="9631948" y="5355548"/>
              <a:ext cx="1626144" cy="31936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+++++++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++++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 rot="10447123">
              <a:off x="8893166" y="6155101"/>
              <a:ext cx="1373165" cy="3296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++++++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++++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 rot="12046664">
              <a:off x="7820488" y="6033672"/>
              <a:ext cx="1170678" cy="3296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++++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+++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5046731">
              <a:off x="5807949" y="4375858"/>
              <a:ext cx="3088976" cy="319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+++++++++++++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+++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+++++++++</a:t>
              </a:r>
            </a:p>
          </p:txBody>
        </p:sp>
      </p:grpSp>
      <p:sp>
        <p:nvSpPr>
          <p:cNvPr id="42" name="Oval 41"/>
          <p:cNvSpPr/>
          <p:nvPr/>
        </p:nvSpPr>
        <p:spPr>
          <a:xfrm>
            <a:off x="9317118" y="3557068"/>
            <a:ext cx="269508" cy="28875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81247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4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Central Path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845127" y="1828800"/>
                <a:ext cx="10515600" cy="477356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Repeat</a:t>
                </a:r>
              </a:p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Decrease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/>
                    </a:solidFill>
                  </a:rPr>
                  <a:t>What barrier function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should we pick?</a:t>
                </a:r>
              </a:p>
              <a:p>
                <a:r>
                  <a:rPr lang="en-US" dirty="0" err="1"/>
                  <a:t>Karmarkar</a:t>
                </a:r>
                <a:r>
                  <a:rPr lang="en-US" dirty="0"/>
                  <a:t> used log barrier function.</a:t>
                </a:r>
              </a:p>
              <a:p>
                <a:r>
                  <a:rPr lang="en-US" dirty="0"/>
                  <a:t>Nesterov and </a:t>
                </a:r>
                <a:r>
                  <a:rPr lang="en-US" dirty="0" err="1"/>
                  <a:t>Nemirovskii</a:t>
                </a:r>
                <a:r>
                  <a:rPr lang="en-US" dirty="0"/>
                  <a:t> used universal barrier function.</a:t>
                </a: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5127" y="1828800"/>
                <a:ext cx="10515600" cy="4773569"/>
              </a:xfrm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8198869" y="1974447"/>
            <a:ext cx="3537132" cy="3787288"/>
            <a:chOff x="7003258" y="2530327"/>
            <a:chExt cx="3537132" cy="37872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8230682" y="2530327"/>
                  <a:ext cx="1082284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=8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0682" y="2530327"/>
                  <a:ext cx="1082284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03258" y="3053547"/>
              <a:ext cx="3537132" cy="3264068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8200813" y="1980336"/>
            <a:ext cx="3537132" cy="3787014"/>
            <a:chOff x="7003258" y="2530601"/>
            <a:chExt cx="3537132" cy="378701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03258" y="3053547"/>
              <a:ext cx="3537132" cy="326406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8230682" y="2530601"/>
                  <a:ext cx="1082284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0682" y="2530601"/>
                  <a:ext cx="1082284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/>
          <p:cNvGrpSpPr/>
          <p:nvPr/>
        </p:nvGrpSpPr>
        <p:grpSpPr>
          <a:xfrm>
            <a:off x="8204456" y="1974874"/>
            <a:ext cx="3537132" cy="3790448"/>
            <a:chOff x="7003258" y="2527167"/>
            <a:chExt cx="3537132" cy="379044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03258" y="3053547"/>
              <a:ext cx="3537132" cy="326406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8221255" y="2527167"/>
                  <a:ext cx="1082283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1255" y="2527167"/>
                  <a:ext cx="1082283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8195028" y="1973652"/>
            <a:ext cx="3537132" cy="3792999"/>
            <a:chOff x="7003258" y="2524616"/>
            <a:chExt cx="3537132" cy="379299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03258" y="3053547"/>
              <a:ext cx="3537132" cy="326406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8226673" y="2524616"/>
                  <a:ext cx="1082284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6673" y="2524616"/>
                  <a:ext cx="1082284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Freeform 27"/>
          <p:cNvSpPr/>
          <p:nvPr/>
        </p:nvSpPr>
        <p:spPr>
          <a:xfrm>
            <a:off x="9797744" y="4101322"/>
            <a:ext cx="467577" cy="1596277"/>
          </a:xfrm>
          <a:custGeom>
            <a:avLst/>
            <a:gdLst>
              <a:gd name="connsiteX0" fmla="*/ 0 w 467577"/>
              <a:gd name="connsiteY0" fmla="*/ 0 h 1625600"/>
              <a:gd name="connsiteX1" fmla="*/ 457200 w 467577"/>
              <a:gd name="connsiteY1" fmla="*/ 1168400 h 1625600"/>
              <a:gd name="connsiteX2" fmla="*/ 262467 w 467577"/>
              <a:gd name="connsiteY2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577" h="1625600">
                <a:moveTo>
                  <a:pt x="0" y="0"/>
                </a:moveTo>
                <a:cubicBezTo>
                  <a:pt x="206728" y="448733"/>
                  <a:pt x="413456" y="897467"/>
                  <a:pt x="457200" y="1168400"/>
                </a:cubicBezTo>
                <a:cubicBezTo>
                  <a:pt x="500945" y="1439333"/>
                  <a:pt x="400756" y="1495778"/>
                  <a:pt x="262467" y="16256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251502" y="2438163"/>
            <a:ext cx="3652834" cy="3629220"/>
            <a:chOff x="11017285" y="2448556"/>
            <a:chExt cx="3652834" cy="3629220"/>
          </a:xfrm>
        </p:grpSpPr>
        <p:sp>
          <p:nvSpPr>
            <p:cNvPr id="29" name="TextBox 28"/>
            <p:cNvSpPr txBox="1"/>
            <p:nvPr/>
          </p:nvSpPr>
          <p:spPr>
            <a:xfrm rot="423433">
              <a:off x="11017285" y="2448556"/>
              <a:ext cx="30966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</a:rPr>
                <a:t>++++++++++++++++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 rot="3918686">
              <a:off x="13716721" y="3299518"/>
              <a:ext cx="1275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</a:rPr>
                <a:t>++++++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 rot="6264796">
              <a:off x="13679912" y="4749886"/>
              <a:ext cx="14571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</a:rPr>
                <a:t>+++++++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 rot="10447123">
              <a:off x="12905724" y="5554556"/>
              <a:ext cx="1275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</a:rPr>
                <a:t>++++++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 rot="12046664">
              <a:off x="11822885" y="5433126"/>
              <a:ext cx="10928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</a:rPr>
                <a:t>+++++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15046731">
              <a:off x="9858666" y="3770196"/>
              <a:ext cx="29145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</a:rPr>
                <a:t>+++++++++++++++</a:t>
              </a:r>
            </a:p>
          </p:txBody>
        </p:sp>
      </p:grpSp>
      <p:sp>
        <p:nvSpPr>
          <p:cNvPr id="35" name="Oval 34"/>
          <p:cNvSpPr/>
          <p:nvPr/>
        </p:nvSpPr>
        <p:spPr>
          <a:xfrm>
            <a:off x="9662989" y="3946988"/>
            <a:ext cx="269508" cy="28875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+</a:t>
            </a:r>
          </a:p>
        </p:txBody>
      </p:sp>
      <p:sp>
        <p:nvSpPr>
          <p:cNvPr id="38" name="Oval 37"/>
          <p:cNvSpPr/>
          <p:nvPr/>
        </p:nvSpPr>
        <p:spPr>
          <a:xfrm>
            <a:off x="9868543" y="4366715"/>
            <a:ext cx="259263" cy="2777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+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8334273" y="2484020"/>
            <a:ext cx="3554250" cy="3567665"/>
            <a:chOff x="7121601" y="2983070"/>
            <a:chExt cx="3554250" cy="3567665"/>
          </a:xfrm>
          <a:noFill/>
        </p:grpSpPr>
        <p:sp>
          <p:nvSpPr>
            <p:cNvPr id="41" name="TextBox 40"/>
            <p:cNvSpPr txBox="1"/>
            <p:nvPr/>
          </p:nvSpPr>
          <p:spPr>
            <a:xfrm rot="423433">
              <a:off x="7183799" y="2983070"/>
              <a:ext cx="2836674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+++++++++++++++++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 rot="3918686">
              <a:off x="9753071" y="3834032"/>
              <a:ext cx="127534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altLang="zh-TW" sz="2400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+++++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 rot="6264796">
              <a:off x="9729278" y="5284400"/>
              <a:ext cx="1431482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+++</a:t>
              </a:r>
              <a:r>
                <a:rPr lang="en-US" altLang="zh-TW" sz="2400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++++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 rot="10447123">
              <a:off x="8942074" y="6089070"/>
              <a:ext cx="127534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++</a:t>
              </a:r>
              <a:r>
                <a:rPr lang="en-US" altLang="zh-TW" sz="2400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++++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 rot="12046664">
              <a:off x="7846218" y="5967640"/>
              <a:ext cx="1119217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altLang="zh-TW" sz="2400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++++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 rot="15046731">
              <a:off x="5934097" y="4304710"/>
              <a:ext cx="2836674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++++++</a:t>
              </a:r>
              <a:r>
                <a:rPr lang="en-US" altLang="zh-TW" sz="2400" dirty="0">
                  <a:solidFill>
                    <a:schemeClr val="accent2">
                      <a:lumMod val="75000"/>
                    </a:schemeClr>
                  </a:solidFill>
                </a:rPr>
                <a:t>++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+++++++++</a:t>
              </a:r>
            </a:p>
          </p:txBody>
        </p:sp>
      </p:grpSp>
      <p:sp>
        <p:nvSpPr>
          <p:cNvPr id="47" name="Oval 46"/>
          <p:cNvSpPr/>
          <p:nvPr/>
        </p:nvSpPr>
        <p:spPr>
          <a:xfrm>
            <a:off x="10056952" y="4898592"/>
            <a:ext cx="201024" cy="21538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+</a:t>
            </a:r>
          </a:p>
        </p:txBody>
      </p:sp>
      <p:sp>
        <p:nvSpPr>
          <p:cNvPr id="48" name="Oval 47"/>
          <p:cNvSpPr/>
          <p:nvPr/>
        </p:nvSpPr>
        <p:spPr>
          <a:xfrm>
            <a:off x="10160838" y="5231207"/>
            <a:ext cx="177650" cy="1903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+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363263" y="2512365"/>
            <a:ext cx="3500388" cy="3506110"/>
            <a:chOff x="7144686" y="3013847"/>
            <a:chExt cx="3500388" cy="3506110"/>
          </a:xfrm>
        </p:grpSpPr>
        <p:sp>
          <p:nvSpPr>
            <p:cNvPr id="50" name="TextBox 49"/>
            <p:cNvSpPr txBox="1"/>
            <p:nvPr/>
          </p:nvSpPr>
          <p:spPr>
            <a:xfrm rot="423433">
              <a:off x="7144686" y="3013847"/>
              <a:ext cx="29149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+++++++++++</a:t>
              </a:r>
              <a:r>
                <a:rPr lang="en-US" altLang="zh-TW" sz="2000" dirty="0">
                  <a:solidFill>
                    <a:schemeClr val="accent2">
                      <a:lumMod val="75000"/>
                    </a:schemeClr>
                  </a:solidFill>
                </a:rPr>
                <a:t>++++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++++++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 rot="3918686">
              <a:off x="9778943" y="3864809"/>
              <a:ext cx="1223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altLang="zh-TW" sz="2000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+++</a:t>
              </a:r>
              <a:r>
                <a:rPr lang="en-US" altLang="zh-TW" sz="2000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++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 rot="6264796">
              <a:off x="9703117" y="5315177"/>
              <a:ext cx="14838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+++</a:t>
              </a:r>
              <a:r>
                <a:rPr lang="en-US" altLang="zh-TW" sz="2000" dirty="0">
                  <a:solidFill>
                    <a:schemeClr val="accent2">
                      <a:lumMod val="75000"/>
                    </a:schemeClr>
                  </a:solidFill>
                </a:rPr>
                <a:t>+++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++++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10447123">
              <a:off x="8967946" y="6119847"/>
              <a:ext cx="1223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++</a:t>
              </a:r>
              <a:r>
                <a:rPr lang="en-US" altLang="zh-TW" sz="2000" dirty="0">
                  <a:solidFill>
                    <a:schemeClr val="accent2">
                      <a:lumMod val="75000"/>
                    </a:schemeClr>
                  </a:solidFill>
                </a:rPr>
                <a:t>++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++++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 rot="12046664">
              <a:off x="7859075" y="5998417"/>
              <a:ext cx="10935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altLang="zh-TW" sz="2000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altLang="zh-TW" sz="2000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+++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 rot="15046731">
              <a:off x="5960034" y="4335487"/>
              <a:ext cx="27848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+++++</a:t>
              </a:r>
              <a:r>
                <a:rPr lang="en-US" altLang="zh-TW" sz="2000" dirty="0">
                  <a:solidFill>
                    <a:schemeClr val="accent2">
                      <a:lumMod val="75000"/>
                    </a:schemeClr>
                  </a:solidFill>
                </a:rPr>
                <a:t>+++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altLang="zh-TW" sz="2000" dirty="0">
                  <a:solidFill>
                    <a:schemeClr val="accent2">
                      <a:lumMod val="75000"/>
                    </a:schemeClr>
                  </a:solidFill>
                </a:rPr>
                <a:t>++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+++++++++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8351149" y="2534593"/>
            <a:ext cx="3465506" cy="3475332"/>
            <a:chOff x="7164180" y="3029236"/>
            <a:chExt cx="3465506" cy="3475332"/>
          </a:xfrm>
        </p:grpSpPr>
        <p:sp>
          <p:nvSpPr>
            <p:cNvPr id="57" name="TextBox 56"/>
            <p:cNvSpPr txBox="1"/>
            <p:nvPr/>
          </p:nvSpPr>
          <p:spPr>
            <a:xfrm rot="423433">
              <a:off x="7164180" y="3029236"/>
              <a:ext cx="2875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+++++++++++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++++++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++++++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 rot="3918686">
              <a:off x="9772371" y="3880198"/>
              <a:ext cx="1236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 rot="6264796">
              <a:off x="9709562" y="5330566"/>
              <a:ext cx="147091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++++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++++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 rot="10447123">
              <a:off x="8961374" y="6135236"/>
              <a:ext cx="123674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+++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++++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 rot="12046664">
              <a:off x="7845995" y="6013806"/>
              <a:ext cx="111966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+++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 rot="15046731">
              <a:off x="5914478" y="4350876"/>
              <a:ext cx="2875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++++++++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+++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+++++++++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47154" y="1374509"/>
                <a:ext cx="15370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>
                    <a:solidFill>
                      <a:schemeClr val="accent1"/>
                    </a:solidFill>
                  </a:rPr>
                  <a:t> force)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154" y="1374509"/>
                <a:ext cx="1537087" cy="461665"/>
              </a:xfrm>
              <a:prstGeom prst="rect">
                <a:avLst/>
              </a:prstGeom>
              <a:blipFill>
                <a:blip r:embed="rId12"/>
                <a:stretch>
                  <a:fillRect l="-6349" t="-10526" r="-515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179733" y="1836174"/>
            <a:ext cx="389467" cy="449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255523" y="4329029"/>
            <a:ext cx="133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Central Path</a:t>
            </a:r>
          </a:p>
        </p:txBody>
      </p:sp>
    </p:spTree>
    <p:extLst>
      <p:ext uri="{BB962C8B-B14F-4D97-AF65-F5344CB8AC3E}">
        <p14:creationId xmlns:p14="http://schemas.microsoft.com/office/powerpoint/2010/main" val="323745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1" animBg="1"/>
      <p:bldP spid="35" grpId="2" animBg="1"/>
      <p:bldP spid="35" grpId="3" animBg="1"/>
      <p:bldP spid="38" grpId="1" animBg="1"/>
      <p:bldP spid="38" grpId="2" animBg="1"/>
      <p:bldP spid="38" grpId="3" animBg="1"/>
      <p:bldP spid="47" grpId="0" animBg="1"/>
      <p:bldP spid="47" grpId="1" animBg="1"/>
      <p:bldP spid="47" grpId="2" animBg="1"/>
      <p:bldP spid="48" grpId="0" animBg="1"/>
      <p:bldP spid="14" grpId="0"/>
      <p:bldP spid="3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Central Path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845127" y="1828800"/>
                <a:ext cx="10515600" cy="477356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Repeat</a:t>
                </a:r>
              </a:p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Decrease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/>
                    </a:solidFill>
                  </a:rPr>
                  <a:t>What barrier function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should we pick?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easy to compute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Central path is smooth.</a:t>
                </a:r>
              </a:p>
              <a:p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5127" y="1828800"/>
                <a:ext cx="10515600" cy="4773569"/>
              </a:xfrm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8201580" y="1974447"/>
            <a:ext cx="3537132" cy="3787288"/>
            <a:chOff x="7003258" y="2530327"/>
            <a:chExt cx="3537132" cy="37872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8230682" y="2530327"/>
                  <a:ext cx="1082284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=8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0682" y="2530327"/>
                  <a:ext cx="1082284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03258" y="3053547"/>
              <a:ext cx="3537132" cy="3264068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8203524" y="1980336"/>
            <a:ext cx="3537132" cy="3787014"/>
            <a:chOff x="7003258" y="2530601"/>
            <a:chExt cx="3537132" cy="378701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03258" y="3053547"/>
              <a:ext cx="3537132" cy="326406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8230682" y="2530601"/>
                  <a:ext cx="1082284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0682" y="2530601"/>
                  <a:ext cx="1082284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/>
          <p:cNvGrpSpPr/>
          <p:nvPr/>
        </p:nvGrpSpPr>
        <p:grpSpPr>
          <a:xfrm>
            <a:off x="8207167" y="1974874"/>
            <a:ext cx="3537132" cy="3790448"/>
            <a:chOff x="7003258" y="2527167"/>
            <a:chExt cx="3537132" cy="379044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03258" y="3053547"/>
              <a:ext cx="3537132" cy="326406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8221255" y="2527167"/>
                  <a:ext cx="1082283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1255" y="2527167"/>
                  <a:ext cx="1082283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8197739" y="1973652"/>
            <a:ext cx="3537132" cy="3792999"/>
            <a:chOff x="7003258" y="2524616"/>
            <a:chExt cx="3537132" cy="379299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03258" y="3053547"/>
              <a:ext cx="3537132" cy="326406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8226673" y="2524616"/>
                  <a:ext cx="1082284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6673" y="2524616"/>
                  <a:ext cx="1082284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Freeform 27"/>
          <p:cNvSpPr/>
          <p:nvPr/>
        </p:nvSpPr>
        <p:spPr>
          <a:xfrm>
            <a:off x="9800455" y="4101322"/>
            <a:ext cx="467577" cy="1596277"/>
          </a:xfrm>
          <a:custGeom>
            <a:avLst/>
            <a:gdLst>
              <a:gd name="connsiteX0" fmla="*/ 0 w 467577"/>
              <a:gd name="connsiteY0" fmla="*/ 0 h 1625600"/>
              <a:gd name="connsiteX1" fmla="*/ 457200 w 467577"/>
              <a:gd name="connsiteY1" fmla="*/ 1168400 h 1625600"/>
              <a:gd name="connsiteX2" fmla="*/ 262467 w 467577"/>
              <a:gd name="connsiteY2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577" h="1625600">
                <a:moveTo>
                  <a:pt x="0" y="0"/>
                </a:moveTo>
                <a:cubicBezTo>
                  <a:pt x="206728" y="448733"/>
                  <a:pt x="413456" y="897467"/>
                  <a:pt x="457200" y="1168400"/>
                </a:cubicBezTo>
                <a:cubicBezTo>
                  <a:pt x="500945" y="1439333"/>
                  <a:pt x="400756" y="1495778"/>
                  <a:pt x="262467" y="16256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8326910" y="2527542"/>
            <a:ext cx="3465506" cy="3475332"/>
            <a:chOff x="7164180" y="3029236"/>
            <a:chExt cx="3465506" cy="3475332"/>
          </a:xfrm>
        </p:grpSpPr>
        <p:sp>
          <p:nvSpPr>
            <p:cNvPr id="57" name="TextBox 56"/>
            <p:cNvSpPr txBox="1"/>
            <p:nvPr/>
          </p:nvSpPr>
          <p:spPr>
            <a:xfrm rot="423433">
              <a:off x="7164180" y="3029236"/>
              <a:ext cx="2875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+++++++++++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++++++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++++++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 rot="3918686">
              <a:off x="9772371" y="3880198"/>
              <a:ext cx="1236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 rot="6264796">
              <a:off x="9709562" y="5330566"/>
              <a:ext cx="147091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++++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++++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 rot="10447123">
              <a:off x="8961374" y="6135236"/>
              <a:ext cx="123674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+++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++++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 rot="12046664">
              <a:off x="7845995" y="6013806"/>
              <a:ext cx="111966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+++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 rot="15046731">
              <a:off x="5914478" y="4350876"/>
              <a:ext cx="2875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++++++++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+++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+++++++++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47154" y="1374509"/>
                <a:ext cx="15370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>
                    <a:solidFill>
                      <a:schemeClr val="accent1"/>
                    </a:solidFill>
                  </a:rPr>
                  <a:t> force)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154" y="1374509"/>
                <a:ext cx="1537087" cy="461665"/>
              </a:xfrm>
              <a:prstGeom prst="rect">
                <a:avLst/>
              </a:prstGeom>
              <a:blipFill>
                <a:blip r:embed="rId12"/>
                <a:stretch>
                  <a:fillRect l="-6349" t="-10526" r="-515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0258234" y="4329029"/>
            <a:ext cx="133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Central Path</a:t>
            </a:r>
          </a:p>
        </p:txBody>
      </p:sp>
      <p:sp>
        <p:nvSpPr>
          <p:cNvPr id="66" name="Oval 65"/>
          <p:cNvSpPr/>
          <p:nvPr/>
        </p:nvSpPr>
        <p:spPr>
          <a:xfrm>
            <a:off x="9710614" y="3946988"/>
            <a:ext cx="269508" cy="28875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+</a:t>
            </a:r>
          </a:p>
        </p:txBody>
      </p:sp>
      <p:sp>
        <p:nvSpPr>
          <p:cNvPr id="67" name="Oval 66"/>
          <p:cNvSpPr/>
          <p:nvPr/>
        </p:nvSpPr>
        <p:spPr>
          <a:xfrm>
            <a:off x="9916168" y="4366715"/>
            <a:ext cx="259263" cy="2777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+</a:t>
            </a:r>
          </a:p>
        </p:txBody>
      </p:sp>
      <p:sp>
        <p:nvSpPr>
          <p:cNvPr id="68" name="Oval 67"/>
          <p:cNvSpPr/>
          <p:nvPr/>
        </p:nvSpPr>
        <p:spPr>
          <a:xfrm>
            <a:off x="10104577" y="4898592"/>
            <a:ext cx="201024" cy="21538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+</a:t>
            </a:r>
          </a:p>
        </p:txBody>
      </p:sp>
      <p:sp>
        <p:nvSpPr>
          <p:cNvPr id="69" name="Oval 68"/>
          <p:cNvSpPr/>
          <p:nvPr/>
        </p:nvSpPr>
        <p:spPr>
          <a:xfrm>
            <a:off x="10208463" y="5231207"/>
            <a:ext cx="177650" cy="1903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7305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Condition For a Good Barrier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Observation</a:t>
            </a:r>
            <a:r>
              <a:rPr lang="en-US" dirty="0"/>
              <a:t>: easy to optimize over ellipsoid.</a:t>
            </a:r>
          </a:p>
          <a:p>
            <a:pPr marL="0" indent="0">
              <a:buNone/>
            </a:pPr>
            <a:r>
              <a:rPr lang="en-US" dirty="0"/>
              <a:t>Approximate the polytope by ellipsoids!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504" y="3137711"/>
            <a:ext cx="3130711" cy="3264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494" y="3137711"/>
            <a:ext cx="3130711" cy="3264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9516" y="3137711"/>
            <a:ext cx="3130711" cy="326406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 rot="19632511">
            <a:off x="4902135" y="5149663"/>
            <a:ext cx="1156810" cy="502795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9632511">
            <a:off x="8366779" y="5404923"/>
            <a:ext cx="960048" cy="438394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632511">
            <a:off x="1433651" y="4473259"/>
            <a:ext cx="1635848" cy="90167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8172450" y="4851400"/>
            <a:ext cx="1314450" cy="1530350"/>
          </a:xfrm>
          <a:custGeom>
            <a:avLst/>
            <a:gdLst>
              <a:gd name="connsiteX0" fmla="*/ 1314450 w 1314450"/>
              <a:gd name="connsiteY0" fmla="*/ 0 h 1530350"/>
              <a:gd name="connsiteX1" fmla="*/ 1314450 w 1314450"/>
              <a:gd name="connsiteY1" fmla="*/ 806450 h 1530350"/>
              <a:gd name="connsiteX2" fmla="*/ 0 w 1314450"/>
              <a:gd name="connsiteY2" fmla="*/ 1530350 h 1530350"/>
              <a:gd name="connsiteX3" fmla="*/ 0 w 1314450"/>
              <a:gd name="connsiteY3" fmla="*/ 711200 h 1530350"/>
              <a:gd name="connsiteX4" fmla="*/ 1314450 w 1314450"/>
              <a:gd name="connsiteY4" fmla="*/ 0 h 153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530350">
                <a:moveTo>
                  <a:pt x="1314450" y="0"/>
                </a:moveTo>
                <a:lnTo>
                  <a:pt x="1314450" y="806450"/>
                </a:lnTo>
                <a:lnTo>
                  <a:pt x="0" y="1530350"/>
                </a:lnTo>
                <a:lnTo>
                  <a:pt x="0" y="711200"/>
                </a:lnTo>
                <a:lnTo>
                  <a:pt x="1314450" y="0"/>
                </a:lnTo>
                <a:close/>
              </a:path>
            </a:pathLst>
          </a:cu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627523" y="4375150"/>
            <a:ext cx="1706034" cy="2006600"/>
          </a:xfrm>
          <a:custGeom>
            <a:avLst/>
            <a:gdLst>
              <a:gd name="connsiteX0" fmla="*/ 16934 w 1706034"/>
              <a:gd name="connsiteY0" fmla="*/ 914400 h 2006600"/>
              <a:gd name="connsiteX1" fmla="*/ 1706034 w 1706034"/>
              <a:gd name="connsiteY1" fmla="*/ 0 h 2006600"/>
              <a:gd name="connsiteX2" fmla="*/ 1697567 w 1706034"/>
              <a:gd name="connsiteY2" fmla="*/ 1083734 h 2006600"/>
              <a:gd name="connsiteX3" fmla="*/ 0 w 1706034"/>
              <a:gd name="connsiteY3" fmla="*/ 2006600 h 2006600"/>
              <a:gd name="connsiteX4" fmla="*/ 16934 w 1706034"/>
              <a:gd name="connsiteY4" fmla="*/ 914400 h 200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6034" h="2006600">
                <a:moveTo>
                  <a:pt x="16934" y="914400"/>
                </a:moveTo>
                <a:lnTo>
                  <a:pt x="1706034" y="0"/>
                </a:lnTo>
                <a:cubicBezTo>
                  <a:pt x="1703212" y="361245"/>
                  <a:pt x="1700389" y="722489"/>
                  <a:pt x="1697567" y="1083734"/>
                </a:cubicBezTo>
                <a:lnTo>
                  <a:pt x="0" y="2006600"/>
                </a:lnTo>
                <a:lnTo>
                  <a:pt x="16934" y="914400"/>
                </a:lnTo>
                <a:close/>
              </a:path>
            </a:pathLst>
          </a:cu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058333" y="3445933"/>
            <a:ext cx="2311400" cy="2929467"/>
          </a:xfrm>
          <a:custGeom>
            <a:avLst/>
            <a:gdLst>
              <a:gd name="connsiteX0" fmla="*/ 0 w 2311400"/>
              <a:gd name="connsiteY0" fmla="*/ 1236134 h 2929467"/>
              <a:gd name="connsiteX1" fmla="*/ 8467 w 2311400"/>
              <a:gd name="connsiteY1" fmla="*/ 2929467 h 2929467"/>
              <a:gd name="connsiteX2" fmla="*/ 2294467 w 2311400"/>
              <a:gd name="connsiteY2" fmla="*/ 1693334 h 2929467"/>
              <a:gd name="connsiteX3" fmla="*/ 2311400 w 2311400"/>
              <a:gd name="connsiteY3" fmla="*/ 0 h 2929467"/>
              <a:gd name="connsiteX4" fmla="*/ 0 w 2311400"/>
              <a:gd name="connsiteY4" fmla="*/ 1236134 h 292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400" h="2929467">
                <a:moveTo>
                  <a:pt x="0" y="1236134"/>
                </a:moveTo>
                <a:cubicBezTo>
                  <a:pt x="2822" y="1800578"/>
                  <a:pt x="5645" y="2365023"/>
                  <a:pt x="8467" y="2929467"/>
                </a:cubicBezTo>
                <a:lnTo>
                  <a:pt x="2294467" y="1693334"/>
                </a:lnTo>
                <a:lnTo>
                  <a:pt x="2311400" y="0"/>
                </a:lnTo>
                <a:lnTo>
                  <a:pt x="0" y="1236134"/>
                </a:lnTo>
                <a:close/>
              </a:path>
            </a:pathLst>
          </a:cu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32864" y="4851400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864" y="4851400"/>
                <a:ext cx="36798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608511" y="3863776"/>
                <a:ext cx="66518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511" y="3863776"/>
                <a:ext cx="66518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51575" y="3227529"/>
                <a:ext cx="70769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575" y="3227529"/>
                <a:ext cx="7076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467894" y="5179879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894" y="5179879"/>
                <a:ext cx="371384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70336" y="4572106"/>
                <a:ext cx="674031" cy="5627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336" y="4572106"/>
                <a:ext cx="674031" cy="5627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378552" y="4176941"/>
                <a:ext cx="714106" cy="5627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552" y="4176941"/>
                <a:ext cx="714106" cy="5627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829675" y="5401060"/>
                <a:ext cx="353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9675" y="5401060"/>
                <a:ext cx="35375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357718" y="4270059"/>
                <a:ext cx="691663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7718" y="4270059"/>
                <a:ext cx="691663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036953" y="5764331"/>
                <a:ext cx="65158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6953" y="5764331"/>
                <a:ext cx="651589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11710771" y="3676851"/>
            <a:ext cx="1" cy="214126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7298184" y="1049445"/>
            <a:ext cx="4810730" cy="2249562"/>
            <a:chOff x="3533371" y="1438503"/>
            <a:chExt cx="5865960" cy="2743002"/>
          </a:xfrm>
        </p:grpSpPr>
        <p:sp>
          <p:nvSpPr>
            <p:cNvPr id="36" name="Diagonal Stripe 35"/>
            <p:cNvSpPr/>
            <p:nvPr/>
          </p:nvSpPr>
          <p:spPr>
            <a:xfrm rot="12686685">
              <a:off x="4181704" y="1438503"/>
              <a:ext cx="2678880" cy="2574074"/>
            </a:xfrm>
            <a:prstGeom prst="diagStripe">
              <a:avLst/>
            </a:prstGeom>
            <a:no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Multiply 36"/>
            <p:cNvSpPr/>
            <p:nvPr/>
          </p:nvSpPr>
          <p:spPr>
            <a:xfrm>
              <a:off x="6220926" y="2618081"/>
              <a:ext cx="359763" cy="359763"/>
            </a:xfrm>
            <a:prstGeom prst="mathMultiply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iagonal Stripe 37"/>
            <p:cNvSpPr/>
            <p:nvPr/>
          </p:nvSpPr>
          <p:spPr>
            <a:xfrm rot="1920546">
              <a:off x="5886426" y="1607431"/>
              <a:ext cx="2678880" cy="2574074"/>
            </a:xfrm>
            <a:prstGeom prst="diagStripe">
              <a:avLst/>
            </a:prstGeom>
            <a:noFill/>
            <a:ln w="38100"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8246258" y="1526969"/>
                  <a:ext cx="115307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28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6258" y="1526969"/>
                  <a:ext cx="1153073" cy="523220"/>
                </a:xfrm>
                <a:prstGeom prst="rect">
                  <a:avLst/>
                </a:prstGeom>
                <a:blipFill>
                  <a:blip r:embed="rId15"/>
                  <a:stretch>
                    <a:fillRect r="-19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3533371" y="2539141"/>
                  <a:ext cx="52418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28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3371" y="2539141"/>
                  <a:ext cx="524182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Parallelogram 6"/>
          <p:cNvSpPr/>
          <p:nvPr/>
        </p:nvSpPr>
        <p:spPr>
          <a:xfrm rot="20809855">
            <a:off x="8736517" y="1940887"/>
            <a:ext cx="1761696" cy="450865"/>
          </a:xfrm>
          <a:prstGeom prst="parallelogram">
            <a:avLst>
              <a:gd name="adj" fmla="val 98829"/>
            </a:avLst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9896759" y="2241552"/>
                <a:ext cx="66518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6759" y="2241552"/>
                <a:ext cx="665182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707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7" grpId="0" animBg="1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821" y="1691322"/>
            <a:ext cx="3130711" cy="32640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Condition For a Good Barrier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/>
                    </a:solidFill>
                  </a:rPr>
                  <a:t>Observation</a:t>
                </a:r>
                <a:r>
                  <a:rPr lang="en-US" dirty="0"/>
                  <a:t>: easy to optimize over ellipsoid.</a:t>
                </a:r>
              </a:p>
              <a:p>
                <a:pPr marL="0" indent="0">
                  <a:buNone/>
                </a:pPr>
                <a:r>
                  <a:rPr lang="en-US" dirty="0"/>
                  <a:t>Approximate the polytope by ellipsoids!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#</a:t>
                </a:r>
                <a:r>
                  <a:rPr lang="en-US" dirty="0" err="1"/>
                  <a:t>iter</a:t>
                </a:r>
                <a:r>
                  <a:rPr lang="en-US" dirty="0"/>
                  <a:t> depends on how well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approximates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-approximation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if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IPM takes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iters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is a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-approximation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 rot="19632511">
            <a:off x="9071499" y="3670119"/>
            <a:ext cx="1156810" cy="502795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8776596" y="2919679"/>
            <a:ext cx="1706034" cy="2006600"/>
          </a:xfrm>
          <a:custGeom>
            <a:avLst/>
            <a:gdLst>
              <a:gd name="connsiteX0" fmla="*/ 16934 w 1706034"/>
              <a:gd name="connsiteY0" fmla="*/ 914400 h 2006600"/>
              <a:gd name="connsiteX1" fmla="*/ 1706034 w 1706034"/>
              <a:gd name="connsiteY1" fmla="*/ 0 h 2006600"/>
              <a:gd name="connsiteX2" fmla="*/ 1697567 w 1706034"/>
              <a:gd name="connsiteY2" fmla="*/ 1083734 h 2006600"/>
              <a:gd name="connsiteX3" fmla="*/ 0 w 1706034"/>
              <a:gd name="connsiteY3" fmla="*/ 2006600 h 2006600"/>
              <a:gd name="connsiteX4" fmla="*/ 16934 w 1706034"/>
              <a:gd name="connsiteY4" fmla="*/ 914400 h 200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6034" h="2006600">
                <a:moveTo>
                  <a:pt x="16934" y="914400"/>
                </a:moveTo>
                <a:lnTo>
                  <a:pt x="1706034" y="0"/>
                </a:lnTo>
                <a:cubicBezTo>
                  <a:pt x="1703212" y="361245"/>
                  <a:pt x="1700389" y="722489"/>
                  <a:pt x="1697567" y="1083734"/>
                </a:cubicBezTo>
                <a:lnTo>
                  <a:pt x="0" y="2006600"/>
                </a:lnTo>
                <a:lnTo>
                  <a:pt x="16934" y="914400"/>
                </a:lnTo>
                <a:close/>
              </a:path>
            </a:pathLst>
          </a:cu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0379703" y="2898682"/>
                <a:ext cx="7076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9703" y="2898682"/>
                <a:ext cx="70769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695147" y="4151948"/>
                <a:ext cx="66518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5147" y="4151948"/>
                <a:ext cx="66518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448324" y="3865907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324" y="3865907"/>
                <a:ext cx="36798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/>
          <p:nvPr/>
        </p:nvSpPr>
        <p:spPr>
          <a:xfrm rot="19632511">
            <a:off x="8002208" y="3228953"/>
            <a:ext cx="3186841" cy="1385126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0348310" y="4169756"/>
                <a:ext cx="11525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8310" y="4169756"/>
                <a:ext cx="115256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79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Log Barrier depends on representation 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922" y="1828800"/>
            <a:ext cx="4359802" cy="43513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974371" y="2826713"/>
                <a:ext cx="137034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repeated</a:t>
                </a:r>
              </a:p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times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4371" y="2826713"/>
                <a:ext cx="1370343" cy="830997"/>
              </a:xfrm>
              <a:prstGeom prst="rect">
                <a:avLst/>
              </a:prstGeom>
              <a:blipFill>
                <a:blip r:embed="rId4"/>
                <a:stretch>
                  <a:fillRect l="-6667" t="-5882" r="-1778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urved Connector 6"/>
          <p:cNvCxnSpPr>
            <a:stCxn id="5" idx="0"/>
            <a:endCxn id="4" idx="1"/>
          </p:cNvCxnSpPr>
          <p:nvPr/>
        </p:nvCxnSpPr>
        <p:spPr>
          <a:xfrm rot="5400000" flipH="1" flipV="1">
            <a:off x="6008214" y="3939365"/>
            <a:ext cx="529603" cy="65981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4" idx="3"/>
          </p:cNvCxnSpPr>
          <p:nvPr/>
        </p:nvCxnSpPr>
        <p:spPr>
          <a:xfrm flipH="1">
            <a:off x="10962724" y="3543300"/>
            <a:ext cx="398003" cy="4611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906379" y="2282609"/>
            <a:ext cx="1730565" cy="3451453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045649" y="6317615"/>
            <a:ext cx="1391831" cy="14684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95865" y="6406755"/>
                <a:ext cx="891398" cy="3761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rad>
                    </m:oMath>
                  </m:oMathPara>
                </a14:m>
                <a:endParaRPr lang="en-US" sz="24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5865" y="6406755"/>
                <a:ext cx="891398" cy="376129"/>
              </a:xfrm>
              <a:prstGeom prst="rect">
                <a:avLst/>
              </a:prstGeom>
              <a:blipFill>
                <a:blip r:embed="rId5"/>
                <a:stretch>
                  <a:fillRect l="-8219" r="-4795" b="-3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340" y="1828798"/>
            <a:ext cx="4359802" cy="43513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38732" y="4534072"/>
                <a:ext cx="14087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repeated</a:t>
                </a:r>
              </a:p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times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732" y="4534072"/>
                <a:ext cx="1408753" cy="830997"/>
              </a:xfrm>
              <a:prstGeom prst="rect">
                <a:avLst/>
              </a:prstGeom>
              <a:blipFill>
                <a:blip r:embed="rId7"/>
                <a:stretch>
                  <a:fillRect l="-6494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/>
          <p:cNvSpPr/>
          <p:nvPr/>
        </p:nvSpPr>
        <p:spPr>
          <a:xfrm>
            <a:off x="1376797" y="2278739"/>
            <a:ext cx="3440888" cy="3451453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602922" y="1828799"/>
            <a:ext cx="0" cy="4351337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962724" y="1828800"/>
            <a:ext cx="0" cy="4351337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73316" y="1419163"/>
                <a:ext cx="2447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≤1,0≤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316" y="1419163"/>
                <a:ext cx="2447850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508307" y="1390727"/>
                <a:ext cx="4845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≤1,0≤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≤1,0≤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≤1,0≤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≤1,⋯}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307" y="1390727"/>
                <a:ext cx="4845493" cy="369332"/>
              </a:xfrm>
              <a:prstGeom prst="rect">
                <a:avLst/>
              </a:prstGeom>
              <a:blipFill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640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3" grpId="0"/>
      <p:bldP spid="5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821" y="1691322"/>
            <a:ext cx="3130711" cy="32640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Condition For a Good Barrier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/>
                    </a:solidFill>
                  </a:rPr>
                  <a:t>Observation</a:t>
                </a:r>
                <a:r>
                  <a:rPr lang="en-US" dirty="0"/>
                  <a:t>: easy to optimize over ellipsoid.</a:t>
                </a:r>
              </a:p>
              <a:p>
                <a:pPr marL="0" indent="0">
                  <a:buNone/>
                </a:pPr>
                <a:r>
                  <a:rPr lang="en-US" dirty="0"/>
                  <a:t>Approximate the polytope by ellipsoids!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#</a:t>
                </a:r>
                <a:r>
                  <a:rPr lang="en-US" dirty="0" err="1"/>
                  <a:t>iter</a:t>
                </a:r>
                <a:r>
                  <a:rPr lang="en-US" dirty="0"/>
                  <a:t> depends on how well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approximates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-approximation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if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IPM takes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iters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is a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-approximation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 rot="19632511">
            <a:off x="9071499" y="3670119"/>
            <a:ext cx="1156810" cy="502795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8776596" y="2919679"/>
            <a:ext cx="1706034" cy="2006600"/>
          </a:xfrm>
          <a:custGeom>
            <a:avLst/>
            <a:gdLst>
              <a:gd name="connsiteX0" fmla="*/ 16934 w 1706034"/>
              <a:gd name="connsiteY0" fmla="*/ 914400 h 2006600"/>
              <a:gd name="connsiteX1" fmla="*/ 1706034 w 1706034"/>
              <a:gd name="connsiteY1" fmla="*/ 0 h 2006600"/>
              <a:gd name="connsiteX2" fmla="*/ 1697567 w 1706034"/>
              <a:gd name="connsiteY2" fmla="*/ 1083734 h 2006600"/>
              <a:gd name="connsiteX3" fmla="*/ 0 w 1706034"/>
              <a:gd name="connsiteY3" fmla="*/ 2006600 h 2006600"/>
              <a:gd name="connsiteX4" fmla="*/ 16934 w 1706034"/>
              <a:gd name="connsiteY4" fmla="*/ 914400 h 200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6034" h="2006600">
                <a:moveTo>
                  <a:pt x="16934" y="914400"/>
                </a:moveTo>
                <a:lnTo>
                  <a:pt x="1706034" y="0"/>
                </a:lnTo>
                <a:cubicBezTo>
                  <a:pt x="1703212" y="361245"/>
                  <a:pt x="1700389" y="722489"/>
                  <a:pt x="1697567" y="1083734"/>
                </a:cubicBezTo>
                <a:lnTo>
                  <a:pt x="0" y="2006600"/>
                </a:lnTo>
                <a:lnTo>
                  <a:pt x="16934" y="914400"/>
                </a:lnTo>
                <a:close/>
              </a:path>
            </a:pathLst>
          </a:cu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0379703" y="2898682"/>
                <a:ext cx="7076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9703" y="2898682"/>
                <a:ext cx="70769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695147" y="4151948"/>
                <a:ext cx="66518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5147" y="4151948"/>
                <a:ext cx="66518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448324" y="3865907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324" y="3865907"/>
                <a:ext cx="36798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/>
          <p:nvPr/>
        </p:nvSpPr>
        <p:spPr>
          <a:xfrm rot="19632511">
            <a:off x="8002208" y="3228953"/>
            <a:ext cx="3186841" cy="1385126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0348310" y="4169756"/>
                <a:ext cx="11525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8310" y="4169756"/>
                <a:ext cx="115256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45127" y="5366687"/>
            <a:ext cx="8689398" cy="60548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08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Linear Program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45127" y="1828800"/>
                <a:ext cx="10515600" cy="469207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HK" dirty="0"/>
                  <a:t>Consider the linear program (LP)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HK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HK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HK" i="1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altLang="zh-HK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altLang="zh-HK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HK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altLang="zh-HK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altLang="zh-HK" dirty="0"/>
              </a:p>
              <a:p>
                <a:pPr marL="0" indent="0">
                  <a:buNone/>
                </a:pPr>
                <a:r>
                  <a:rPr lang="en-US" altLang="zh-HK" dirty="0"/>
                  <a:t>where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HK" dirty="0"/>
                  <a:t> is a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HK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HK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HK" dirty="0"/>
                  <a:t> matrix.</a:t>
                </a:r>
              </a:p>
              <a:p>
                <a:pPr marL="0" indent="0">
                  <a:buNone/>
                </a:pPr>
                <a:endParaRPr lang="en-US" altLang="zh-HK" dirty="0"/>
              </a:p>
              <a:p>
                <a14:m>
                  <m:oMath xmlns:m="http://schemas.openxmlformats.org/officeDocument/2006/math">
                    <m:r>
                      <a:rPr lang="en-US" altLang="zh-HK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HK" dirty="0"/>
                  <a:t> = the number of constraints</a:t>
                </a:r>
              </a:p>
              <a:p>
                <a14:m>
                  <m:oMath xmlns:m="http://schemas.openxmlformats.org/officeDocument/2006/math">
                    <m:r>
                      <a:rPr lang="en-US" altLang="zh-HK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HK" dirty="0"/>
                  <a:t> = the number of variables</a:t>
                </a:r>
              </a:p>
              <a:p>
                <a:pPr marL="0" indent="0">
                  <a:buNone/>
                </a:pPr>
                <a:endParaRPr lang="en-US" altLang="zh-HK" dirty="0"/>
              </a:p>
              <a:p>
                <a:r>
                  <a:rPr lang="en-US" dirty="0"/>
                  <a:t>Example: Operations Research, Combinatorial Optimization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5127" y="1828800"/>
                <a:ext cx="10515600" cy="4692073"/>
              </a:xfrm>
              <a:blipFill>
                <a:blip r:embed="rId3"/>
                <a:stretch>
                  <a:fillRect l="-1217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 rot="2160729">
            <a:off x="7487991" y="2907453"/>
            <a:ext cx="4314248" cy="465022"/>
            <a:chOff x="7011610" y="3759038"/>
            <a:chExt cx="4314248" cy="465022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7011610" y="4207834"/>
              <a:ext cx="3389085" cy="16226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7433128" y="3860347"/>
              <a:ext cx="0" cy="35560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9985828" y="3852234"/>
              <a:ext cx="0" cy="35560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0019423" y="3759038"/>
                  <a:ext cx="1306435" cy="379527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  <m: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9423" y="3759038"/>
                  <a:ext cx="1306435" cy="37952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/>
          <p:cNvGrpSpPr/>
          <p:nvPr/>
        </p:nvGrpSpPr>
        <p:grpSpPr>
          <a:xfrm rot="16840994">
            <a:off x="7851482" y="2181916"/>
            <a:ext cx="4331935" cy="458897"/>
            <a:chOff x="7011610" y="3765163"/>
            <a:chExt cx="4331935" cy="458897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7011610" y="4207834"/>
              <a:ext cx="3389085" cy="16226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7433128" y="3860347"/>
              <a:ext cx="0" cy="35560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9985828" y="3852234"/>
              <a:ext cx="0" cy="35560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 rot="117064">
                  <a:off x="10137874" y="3765163"/>
                  <a:ext cx="1205671" cy="379527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  <m: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17064">
                  <a:off x="10137874" y="3765163"/>
                  <a:ext cx="1205671" cy="37952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 rot="9718693">
            <a:off x="6783600" y="2359559"/>
            <a:ext cx="4330188" cy="459567"/>
            <a:chOff x="7011610" y="3764493"/>
            <a:chExt cx="4330188" cy="459567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7011610" y="4207834"/>
              <a:ext cx="3389085" cy="16226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7433128" y="3860347"/>
              <a:ext cx="0" cy="35560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9985828" y="3852234"/>
              <a:ext cx="0" cy="35560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 rot="11000902">
                  <a:off x="10105856" y="3764493"/>
                  <a:ext cx="1235942" cy="380873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  <m: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1000902">
                  <a:off x="10105856" y="3764493"/>
                  <a:ext cx="1235942" cy="38087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Freeform 25"/>
          <p:cNvSpPr/>
          <p:nvPr/>
        </p:nvSpPr>
        <p:spPr>
          <a:xfrm>
            <a:off x="8438375" y="1905445"/>
            <a:ext cx="1894114" cy="1763485"/>
          </a:xfrm>
          <a:custGeom>
            <a:avLst/>
            <a:gdLst>
              <a:gd name="connsiteX0" fmla="*/ 0 w 1894114"/>
              <a:gd name="connsiteY0" fmla="*/ 620485 h 1763485"/>
              <a:gd name="connsiteX1" fmla="*/ 1894114 w 1894114"/>
              <a:gd name="connsiteY1" fmla="*/ 0 h 1763485"/>
              <a:gd name="connsiteX2" fmla="*/ 1567543 w 1894114"/>
              <a:gd name="connsiteY2" fmla="*/ 1763485 h 1763485"/>
              <a:gd name="connsiteX3" fmla="*/ 0 w 1894114"/>
              <a:gd name="connsiteY3" fmla="*/ 620485 h 17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4114" h="1763485">
                <a:moveTo>
                  <a:pt x="0" y="620485"/>
                </a:moveTo>
                <a:lnTo>
                  <a:pt x="1894114" y="0"/>
                </a:lnTo>
                <a:lnTo>
                  <a:pt x="1567543" y="1763485"/>
                </a:lnTo>
                <a:lnTo>
                  <a:pt x="0" y="62048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11442832" y="1700999"/>
            <a:ext cx="0" cy="2225419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Multiply 54"/>
          <p:cNvSpPr/>
          <p:nvPr/>
        </p:nvSpPr>
        <p:spPr>
          <a:xfrm>
            <a:off x="9863459" y="3533272"/>
            <a:ext cx="287644" cy="287644"/>
          </a:xfrm>
          <a:prstGeom prst="mathMultiply">
            <a:avLst/>
          </a:prstGeom>
          <a:solidFill>
            <a:schemeClr val="accent1"/>
          </a:solidFill>
          <a:ln w="38100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768377" y="3817209"/>
                <a:ext cx="15392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377" y="3817209"/>
                <a:ext cx="1539204" cy="369332"/>
              </a:xfrm>
              <a:prstGeom prst="rect">
                <a:avLst/>
              </a:prstGeom>
              <a:blipFill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/>
          <p:cNvGrpSpPr/>
          <p:nvPr/>
        </p:nvGrpSpPr>
        <p:grpSpPr>
          <a:xfrm>
            <a:off x="1076411" y="5319163"/>
            <a:ext cx="10237181" cy="995560"/>
            <a:chOff x="845127" y="5304306"/>
            <a:chExt cx="10237181" cy="9955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845127" y="5352809"/>
                  <a:ext cx="10237181" cy="94705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>
                      <a:solidFill>
                        <a:schemeClr val="tx1"/>
                      </a:solidFill>
                    </a:rPr>
                    <a:t>Example: Flight </a:t>
                  </a:r>
                  <a:r>
                    <a:rPr lang="en-US" sz="2800" dirty="0">
                      <a:solidFill>
                        <a:schemeClr val="tx1"/>
                      </a:solidFill>
                    </a:rPr>
                    <a:t>crew scheduling problem by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=12,750,000,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=837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127" y="5352809"/>
                  <a:ext cx="10237181" cy="947057"/>
                </a:xfrm>
                <a:prstGeom prst="rect">
                  <a:avLst/>
                </a:prstGeom>
                <a:blipFill>
                  <a:blip r:embed="rId8"/>
                  <a:stretch>
                    <a:fillRect l="-1251" t="-645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4" name="Picture 4" descr="American Airline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7504" y="5304306"/>
              <a:ext cx="3694972" cy="570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2618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5" grpId="0" animBg="1"/>
      <p:bldP spid="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E5F58-EF12-40C7-8F5A-028B357D1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Ellipsoid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D8B80-E7D9-4FE2-BB04-436530C9F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D5FEDE-DA53-449B-858A-42A8DC7B49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89"/>
          <a:stretch/>
        </p:blipFill>
        <p:spPr>
          <a:xfrm>
            <a:off x="1429682" y="1351616"/>
            <a:ext cx="9332635" cy="500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55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E5F58-EF12-40C7-8F5A-028B357D1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Ellipsoid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D8B80-E7D9-4FE2-BB04-436530C9F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93258F-3494-4A4E-8077-86D95B3E8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407" y="1516682"/>
            <a:ext cx="8696123" cy="482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55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John Ellipsoid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845126" y="1828800"/>
                <a:ext cx="10719925" cy="49281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For any polytope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, 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maximum ellipsoid inside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u="sng" dirty="0"/>
                  <a:t>Theorem</a:t>
                </a:r>
              </a:p>
              <a:p>
                <a:pPr marL="0" indent="0">
                  <a:buNone/>
                </a:pPr>
                <a:r>
                  <a:rPr lang="en-US" b="0" dirty="0">
                    <a:latin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is symmetric,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en-US" dirty="0"/>
                  <a:t> is 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approximation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Furthermore,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en-US" dirty="0"/>
                  <a:t> can be approximated by </a:t>
                </a:r>
                <a:br>
                  <a:rPr lang="en-US" dirty="0"/>
                </a:br>
                <a:r>
                  <a:rPr lang="en-US" dirty="0"/>
                  <a:t>          solving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linear systems.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5126" y="1828800"/>
                <a:ext cx="10719925" cy="4928135"/>
              </a:xfrm>
              <a:blipFill>
                <a:blip r:embed="rId3"/>
                <a:stretch>
                  <a:fillRect l="-1195" t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exagon 5"/>
          <p:cNvSpPr/>
          <p:nvPr/>
        </p:nvSpPr>
        <p:spPr>
          <a:xfrm>
            <a:off x="8408756" y="2238535"/>
            <a:ext cx="3851809" cy="3668390"/>
          </a:xfrm>
          <a:prstGeom prst="hexagon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658822" y="2239050"/>
            <a:ext cx="3339168" cy="3672682"/>
          </a:xfrm>
          <a:prstGeom prst="ellipse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489283" y="2233728"/>
                <a:ext cx="4776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9283" y="2233728"/>
                <a:ext cx="47769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501221" y="2573920"/>
                <a:ext cx="8755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sz="24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24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1221" y="2573920"/>
                <a:ext cx="875561" cy="461665"/>
              </a:xfrm>
              <a:prstGeom prst="rect">
                <a:avLst/>
              </a:prstGeom>
              <a:blipFill>
                <a:blip r:embed="rId5"/>
                <a:stretch>
                  <a:fillRect l="-699" r="-139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52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John Ellipsoid Barrier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845126" y="1828800"/>
                <a:ext cx="10719925" cy="435133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)=−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vol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largest ellipsoid centered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It does not depend on representation.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It involves volume computation but is volume of ellipsoid!</a:t>
                </a:r>
              </a:p>
              <a:p>
                <a:pPr lvl="1"/>
                <a:r>
                  <a:rPr lang="en-US" dirty="0"/>
                  <a:t>Universal barrier involves volume of polytope which is much </a:t>
                </a:r>
                <a:r>
                  <a:rPr lang="en-US" b="1" dirty="0">
                    <a:solidFill>
                      <a:schemeClr val="accent1"/>
                    </a:solidFill>
                  </a:rPr>
                  <a:t>harder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5126" y="1828800"/>
                <a:ext cx="10719925" cy="4351337"/>
              </a:xfrm>
              <a:blipFill>
                <a:blip r:embed="rId3"/>
                <a:stretch>
                  <a:fillRect l="-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9185610" y="1828800"/>
            <a:ext cx="2380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(illustration only)</a:t>
            </a:r>
          </a:p>
        </p:txBody>
      </p:sp>
      <p:sp>
        <p:nvSpPr>
          <p:cNvPr id="24" name="Diagonal Stripe 23"/>
          <p:cNvSpPr/>
          <p:nvPr/>
        </p:nvSpPr>
        <p:spPr>
          <a:xfrm rot="12686685">
            <a:off x="8621252" y="1933574"/>
            <a:ext cx="2579015" cy="2519668"/>
          </a:xfrm>
          <a:prstGeom prst="diagStrip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Multiply 24"/>
          <p:cNvSpPr/>
          <p:nvPr/>
        </p:nvSpPr>
        <p:spPr>
          <a:xfrm>
            <a:off x="10196803" y="3258394"/>
            <a:ext cx="359763" cy="359763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15562156">
            <a:off x="10052590" y="2543437"/>
            <a:ext cx="741618" cy="1805063"/>
          </a:xfrm>
          <a:prstGeom prst="ellips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934712" y="2605258"/>
                <a:ext cx="52418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712" y="2605258"/>
                <a:ext cx="52418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Multiply 52"/>
          <p:cNvSpPr/>
          <p:nvPr/>
        </p:nvSpPr>
        <p:spPr>
          <a:xfrm>
            <a:off x="8686645" y="3510661"/>
            <a:ext cx="359763" cy="359763"/>
          </a:xfrm>
          <a:prstGeom prst="mathMultiply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 rot="15562156">
            <a:off x="8640907" y="3340263"/>
            <a:ext cx="451241" cy="700561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 animBg="1"/>
      <p:bldP spid="26" grpId="0" animBg="1"/>
      <p:bldP spid="53" grpId="0" animBg="1"/>
      <p:bldP spid="5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Alternative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Algorithm:</a:t>
            </a:r>
          </a:p>
          <a:p>
            <a:r>
              <a:rPr lang="en-US" dirty="0"/>
              <a:t>Update John ellipsoid</a:t>
            </a:r>
          </a:p>
          <a:p>
            <a:r>
              <a:rPr lang="en-US" dirty="0"/>
              <a:t>Push the cost constraint</a:t>
            </a:r>
          </a:p>
          <a:p>
            <a:r>
              <a:rPr lang="en-US" dirty="0"/>
              <a:t>Repeat</a:t>
            </a:r>
          </a:p>
        </p:txBody>
      </p:sp>
      <p:pic>
        <p:nvPicPr>
          <p:cNvPr id="2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1828800"/>
            <a:ext cx="5333999" cy="482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2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A9E77-AFBD-4AFB-BB94-0639046F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Ellipsoid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A5ED9-2B4A-42DD-83F8-747007129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B99FBF4-3742-4BE6-BFCC-35F3C78951D4}"/>
              </a:ext>
            </a:extLst>
          </p:cNvPr>
          <p:cNvGrpSpPr/>
          <p:nvPr/>
        </p:nvGrpSpPr>
        <p:grpSpPr>
          <a:xfrm>
            <a:off x="4542850" y="2253114"/>
            <a:ext cx="3130288" cy="2843974"/>
            <a:chOff x="7162893" y="2236504"/>
            <a:chExt cx="4521676" cy="4108096"/>
          </a:xfrm>
        </p:grpSpPr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A9A36A1-46FF-4469-9053-AC5C3C28919F}"/>
                </a:ext>
              </a:extLst>
            </p:cNvPr>
            <p:cNvSpPr/>
            <p:nvPr/>
          </p:nvSpPr>
          <p:spPr>
            <a:xfrm>
              <a:off x="8967989" y="4370591"/>
              <a:ext cx="490888" cy="47163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B9FB0A01-6F8D-43BD-A54A-C336FD3EF721}"/>
                    </a:ext>
                  </a:extLst>
                </p:cNvPr>
                <p:cNvSpPr/>
                <p:nvPr/>
              </p:nvSpPr>
              <p:spPr>
                <a:xfrm>
                  <a:off x="7598552" y="5855562"/>
                  <a:ext cx="3618796" cy="4890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𝐴𝑥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1C6AFC7E-D27D-40ED-90A0-D72175B349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8552" y="5855562"/>
                  <a:ext cx="3618796" cy="48903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EFCD0DE-C381-44A0-87AA-F38CE6E482E9}"/>
                </a:ext>
              </a:extLst>
            </p:cNvPr>
            <p:cNvSpPr/>
            <p:nvPr/>
          </p:nvSpPr>
          <p:spPr>
            <a:xfrm>
              <a:off x="7162893" y="2236504"/>
              <a:ext cx="4521676" cy="3183239"/>
            </a:xfrm>
            <a:prstGeom prst="ellips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Multiply 21">
              <a:extLst>
                <a:ext uri="{FF2B5EF4-FFF2-40B4-BE49-F238E27FC236}">
                  <a16:creationId xmlns:a16="http://schemas.microsoft.com/office/drawing/2014/main" id="{BDFFC821-7F25-40DA-A870-1F44879EF63D}"/>
                </a:ext>
              </a:extLst>
            </p:cNvPr>
            <p:cNvSpPr/>
            <p:nvPr/>
          </p:nvSpPr>
          <p:spPr>
            <a:xfrm>
              <a:off x="9265427" y="3573053"/>
              <a:ext cx="510139" cy="510139"/>
            </a:xfrm>
            <a:prstGeom prst="mathMultiply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9167DA3-292A-4B5C-AEC0-CFC249987064}"/>
                </a:ext>
              </a:extLst>
            </p:cNvPr>
            <p:cNvCxnSpPr/>
            <p:nvPr/>
          </p:nvCxnSpPr>
          <p:spPr>
            <a:xfrm>
              <a:off x="8233018" y="2345267"/>
              <a:ext cx="1604931" cy="3299942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hord 37">
              <a:extLst>
                <a:ext uri="{FF2B5EF4-FFF2-40B4-BE49-F238E27FC236}">
                  <a16:creationId xmlns:a16="http://schemas.microsoft.com/office/drawing/2014/main" id="{E62C5BDD-2198-480E-AD9C-9DEDD9CEBEAE}"/>
                </a:ext>
              </a:extLst>
            </p:cNvPr>
            <p:cNvSpPr/>
            <p:nvPr/>
          </p:nvSpPr>
          <p:spPr>
            <a:xfrm>
              <a:off x="7162893" y="2236504"/>
              <a:ext cx="4521676" cy="3183239"/>
            </a:xfrm>
            <a:prstGeom prst="chord">
              <a:avLst>
                <a:gd name="adj1" fmla="val 4784773"/>
                <a:gd name="adj2" fmla="val 13810751"/>
              </a:avLst>
            </a:pr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Multiply 12">
              <a:extLst>
                <a:ext uri="{FF2B5EF4-FFF2-40B4-BE49-F238E27FC236}">
                  <a16:creationId xmlns:a16="http://schemas.microsoft.com/office/drawing/2014/main" id="{3FD74F28-741D-45A9-8E0F-2E00DC5ECACC}"/>
                </a:ext>
              </a:extLst>
            </p:cNvPr>
            <p:cNvSpPr/>
            <p:nvPr/>
          </p:nvSpPr>
          <p:spPr>
            <a:xfrm>
              <a:off x="8487226" y="3740168"/>
              <a:ext cx="510139" cy="510139"/>
            </a:xfrm>
            <a:prstGeom prst="mathMultiply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9CCC1D6-FB1E-4DD4-B6E0-3A5A8F5F5002}"/>
                </a:ext>
              </a:extLst>
            </p:cNvPr>
            <p:cNvCxnSpPr/>
            <p:nvPr/>
          </p:nvCxnSpPr>
          <p:spPr>
            <a:xfrm flipH="1">
              <a:off x="8487226" y="2795335"/>
              <a:ext cx="1618785" cy="2958637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8274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027" y="518478"/>
            <a:ext cx="10515600" cy="1325562"/>
          </a:xfrm>
        </p:spPr>
        <p:txBody>
          <a:bodyPr/>
          <a:lstStyle/>
          <a:p>
            <a:r>
              <a:rPr lang="en-US" b="1" dirty="0"/>
              <a:t>Convex Minimization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026" y="2000090"/>
                <a:ext cx="11290281" cy="4324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/>
                    </a:solidFill>
                  </a:rPr>
                  <a:t>Minimize a general convex function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US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Assume:</a:t>
                </a:r>
              </a:p>
              <a:p>
                <a:r>
                  <a:rPr lang="en-US" dirty="0"/>
                  <a:t>Access the function by computing gradient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is not exponentially large or the solution is not exponentially far away.</a:t>
                </a:r>
              </a:p>
              <a:p>
                <a:pPr marL="0" indent="0">
                  <a:buNone/>
                </a:pPr>
                <a:endParaRPr lang="en-US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Goal: decrease the </a:t>
                </a:r>
                <a:r>
                  <a:rPr lang="en-US" sz="2800" dirty="0"/>
                  <a:t>error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OPT</m:t>
                    </m:r>
                  </m:oMath>
                </a14:m>
                <a:r>
                  <a:rPr lang="en-US" sz="2800" dirty="0"/>
                  <a:t> exponentially.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Consequence: </a:t>
                </a:r>
                <a:r>
                  <a:rPr lang="en-US" sz="2800" dirty="0"/>
                  <a:t>can handle constraints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Example: </a:t>
                </a:r>
                <a:r>
                  <a:rPr lang="en-US" sz="2800" dirty="0"/>
                  <a:t>linear program, logistic regression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026" y="2000090"/>
                <a:ext cx="11290281" cy="4324509"/>
              </a:xfrm>
              <a:blipFill>
                <a:blip r:embed="rId3"/>
                <a:stretch>
                  <a:fillRect l="-1079" t="-2257" r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84211" y="442878"/>
                <a:ext cx="4883084" cy="2910300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is convex if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:endParaRPr lang="en-US" sz="2400" dirty="0"/>
              </a:p>
              <a:p>
                <a:pPr algn="ctr"/>
                <a:endParaRPr lang="en-US" sz="2400" dirty="0"/>
              </a:p>
              <a:p>
                <a:pPr algn="ctr"/>
                <a:endParaRPr lang="en-US" sz="2400" dirty="0"/>
              </a:p>
              <a:p>
                <a:pPr algn="ctr"/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211" y="442878"/>
                <a:ext cx="4883084" cy="29103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6"/>
          <p:cNvSpPr/>
          <p:nvPr/>
        </p:nvSpPr>
        <p:spPr>
          <a:xfrm>
            <a:off x="8070845" y="1524886"/>
            <a:ext cx="3768364" cy="1231392"/>
          </a:xfrm>
          <a:custGeom>
            <a:avLst/>
            <a:gdLst>
              <a:gd name="connsiteX0" fmla="*/ 0 w 6653892"/>
              <a:gd name="connsiteY0" fmla="*/ 0 h 2174298"/>
              <a:gd name="connsiteX1" fmla="*/ 1551214 w 6653892"/>
              <a:gd name="connsiteY1" fmla="*/ 2171700 h 2174298"/>
              <a:gd name="connsiteX2" fmla="*/ 6653892 w 6653892"/>
              <a:gd name="connsiteY2" fmla="*/ 351064 h 217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53892" h="2174298">
                <a:moveTo>
                  <a:pt x="0" y="0"/>
                </a:moveTo>
                <a:cubicBezTo>
                  <a:pt x="221116" y="1056594"/>
                  <a:pt x="442232" y="2113189"/>
                  <a:pt x="1551214" y="2171700"/>
                </a:cubicBezTo>
                <a:cubicBezTo>
                  <a:pt x="2660196" y="2230211"/>
                  <a:pt x="4657044" y="1290637"/>
                  <a:pt x="6653892" y="351064"/>
                </a:cubicBezTo>
              </a:path>
            </a:pathLst>
          </a:cu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940725" y="1898028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725" y="1898028"/>
                <a:ext cx="42639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308582" y="1887943"/>
                <a:ext cx="4303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8582" y="1887943"/>
                <a:ext cx="430374" cy="461665"/>
              </a:xfrm>
              <a:prstGeom prst="rect">
                <a:avLst/>
              </a:prstGeom>
              <a:blipFill>
                <a:blip r:embed="rId6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Multiply 9"/>
          <p:cNvSpPr/>
          <p:nvPr/>
        </p:nvSpPr>
        <p:spPr>
          <a:xfrm>
            <a:off x="7986493" y="1704515"/>
            <a:ext cx="312100" cy="312100"/>
          </a:xfrm>
          <a:prstGeom prst="mathMultiply">
            <a:avLst/>
          </a:prstGeom>
          <a:solidFill>
            <a:srgbClr val="00B0F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11395439" y="1708783"/>
            <a:ext cx="312100" cy="312100"/>
          </a:xfrm>
          <a:prstGeom prst="mathMultiply">
            <a:avLst/>
          </a:prstGeom>
          <a:solidFill>
            <a:srgbClr val="00B0F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142543" y="1864833"/>
            <a:ext cx="3401024" cy="17557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ultiply 12"/>
          <p:cNvSpPr/>
          <p:nvPr/>
        </p:nvSpPr>
        <p:spPr>
          <a:xfrm>
            <a:off x="9508604" y="1717561"/>
            <a:ext cx="312100" cy="312100"/>
          </a:xfrm>
          <a:prstGeom prst="mathMultiply">
            <a:avLst/>
          </a:prstGeom>
          <a:solidFill>
            <a:srgbClr val="00B0F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B2984B-584A-48D1-8ADD-B7D52B3510E6}"/>
              </a:ext>
            </a:extLst>
          </p:cNvPr>
          <p:cNvSpPr/>
          <p:nvPr/>
        </p:nvSpPr>
        <p:spPr>
          <a:xfrm>
            <a:off x="8070845" y="5442438"/>
            <a:ext cx="3636694" cy="103821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Why linear program is a convex function?</a:t>
            </a:r>
          </a:p>
        </p:txBody>
      </p:sp>
    </p:spTree>
    <p:extLst>
      <p:ext uri="{BB962C8B-B14F-4D97-AF65-F5344CB8AC3E}">
        <p14:creationId xmlns:p14="http://schemas.microsoft.com/office/powerpoint/2010/main" val="264824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 animBg="1"/>
      <p:bldP spid="11" grpId="0" animBg="1"/>
      <p:bldP spid="1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can we solve in 1 dimension?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Binary search!</a:t>
            </a:r>
          </a:p>
        </p:txBody>
      </p:sp>
      <p:sp>
        <p:nvSpPr>
          <p:cNvPr id="4" name="Freeform 3"/>
          <p:cNvSpPr/>
          <p:nvPr/>
        </p:nvSpPr>
        <p:spPr>
          <a:xfrm>
            <a:off x="2864306" y="1933575"/>
            <a:ext cx="6653892" cy="2174298"/>
          </a:xfrm>
          <a:custGeom>
            <a:avLst/>
            <a:gdLst>
              <a:gd name="connsiteX0" fmla="*/ 0 w 6653892"/>
              <a:gd name="connsiteY0" fmla="*/ 0 h 2174298"/>
              <a:gd name="connsiteX1" fmla="*/ 1551214 w 6653892"/>
              <a:gd name="connsiteY1" fmla="*/ 2171700 h 2174298"/>
              <a:gd name="connsiteX2" fmla="*/ 6653892 w 6653892"/>
              <a:gd name="connsiteY2" fmla="*/ 351064 h 217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53892" h="2174298">
                <a:moveTo>
                  <a:pt x="0" y="0"/>
                </a:moveTo>
                <a:cubicBezTo>
                  <a:pt x="221116" y="1056594"/>
                  <a:pt x="442232" y="2113189"/>
                  <a:pt x="1551214" y="2171700"/>
                </a:cubicBezTo>
                <a:cubicBezTo>
                  <a:pt x="2660196" y="2230211"/>
                  <a:pt x="4657044" y="1290637"/>
                  <a:pt x="6653892" y="351064"/>
                </a:cubicBezTo>
              </a:path>
            </a:pathLst>
          </a:cu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795032" y="4533199"/>
            <a:ext cx="5331279" cy="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Multiply 6"/>
          <p:cNvSpPr/>
          <p:nvPr/>
        </p:nvSpPr>
        <p:spPr>
          <a:xfrm>
            <a:off x="6387194" y="3438843"/>
            <a:ext cx="312100" cy="312100"/>
          </a:xfrm>
          <a:prstGeom prst="mathMultiply">
            <a:avLst/>
          </a:prstGeom>
          <a:solidFill>
            <a:schemeClr val="accent5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121605" y="2856139"/>
            <a:ext cx="4531179" cy="166073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795032" y="4533199"/>
            <a:ext cx="2890158" cy="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Multiply 15"/>
          <p:cNvSpPr/>
          <p:nvPr/>
        </p:nvSpPr>
        <p:spPr>
          <a:xfrm>
            <a:off x="5010583" y="3851908"/>
            <a:ext cx="312100" cy="312100"/>
          </a:xfrm>
          <a:prstGeom prst="mathMultiply">
            <a:avLst/>
          </a:prstGeom>
          <a:solidFill>
            <a:schemeClr val="accent5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982812" y="3759106"/>
            <a:ext cx="2628900" cy="49464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795032" y="4533199"/>
            <a:ext cx="1445079" cy="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77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Convexity Allows Us to Cut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7161" y="1780674"/>
            <a:ext cx="10515600" cy="43513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7711" y="1790674"/>
            <a:ext cx="5663574" cy="41497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7263516" y="1678885"/>
            <a:ext cx="763096" cy="4420696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929433" y="4295917"/>
            <a:ext cx="629647" cy="129414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 rot="594524">
            <a:off x="7626204" y="1826556"/>
            <a:ext cx="4852003" cy="4926993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Multiply 47"/>
          <p:cNvSpPr/>
          <p:nvPr/>
        </p:nvSpPr>
        <p:spPr>
          <a:xfrm>
            <a:off x="7310616" y="4211721"/>
            <a:ext cx="457200" cy="427220"/>
          </a:xfrm>
          <a:prstGeom prst="mathMultiply">
            <a:avLst/>
          </a:prstGeom>
          <a:solidFill>
            <a:schemeClr val="accent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21598" y="2943757"/>
            <a:ext cx="5422323" cy="17430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How to do binary search in high dimension?</a:t>
            </a:r>
          </a:p>
        </p:txBody>
      </p:sp>
    </p:spTree>
    <p:extLst>
      <p:ext uri="{BB962C8B-B14F-4D97-AF65-F5344CB8AC3E}">
        <p14:creationId xmlns:p14="http://schemas.microsoft.com/office/powerpoint/2010/main" val="117780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Ellipsoid Method </a:t>
            </a:r>
            <a:r>
              <a:rPr lang="en-US" sz="3200" b="1" dirty="0">
                <a:solidFill>
                  <a:prstClr val="black"/>
                </a:solidFill>
              </a:rPr>
              <a:t>[Shor; </a:t>
            </a:r>
            <a:r>
              <a:rPr lang="en-US" sz="3200" b="1" dirty="0" err="1">
                <a:solidFill>
                  <a:prstClr val="black"/>
                </a:solidFill>
              </a:rPr>
              <a:t>Nemirovski-Yudin</a:t>
            </a:r>
            <a:r>
              <a:rPr lang="en-US" sz="3200" b="1" dirty="0">
                <a:solidFill>
                  <a:prstClr val="black"/>
                </a:solidFill>
              </a:rPr>
              <a:t>; </a:t>
            </a:r>
            <a:r>
              <a:rPr lang="en-US" sz="3200" b="1" dirty="0" err="1">
                <a:solidFill>
                  <a:prstClr val="black"/>
                </a:solidFill>
              </a:rPr>
              <a:t>Khachiyan</a:t>
            </a:r>
            <a:r>
              <a:rPr lang="en-US" sz="3200" b="1" dirty="0">
                <a:solidFill>
                  <a:prstClr val="black"/>
                </a:solidFill>
              </a:rPr>
              <a:t> 70s]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5127" y="1700968"/>
                <a:ext cx="10515600" cy="464407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=0,1,⋯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Compute gradient at center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be the smallest ellipsoid containing</a:t>
                </a:r>
                <a:br>
                  <a:rPr lang="en-US" dirty="0"/>
                </a:br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∩{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Half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Space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New volume is at most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of old volume.</a:t>
                </a: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iterations.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per iteration.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5127" y="1700968"/>
                <a:ext cx="10515600" cy="4644076"/>
              </a:xfrm>
              <a:blipFill>
                <a:blip r:embed="rId3"/>
                <a:stretch>
                  <a:fillRect l="-1217" t="-2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 flipV="1">
            <a:off x="7562563" y="2360635"/>
            <a:ext cx="4060271" cy="1340612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 rot="20520239">
            <a:off x="8257646" y="2972755"/>
            <a:ext cx="3127303" cy="160257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Multiply 37"/>
          <p:cNvSpPr/>
          <p:nvPr/>
        </p:nvSpPr>
        <p:spPr>
          <a:xfrm>
            <a:off x="8884806" y="2284279"/>
            <a:ext cx="234892" cy="229831"/>
          </a:xfrm>
          <a:prstGeom prst="mathMultiply">
            <a:avLst/>
          </a:prstGeom>
          <a:solidFill>
            <a:schemeClr val="accent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0949376" y="3589207"/>
                <a:ext cx="6270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𝛀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9376" y="3589207"/>
                <a:ext cx="627031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1167734" y="1426816"/>
                <a:ext cx="6270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𝛀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7734" y="1426816"/>
                <a:ext cx="627031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8444439" y="1977070"/>
            <a:ext cx="1135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minimizer</a:t>
            </a:r>
          </a:p>
        </p:txBody>
      </p:sp>
      <p:sp>
        <p:nvSpPr>
          <p:cNvPr id="44" name="Multiply 43"/>
          <p:cNvSpPr/>
          <p:nvPr/>
        </p:nvSpPr>
        <p:spPr>
          <a:xfrm>
            <a:off x="9364098" y="2817331"/>
            <a:ext cx="457200" cy="427220"/>
          </a:xfrm>
          <a:prstGeom prst="mathMultiply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996601" y="1413078"/>
            <a:ext cx="3118006" cy="3176833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9464511" y="2634869"/>
            <a:ext cx="152895" cy="39607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hord 7"/>
          <p:cNvSpPr/>
          <p:nvPr/>
        </p:nvSpPr>
        <p:spPr>
          <a:xfrm>
            <a:off x="8017924" y="1447590"/>
            <a:ext cx="3065117" cy="3167187"/>
          </a:xfrm>
          <a:prstGeom prst="chord">
            <a:avLst>
              <a:gd name="adj1" fmla="val 9772374"/>
              <a:gd name="adj2" fmla="val 20426081"/>
            </a:avLst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20486583">
            <a:off x="7715836" y="1422755"/>
            <a:ext cx="3460536" cy="2281495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0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42" grpId="0"/>
      <p:bldP spid="44" grpId="0" animBg="1"/>
      <p:bldP spid="44" grpId="1" animBg="1"/>
      <p:bldP spid="8" grpId="0" animBg="1"/>
      <p:bldP spid="8" grpId="1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Simplex Method </a:t>
            </a:r>
            <a:r>
              <a:rPr lang="en-US" sz="3200" b="1" dirty="0"/>
              <a:t>[</a:t>
            </a:r>
            <a:r>
              <a:rPr lang="en-US" sz="3200" b="1" dirty="0" err="1"/>
              <a:t>Dantzig</a:t>
            </a:r>
            <a:r>
              <a:rPr lang="en-US" sz="3200" b="1" dirty="0"/>
              <a:t> 47]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HK" dirty="0"/>
              <a:t>First generation of LP solver.</a:t>
            </a:r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r>
              <a:rPr lang="en-US" altLang="zh-HK" dirty="0"/>
              <a:t>Efficient in practice</a:t>
            </a:r>
          </a:p>
          <a:p>
            <a:pPr marL="0" indent="0">
              <a:buNone/>
            </a:pPr>
            <a:r>
              <a:rPr lang="en-US" altLang="zh-HK" dirty="0"/>
              <a:t>Exponential time in worst case</a:t>
            </a:r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r>
              <a:rPr lang="en-US" altLang="zh-HK" dirty="0"/>
              <a:t>When applied to </a:t>
            </a:r>
            <a:r>
              <a:rPr lang="en-US" altLang="zh-HK" dirty="0" err="1"/>
              <a:t>MaxFlow</a:t>
            </a:r>
            <a:r>
              <a:rPr lang="en-US" altLang="zh-HK" dirty="0"/>
              <a:t>,</a:t>
            </a:r>
          </a:p>
          <a:p>
            <a:pPr marL="0" indent="0">
              <a:buNone/>
            </a:pPr>
            <a:r>
              <a:rPr lang="en-US" altLang="zh-HK" dirty="0"/>
              <a:t>it is exactly augmenting path.</a:t>
            </a:r>
          </a:p>
          <a:p>
            <a:pPr marL="0" indent="0">
              <a:buNone/>
            </a:pPr>
            <a:endParaRPr lang="en-US" altLang="zh-HK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1598965" y="3120887"/>
            <a:ext cx="39757" cy="215692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8" name="Picture 4" descr="https://upload.wikimedia.org/wikipedia/commons/c/c6/Elongated_pentagonal_orthocupolarotunda.pn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27" y="1303336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8919230" y="1691322"/>
            <a:ext cx="308008" cy="3080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28718" y="1218536"/>
            <a:ext cx="1756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Initial Vertex</a:t>
            </a:r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>
          <a:xfrm flipH="1">
            <a:off x="8293100" y="1954223"/>
            <a:ext cx="671237" cy="568163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658695" y="5200021"/>
            <a:ext cx="542330" cy="735642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577138" y="3813175"/>
            <a:ext cx="81557" cy="1386846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577139" y="2522386"/>
            <a:ext cx="738186" cy="1290789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/>
              <p14:cNvContentPartPr/>
              <p14:nvPr/>
            </p14:nvContentPartPr>
            <p14:xfrm>
              <a:off x="939034" y="2018121"/>
              <a:ext cx="9360" cy="21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4354" y="2013441"/>
                <a:ext cx="18720" cy="1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891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6" y="365760"/>
            <a:ext cx="13251873" cy="1325562"/>
          </a:xfrm>
        </p:spPr>
        <p:txBody>
          <a:bodyPr/>
          <a:lstStyle/>
          <a:p>
            <a:r>
              <a:rPr lang="en-US" b="1" dirty="0"/>
              <a:t>John Ellipsoid Method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5126" y="1828801"/>
                <a:ext cx="10791825" cy="477467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=0,1,⋯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Compute largest ellipsoid inside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br>
                  <a:rPr lang="en-US" dirty="0"/>
                </a:br>
                <a:r>
                  <a:rPr lang="en-US" dirty="0"/>
                  <a:t>(John Ellipsoid)</a:t>
                </a:r>
              </a:p>
              <a:p>
                <a:pPr lvl="1"/>
                <a:r>
                  <a:rPr lang="en-US" dirty="0"/>
                  <a:t>Compute gradient at the center.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∩{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Half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Space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New volume is at most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0.9</m:t>
                    </m:r>
                  </m:oMath>
                </a14:m>
                <a:r>
                  <a:rPr lang="en-US" dirty="0"/>
                  <a:t> of old volume.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iterations. [</a:t>
                </a:r>
                <a:r>
                  <a:rPr lang="en-US" dirty="0" err="1"/>
                  <a:t>Khachiyan</a:t>
                </a:r>
                <a:r>
                  <a:rPr lang="en-US" dirty="0"/>
                  <a:t> 88]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.88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per iteration. [Nesterov-</a:t>
                </a:r>
                <a:r>
                  <a:rPr lang="en-US" dirty="0" err="1"/>
                  <a:t>Nemirovskii</a:t>
                </a:r>
                <a:r>
                  <a:rPr lang="en-US" dirty="0"/>
                  <a:t> 89]</a:t>
                </a:r>
              </a:p>
              <a:p>
                <a:pPr marL="0" indent="0">
                  <a:buNone/>
                </a:pPr>
                <a:r>
                  <a:rPr lang="en-US" dirty="0"/>
                  <a:t>Improved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2.38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using slightly different ellipsoid. [Vaidya 89]</a:t>
                </a:r>
              </a:p>
              <a:p>
                <a:pPr marL="0" indent="0">
                  <a:buNone/>
                </a:pPr>
                <a:r>
                  <a:rPr lang="en-US" dirty="0"/>
                  <a:t>Further improved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[2020]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5126" y="1828801"/>
                <a:ext cx="10791825" cy="4774676"/>
              </a:xfrm>
              <a:blipFill>
                <a:blip r:embed="rId3"/>
                <a:stretch>
                  <a:fillRect l="-1186" t="-2810" b="-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gular Pentagon 40"/>
          <p:cNvSpPr/>
          <p:nvPr/>
        </p:nvSpPr>
        <p:spPr>
          <a:xfrm rot="9955675">
            <a:off x="8161649" y="2185702"/>
            <a:ext cx="3066090" cy="2920086"/>
          </a:xfrm>
          <a:prstGeom prst="pentagon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7731679" y="2876791"/>
            <a:ext cx="4060271" cy="1340612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Multiply 37"/>
          <p:cNvSpPr/>
          <p:nvPr/>
        </p:nvSpPr>
        <p:spPr>
          <a:xfrm>
            <a:off x="8893666" y="2646960"/>
            <a:ext cx="234892" cy="229831"/>
          </a:xfrm>
          <a:prstGeom prst="mathMultiply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0704526" y="4151292"/>
                <a:ext cx="6270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𝛀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4526" y="4151292"/>
                <a:ext cx="627030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0467697" y="1967527"/>
                <a:ext cx="6270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𝛀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7697" y="1967527"/>
                <a:ext cx="627030" cy="461665"/>
              </a:xfrm>
              <a:prstGeom prst="rect">
                <a:avLst/>
              </a:prstGeom>
              <a:blipFill>
                <a:blip r:embed="rId5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8453299" y="2799943"/>
            <a:ext cx="1135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minimizer</a:t>
            </a:r>
          </a:p>
        </p:txBody>
      </p:sp>
      <p:sp>
        <p:nvSpPr>
          <p:cNvPr id="44" name="Multiply 43"/>
          <p:cNvSpPr/>
          <p:nvPr/>
        </p:nvSpPr>
        <p:spPr>
          <a:xfrm>
            <a:off x="9533214" y="3333487"/>
            <a:ext cx="457200" cy="427220"/>
          </a:xfrm>
          <a:prstGeom prst="mathMultiply">
            <a:avLst/>
          </a:prstGeom>
          <a:solidFill>
            <a:schemeClr val="accent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8322515" y="1974959"/>
            <a:ext cx="2658533" cy="2019300"/>
          </a:xfrm>
          <a:custGeom>
            <a:avLst/>
            <a:gdLst>
              <a:gd name="connsiteX0" fmla="*/ 105833 w 2658533"/>
              <a:gd name="connsiteY0" fmla="*/ 465666 h 2019300"/>
              <a:gd name="connsiteX1" fmla="*/ 1930400 w 2658533"/>
              <a:gd name="connsiteY1" fmla="*/ 0 h 2019300"/>
              <a:gd name="connsiteX2" fmla="*/ 2658533 w 2658533"/>
              <a:gd name="connsiteY2" fmla="*/ 1151466 h 2019300"/>
              <a:gd name="connsiteX3" fmla="*/ 0 w 2658533"/>
              <a:gd name="connsiteY3" fmla="*/ 2019300 h 2019300"/>
              <a:gd name="connsiteX4" fmla="*/ 105833 w 2658533"/>
              <a:gd name="connsiteY4" fmla="*/ 465666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8533" h="2019300">
                <a:moveTo>
                  <a:pt x="105833" y="465666"/>
                </a:moveTo>
                <a:lnTo>
                  <a:pt x="1930400" y="0"/>
                </a:lnTo>
                <a:lnTo>
                  <a:pt x="2658533" y="1151466"/>
                </a:lnTo>
                <a:lnTo>
                  <a:pt x="0" y="2019300"/>
                </a:lnTo>
                <a:lnTo>
                  <a:pt x="105833" y="465666"/>
                </a:lnTo>
                <a:close/>
              </a:path>
            </a:pathLst>
          </a:cu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Oval 4"/>
          <p:cNvSpPr/>
          <p:nvPr/>
        </p:nvSpPr>
        <p:spPr>
          <a:xfrm>
            <a:off x="8370881" y="2207477"/>
            <a:ext cx="2605808" cy="2553419"/>
          </a:xfrm>
          <a:prstGeom prst="ellipse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309816" y="2002056"/>
            <a:ext cx="2683933" cy="2015067"/>
          </a:xfrm>
          <a:custGeom>
            <a:avLst/>
            <a:gdLst>
              <a:gd name="connsiteX0" fmla="*/ 97367 w 2683933"/>
              <a:gd name="connsiteY0" fmla="*/ 457200 h 2015067"/>
              <a:gd name="connsiteX1" fmla="*/ 0 w 2683933"/>
              <a:gd name="connsiteY1" fmla="*/ 2015067 h 2015067"/>
              <a:gd name="connsiteX2" fmla="*/ 2683933 w 2683933"/>
              <a:gd name="connsiteY2" fmla="*/ 1143000 h 2015067"/>
              <a:gd name="connsiteX3" fmla="*/ 1947333 w 2683933"/>
              <a:gd name="connsiteY3" fmla="*/ 0 h 2015067"/>
              <a:gd name="connsiteX4" fmla="*/ 97367 w 2683933"/>
              <a:gd name="connsiteY4" fmla="*/ 457200 h 201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3933" h="2015067">
                <a:moveTo>
                  <a:pt x="97367" y="457200"/>
                </a:moveTo>
                <a:lnTo>
                  <a:pt x="0" y="2015067"/>
                </a:lnTo>
                <a:lnTo>
                  <a:pt x="2683933" y="1143000"/>
                </a:lnTo>
                <a:lnTo>
                  <a:pt x="1947333" y="0"/>
                </a:lnTo>
                <a:lnTo>
                  <a:pt x="97367" y="457200"/>
                </a:lnTo>
                <a:close/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284027" y="506075"/>
            <a:ext cx="4352925" cy="1176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John Ellipsoid Method </a:t>
            </a:r>
          </a:p>
          <a:p>
            <a:pPr algn="ctr"/>
            <a:r>
              <a:rPr lang="en-US" sz="2400" dirty="0"/>
              <a:t>never throws away information.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AF4759-73B3-4486-88E8-A48F8BAB4A45}"/>
              </a:ext>
            </a:extLst>
          </p:cNvPr>
          <p:cNvGrpSpPr/>
          <p:nvPr/>
        </p:nvGrpSpPr>
        <p:grpSpPr>
          <a:xfrm>
            <a:off x="10519872" y="4760896"/>
            <a:ext cx="1480009" cy="2097104"/>
            <a:chOff x="10519872" y="4760896"/>
            <a:chExt cx="1480009" cy="209710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76C1F3F-2752-4350-A58D-0D33FDD72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67755" y="4760896"/>
              <a:ext cx="1384245" cy="141323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E0DBF41-AB10-4C33-A100-40E80E4CD9B1}"/>
                </a:ext>
              </a:extLst>
            </p:cNvPr>
            <p:cNvSpPr txBox="1"/>
            <p:nvPr/>
          </p:nvSpPr>
          <p:spPr>
            <a:xfrm>
              <a:off x="10519872" y="6211669"/>
              <a:ext cx="14800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Haotian</a:t>
              </a:r>
              <a:endParaRPr lang="en-US" dirty="0"/>
            </a:p>
            <a:p>
              <a:pPr algn="ctr"/>
              <a:r>
                <a:rPr lang="en-US" dirty="0"/>
                <a:t>UW PhD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701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 animBg="1"/>
      <p:bldP spid="4" grpId="0" animBg="1"/>
      <p:bldP spid="4" grpId="1" animBg="1"/>
      <p:bldP spid="5" grpId="0" animBg="1"/>
      <p:bldP spid="5" grpId="1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45" y="1151734"/>
            <a:ext cx="10612582" cy="1016827"/>
          </a:xfrm>
        </p:spPr>
        <p:txBody>
          <a:bodyPr/>
          <a:lstStyle/>
          <a:p>
            <a:r>
              <a:rPr lang="en-US" b="1" dirty="0"/>
              <a:t>Ellipsoid Method </a:t>
            </a:r>
            <a:r>
              <a:rPr lang="en-US" sz="3200" b="1" dirty="0"/>
              <a:t>[Shor; </a:t>
            </a:r>
            <a:r>
              <a:rPr lang="en-US" sz="3200" b="1" dirty="0" err="1"/>
              <a:t>Nemirovski-Yudin</a:t>
            </a:r>
            <a:r>
              <a:rPr lang="en-US" sz="3200" b="1" dirty="0"/>
              <a:t>; </a:t>
            </a:r>
            <a:r>
              <a:rPr lang="en-US" sz="3200" b="1" dirty="0" err="1"/>
              <a:t>Khachiyan</a:t>
            </a:r>
            <a:r>
              <a:rPr lang="en-US" sz="3200" b="1" dirty="0"/>
              <a:t> 70s]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45127" y="2153654"/>
            <a:ext cx="10515600" cy="4340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First polynomial time algorithm for LP.</a:t>
            </a:r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r>
              <a:rPr lang="en-US" altLang="zh-HK" dirty="0"/>
              <a:t>Very important in theory.</a:t>
            </a:r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r>
              <a:rPr lang="en-US" altLang="zh-HK" dirty="0"/>
              <a:t>Slow in practice.</a:t>
            </a:r>
          </a:p>
          <a:p>
            <a:pPr marL="0" indent="0">
              <a:buNone/>
            </a:pPr>
            <a:endParaRPr lang="en-US" altLang="zh-HK" dirty="0"/>
          </a:p>
        </p:txBody>
      </p:sp>
      <p:sp>
        <p:nvSpPr>
          <p:cNvPr id="16" name="Isosceles Triangle 15"/>
          <p:cNvSpPr/>
          <p:nvPr/>
        </p:nvSpPr>
        <p:spPr>
          <a:xfrm>
            <a:off x="8967989" y="4370591"/>
            <a:ext cx="490888" cy="47163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598552" y="5855562"/>
                <a:ext cx="36644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𝑂𝑃𝑇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552" y="5855562"/>
                <a:ext cx="366440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7162893" y="2236504"/>
            <a:ext cx="4521676" cy="3183239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9265427" y="3573053"/>
            <a:ext cx="510139" cy="510139"/>
          </a:xfrm>
          <a:prstGeom prst="mathMultiply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8233018" y="2345267"/>
            <a:ext cx="1604931" cy="3299942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36" name="Chord 1035"/>
          <p:cNvSpPr/>
          <p:nvPr/>
        </p:nvSpPr>
        <p:spPr>
          <a:xfrm>
            <a:off x="7162893" y="2236504"/>
            <a:ext cx="4521676" cy="3183239"/>
          </a:xfrm>
          <a:prstGeom prst="chord">
            <a:avLst>
              <a:gd name="adj1" fmla="val 4784773"/>
              <a:gd name="adj2" fmla="val 13810751"/>
            </a:avLst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 rot="19160870">
            <a:off x="7242663" y="2349730"/>
            <a:ext cx="2999267" cy="3362628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4539" y="260566"/>
            <a:ext cx="8313498" cy="41276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423731" y="648370"/>
            <a:ext cx="2735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Source: New York Times</a:t>
            </a:r>
          </a:p>
        </p:txBody>
      </p:sp>
      <p:sp>
        <p:nvSpPr>
          <p:cNvPr id="13" name="Multiply 12"/>
          <p:cNvSpPr/>
          <p:nvPr/>
        </p:nvSpPr>
        <p:spPr>
          <a:xfrm>
            <a:off x="8487226" y="3740168"/>
            <a:ext cx="510139" cy="510139"/>
          </a:xfrm>
          <a:prstGeom prst="mathMultiply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8487226" y="2795335"/>
            <a:ext cx="1618785" cy="295863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Chord 6"/>
          <p:cNvSpPr/>
          <p:nvPr/>
        </p:nvSpPr>
        <p:spPr>
          <a:xfrm rot="18998412">
            <a:off x="7228571" y="2337420"/>
            <a:ext cx="3027447" cy="3387247"/>
          </a:xfrm>
          <a:prstGeom prst="chord">
            <a:avLst>
              <a:gd name="adj1" fmla="val 400460"/>
              <a:gd name="adj2" fmla="val 8345863"/>
            </a:avLst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4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9" grpId="0" animBg="1"/>
      <p:bldP spid="19" grpId="1" animBg="1"/>
      <p:bldP spid="22" grpId="0" animBg="1"/>
      <p:bldP spid="22" grpId="1" animBg="1"/>
      <p:bldP spid="1036" grpId="0" animBg="1"/>
      <p:bldP spid="1036" grpId="1" animBg="1"/>
      <p:bldP spid="45" grpId="0" animBg="1"/>
      <p:bldP spid="1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Simplex Method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Interior Point Methods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Interior Point Methods </a:t>
            </a:r>
            <a:r>
              <a:rPr lang="en-US" sz="3200" b="1" dirty="0"/>
              <a:t>[</a:t>
            </a:r>
            <a:r>
              <a:rPr lang="en-US" sz="3200" b="1" dirty="0" err="1"/>
              <a:t>Karmarkar</a:t>
            </a:r>
            <a:r>
              <a:rPr lang="en-US" sz="3200" b="1" dirty="0"/>
              <a:t> 1984]</a:t>
            </a:r>
            <a:r>
              <a:rPr lang="en-US" b="1" dirty="0"/>
              <a:t> </a:t>
            </a:r>
          </a:p>
        </p:txBody>
      </p:sp>
      <p:sp>
        <p:nvSpPr>
          <p:cNvPr id="36" name="Oval 35"/>
          <p:cNvSpPr/>
          <p:nvPr/>
        </p:nvSpPr>
        <p:spPr>
          <a:xfrm>
            <a:off x="1238695" y="3546910"/>
            <a:ext cx="269508" cy="28875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 rot="4312740">
            <a:off x="5702514" y="4103828"/>
            <a:ext cx="158799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++++++++++++</a:t>
            </a:r>
          </a:p>
        </p:txBody>
      </p:sp>
      <p:sp>
        <p:nvSpPr>
          <p:cNvPr id="44" name="TextBox 43"/>
          <p:cNvSpPr txBox="1"/>
          <p:nvPr/>
        </p:nvSpPr>
        <p:spPr>
          <a:xfrm rot="2958597">
            <a:off x="6412930" y="5227062"/>
            <a:ext cx="135383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++++++++++</a:t>
            </a:r>
          </a:p>
        </p:txBody>
      </p:sp>
      <p:sp>
        <p:nvSpPr>
          <p:cNvPr id="45" name="TextBox 44"/>
          <p:cNvSpPr txBox="1"/>
          <p:nvPr/>
        </p:nvSpPr>
        <p:spPr>
          <a:xfrm rot="20891955">
            <a:off x="7370181" y="5558234"/>
            <a:ext cx="147091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+++++++++++</a:t>
            </a:r>
          </a:p>
        </p:txBody>
      </p:sp>
      <p:sp>
        <p:nvSpPr>
          <p:cNvPr id="46" name="TextBox 45"/>
          <p:cNvSpPr txBox="1"/>
          <p:nvPr/>
        </p:nvSpPr>
        <p:spPr>
          <a:xfrm rot="19043649">
            <a:off x="8458956" y="4992889"/>
            <a:ext cx="147091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+++++++++++</a:t>
            </a:r>
          </a:p>
        </p:txBody>
      </p:sp>
      <p:sp>
        <p:nvSpPr>
          <p:cNvPr id="47" name="TextBox 46"/>
          <p:cNvSpPr txBox="1"/>
          <p:nvPr/>
        </p:nvSpPr>
        <p:spPr>
          <a:xfrm rot="17344873">
            <a:off x="9115693" y="3882119"/>
            <a:ext cx="158799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++++++++++++</a:t>
            </a:r>
          </a:p>
        </p:txBody>
      </p:sp>
      <p:sp>
        <p:nvSpPr>
          <p:cNvPr id="48" name="Oval 47"/>
          <p:cNvSpPr/>
          <p:nvPr/>
        </p:nvSpPr>
        <p:spPr>
          <a:xfrm>
            <a:off x="8129104" y="3804096"/>
            <a:ext cx="269508" cy="28875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+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00126" y="2893390"/>
            <a:ext cx="3543993" cy="2904397"/>
            <a:chOff x="1200126" y="2893390"/>
            <a:chExt cx="3543993" cy="290439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200126" y="3660979"/>
              <a:ext cx="435033" cy="1357162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635159" y="5018141"/>
              <a:ext cx="712269" cy="779646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347429" y="5522666"/>
              <a:ext cx="1075798" cy="275121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3435083" y="4723683"/>
              <a:ext cx="895843" cy="798983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4327310" y="3488673"/>
              <a:ext cx="416809" cy="123501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200126" y="2901613"/>
              <a:ext cx="1691129" cy="720865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891255" y="2893390"/>
              <a:ext cx="1852864" cy="610694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435248" y="2825219"/>
            <a:ext cx="3543993" cy="2904397"/>
            <a:chOff x="1200126" y="2893390"/>
            <a:chExt cx="3543993" cy="2904397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1200126" y="3660979"/>
              <a:ext cx="435033" cy="1357162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635159" y="5018141"/>
              <a:ext cx="712269" cy="779646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347429" y="5522666"/>
              <a:ext cx="1075798" cy="275121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3435083" y="4723683"/>
              <a:ext cx="895843" cy="798983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4327310" y="3488673"/>
              <a:ext cx="416809" cy="123501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1200126" y="2901613"/>
              <a:ext cx="1691129" cy="720865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891255" y="2893390"/>
              <a:ext cx="1852864" cy="610694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 rot="9320619">
            <a:off x="6183409" y="2850281"/>
            <a:ext cx="205633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++++++++++++++++</a:t>
            </a:r>
          </a:p>
        </p:txBody>
      </p:sp>
      <p:sp>
        <p:nvSpPr>
          <p:cNvPr id="57" name="TextBox 56"/>
          <p:cNvSpPr txBox="1"/>
          <p:nvPr/>
        </p:nvSpPr>
        <p:spPr>
          <a:xfrm rot="11918270">
            <a:off x="7986199" y="2788674"/>
            <a:ext cx="217341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+++++++++++++++++</a:t>
            </a:r>
          </a:p>
        </p:txBody>
      </p:sp>
      <p:sp>
        <p:nvSpPr>
          <p:cNvPr id="9" name="Arc 8"/>
          <p:cNvSpPr/>
          <p:nvPr/>
        </p:nvSpPr>
        <p:spPr>
          <a:xfrm rot="4338039">
            <a:off x="6027072" y="3284514"/>
            <a:ext cx="2491120" cy="2126595"/>
          </a:xfrm>
          <a:prstGeom prst="arc">
            <a:avLst>
              <a:gd name="adj1" fmla="val 16360831"/>
              <a:gd name="adj2" fmla="val 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373449" y="3691288"/>
            <a:ext cx="973979" cy="1900767"/>
            <a:chOff x="1373449" y="3691288"/>
            <a:chExt cx="973979" cy="190076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373449" y="3691288"/>
              <a:ext cx="355725" cy="118624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29174" y="4877528"/>
              <a:ext cx="618254" cy="714527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75607" y="90177"/>
            <a:ext cx="2541198" cy="1753058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9475606" y="1796454"/>
            <a:ext cx="2693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Source: Time Magazine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335591" y="6045395"/>
            <a:ext cx="3774893" cy="70695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Best algorithms in theory and </a:t>
            </a:r>
          </a:p>
          <a:p>
            <a:pPr algn="ctr"/>
            <a:r>
              <a:rPr lang="en-US" sz="2000" dirty="0"/>
              <a:t>one of the best in practice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5233182" y="3251044"/>
            <a:ext cx="3860" cy="2203451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0836132" y="3242471"/>
            <a:ext cx="35068" cy="2212024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59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0.03177 0.18449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1845 L 0.0849 0.28195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path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277 L 0.01003 0.0801 C 0.01329 0.09792 0.01185 0.12037 0.00743 0.14144 C 0.00196 0.16575 -0.00638 0.18172 -0.01549 0.19005 L -0.05559 0.23496 " pathEditMode="relative" rAng="17520000" ptsTypes="AAAAA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1317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8" grpId="0" build="p"/>
      <p:bldP spid="19" grpId="0" build="p"/>
      <p:bldP spid="36" grpId="0" animBg="1"/>
      <p:bldP spid="36" grpId="1" animBg="1"/>
      <p:bldP spid="36" grpId="2" animBg="1"/>
      <p:bldP spid="43" grpId="0"/>
      <p:bldP spid="44" grpId="0"/>
      <p:bldP spid="45" grpId="0"/>
      <p:bldP spid="46" grpId="0"/>
      <p:bldP spid="47" grpId="0"/>
      <p:bldP spid="48" grpId="0" animBg="1"/>
      <p:bldP spid="48" grpId="1" animBg="1"/>
      <p:bldP spid="48" grpId="2" animBg="1"/>
      <p:bldP spid="56" grpId="0"/>
      <p:bldP spid="57" grpId="0"/>
      <p:bldP spid="9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B84E32-EAC8-4F8B-8C58-2FFE98694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Techniques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B973ECD-D22C-42A8-83FD-AE446C0FF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24DC230-5891-457B-A365-B8041953496C}"/>
              </a:ext>
            </a:extLst>
          </p:cNvPr>
          <p:cNvGrpSpPr/>
          <p:nvPr/>
        </p:nvGrpSpPr>
        <p:grpSpPr>
          <a:xfrm>
            <a:off x="681605" y="2042764"/>
            <a:ext cx="3412070" cy="3228060"/>
            <a:chOff x="6483927" y="1303336"/>
            <a:chExt cx="5154795" cy="4876801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4B1AFBA-1A13-4F60-9E88-C476F9EBB323}"/>
                </a:ext>
              </a:extLst>
            </p:cNvPr>
            <p:cNvCxnSpPr/>
            <p:nvPr/>
          </p:nvCxnSpPr>
          <p:spPr>
            <a:xfrm flipH="1">
              <a:off x="11598965" y="3120887"/>
              <a:ext cx="39757" cy="2156920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9" name="Picture 4" descr="https://upload.wikimedia.org/wikipedia/commons/c/c6/Elongated_pentagonal_orthocupolarotunda.png">
              <a:extLst>
                <a:ext uri="{FF2B5EF4-FFF2-40B4-BE49-F238E27FC236}">
                  <a16:creationId xmlns:a16="http://schemas.microsoft.com/office/drawing/2014/main" id="{D2191C3D-5B77-4277-A44C-72D3F7A4F4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3927" y="1303336"/>
              <a:ext cx="4876800" cy="4876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D711243-2134-4B8C-96DB-A5A0CA7EE1DE}"/>
                </a:ext>
              </a:extLst>
            </p:cNvPr>
            <p:cNvSpPr/>
            <p:nvPr/>
          </p:nvSpPr>
          <p:spPr>
            <a:xfrm>
              <a:off x="8919230" y="1691322"/>
              <a:ext cx="308008" cy="30800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651F58F-BF43-4D31-99AD-2372C35491D9}"/>
                </a:ext>
              </a:extLst>
            </p:cNvPr>
            <p:cNvCxnSpPr>
              <a:stCxn id="10" idx="3"/>
            </p:cNvCxnSpPr>
            <p:nvPr/>
          </p:nvCxnSpPr>
          <p:spPr>
            <a:xfrm flipH="1">
              <a:off x="8293100" y="1954223"/>
              <a:ext cx="671237" cy="568163"/>
            </a:xfrm>
            <a:prstGeom prst="straightConnector1">
              <a:avLst/>
            </a:prstGeom>
            <a:ln w="76200">
              <a:solidFill>
                <a:schemeClr val="bg2">
                  <a:lumMod val="50000"/>
                </a:schemeClr>
              </a:solidFill>
              <a:tailEnd type="triangle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E6F9C69-D310-4CEE-B9E0-C5B9024CDEA1}"/>
                </a:ext>
              </a:extLst>
            </p:cNvPr>
            <p:cNvCxnSpPr/>
            <p:nvPr/>
          </p:nvCxnSpPr>
          <p:spPr>
            <a:xfrm>
              <a:off x="7658695" y="5200021"/>
              <a:ext cx="542330" cy="735642"/>
            </a:xfrm>
            <a:prstGeom prst="straightConnector1">
              <a:avLst/>
            </a:prstGeom>
            <a:ln w="762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DDAC34B-E8DA-4040-8952-3BA2455CE643}"/>
                </a:ext>
              </a:extLst>
            </p:cNvPr>
            <p:cNvCxnSpPr/>
            <p:nvPr/>
          </p:nvCxnSpPr>
          <p:spPr>
            <a:xfrm>
              <a:off x="7577138" y="3813175"/>
              <a:ext cx="81557" cy="1386846"/>
            </a:xfrm>
            <a:prstGeom prst="straightConnector1">
              <a:avLst/>
            </a:prstGeom>
            <a:ln w="762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6EE1890-69F2-4D28-BE13-E7817CA3BEDE}"/>
                </a:ext>
              </a:extLst>
            </p:cNvPr>
            <p:cNvCxnSpPr/>
            <p:nvPr/>
          </p:nvCxnSpPr>
          <p:spPr>
            <a:xfrm flipH="1">
              <a:off x="7577139" y="2522386"/>
              <a:ext cx="738186" cy="1290789"/>
            </a:xfrm>
            <a:prstGeom prst="straightConnector1">
              <a:avLst/>
            </a:prstGeom>
            <a:ln w="762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16DA391-0461-4C37-88D7-E40201B421F0}"/>
              </a:ext>
            </a:extLst>
          </p:cNvPr>
          <p:cNvSpPr txBox="1"/>
          <p:nvPr/>
        </p:nvSpPr>
        <p:spPr>
          <a:xfrm>
            <a:off x="1176555" y="5627365"/>
            <a:ext cx="22975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Simplex Method</a:t>
            </a:r>
          </a:p>
          <a:p>
            <a:pPr algn="ctr"/>
            <a:r>
              <a:rPr lang="en-US" b="1" dirty="0"/>
              <a:t>is an example of </a:t>
            </a:r>
            <a:br>
              <a:rPr lang="en-US" b="1" dirty="0"/>
            </a:br>
            <a:r>
              <a:rPr lang="en-US" dirty="0"/>
              <a:t>Iterative Method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4B5A4B3-B1EA-4DEA-8A55-48FABB7677DE}"/>
              </a:ext>
            </a:extLst>
          </p:cNvPr>
          <p:cNvGrpSpPr/>
          <p:nvPr/>
        </p:nvGrpSpPr>
        <p:grpSpPr>
          <a:xfrm>
            <a:off x="4542850" y="2253114"/>
            <a:ext cx="3130288" cy="2843974"/>
            <a:chOff x="7162893" y="2236504"/>
            <a:chExt cx="4521676" cy="4108096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FEC72EE-8DCB-4F63-81D2-BC7D1FC65785}"/>
                </a:ext>
              </a:extLst>
            </p:cNvPr>
            <p:cNvSpPr/>
            <p:nvPr/>
          </p:nvSpPr>
          <p:spPr>
            <a:xfrm>
              <a:off x="8967989" y="4370591"/>
              <a:ext cx="490888" cy="47163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1C6AFC7E-D27D-40ED-90A0-D72175B349C6}"/>
                    </a:ext>
                  </a:extLst>
                </p:cNvPr>
                <p:cNvSpPr/>
                <p:nvPr/>
              </p:nvSpPr>
              <p:spPr>
                <a:xfrm>
                  <a:off x="7598552" y="5855562"/>
                  <a:ext cx="3618796" cy="4890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𝐴𝑥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1C6AFC7E-D27D-40ED-90A0-D72175B349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8552" y="5855562"/>
                  <a:ext cx="3618796" cy="48903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9AA7BE8-B014-4011-9FA6-BEFAC23A74E0}"/>
                </a:ext>
              </a:extLst>
            </p:cNvPr>
            <p:cNvSpPr/>
            <p:nvPr/>
          </p:nvSpPr>
          <p:spPr>
            <a:xfrm>
              <a:off x="7162893" y="2236504"/>
              <a:ext cx="4521676" cy="3183239"/>
            </a:xfrm>
            <a:prstGeom prst="ellips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Multiply 21">
              <a:extLst>
                <a:ext uri="{FF2B5EF4-FFF2-40B4-BE49-F238E27FC236}">
                  <a16:creationId xmlns:a16="http://schemas.microsoft.com/office/drawing/2014/main" id="{83E977F3-11E5-4011-9AA6-764477F3A877}"/>
                </a:ext>
              </a:extLst>
            </p:cNvPr>
            <p:cNvSpPr/>
            <p:nvPr/>
          </p:nvSpPr>
          <p:spPr>
            <a:xfrm>
              <a:off x="9265427" y="3573053"/>
              <a:ext cx="510139" cy="510139"/>
            </a:xfrm>
            <a:prstGeom prst="mathMultiply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A502A2E-FEC8-4FE4-8A97-4912C654DFCC}"/>
                </a:ext>
              </a:extLst>
            </p:cNvPr>
            <p:cNvCxnSpPr/>
            <p:nvPr/>
          </p:nvCxnSpPr>
          <p:spPr>
            <a:xfrm>
              <a:off x="8233018" y="2345267"/>
              <a:ext cx="1604931" cy="3299942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hord 23">
              <a:extLst>
                <a:ext uri="{FF2B5EF4-FFF2-40B4-BE49-F238E27FC236}">
                  <a16:creationId xmlns:a16="http://schemas.microsoft.com/office/drawing/2014/main" id="{4107B14B-73BA-4114-ABD9-F9B85382C66F}"/>
                </a:ext>
              </a:extLst>
            </p:cNvPr>
            <p:cNvSpPr/>
            <p:nvPr/>
          </p:nvSpPr>
          <p:spPr>
            <a:xfrm>
              <a:off x="7162893" y="2236504"/>
              <a:ext cx="4521676" cy="3183239"/>
            </a:xfrm>
            <a:prstGeom prst="chord">
              <a:avLst>
                <a:gd name="adj1" fmla="val 4784773"/>
                <a:gd name="adj2" fmla="val 13810751"/>
              </a:avLst>
            </a:pr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Multiply 12">
              <a:extLst>
                <a:ext uri="{FF2B5EF4-FFF2-40B4-BE49-F238E27FC236}">
                  <a16:creationId xmlns:a16="http://schemas.microsoft.com/office/drawing/2014/main" id="{0FD392DF-60E8-48DB-8E37-06AC390021EA}"/>
                </a:ext>
              </a:extLst>
            </p:cNvPr>
            <p:cNvSpPr/>
            <p:nvPr/>
          </p:nvSpPr>
          <p:spPr>
            <a:xfrm>
              <a:off x="8487226" y="3740168"/>
              <a:ext cx="510139" cy="510139"/>
            </a:xfrm>
            <a:prstGeom prst="mathMultiply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CCFF3AD-3D1B-4445-BAD3-4FE0BF69ACBA}"/>
                </a:ext>
              </a:extLst>
            </p:cNvPr>
            <p:cNvCxnSpPr/>
            <p:nvPr/>
          </p:nvCxnSpPr>
          <p:spPr>
            <a:xfrm flipH="1">
              <a:off x="8487226" y="2795335"/>
              <a:ext cx="1618785" cy="2958637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7196C3E-70A1-4CA9-B995-8A7203C38514}"/>
              </a:ext>
            </a:extLst>
          </p:cNvPr>
          <p:cNvSpPr txBox="1"/>
          <p:nvPr/>
        </p:nvSpPr>
        <p:spPr>
          <a:xfrm>
            <a:off x="4996870" y="5627365"/>
            <a:ext cx="22975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Ellipsoid Method</a:t>
            </a:r>
          </a:p>
          <a:p>
            <a:pPr algn="ctr"/>
            <a:r>
              <a:rPr lang="en-US" b="1" dirty="0"/>
              <a:t>is an example of </a:t>
            </a:r>
            <a:br>
              <a:rPr lang="en-US" b="1" dirty="0"/>
            </a:br>
            <a:r>
              <a:rPr lang="en-US" dirty="0"/>
              <a:t>Divide and Conquer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B40478A-3C5D-4FC1-8F08-1302F2641977}"/>
              </a:ext>
            </a:extLst>
          </p:cNvPr>
          <p:cNvGrpSpPr/>
          <p:nvPr/>
        </p:nvGrpSpPr>
        <p:grpSpPr>
          <a:xfrm>
            <a:off x="8235977" y="2346939"/>
            <a:ext cx="3830851" cy="2646340"/>
            <a:chOff x="6025862" y="2507550"/>
            <a:chExt cx="5327939" cy="3680525"/>
          </a:xfrm>
        </p:grpSpPr>
        <p:sp>
          <p:nvSpPr>
            <p:cNvPr id="46" name="Content Placeholder 18">
              <a:extLst>
                <a:ext uri="{FF2B5EF4-FFF2-40B4-BE49-F238E27FC236}">
                  <a16:creationId xmlns:a16="http://schemas.microsoft.com/office/drawing/2014/main" id="{7D997F7B-B23C-4E43-9BDA-C7866300B798}"/>
                </a:ext>
              </a:extLst>
            </p:cNvPr>
            <p:cNvSpPr txBox="1">
              <a:spLocks/>
            </p:cNvSpPr>
            <p:nvPr/>
          </p:nvSpPr>
          <p:spPr>
            <a:xfrm>
              <a:off x="6172200" y="2507550"/>
              <a:ext cx="5181601" cy="368052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Wingdings 2" pitchFamily="18" charset="2"/>
                <a:buChar char="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 2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 2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 2" pitchFamily="18" charset="2"/>
                <a:buChar char="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 2" pitchFamily="18" charset="2"/>
                <a:buChar char="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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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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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 2" pitchFamily="18" charset="2"/>
                <a:buNone/>
              </a:pPr>
              <a:r>
                <a:rPr lang="en-US"/>
                <a:t> </a:t>
              </a:r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59BC9A7-28A2-4E04-AE42-DB97A62CE366}"/>
                </a:ext>
              </a:extLst>
            </p:cNvPr>
            <p:cNvSpPr txBox="1"/>
            <p:nvPr/>
          </p:nvSpPr>
          <p:spPr>
            <a:xfrm rot="4312740">
              <a:off x="5555060" y="4031660"/>
              <a:ext cx="1882907" cy="513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++++++++++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A61808F-402D-46CC-8A7A-452B35A5F61E}"/>
                </a:ext>
              </a:extLst>
            </p:cNvPr>
            <p:cNvSpPr txBox="1"/>
            <p:nvPr/>
          </p:nvSpPr>
          <p:spPr>
            <a:xfrm rot="2958597">
              <a:off x="6474070" y="5154894"/>
              <a:ext cx="1231550" cy="513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++++++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8724F49-83C1-4BA1-8547-F8D14F0998C1}"/>
                </a:ext>
              </a:extLst>
            </p:cNvPr>
            <p:cNvSpPr txBox="1"/>
            <p:nvPr/>
          </p:nvSpPr>
          <p:spPr>
            <a:xfrm rot="20891955">
              <a:off x="7408443" y="5486067"/>
              <a:ext cx="1394389" cy="513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+++++++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DD096A9-3A05-405F-9E39-C306AA1D4197}"/>
                </a:ext>
              </a:extLst>
            </p:cNvPr>
            <p:cNvSpPr txBox="1"/>
            <p:nvPr/>
          </p:nvSpPr>
          <p:spPr>
            <a:xfrm rot="19043649">
              <a:off x="8497218" y="4920722"/>
              <a:ext cx="1394389" cy="513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+++++++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0571816-8E5A-49F1-8F9D-600BCE48AB98}"/>
                </a:ext>
              </a:extLst>
            </p:cNvPr>
            <p:cNvSpPr txBox="1"/>
            <p:nvPr/>
          </p:nvSpPr>
          <p:spPr>
            <a:xfrm rot="17344873">
              <a:off x="9131078" y="3809951"/>
              <a:ext cx="1557228" cy="513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++++++++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400ED69-D127-40AC-A6A8-8666A4C8B66A}"/>
                </a:ext>
              </a:extLst>
            </p:cNvPr>
            <p:cNvSpPr/>
            <p:nvPr/>
          </p:nvSpPr>
          <p:spPr>
            <a:xfrm>
              <a:off x="8129104" y="3804096"/>
              <a:ext cx="269508" cy="28875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+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B744886-31A0-40F1-8334-078EEEBC0091}"/>
                </a:ext>
              </a:extLst>
            </p:cNvPr>
            <p:cNvGrpSpPr/>
            <p:nvPr/>
          </p:nvGrpSpPr>
          <p:grpSpPr>
            <a:xfrm>
              <a:off x="6435248" y="2825219"/>
              <a:ext cx="3543993" cy="2904397"/>
              <a:chOff x="1200126" y="2893390"/>
              <a:chExt cx="3543993" cy="2904397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9CF8EE7F-B2C0-4296-A42C-C8BBA514438E}"/>
                  </a:ext>
                </a:extLst>
              </p:cNvPr>
              <p:cNvCxnSpPr/>
              <p:nvPr/>
            </p:nvCxnSpPr>
            <p:spPr>
              <a:xfrm>
                <a:off x="1200126" y="3660979"/>
                <a:ext cx="435033" cy="1357162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28921048-2B1F-480C-B1F0-365477187873}"/>
                  </a:ext>
                </a:extLst>
              </p:cNvPr>
              <p:cNvCxnSpPr/>
              <p:nvPr/>
            </p:nvCxnSpPr>
            <p:spPr>
              <a:xfrm>
                <a:off x="1635159" y="5018141"/>
                <a:ext cx="712269" cy="779646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2FAA56DE-0228-436C-8FB8-E4E9A3A27B79}"/>
                  </a:ext>
                </a:extLst>
              </p:cNvPr>
              <p:cNvCxnSpPr/>
              <p:nvPr/>
            </p:nvCxnSpPr>
            <p:spPr>
              <a:xfrm flipH="1">
                <a:off x="2347429" y="5522666"/>
                <a:ext cx="1075798" cy="275121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AE6E8175-D643-4419-BC78-73DA13C2E98B}"/>
                  </a:ext>
                </a:extLst>
              </p:cNvPr>
              <p:cNvCxnSpPr/>
              <p:nvPr/>
            </p:nvCxnSpPr>
            <p:spPr>
              <a:xfrm flipH="1">
                <a:off x="3435083" y="4723683"/>
                <a:ext cx="895843" cy="798983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9BED3EF1-1C3D-4474-A9E1-73279F919524}"/>
                  </a:ext>
                </a:extLst>
              </p:cNvPr>
              <p:cNvCxnSpPr/>
              <p:nvPr/>
            </p:nvCxnSpPr>
            <p:spPr>
              <a:xfrm flipH="1">
                <a:off x="4327310" y="3488673"/>
                <a:ext cx="416809" cy="1235010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B4151384-EA03-4796-86B5-9A8ACDEA9B83}"/>
                  </a:ext>
                </a:extLst>
              </p:cNvPr>
              <p:cNvCxnSpPr/>
              <p:nvPr/>
            </p:nvCxnSpPr>
            <p:spPr>
              <a:xfrm flipV="1">
                <a:off x="1200126" y="2901613"/>
                <a:ext cx="1691129" cy="720865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A89392A4-60FA-499E-8026-E97DC812FFDD}"/>
                  </a:ext>
                </a:extLst>
              </p:cNvPr>
              <p:cNvCxnSpPr/>
              <p:nvPr/>
            </p:nvCxnSpPr>
            <p:spPr>
              <a:xfrm>
                <a:off x="2891255" y="2893390"/>
                <a:ext cx="1852864" cy="610694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5B1203E-5828-478F-BCDC-C72AAFFC16E2}"/>
                </a:ext>
              </a:extLst>
            </p:cNvPr>
            <p:cNvSpPr txBox="1"/>
            <p:nvPr/>
          </p:nvSpPr>
          <p:spPr>
            <a:xfrm rot="9320619">
              <a:off x="6025862" y="2778114"/>
              <a:ext cx="2371424" cy="513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+++++++++++++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1FD9507-F768-4812-A97E-DC330D66FC47}"/>
                </a:ext>
              </a:extLst>
            </p:cNvPr>
            <p:cNvSpPr txBox="1"/>
            <p:nvPr/>
          </p:nvSpPr>
          <p:spPr>
            <a:xfrm rot="11918270">
              <a:off x="7968613" y="2716506"/>
              <a:ext cx="2208586" cy="513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++++++++++++</a:t>
              </a:r>
            </a:p>
          </p:txBody>
        </p:sp>
        <p:sp>
          <p:nvSpPr>
            <p:cNvPr id="63" name="Arc 62">
              <a:extLst>
                <a:ext uri="{FF2B5EF4-FFF2-40B4-BE49-F238E27FC236}">
                  <a16:creationId xmlns:a16="http://schemas.microsoft.com/office/drawing/2014/main" id="{26B734D5-7586-42C0-AC9F-0A47EF6F93B5}"/>
                </a:ext>
              </a:extLst>
            </p:cNvPr>
            <p:cNvSpPr/>
            <p:nvPr/>
          </p:nvSpPr>
          <p:spPr>
            <a:xfrm rot="4338039">
              <a:off x="6027072" y="3284514"/>
              <a:ext cx="2491120" cy="2126595"/>
            </a:xfrm>
            <a:prstGeom prst="arc">
              <a:avLst>
                <a:gd name="adj1" fmla="val 16360831"/>
                <a:gd name="adj2" fmla="val 0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7B3B3F42-1878-44B3-AD08-9707C300D3EC}"/>
                </a:ext>
              </a:extLst>
            </p:cNvPr>
            <p:cNvCxnSpPr/>
            <p:nvPr/>
          </p:nvCxnSpPr>
          <p:spPr>
            <a:xfrm>
              <a:off x="10426171" y="3223283"/>
              <a:ext cx="35068" cy="2212024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424499AD-3F69-42AE-BBC1-27B443A24E93}"/>
              </a:ext>
            </a:extLst>
          </p:cNvPr>
          <p:cNvSpPr txBox="1"/>
          <p:nvPr/>
        </p:nvSpPr>
        <p:spPr>
          <a:xfrm>
            <a:off x="8780957" y="5653856"/>
            <a:ext cx="22975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Interior Point Method</a:t>
            </a:r>
          </a:p>
          <a:p>
            <a:pPr algn="ctr"/>
            <a:r>
              <a:rPr lang="en-US" b="1" dirty="0"/>
              <a:t>is an example of </a:t>
            </a:r>
            <a:br>
              <a:rPr lang="en-US" b="1" dirty="0"/>
            </a:br>
            <a:r>
              <a:rPr lang="en-US" dirty="0"/>
              <a:t>Homotopy Method</a:t>
            </a:r>
          </a:p>
        </p:txBody>
      </p:sp>
    </p:spTree>
    <p:extLst>
      <p:ext uri="{BB962C8B-B14F-4D97-AF65-F5344CB8AC3E}">
        <p14:creationId xmlns:p14="http://schemas.microsoft.com/office/powerpoint/2010/main" val="1002104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A9E77-AFBD-4AFB-BB94-0639046F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Simplex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A5ED9-2B4A-42DD-83F8-747007129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9AB585-8E6D-4C8C-9F1E-5F140C289B28}"/>
              </a:ext>
            </a:extLst>
          </p:cNvPr>
          <p:cNvGrpSpPr/>
          <p:nvPr/>
        </p:nvGrpSpPr>
        <p:grpSpPr>
          <a:xfrm>
            <a:off x="4750224" y="2065854"/>
            <a:ext cx="3412070" cy="3228060"/>
            <a:chOff x="6483927" y="1303336"/>
            <a:chExt cx="5154795" cy="4876801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5FF9E30F-1BFE-4E09-B31F-47ED4F3979BE}"/>
                </a:ext>
              </a:extLst>
            </p:cNvPr>
            <p:cNvCxnSpPr/>
            <p:nvPr/>
          </p:nvCxnSpPr>
          <p:spPr>
            <a:xfrm flipH="1">
              <a:off x="11598965" y="3120887"/>
              <a:ext cx="39757" cy="2156920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6" name="Picture 4" descr="https://upload.wikimedia.org/wikipedia/commons/c/c6/Elongated_pentagonal_orthocupolarotunda.png">
              <a:extLst>
                <a:ext uri="{FF2B5EF4-FFF2-40B4-BE49-F238E27FC236}">
                  <a16:creationId xmlns:a16="http://schemas.microsoft.com/office/drawing/2014/main" id="{AB95761B-19BB-410F-B45C-8A0E847547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3927" y="1303336"/>
              <a:ext cx="4876800" cy="4876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CE49BB6-DA22-43AA-B54F-1F82C0C7335E}"/>
                </a:ext>
              </a:extLst>
            </p:cNvPr>
            <p:cNvSpPr/>
            <p:nvPr/>
          </p:nvSpPr>
          <p:spPr>
            <a:xfrm>
              <a:off x="8919230" y="1691322"/>
              <a:ext cx="308008" cy="30800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EFC1A39-34BF-4D0D-9C8E-37A5A43B5662}"/>
                </a:ext>
              </a:extLst>
            </p:cNvPr>
            <p:cNvCxnSpPr>
              <a:stCxn id="7" idx="3"/>
            </p:cNvCxnSpPr>
            <p:nvPr/>
          </p:nvCxnSpPr>
          <p:spPr>
            <a:xfrm flipH="1">
              <a:off x="8293100" y="1954223"/>
              <a:ext cx="671237" cy="568163"/>
            </a:xfrm>
            <a:prstGeom prst="straightConnector1">
              <a:avLst/>
            </a:prstGeom>
            <a:ln w="76200">
              <a:solidFill>
                <a:schemeClr val="bg2">
                  <a:lumMod val="50000"/>
                </a:schemeClr>
              </a:solidFill>
              <a:tailEnd type="triangle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73D2151-C14F-43A3-BF73-C889DD64A758}"/>
                </a:ext>
              </a:extLst>
            </p:cNvPr>
            <p:cNvCxnSpPr/>
            <p:nvPr/>
          </p:nvCxnSpPr>
          <p:spPr>
            <a:xfrm>
              <a:off x="7658695" y="5200021"/>
              <a:ext cx="542330" cy="735642"/>
            </a:xfrm>
            <a:prstGeom prst="straightConnector1">
              <a:avLst/>
            </a:prstGeom>
            <a:ln w="762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EE56596-077B-4027-A2FB-BA1172C7B904}"/>
                </a:ext>
              </a:extLst>
            </p:cNvPr>
            <p:cNvCxnSpPr/>
            <p:nvPr/>
          </p:nvCxnSpPr>
          <p:spPr>
            <a:xfrm>
              <a:off x="7577138" y="3813175"/>
              <a:ext cx="81557" cy="1386846"/>
            </a:xfrm>
            <a:prstGeom prst="straightConnector1">
              <a:avLst/>
            </a:prstGeom>
            <a:ln w="762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2B26B49-7041-478F-ACF0-31146F09439D}"/>
                </a:ext>
              </a:extLst>
            </p:cNvPr>
            <p:cNvCxnSpPr/>
            <p:nvPr/>
          </p:nvCxnSpPr>
          <p:spPr>
            <a:xfrm flipH="1">
              <a:off x="7577139" y="2522386"/>
              <a:ext cx="738186" cy="1290789"/>
            </a:xfrm>
            <a:prstGeom prst="straightConnector1">
              <a:avLst/>
            </a:prstGeom>
            <a:ln w="762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6011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1432E-05AD-4308-BEF6-61DF4D9C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1B310-BE9C-43E7-B49A-D1635007E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48C86F-EF00-4E41-A0F5-9F1DC49140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63"/>
          <a:stretch/>
        </p:blipFill>
        <p:spPr>
          <a:xfrm>
            <a:off x="636091" y="312724"/>
            <a:ext cx="10225873" cy="59736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5B2159-8974-4590-8C23-9B392C284573}"/>
                  </a:ext>
                </a:extLst>
              </p:cNvPr>
              <p:cNvSpPr txBox="1"/>
              <p:nvPr/>
            </p:nvSpPr>
            <p:spPr>
              <a:xfrm>
                <a:off x="7758546" y="636299"/>
                <a:ext cx="3588328" cy="85129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If the polytope is perturbed,</a:t>
                </a:r>
              </a:p>
              <a:p>
                <a:r>
                  <a:rPr lang="en-US" sz="2200" dirty="0"/>
                  <a:t># of steps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200" dirty="0"/>
                  <a:t> roughly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5B2159-8974-4590-8C23-9B392C284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546" y="636299"/>
                <a:ext cx="3588328" cy="851297"/>
              </a:xfrm>
              <a:prstGeom prst="roundRect">
                <a:avLst/>
              </a:prstGeom>
              <a:blipFill>
                <a:blip r:embed="rId3"/>
                <a:stretch>
                  <a:fillRect l="-847" b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2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1432E-05AD-4308-BEF6-61DF4D9C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1B310-BE9C-43E7-B49A-D1635007E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07DFBA-381A-4E38-9B88-528F378A3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67" y="365760"/>
            <a:ext cx="10469510" cy="60174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0533D0-8297-42C1-86D4-4AC08E27B869}"/>
              </a:ext>
            </a:extLst>
          </p:cNvPr>
          <p:cNvSpPr/>
          <p:nvPr/>
        </p:nvSpPr>
        <p:spPr>
          <a:xfrm>
            <a:off x="3657599" y="1994996"/>
            <a:ext cx="7947891" cy="4585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85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1.2073"/>
  <p:tag name="ORIGINALWIDTH" val="1238.095"/>
  <p:tag name="LATEXADDIN" val="\documentclass{article}&#10;\usepackage{amssymb}&#10;\usepackage{amsmath}&#10;\usepackage[colorlinks]{hyperref}&#10;\global\long\def\norm#1{\left\Vert #1\right\Vert}&#10;\global\long\def\defeq{\stackrel{\mathrm{{\scriptscriptstyle def}}}{=}}&#10;&#10;\pagestyle{empty}&#10;\begin{document}&#10;&#10;$$ p(x) = \sum_{i=1}^{m} \log\left(\frac{1}{s_i(x)}\right)$$&#10;\end{document}"/>
  <p:tag name="IGUANATEXSIZE" val="24"/>
  <p:tag name="IGUANATEXCURSOR" val="309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HDOfficeLightV0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0</TotalTime>
  <Words>1172</Words>
  <Application>Microsoft Office PowerPoint</Application>
  <PresentationFormat>Widescreen</PresentationFormat>
  <Paragraphs>349</Paragraphs>
  <Slides>30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新細明體</vt:lpstr>
      <vt:lpstr>Arial</vt:lpstr>
      <vt:lpstr>Arial Black</vt:lpstr>
      <vt:lpstr>Calibri</vt:lpstr>
      <vt:lpstr>Calibri Light</vt:lpstr>
      <vt:lpstr>Cambria Math</vt:lpstr>
      <vt:lpstr>Comic Sans MS</vt:lpstr>
      <vt:lpstr>Tahoma</vt:lpstr>
      <vt:lpstr>Times New Roman</vt:lpstr>
      <vt:lpstr>Wingdings 2</vt:lpstr>
      <vt:lpstr>HDOfficeLightV0</vt:lpstr>
      <vt:lpstr>Custom Design</vt:lpstr>
      <vt:lpstr>CSE 421</vt:lpstr>
      <vt:lpstr>Linear Program</vt:lpstr>
      <vt:lpstr>Simplex Method [Dantzig 47]</vt:lpstr>
      <vt:lpstr>Ellipsoid Method [Shor; Nemirovski-Yudin; Khachiyan 70s]</vt:lpstr>
      <vt:lpstr>Interior Point Methods [Karmarkar 1984] </vt:lpstr>
      <vt:lpstr>Techniques</vt:lpstr>
      <vt:lpstr>Simplex Method</vt:lpstr>
      <vt:lpstr>PowerPoint Presentation</vt:lpstr>
      <vt:lpstr>PowerPoint Presentation</vt:lpstr>
      <vt:lpstr>PowerPoint Presentation</vt:lpstr>
      <vt:lpstr>Interior Point Method</vt:lpstr>
      <vt:lpstr>Constrained to Unconstrained</vt:lpstr>
      <vt:lpstr>Example: Log Barrier Function</vt:lpstr>
      <vt:lpstr>Central Path</vt:lpstr>
      <vt:lpstr>Central Path</vt:lpstr>
      <vt:lpstr>Condition For a Good Barrier Function</vt:lpstr>
      <vt:lpstr>Condition For a Good Barrier Function</vt:lpstr>
      <vt:lpstr>Log Barrier depends on representation </vt:lpstr>
      <vt:lpstr>Condition For a Good Barrier Function</vt:lpstr>
      <vt:lpstr>Ellipsoid</vt:lpstr>
      <vt:lpstr>Ellipsoid</vt:lpstr>
      <vt:lpstr>John Ellipsoid</vt:lpstr>
      <vt:lpstr>John Ellipsoid Barrier</vt:lpstr>
      <vt:lpstr>Alternative View</vt:lpstr>
      <vt:lpstr>Ellipsoid Method</vt:lpstr>
      <vt:lpstr>Convex Minimization</vt:lpstr>
      <vt:lpstr>Why can we solve in 1 dimension?</vt:lpstr>
      <vt:lpstr>Convexity Allows Us to Cut</vt:lpstr>
      <vt:lpstr>Ellipsoid Method [Shor; Nemirovski-Yudin; Khachiyan 70s]</vt:lpstr>
      <vt:lpstr>John Ellipsoid Method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2015-12-27T16:45:46Z</dcterms:created>
  <dcterms:modified xsi:type="dcterms:W3CDTF">2022-03-09T19:01:13Z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