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62"/>
  </p:notesMasterIdLst>
  <p:handoutMasterIdLst>
    <p:handoutMasterId r:id="rId63"/>
  </p:handoutMasterIdLst>
  <p:sldIdLst>
    <p:sldId id="640" r:id="rId2"/>
    <p:sldId id="625" r:id="rId3"/>
    <p:sldId id="626" r:id="rId4"/>
    <p:sldId id="627" r:id="rId5"/>
    <p:sldId id="628" r:id="rId6"/>
    <p:sldId id="629" r:id="rId7"/>
    <p:sldId id="630" r:id="rId8"/>
    <p:sldId id="631" r:id="rId9"/>
    <p:sldId id="692" r:id="rId10"/>
    <p:sldId id="641" r:id="rId11"/>
    <p:sldId id="694" r:id="rId12"/>
    <p:sldId id="687" r:id="rId13"/>
    <p:sldId id="695" r:id="rId14"/>
    <p:sldId id="696" r:id="rId15"/>
    <p:sldId id="697" r:id="rId16"/>
    <p:sldId id="698" r:id="rId17"/>
    <p:sldId id="632" r:id="rId18"/>
    <p:sldId id="633" r:id="rId19"/>
    <p:sldId id="634" r:id="rId20"/>
    <p:sldId id="635" r:id="rId21"/>
    <p:sldId id="636" r:id="rId22"/>
    <p:sldId id="637" r:id="rId23"/>
    <p:sldId id="638" r:id="rId24"/>
    <p:sldId id="639" r:id="rId25"/>
    <p:sldId id="699" r:id="rId26"/>
    <p:sldId id="642" r:id="rId27"/>
    <p:sldId id="643" r:id="rId28"/>
    <p:sldId id="645" r:id="rId29"/>
    <p:sldId id="646" r:id="rId30"/>
    <p:sldId id="647" r:id="rId31"/>
    <p:sldId id="648" r:id="rId32"/>
    <p:sldId id="649" r:id="rId33"/>
    <p:sldId id="650" r:id="rId34"/>
    <p:sldId id="651" r:id="rId35"/>
    <p:sldId id="652" r:id="rId36"/>
    <p:sldId id="653" r:id="rId37"/>
    <p:sldId id="654" r:id="rId38"/>
    <p:sldId id="655" r:id="rId39"/>
    <p:sldId id="656" r:id="rId40"/>
    <p:sldId id="657" r:id="rId41"/>
    <p:sldId id="658" r:id="rId42"/>
    <p:sldId id="659" r:id="rId43"/>
    <p:sldId id="660" r:id="rId44"/>
    <p:sldId id="661" r:id="rId45"/>
    <p:sldId id="667" r:id="rId46"/>
    <p:sldId id="685" r:id="rId47"/>
    <p:sldId id="686" r:id="rId48"/>
    <p:sldId id="712" r:id="rId49"/>
    <p:sldId id="369" r:id="rId50"/>
    <p:sldId id="668" r:id="rId51"/>
    <p:sldId id="669" r:id="rId52"/>
    <p:sldId id="670" r:id="rId53"/>
    <p:sldId id="671" r:id="rId54"/>
    <p:sldId id="672" r:id="rId55"/>
    <p:sldId id="682" r:id="rId56"/>
    <p:sldId id="683" r:id="rId57"/>
    <p:sldId id="713" r:id="rId58"/>
    <p:sldId id="674" r:id="rId59"/>
    <p:sldId id="681" r:id="rId60"/>
    <p:sldId id="710" r:id="rId61"/>
  </p:sldIdLst>
  <p:sldSz cx="9144000" cy="6858000" type="screen4x3"/>
  <p:notesSz cx="7315200" cy="9601200"/>
  <p:embeddedFontLst>
    <p:embeddedFont>
      <p:font typeface="Arial Black" panose="020B0A04020102020204" pitchFamily="34" charset="0"/>
      <p:bold r:id="rId64"/>
    </p:embeddedFont>
    <p:embeddedFont>
      <p:font typeface="Cambria Math" panose="02040503050406030204" pitchFamily="18" charset="0"/>
      <p:regular r:id="rId65"/>
    </p:embeddedFont>
    <p:embeddedFont>
      <p:font typeface="Comic Sans MS" panose="030F0702030302020204" pitchFamily="66" charset="0"/>
      <p:regular r:id="rId66"/>
      <p:bold r:id="rId67"/>
      <p:italic r:id="rId68"/>
      <p:boldItalic r:id="rId69"/>
    </p:embeddedFont>
    <p:embeddedFont>
      <p:font typeface="Helvetica" panose="020B0604020202020204" pitchFamily="34" charset="0"/>
      <p:regular r:id="rId70"/>
      <p:bold r:id="rId71"/>
      <p:italic r:id="rId72"/>
      <p:boldItalic r:id="rId73"/>
    </p:embeddedFont>
    <p:embeddedFont>
      <p:font typeface="Tahoma" panose="020B0604030504040204" pitchFamily="34" charset="0"/>
      <p:regular r:id="rId74"/>
      <p:bold r:id="rId75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1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FF3300"/>
    <a:srgbClr val="3399FF"/>
    <a:srgbClr val="006600"/>
    <a:srgbClr val="6699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85098" autoAdjust="0"/>
  </p:normalViewPr>
  <p:slideViewPr>
    <p:cSldViewPr snapToGrid="0">
      <p:cViewPr varScale="1">
        <p:scale>
          <a:sx n="111" d="100"/>
          <a:sy n="111" d="100"/>
        </p:scale>
        <p:origin x="996" y="10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font" Target="fonts/font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9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font" Target="fonts/font8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832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652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511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551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C5C2BA-AFBA-C14F-947F-122D6E4F48D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407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F61580-2E9C-4B47-80B6-87774F7ECA2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443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503280-7B78-484A-8510-E27E024022E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265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9BF1E5-BD47-2048-BB5F-1DFF7800B76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282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9F7C58-DC38-4841-8597-A370CC6A237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405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AAEAA-F3DB-9F49-9324-9EB46D7066F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47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15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6979D7-AE2E-5E41-A9A7-43B595660D3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025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E6EA49-417E-FE4A-A366-FDBC4334AAD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323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17BA82-5075-5E45-9A2D-672CDACF84B4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738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BB8EFA-BBEB-AD46-A324-9F5581368B5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614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1776AA-EA1A-A645-8A6A-226151353AD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015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82F50-E153-5F4D-BF51-9C568707A542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211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73FCA-6213-6E40-95E6-BCB8CA5E0F9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863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C9A194-8A39-6A41-B14B-ADBFC336B9B7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28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ADE0AF-963D-2E41-A0E5-10F4A0D0E54D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3213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AEA96-0C3A-F248-B4DA-2B326BBEA22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537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5422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1AD09-1C0B-D341-96B3-700638221DC7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0512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52316-30C7-AD42-9034-72D5F6A0F0CF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1490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43AB56-9DBD-F240-AB39-D2C7FA2973B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348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EEC559-BB4C-7B4B-98FE-C5C084B0072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1374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4C8AF2-CB70-414F-A0EA-640176FF5E5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498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6C4B1E-D1BF-E146-B8CD-90C05556E11D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534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94B5E1-53A5-9843-A4F0-4022B26AA206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6017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464AF-CE06-0542-A1F4-FA6DF41A1780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1562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ABE25E-DCC1-C046-8C80-782A2E44C043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0385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797DF-D698-C845-812C-5EAD6B332C58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808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9404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164C72-9FCC-C04F-88D3-A89BD7E04442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3698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17F4B8-B03A-A042-BCF7-84F13E0DB259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3493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00EE12-134E-A543-B93B-6DF0723546C8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5396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6D3D03-A6DA-FF41-89CF-B4F56541726C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3595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7461CB-9DCC-A24C-BA50-BF9D71CCB99A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9222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F80E63-07DF-D44E-9565-58B848269911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By the way, suppose I’ve run </a:t>
            </a:r>
            <a:r>
              <a:rPr lang="en-US" dirty="0" err="1">
                <a:cs typeface="+mn-cs"/>
              </a:rPr>
              <a:t>dfs</a:t>
            </a:r>
            <a:r>
              <a:rPr lang="en-US" dirty="0">
                <a:cs typeface="+mn-cs"/>
              </a:rPr>
              <a:t> and each node has a </a:t>
            </a:r>
            <a:r>
              <a:rPr lang="en-US" baseline="0" dirty="0" err="1">
                <a:cs typeface="+mn-cs"/>
              </a:rPr>
              <a:t>dfs</a:t>
            </a:r>
            <a:r>
              <a:rPr lang="en-US" baseline="0" dirty="0">
                <a:cs typeface="+mn-cs"/>
              </a:rPr>
              <a:t># </a:t>
            </a:r>
          </a:p>
          <a:p>
            <a:pPr>
              <a:defRPr/>
            </a:pPr>
            <a:r>
              <a:rPr lang="en-US" baseline="0" dirty="0">
                <a:cs typeface="+mn-cs"/>
              </a:rPr>
              <a:t>Suppose I then hand you an edge and tell you the </a:t>
            </a:r>
            <a:r>
              <a:rPr lang="en-US" baseline="0" dirty="0" err="1">
                <a:cs typeface="+mn-cs"/>
              </a:rPr>
              <a:t>dfs#’s</a:t>
            </a:r>
            <a:r>
              <a:rPr lang="en-US" baseline="0" dirty="0">
                <a:cs typeface="+mn-cs"/>
              </a:rPr>
              <a:t> of the two endpoints, how do you know which of the endpoints is the ancestor?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40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1094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5959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6064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49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1060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5826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1951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1179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8339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1953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5608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2677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6D12A7-F74F-304A-A1DB-6981B3BE3762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6256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5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2135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6D12A7-F74F-304A-A1DB-6981B3BE3762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6256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5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3425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DB7E2C-325C-D04D-B5DE-E49FBD26D10F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632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28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808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3210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060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418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664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35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421:  Introduction to Algorithms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Application of BFS 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2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Depth First Search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Depth First Search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1539"/>
            <a:ext cx="8229600" cy="5181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Follow the first path you find </a:t>
            </a:r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as far as you can go; back up </a:t>
            </a:r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to last unexplored edge when </a:t>
            </a:r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you reach a dead end, </a:t>
            </a:r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then go as far you can </a:t>
            </a:r>
          </a:p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Naturally implemented using recursive calls or a stack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34486-92E9-496A-A58F-FC9459883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t="2481" r="5926"/>
          <a:stretch/>
        </p:blipFill>
        <p:spPr>
          <a:xfrm>
            <a:off x="4810540" y="925759"/>
            <a:ext cx="4004050" cy="44856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448"/>
          <a:stretch/>
        </p:blipFill>
        <p:spPr>
          <a:xfrm>
            <a:off x="8095128" y="5177593"/>
            <a:ext cx="719461" cy="109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82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DFS(s) – Recursive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>
                    <a:solidFill>
                      <a:srgbClr val="0070C0"/>
                    </a:solidFill>
                  </a:rPr>
                  <a:t>Initialization</a:t>
                </a:r>
                <a:r>
                  <a:rPr kumimoji="1" lang="en-US" sz="2400" dirty="0"/>
                  <a:t>: mark all vertices undiscovered	</a:t>
                </a: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endParaRPr kumimoji="1" lang="en-US" sz="1600" dirty="0"/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DFS(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) </a:t>
                </a: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Mark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>
                    <a:solidFill>
                      <a:srgbClr val="00B050"/>
                    </a:solidFill>
                  </a:rPr>
                  <a:t>discovered</a:t>
                </a: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endParaRPr kumimoji="1" lang="en-US" sz="1200" dirty="0"/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for each edge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sz="2400" dirty="0"/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	if 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is undiscovered)</a:t>
                </a: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		Mark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>
                    <a:solidFill>
                      <a:srgbClr val="00B050"/>
                    </a:solidFill>
                  </a:rPr>
                  <a:t>discovered</a:t>
                </a:r>
                <a:endParaRPr kumimoji="1" lang="en-US" sz="2400" dirty="0"/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		</a:t>
                </a:r>
                <a14:m>
                  <m:oMath xmlns:m="http://schemas.openxmlformats.org/officeDocument/2006/math">
                    <m:r>
                      <a:rPr kumimoji="1"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n-US" sz="2400" i="1">
                        <a:latin typeface="Cambria Math" panose="02040503050406030204" pitchFamily="18" charset="0"/>
                      </a:rPr>
                      <m:t>parent</m:t>
                    </m:r>
                    <m:r>
                      <a:rPr kumimoji="1"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sz="2400" dirty="0"/>
                  <a:t> </a:t>
                </a: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		DFS(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)</a:t>
                </a: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endParaRPr kumimoji="1" lang="en-US" sz="1200" dirty="0"/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Mark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>
                    <a:solidFill>
                      <a:srgbClr val="FF0000"/>
                    </a:solidFill>
                  </a:rPr>
                  <a:t>fully-discovered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637" y="1579748"/>
            <a:ext cx="29051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1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Non-Tree Edges in DFS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1539"/>
            <a:ext cx="8229600" cy="5181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kumimoji="1" lang="en-US" sz="2400" dirty="0">
                <a:ea typeface="Osaka" charset="0"/>
                <a:cs typeface="Osaka" charset="0"/>
              </a:rPr>
              <a:t>BFS tree ≠ DFS tree, but, as with BFS, DFS has found a tree in the graph </a:t>
            </a:r>
            <a:r>
              <a:rPr kumimoji="1" lang="en-US" sz="2400" dirty="0" err="1">
                <a:ea typeface="Osaka" charset="0"/>
                <a:cs typeface="Osaka" charset="0"/>
              </a:rPr>
              <a:t>s.t.</a:t>
            </a:r>
            <a:r>
              <a:rPr kumimoji="1" lang="en-US" sz="2400" dirty="0">
                <a:ea typeface="Osaka" charset="0"/>
                <a:cs typeface="Osaka" charset="0"/>
              </a:rPr>
              <a:t> non-tree edges are "simple</a:t>
            </a:r>
            <a:r>
              <a:rPr kumimoji="1" lang="en-US" altLang="ja-JP" sz="2400" dirty="0">
                <a:ea typeface="Osaka" charset="0"/>
                <a:cs typeface="Osaka" charset="0"/>
              </a:rPr>
              <a:t>"</a:t>
            </a:r>
            <a:r>
              <a:rPr kumimoji="1" lang="en-US" sz="2400" dirty="0">
                <a:ea typeface="Osaka" charset="0"/>
                <a:cs typeface="Osaka" charset="0"/>
              </a:rPr>
              <a:t> in some way.</a:t>
            </a:r>
            <a:endParaRPr kumimoji="1" lang="en-US" sz="2400" dirty="0"/>
          </a:p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All non-tree edges join a vertex and one of its descendants/ancestors in the DFS tree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AutoShape 1028" descr="25%">
            <a:extLst>
              <a:ext uri="{FF2B5EF4-FFF2-40B4-BE49-F238E27FC236}">
                <a16:creationId xmlns:a16="http://schemas.microsoft.com/office/drawing/2014/main" id="{FF70A729-CB43-48AE-A585-455B6B90C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762500"/>
            <a:ext cx="990600" cy="1028700"/>
          </a:xfrm>
          <a:prstGeom prst="triangle">
            <a:avLst>
              <a:gd name="adj" fmla="val 50000"/>
            </a:avLst>
          </a:prstGeom>
          <a:pattFill prst="pct25">
            <a:fgClr>
              <a:srgbClr val="0070C0"/>
            </a:fgClr>
            <a:bgClr>
              <a:srgbClr val="FFFFFF"/>
            </a:bgClr>
          </a:pattFill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AutoShape 1029" descr="25%">
            <a:extLst>
              <a:ext uri="{FF2B5EF4-FFF2-40B4-BE49-F238E27FC236}">
                <a16:creationId xmlns:a16="http://schemas.microsoft.com/office/drawing/2014/main" id="{14822DC1-B887-4F24-A66B-2E7BB90D3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762500"/>
            <a:ext cx="1295400" cy="1028700"/>
          </a:xfrm>
          <a:prstGeom prst="triangle">
            <a:avLst>
              <a:gd name="adj" fmla="val 50000"/>
            </a:avLst>
          </a:prstGeom>
          <a:pattFill prst="pct25">
            <a:fgClr>
              <a:srgbClr val="0070C0"/>
            </a:fgClr>
            <a:bgClr>
              <a:srgbClr val="FFFFFF"/>
            </a:bgClr>
          </a:pattFill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7" name="AutoShape 1030">
            <a:extLst>
              <a:ext uri="{FF2B5EF4-FFF2-40B4-BE49-F238E27FC236}">
                <a16:creationId xmlns:a16="http://schemas.microsoft.com/office/drawing/2014/main" id="{24D808BA-5DD6-4F4D-A7F8-A52419EF1F95}"/>
              </a:ext>
            </a:extLst>
          </p:cNvPr>
          <p:cNvCxnSpPr>
            <a:cxnSpLocks noChangeShapeType="1"/>
            <a:endCxn id="9" idx="1"/>
          </p:cNvCxnSpPr>
          <p:nvPr/>
        </p:nvCxnSpPr>
        <p:spPr bwMode="auto">
          <a:xfrm flipV="1">
            <a:off x="4610100" y="3848100"/>
            <a:ext cx="938213" cy="914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AutoShape 1031">
            <a:extLst>
              <a:ext uri="{FF2B5EF4-FFF2-40B4-BE49-F238E27FC236}">
                <a16:creationId xmlns:a16="http://schemas.microsoft.com/office/drawing/2014/main" id="{6B74BAB0-9510-4A0C-B8F0-BA9A6EE65865}"/>
              </a:ext>
            </a:extLst>
          </p:cNvPr>
          <p:cNvCxnSpPr>
            <a:cxnSpLocks noChangeShapeType="1"/>
            <a:endCxn id="9" idx="3"/>
          </p:cNvCxnSpPr>
          <p:nvPr/>
        </p:nvCxnSpPr>
        <p:spPr bwMode="auto">
          <a:xfrm flipH="1" flipV="1">
            <a:off x="5653088" y="3848100"/>
            <a:ext cx="785812" cy="9001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Rectangle 1032">
            <a:extLst>
              <a:ext uri="{FF2B5EF4-FFF2-40B4-BE49-F238E27FC236}">
                <a16:creationId xmlns:a16="http://schemas.microsoft.com/office/drawing/2014/main" id="{218C9898-52DD-4B53-B2D7-C61026898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810000"/>
            <a:ext cx="76200" cy="7461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Line 1033">
            <a:extLst>
              <a:ext uri="{FF2B5EF4-FFF2-40B4-BE49-F238E27FC236}">
                <a16:creationId xmlns:a16="http://schemas.microsoft.com/office/drawing/2014/main" id="{6DF8CA28-C008-46BC-BDFB-8E0E723641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5410200"/>
            <a:ext cx="1066800" cy="762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Line 1034">
            <a:extLst>
              <a:ext uri="{FF2B5EF4-FFF2-40B4-BE49-F238E27FC236}">
                <a16:creationId xmlns:a16="http://schemas.microsoft.com/office/drawing/2014/main" id="{E797DBD8-51D5-4E68-A633-A2AB677EE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257800"/>
            <a:ext cx="290513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Line 1035">
            <a:extLst>
              <a:ext uri="{FF2B5EF4-FFF2-40B4-BE49-F238E27FC236}">
                <a16:creationId xmlns:a16="http://schemas.microsoft.com/office/drawing/2014/main" id="{43DF96D2-34DC-4EEF-ADC2-E280BA510D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525780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Freeform 1036">
            <a:extLst>
              <a:ext uri="{FF2B5EF4-FFF2-40B4-BE49-F238E27FC236}">
                <a16:creationId xmlns:a16="http://schemas.microsoft.com/office/drawing/2014/main" id="{C91B5972-97D7-434C-BB7D-CA018E7993F0}"/>
              </a:ext>
            </a:extLst>
          </p:cNvPr>
          <p:cNvSpPr>
            <a:spLocks/>
          </p:cNvSpPr>
          <p:nvPr/>
        </p:nvSpPr>
        <p:spPr bwMode="auto">
          <a:xfrm>
            <a:off x="6096000" y="4267200"/>
            <a:ext cx="635000" cy="914400"/>
          </a:xfrm>
          <a:custGeom>
            <a:avLst/>
            <a:gdLst>
              <a:gd name="T0" fmla="*/ 0 w 400"/>
              <a:gd name="T1" fmla="*/ 0 h 576"/>
              <a:gd name="T2" fmla="*/ 336 w 400"/>
              <a:gd name="T3" fmla="*/ 96 h 576"/>
              <a:gd name="T4" fmla="*/ 384 w 400"/>
              <a:gd name="T5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0" h="576">
                <a:moveTo>
                  <a:pt x="0" y="0"/>
                </a:moveTo>
                <a:cubicBezTo>
                  <a:pt x="136" y="0"/>
                  <a:pt x="272" y="0"/>
                  <a:pt x="336" y="96"/>
                </a:cubicBezTo>
                <a:cubicBezTo>
                  <a:pt x="400" y="192"/>
                  <a:pt x="376" y="496"/>
                  <a:pt x="384" y="576"/>
                </a:cubicBezTo>
              </a:path>
            </a:pathLst>
          </a:custGeom>
          <a:noFill/>
          <a:ln w="571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Freeform 1037">
            <a:extLst>
              <a:ext uri="{FF2B5EF4-FFF2-40B4-BE49-F238E27FC236}">
                <a16:creationId xmlns:a16="http://schemas.microsoft.com/office/drawing/2014/main" id="{1E995EB2-B16C-44F6-B733-1238B9717BB7}"/>
              </a:ext>
            </a:extLst>
          </p:cNvPr>
          <p:cNvSpPr>
            <a:spLocks/>
          </p:cNvSpPr>
          <p:nvPr/>
        </p:nvSpPr>
        <p:spPr bwMode="auto">
          <a:xfrm>
            <a:off x="4064000" y="4953000"/>
            <a:ext cx="431800" cy="685800"/>
          </a:xfrm>
          <a:custGeom>
            <a:avLst/>
            <a:gdLst>
              <a:gd name="T0" fmla="*/ 80 w 272"/>
              <a:gd name="T1" fmla="*/ 432 h 432"/>
              <a:gd name="T2" fmla="*/ 32 w 272"/>
              <a:gd name="T3" fmla="*/ 144 h 432"/>
              <a:gd name="T4" fmla="*/ 272 w 272"/>
              <a:gd name="T5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432">
                <a:moveTo>
                  <a:pt x="80" y="432"/>
                </a:moveTo>
                <a:cubicBezTo>
                  <a:pt x="40" y="324"/>
                  <a:pt x="0" y="216"/>
                  <a:pt x="32" y="144"/>
                </a:cubicBezTo>
                <a:cubicBezTo>
                  <a:pt x="64" y="72"/>
                  <a:pt x="168" y="36"/>
                  <a:pt x="272" y="0"/>
                </a:cubicBezTo>
              </a:path>
            </a:pathLst>
          </a:custGeom>
          <a:noFill/>
          <a:ln w="571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2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20BA7-3010-F345-B6B5-699052445C3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 dirty="0">
                <a:solidFill>
                  <a:srgbClr val="002060"/>
                </a:solidFill>
              </a:rPr>
              <a:t>DFS(A)</a:t>
            </a:r>
          </a:p>
        </p:txBody>
      </p:sp>
      <p:sp>
        <p:nvSpPr>
          <p:cNvPr id="40345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  <a:endParaRPr lang="en-US" sz="2400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sp>
        <p:nvSpPr>
          <p:cNvPr id="40346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</a:t>
            </a:r>
          </a:p>
        </p:txBody>
      </p:sp>
      <p:sp>
        <p:nvSpPr>
          <p:cNvPr id="40346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0346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0346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0346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</a:t>
            </a:r>
          </a:p>
        </p:txBody>
      </p:sp>
      <p:sp>
        <p:nvSpPr>
          <p:cNvPr id="403465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0346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</a:t>
            </a:r>
          </a:p>
        </p:txBody>
      </p:sp>
      <p:sp>
        <p:nvSpPr>
          <p:cNvPr id="40346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</a:t>
            </a:r>
          </a:p>
        </p:txBody>
      </p:sp>
      <p:sp>
        <p:nvSpPr>
          <p:cNvPr id="40346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</a:t>
            </a:r>
          </a:p>
        </p:txBody>
      </p:sp>
      <p:sp>
        <p:nvSpPr>
          <p:cNvPr id="40346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0347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0347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03472" name="AutoShape 16"/>
          <p:cNvCxnSpPr>
            <a:cxnSpLocks noChangeShapeType="1"/>
            <a:stCxn id="403459" idx="5"/>
            <a:endCxn id="40346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3" name="AutoShape 17"/>
          <p:cNvCxnSpPr>
            <a:cxnSpLocks noChangeShapeType="1"/>
            <a:stCxn id="403467" idx="0"/>
            <a:endCxn id="40346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4" name="AutoShape 18"/>
          <p:cNvCxnSpPr>
            <a:cxnSpLocks noChangeShapeType="1"/>
            <a:stCxn id="403464" idx="4"/>
            <a:endCxn id="403465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5" name="AutoShape 19"/>
          <p:cNvCxnSpPr>
            <a:cxnSpLocks noChangeShapeType="1"/>
            <a:stCxn id="403464" idx="5"/>
            <a:endCxn id="40346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6" name="AutoShape 20"/>
          <p:cNvCxnSpPr>
            <a:cxnSpLocks noChangeShapeType="1"/>
            <a:stCxn id="403463" idx="7"/>
            <a:endCxn id="40346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7" name="AutoShape 21"/>
          <p:cNvCxnSpPr>
            <a:cxnSpLocks noChangeShapeType="1"/>
            <a:stCxn id="403461" idx="5"/>
            <a:endCxn id="40347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8" name="AutoShape 22"/>
          <p:cNvCxnSpPr>
            <a:cxnSpLocks noChangeShapeType="1"/>
            <a:stCxn id="403470" idx="4"/>
            <a:endCxn id="40347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9" name="AutoShape 23"/>
          <p:cNvCxnSpPr>
            <a:cxnSpLocks noChangeShapeType="1"/>
            <a:stCxn id="403469" idx="6"/>
            <a:endCxn id="40347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0" name="AutoShape 24"/>
          <p:cNvCxnSpPr>
            <a:cxnSpLocks noChangeShapeType="1"/>
            <a:stCxn id="403464" idx="7"/>
            <a:endCxn id="403460" idx="3"/>
          </p:cNvCxnSpPr>
          <p:nvPr/>
        </p:nvCxnSpPr>
        <p:spPr bwMode="auto">
          <a:xfrm flipV="1">
            <a:off x="2847975" y="2643188"/>
            <a:ext cx="227013" cy="25241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1" name="AutoShape 25"/>
          <p:cNvCxnSpPr>
            <a:cxnSpLocks noChangeShapeType="1"/>
            <a:stCxn id="403460" idx="7"/>
            <a:endCxn id="40345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2" name="AutoShape 26"/>
          <p:cNvCxnSpPr>
            <a:cxnSpLocks noChangeShapeType="1"/>
            <a:stCxn id="403460" idx="6"/>
            <a:endCxn id="40346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3" name="AutoShape 27"/>
          <p:cNvCxnSpPr>
            <a:cxnSpLocks noChangeShapeType="1"/>
            <a:stCxn id="403465" idx="4"/>
            <a:endCxn id="403466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4" name="AutoShape 28"/>
          <p:cNvCxnSpPr>
            <a:cxnSpLocks noChangeShapeType="1"/>
            <a:stCxn id="403467" idx="6"/>
            <a:endCxn id="40346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5" name="AutoShape 29"/>
          <p:cNvCxnSpPr>
            <a:cxnSpLocks noChangeShapeType="1"/>
            <a:stCxn id="403467" idx="4"/>
            <a:endCxn id="40346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6" name="AutoShape 30"/>
          <p:cNvCxnSpPr>
            <a:cxnSpLocks noChangeShapeType="1"/>
            <a:stCxn id="403468" idx="7"/>
            <a:endCxn id="40346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7" name="AutoShape 31"/>
          <p:cNvCxnSpPr>
            <a:cxnSpLocks noChangeShapeType="1"/>
            <a:stCxn id="403463" idx="4"/>
            <a:endCxn id="40346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8" name="AutoShape 32"/>
          <p:cNvCxnSpPr>
            <a:cxnSpLocks noChangeShapeType="1"/>
            <a:stCxn id="403461" idx="4"/>
            <a:endCxn id="40346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3489" name="Rectangle 33"/>
          <p:cNvSpPr>
            <a:spLocks noChangeArrowheads="1"/>
          </p:cNvSpPr>
          <p:nvPr/>
        </p:nvSpPr>
        <p:spPr bwMode="auto">
          <a:xfrm>
            <a:off x="79375" y="1462088"/>
            <a:ext cx="23749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2000" dirty="0">
                <a:latin typeface="Helvetica" charset="0"/>
                <a:cs typeface="+mn-cs"/>
              </a:rPr>
              <a:t>Suppose edge lists</a:t>
            </a:r>
          </a:p>
          <a:p>
            <a:pPr algn="l">
              <a:defRPr/>
            </a:pPr>
            <a:r>
              <a:rPr lang="en-US" sz="2000" dirty="0">
                <a:latin typeface="Helvetica" charset="0"/>
                <a:cs typeface="+mn-cs"/>
              </a:rPr>
              <a:t>at each vertex </a:t>
            </a:r>
            <a:br>
              <a:rPr lang="en-US" sz="2000" dirty="0">
                <a:latin typeface="Helvetica" charset="0"/>
                <a:cs typeface="+mn-cs"/>
              </a:rPr>
            </a:br>
            <a:r>
              <a:rPr lang="en-US" sz="2000" dirty="0">
                <a:latin typeface="Helvetica" charset="0"/>
                <a:cs typeface="+mn-cs"/>
              </a:rPr>
              <a:t>are sorted alphabetically</a:t>
            </a:r>
            <a:endParaRPr lang="en-US" dirty="0">
              <a:latin typeface="Helvetica" charset="0"/>
              <a:cs typeface="+mn-cs"/>
            </a:endParaRPr>
          </a:p>
        </p:txBody>
      </p:sp>
      <p:sp>
        <p:nvSpPr>
          <p:cNvPr id="40349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dirty="0">
                <a:latin typeface="Helvetica" charset="0"/>
                <a:cs typeface="+mn-cs"/>
              </a:rPr>
              <a:t>Color code:</a:t>
            </a:r>
            <a:endParaRPr kumimoji="1" lang="en-US" sz="2000" b="1" dirty="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 dirty="0">
                <a:latin typeface="Helvetica" charset="0"/>
                <a:cs typeface="+mn-cs"/>
              </a:rPr>
              <a:t>undiscovered</a:t>
            </a:r>
            <a:endParaRPr kumimoji="1" lang="en-US" sz="2000" dirty="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 dirty="0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 dirty="0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0349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03493" name="Rectangle 37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list):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</p:txBody>
      </p:sp>
      <p:sp>
        <p:nvSpPr>
          <p:cNvPr id="403494" name="Line 38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32846DDB-CD7E-438C-920C-CF5C22D4F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{1}</a:t>
            </a:r>
          </a:p>
        </p:txBody>
      </p:sp>
    </p:spTree>
    <p:extLst>
      <p:ext uri="{BB962C8B-B14F-4D97-AF65-F5344CB8AC3E}">
        <p14:creationId xmlns:p14="http://schemas.microsoft.com/office/powerpoint/2010/main" val="58694829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DAE7D-CC04-7843-8C10-A3580E89A07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05507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05508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05509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05510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05511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05512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</a:t>
            </a:r>
          </a:p>
        </p:txBody>
      </p:sp>
      <p:sp>
        <p:nvSpPr>
          <p:cNvPr id="405513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05514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</a:t>
            </a:r>
          </a:p>
        </p:txBody>
      </p:sp>
      <p:sp>
        <p:nvSpPr>
          <p:cNvPr id="405515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</a:t>
            </a:r>
          </a:p>
        </p:txBody>
      </p:sp>
      <p:sp>
        <p:nvSpPr>
          <p:cNvPr id="405516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</a:t>
            </a:r>
          </a:p>
        </p:txBody>
      </p:sp>
      <p:sp>
        <p:nvSpPr>
          <p:cNvPr id="405517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05518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05519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05520" name="AutoShape 16"/>
          <p:cNvCxnSpPr>
            <a:cxnSpLocks noChangeShapeType="1"/>
            <a:stCxn id="405507" idx="5"/>
            <a:endCxn id="405509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1" name="AutoShape 17"/>
          <p:cNvCxnSpPr>
            <a:cxnSpLocks noChangeShapeType="1"/>
            <a:stCxn id="405515" idx="0"/>
            <a:endCxn id="405512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2" name="AutoShape 18"/>
          <p:cNvCxnSpPr>
            <a:cxnSpLocks noChangeShapeType="1"/>
            <a:stCxn id="405512" idx="4"/>
            <a:endCxn id="405513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3" name="AutoShape 19"/>
          <p:cNvCxnSpPr>
            <a:cxnSpLocks noChangeShapeType="1"/>
            <a:stCxn id="405512" idx="5"/>
            <a:endCxn id="405511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4" name="AutoShape 20"/>
          <p:cNvCxnSpPr>
            <a:cxnSpLocks noChangeShapeType="1"/>
            <a:stCxn id="405511" idx="7"/>
            <a:endCxn id="405509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5" name="AutoShape 21"/>
          <p:cNvCxnSpPr>
            <a:cxnSpLocks noChangeShapeType="1"/>
            <a:stCxn id="405509" idx="5"/>
            <a:endCxn id="405518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6" name="AutoShape 22"/>
          <p:cNvCxnSpPr>
            <a:cxnSpLocks noChangeShapeType="1"/>
            <a:stCxn id="405518" idx="4"/>
            <a:endCxn id="405519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7" name="AutoShape 23"/>
          <p:cNvCxnSpPr>
            <a:cxnSpLocks noChangeShapeType="1"/>
            <a:stCxn id="405517" idx="6"/>
            <a:endCxn id="405518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8" name="AutoShape 24"/>
          <p:cNvCxnSpPr>
            <a:cxnSpLocks noChangeShapeType="1"/>
            <a:stCxn id="405512" idx="7"/>
            <a:endCxn id="405508" idx="3"/>
          </p:cNvCxnSpPr>
          <p:nvPr/>
        </p:nvCxnSpPr>
        <p:spPr bwMode="auto">
          <a:xfrm flipV="1">
            <a:off x="2847975" y="2643188"/>
            <a:ext cx="227013" cy="25241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9" name="AutoShape 25"/>
          <p:cNvCxnSpPr>
            <a:cxnSpLocks noChangeShapeType="1"/>
            <a:stCxn id="405508" idx="7"/>
            <a:endCxn id="405507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0" name="AutoShape 26"/>
          <p:cNvCxnSpPr>
            <a:cxnSpLocks noChangeShapeType="1"/>
            <a:stCxn id="405508" idx="6"/>
            <a:endCxn id="405509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1" name="AutoShape 27"/>
          <p:cNvCxnSpPr>
            <a:cxnSpLocks noChangeShapeType="1"/>
            <a:stCxn id="405513" idx="4"/>
            <a:endCxn id="405514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2" name="AutoShape 28"/>
          <p:cNvCxnSpPr>
            <a:cxnSpLocks noChangeShapeType="1"/>
            <a:stCxn id="405515" idx="6"/>
            <a:endCxn id="405514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3" name="AutoShape 29"/>
          <p:cNvCxnSpPr>
            <a:cxnSpLocks noChangeShapeType="1"/>
            <a:stCxn id="405515" idx="4"/>
            <a:endCxn id="405516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4" name="AutoShape 30"/>
          <p:cNvCxnSpPr>
            <a:cxnSpLocks noChangeShapeType="1"/>
            <a:stCxn id="405516" idx="7"/>
            <a:endCxn id="405514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5" name="AutoShape 31"/>
          <p:cNvCxnSpPr>
            <a:cxnSpLocks noChangeShapeType="1"/>
            <a:stCxn id="405511" idx="4"/>
            <a:endCxn id="405510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6" name="AutoShape 32"/>
          <p:cNvCxnSpPr>
            <a:cxnSpLocks noChangeShapeType="1"/>
            <a:stCxn id="405509" idx="4"/>
            <a:endCxn id="405517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5538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05539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05540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05541" name="Line 37"/>
          <p:cNvSpPr>
            <a:spLocks noChangeShapeType="1"/>
          </p:cNvSpPr>
          <p:nvPr/>
        </p:nvSpPr>
        <p:spPr bwMode="auto">
          <a:xfrm flipH="1">
            <a:off x="774065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5542" name="Line 38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34BEEEBB-B9E8-4682-8156-4C81829A8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{1,2}</a:t>
            </a:r>
          </a:p>
        </p:txBody>
      </p:sp>
    </p:spTree>
    <p:extLst>
      <p:ext uri="{BB962C8B-B14F-4D97-AF65-F5344CB8AC3E}">
        <p14:creationId xmlns:p14="http://schemas.microsoft.com/office/powerpoint/2010/main" val="417685849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A081B-E516-D246-A16C-C2C12B77074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0755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0755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0755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0755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0755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0756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07561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0756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</a:t>
            </a:r>
          </a:p>
        </p:txBody>
      </p:sp>
      <p:sp>
        <p:nvSpPr>
          <p:cNvPr id="40756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</a:t>
            </a:r>
          </a:p>
        </p:txBody>
      </p:sp>
      <p:sp>
        <p:nvSpPr>
          <p:cNvPr id="40756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</a:t>
            </a:r>
          </a:p>
        </p:txBody>
      </p:sp>
      <p:sp>
        <p:nvSpPr>
          <p:cNvPr id="40756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0756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0756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07568" name="AutoShape 16"/>
          <p:cNvCxnSpPr>
            <a:cxnSpLocks noChangeShapeType="1"/>
            <a:stCxn id="407555" idx="5"/>
            <a:endCxn id="40755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69" name="AutoShape 17"/>
          <p:cNvCxnSpPr>
            <a:cxnSpLocks noChangeShapeType="1"/>
            <a:stCxn id="407563" idx="0"/>
            <a:endCxn id="40756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0" name="AutoShape 18"/>
          <p:cNvCxnSpPr>
            <a:cxnSpLocks noChangeShapeType="1"/>
            <a:stCxn id="407560" idx="4"/>
            <a:endCxn id="407561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1" name="AutoShape 19"/>
          <p:cNvCxnSpPr>
            <a:cxnSpLocks noChangeShapeType="1"/>
            <a:stCxn id="407560" idx="5"/>
            <a:endCxn id="40755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2" name="AutoShape 20"/>
          <p:cNvCxnSpPr>
            <a:cxnSpLocks noChangeShapeType="1"/>
            <a:stCxn id="407559" idx="7"/>
            <a:endCxn id="40755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3" name="AutoShape 21"/>
          <p:cNvCxnSpPr>
            <a:cxnSpLocks noChangeShapeType="1"/>
            <a:stCxn id="407557" idx="5"/>
            <a:endCxn id="40756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4" name="AutoShape 22"/>
          <p:cNvCxnSpPr>
            <a:cxnSpLocks noChangeShapeType="1"/>
            <a:stCxn id="407566" idx="4"/>
            <a:endCxn id="40756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5" name="AutoShape 23"/>
          <p:cNvCxnSpPr>
            <a:cxnSpLocks noChangeShapeType="1"/>
            <a:stCxn id="407565" idx="6"/>
            <a:endCxn id="40756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7" name="AutoShape 25"/>
          <p:cNvCxnSpPr>
            <a:cxnSpLocks noChangeShapeType="1"/>
            <a:stCxn id="407556" idx="7"/>
            <a:endCxn id="40755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8" name="AutoShape 26"/>
          <p:cNvCxnSpPr>
            <a:cxnSpLocks noChangeShapeType="1"/>
            <a:stCxn id="407556" idx="6"/>
            <a:endCxn id="40755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9" name="AutoShape 27"/>
          <p:cNvCxnSpPr>
            <a:cxnSpLocks noChangeShapeType="1"/>
            <a:stCxn id="407561" idx="4"/>
            <a:endCxn id="407562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80" name="AutoShape 28"/>
          <p:cNvCxnSpPr>
            <a:cxnSpLocks noChangeShapeType="1"/>
            <a:stCxn id="407563" idx="6"/>
            <a:endCxn id="40756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81" name="AutoShape 29"/>
          <p:cNvCxnSpPr>
            <a:cxnSpLocks noChangeShapeType="1"/>
            <a:stCxn id="407563" idx="4"/>
            <a:endCxn id="40756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82" name="AutoShape 30"/>
          <p:cNvCxnSpPr>
            <a:cxnSpLocks noChangeShapeType="1"/>
            <a:stCxn id="407564" idx="7"/>
            <a:endCxn id="40756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83" name="AutoShape 31"/>
          <p:cNvCxnSpPr>
            <a:cxnSpLocks noChangeShapeType="1"/>
            <a:stCxn id="407559" idx="4"/>
            <a:endCxn id="40755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84" name="AutoShape 32"/>
          <p:cNvCxnSpPr>
            <a:cxnSpLocks noChangeShapeType="1"/>
            <a:stCxn id="407557" idx="4"/>
            <a:endCxn id="40756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58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0758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0758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 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 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07589" name="Line 37"/>
          <p:cNvSpPr>
            <a:spLocks noChangeShapeType="1"/>
          </p:cNvSpPr>
          <p:nvPr/>
        </p:nvSpPr>
        <p:spPr bwMode="auto">
          <a:xfrm flipH="1">
            <a:off x="774065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7590" name="Line 38"/>
          <p:cNvSpPr>
            <a:spLocks noChangeShapeType="1"/>
          </p:cNvSpPr>
          <p:nvPr/>
        </p:nvSpPr>
        <p:spPr bwMode="auto">
          <a:xfrm flipH="1">
            <a:off x="77406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7591" name="Line 39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7592" name="Line 40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2E732801-3EFF-468B-918E-8863029A6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{1,2,3}</a:t>
            </a:r>
          </a:p>
        </p:txBody>
      </p:sp>
    </p:spTree>
    <p:extLst>
      <p:ext uri="{BB962C8B-B14F-4D97-AF65-F5344CB8AC3E}">
        <p14:creationId xmlns:p14="http://schemas.microsoft.com/office/powerpoint/2010/main" val="378368228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A0BE8-C66D-0844-BC71-99FA1F682C3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0960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0960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0960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0960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0960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0960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09609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0961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</a:t>
            </a:r>
          </a:p>
        </p:txBody>
      </p:sp>
      <p:sp>
        <p:nvSpPr>
          <p:cNvPr id="40961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0961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</a:t>
            </a:r>
          </a:p>
        </p:txBody>
      </p:sp>
      <p:sp>
        <p:nvSpPr>
          <p:cNvPr id="40961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0961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0961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09616" name="AutoShape 16"/>
          <p:cNvCxnSpPr>
            <a:cxnSpLocks noChangeShapeType="1"/>
            <a:stCxn id="409603" idx="5"/>
            <a:endCxn id="40960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17" name="AutoShape 17"/>
          <p:cNvCxnSpPr>
            <a:cxnSpLocks noChangeShapeType="1"/>
            <a:stCxn id="409611" idx="0"/>
            <a:endCxn id="40960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18" name="AutoShape 18"/>
          <p:cNvCxnSpPr>
            <a:cxnSpLocks noChangeShapeType="1"/>
            <a:stCxn id="409608" idx="4"/>
            <a:endCxn id="409609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19" name="AutoShape 19"/>
          <p:cNvCxnSpPr>
            <a:cxnSpLocks noChangeShapeType="1"/>
            <a:stCxn id="409608" idx="5"/>
            <a:endCxn id="40960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0" name="AutoShape 20"/>
          <p:cNvCxnSpPr>
            <a:cxnSpLocks noChangeShapeType="1"/>
            <a:stCxn id="409607" idx="7"/>
            <a:endCxn id="40960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1" name="AutoShape 21"/>
          <p:cNvCxnSpPr>
            <a:cxnSpLocks noChangeShapeType="1"/>
            <a:stCxn id="409605" idx="5"/>
            <a:endCxn id="40961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2" name="AutoShape 22"/>
          <p:cNvCxnSpPr>
            <a:cxnSpLocks noChangeShapeType="1"/>
            <a:stCxn id="409614" idx="4"/>
            <a:endCxn id="40961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3" name="AutoShape 23"/>
          <p:cNvCxnSpPr>
            <a:cxnSpLocks noChangeShapeType="1"/>
            <a:stCxn id="409613" idx="6"/>
            <a:endCxn id="40961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5" name="AutoShape 25"/>
          <p:cNvCxnSpPr>
            <a:cxnSpLocks noChangeShapeType="1"/>
            <a:stCxn id="409604" idx="7"/>
            <a:endCxn id="40960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6" name="AutoShape 26"/>
          <p:cNvCxnSpPr>
            <a:cxnSpLocks noChangeShapeType="1"/>
            <a:stCxn id="409604" idx="6"/>
            <a:endCxn id="40960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7" name="AutoShape 27"/>
          <p:cNvCxnSpPr>
            <a:cxnSpLocks noChangeShapeType="1"/>
            <a:stCxn id="409609" idx="4"/>
            <a:endCxn id="409610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8" name="AutoShape 28"/>
          <p:cNvCxnSpPr>
            <a:cxnSpLocks noChangeShapeType="1"/>
            <a:stCxn id="409611" idx="6"/>
            <a:endCxn id="40961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9" name="AutoShape 29"/>
          <p:cNvCxnSpPr>
            <a:cxnSpLocks noChangeShapeType="1"/>
            <a:stCxn id="409611" idx="4"/>
            <a:endCxn id="40961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30" name="AutoShape 30"/>
          <p:cNvCxnSpPr>
            <a:cxnSpLocks noChangeShapeType="1"/>
            <a:stCxn id="409612" idx="7"/>
            <a:endCxn id="40961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31" name="AutoShape 31"/>
          <p:cNvCxnSpPr>
            <a:cxnSpLocks noChangeShapeType="1"/>
            <a:stCxn id="409607" idx="4"/>
            <a:endCxn id="40960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32" name="AutoShape 32"/>
          <p:cNvCxnSpPr>
            <a:cxnSpLocks noChangeShapeType="1"/>
            <a:stCxn id="409605" idx="4"/>
            <a:endCxn id="40961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34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0963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09636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09637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38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39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40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41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42" name="Line 42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830EF01C-EDC1-4207-AC89-ED92EB1FA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{1,2,3,4}</a:t>
            </a:r>
          </a:p>
        </p:txBody>
      </p:sp>
    </p:spTree>
    <p:extLst>
      <p:ext uri="{BB962C8B-B14F-4D97-AF65-F5344CB8AC3E}">
        <p14:creationId xmlns:p14="http://schemas.microsoft.com/office/powerpoint/2010/main" val="17425706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CDEC2-0AF5-6B4B-A2E4-134CAB8A346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1165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1165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1165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1165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1165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1165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11657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1165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</a:t>
            </a:r>
          </a:p>
        </p:txBody>
      </p:sp>
      <p:sp>
        <p:nvSpPr>
          <p:cNvPr id="41165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1166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1166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1166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1166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11664" name="AutoShape 16"/>
          <p:cNvCxnSpPr>
            <a:cxnSpLocks noChangeShapeType="1"/>
            <a:stCxn id="411651" idx="5"/>
            <a:endCxn id="41165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65" name="AutoShape 17"/>
          <p:cNvCxnSpPr>
            <a:cxnSpLocks noChangeShapeType="1"/>
            <a:stCxn id="411659" idx="0"/>
            <a:endCxn id="41165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66" name="AutoShape 18"/>
          <p:cNvCxnSpPr>
            <a:cxnSpLocks noChangeShapeType="1"/>
            <a:stCxn id="411656" idx="4"/>
            <a:endCxn id="411657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67" name="AutoShape 19"/>
          <p:cNvCxnSpPr>
            <a:cxnSpLocks noChangeShapeType="1"/>
            <a:stCxn id="411656" idx="5"/>
            <a:endCxn id="41165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68" name="AutoShape 20"/>
          <p:cNvCxnSpPr>
            <a:cxnSpLocks noChangeShapeType="1"/>
            <a:stCxn id="411655" idx="7"/>
            <a:endCxn id="41165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69" name="AutoShape 21"/>
          <p:cNvCxnSpPr>
            <a:cxnSpLocks noChangeShapeType="1"/>
            <a:stCxn id="411653" idx="5"/>
            <a:endCxn id="41166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0" name="AutoShape 22"/>
          <p:cNvCxnSpPr>
            <a:cxnSpLocks noChangeShapeType="1"/>
            <a:stCxn id="411662" idx="4"/>
            <a:endCxn id="41166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1" name="AutoShape 23"/>
          <p:cNvCxnSpPr>
            <a:cxnSpLocks noChangeShapeType="1"/>
            <a:stCxn id="411661" idx="6"/>
            <a:endCxn id="41166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3" name="AutoShape 25"/>
          <p:cNvCxnSpPr>
            <a:cxnSpLocks noChangeShapeType="1"/>
            <a:stCxn id="411652" idx="7"/>
            <a:endCxn id="41165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4" name="AutoShape 26"/>
          <p:cNvCxnSpPr>
            <a:cxnSpLocks noChangeShapeType="1"/>
            <a:stCxn id="411652" idx="6"/>
            <a:endCxn id="41165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5" name="AutoShape 27"/>
          <p:cNvCxnSpPr>
            <a:cxnSpLocks noChangeShapeType="1"/>
            <a:stCxn id="411657" idx="4"/>
            <a:endCxn id="411658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6" name="AutoShape 28"/>
          <p:cNvCxnSpPr>
            <a:cxnSpLocks noChangeShapeType="1"/>
            <a:stCxn id="411659" idx="6"/>
            <a:endCxn id="41165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7" name="AutoShape 29"/>
          <p:cNvCxnSpPr>
            <a:cxnSpLocks noChangeShapeType="1"/>
            <a:stCxn id="411659" idx="4"/>
            <a:endCxn id="41166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1678" name="AutoShape 30"/>
          <p:cNvCxnSpPr>
            <a:cxnSpLocks noChangeShapeType="1"/>
            <a:stCxn id="411660" idx="7"/>
            <a:endCxn id="41165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9" name="AutoShape 31"/>
          <p:cNvCxnSpPr>
            <a:cxnSpLocks noChangeShapeType="1"/>
            <a:stCxn id="411655" idx="4"/>
            <a:endCxn id="41165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80" name="AutoShape 32"/>
          <p:cNvCxnSpPr>
            <a:cxnSpLocks noChangeShapeType="1"/>
            <a:stCxn id="411653" idx="4"/>
            <a:endCxn id="41166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168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1168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1168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1168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8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87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88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89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92" name="Line 44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93" name="Line 45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94" name="Line 4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75D42677-4E3F-48BF-9BE9-14019A426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{1,2,3,4,5}</a:t>
            </a:r>
          </a:p>
        </p:txBody>
      </p:sp>
    </p:spTree>
    <p:extLst>
      <p:ext uri="{BB962C8B-B14F-4D97-AF65-F5344CB8AC3E}">
        <p14:creationId xmlns:p14="http://schemas.microsoft.com/office/powerpoint/2010/main" val="37809902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544D5-8C20-584D-8881-9E674D0A06C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1369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1370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1370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1370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1370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1370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13705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1370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1370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1370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1370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1371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1371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13712" name="AutoShape 16"/>
          <p:cNvCxnSpPr>
            <a:cxnSpLocks noChangeShapeType="1"/>
            <a:stCxn id="413699" idx="5"/>
            <a:endCxn id="41370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3" name="AutoShape 17"/>
          <p:cNvCxnSpPr>
            <a:cxnSpLocks noChangeShapeType="1"/>
            <a:stCxn id="413707" idx="0"/>
            <a:endCxn id="41370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4" name="AutoShape 18"/>
          <p:cNvCxnSpPr>
            <a:cxnSpLocks noChangeShapeType="1"/>
            <a:stCxn id="413704" idx="4"/>
            <a:endCxn id="413705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5" name="AutoShape 19"/>
          <p:cNvCxnSpPr>
            <a:cxnSpLocks noChangeShapeType="1"/>
            <a:stCxn id="413704" idx="5"/>
            <a:endCxn id="41370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6" name="AutoShape 20"/>
          <p:cNvCxnSpPr>
            <a:cxnSpLocks noChangeShapeType="1"/>
            <a:stCxn id="413703" idx="7"/>
            <a:endCxn id="41370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7" name="AutoShape 21"/>
          <p:cNvCxnSpPr>
            <a:cxnSpLocks noChangeShapeType="1"/>
            <a:stCxn id="413701" idx="5"/>
            <a:endCxn id="41371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8" name="AutoShape 22"/>
          <p:cNvCxnSpPr>
            <a:cxnSpLocks noChangeShapeType="1"/>
            <a:stCxn id="413710" idx="4"/>
            <a:endCxn id="41371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9" name="AutoShape 23"/>
          <p:cNvCxnSpPr>
            <a:cxnSpLocks noChangeShapeType="1"/>
            <a:stCxn id="413709" idx="6"/>
            <a:endCxn id="41371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1" name="AutoShape 25"/>
          <p:cNvCxnSpPr>
            <a:cxnSpLocks noChangeShapeType="1"/>
            <a:stCxn id="413700" idx="7"/>
            <a:endCxn id="41369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2" name="AutoShape 26"/>
          <p:cNvCxnSpPr>
            <a:cxnSpLocks noChangeShapeType="1"/>
            <a:stCxn id="413700" idx="6"/>
            <a:endCxn id="41370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3" name="AutoShape 27"/>
          <p:cNvCxnSpPr>
            <a:cxnSpLocks noChangeShapeType="1"/>
            <a:stCxn id="413705" idx="4"/>
            <a:endCxn id="413706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4" name="AutoShape 28"/>
          <p:cNvCxnSpPr>
            <a:cxnSpLocks noChangeShapeType="1"/>
            <a:stCxn id="413707" idx="6"/>
            <a:endCxn id="41370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5" name="AutoShape 29"/>
          <p:cNvCxnSpPr>
            <a:cxnSpLocks noChangeShapeType="1"/>
            <a:stCxn id="413707" idx="4"/>
            <a:endCxn id="41370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3726" name="AutoShape 30"/>
          <p:cNvCxnSpPr>
            <a:cxnSpLocks noChangeShapeType="1"/>
            <a:stCxn id="413708" idx="7"/>
            <a:endCxn id="41370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3727" name="AutoShape 31"/>
          <p:cNvCxnSpPr>
            <a:cxnSpLocks noChangeShapeType="1"/>
            <a:stCxn id="413703" idx="4"/>
            <a:endCxn id="41370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8" name="AutoShape 32"/>
          <p:cNvCxnSpPr>
            <a:cxnSpLocks noChangeShapeType="1"/>
            <a:stCxn id="413701" idx="4"/>
            <a:endCxn id="41370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373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1373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1373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F	(D,E,G)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1373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4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5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6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7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8" name="Line 42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9" name="Line 43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40" name="Line 44"/>
          <p:cNvSpPr>
            <a:spLocks noChangeShapeType="1"/>
          </p:cNvSpPr>
          <p:nvPr/>
        </p:nvSpPr>
        <p:spPr bwMode="auto">
          <a:xfrm flipH="1">
            <a:off x="77089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41" name="Line 45"/>
          <p:cNvSpPr>
            <a:spLocks noChangeShapeType="1"/>
          </p:cNvSpPr>
          <p:nvPr/>
        </p:nvSpPr>
        <p:spPr bwMode="auto">
          <a:xfrm flipH="1">
            <a:off x="79438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42" name="Line 4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1B824E3B-4A3B-4756-AF2E-C1E318EEB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{1,2,3,4,5,6}</a:t>
            </a:r>
          </a:p>
        </p:txBody>
      </p:sp>
    </p:spTree>
    <p:extLst>
      <p:ext uri="{BB962C8B-B14F-4D97-AF65-F5344CB8AC3E}">
        <p14:creationId xmlns:p14="http://schemas.microsoft.com/office/powerpoint/2010/main" val="15351169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/>
                  <a:t>Definition: An undirected graph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sz="2400" dirty="0">
                    <a:latin typeface="Arial" charset="0"/>
                  </a:rPr>
                  <a:t> is </a:t>
                </a:r>
                <a:r>
                  <a:rPr kumimoji="1" lang="en-US" sz="2400" dirty="0">
                    <a:solidFill>
                      <a:srgbClr val="FF0000"/>
                    </a:solidFill>
                    <a:latin typeface="Arial" charset="0"/>
                  </a:rPr>
                  <a:t>bipartite</a:t>
                </a:r>
                <a:r>
                  <a:rPr kumimoji="1" lang="en-US" sz="2400" dirty="0"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latin typeface="Arial" charset="0"/>
                  </a:rPr>
                  <a:t>   if you can partition the vertex set into 2 parts (say, blue/red or left/right) so that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latin typeface="Arial" charset="0"/>
                  </a:rPr>
                  <a:t>   all edges join vertices in different parts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latin typeface="Arial" charset="0"/>
                  </a:rPr>
                  <a:t>   i.e., no edge has both ends in the same part.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kumimoji="1" lang="en-US" altLang="en-US" sz="2400" dirty="0"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kumimoji="1" lang="en-US" altLang="en-US" sz="2400" dirty="0"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altLang="en-US" sz="2400" dirty="0">
                    <a:solidFill>
                      <a:srgbClr val="0070C0"/>
                    </a:solidFill>
                    <a:latin typeface="Arial" charset="0"/>
                  </a:rPr>
                  <a:t>Application</a:t>
                </a:r>
                <a:r>
                  <a:rPr kumimoji="1" lang="en-US" altLang="en-US" sz="2400" dirty="0">
                    <a:latin typeface="Arial" charset="0"/>
                  </a:rPr>
                  <a:t>: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kumimoji="1" lang="en-US" altLang="en-US" sz="2400" dirty="0">
                    <a:latin typeface="Arial" charset="0"/>
                  </a:rPr>
                  <a:t>Scheduling: machine=red, jobs=blue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kumimoji="1" lang="en-US" altLang="en-US" sz="2400" dirty="0">
                    <a:latin typeface="Arial" charset="0"/>
                  </a:rPr>
                  <a:t>Stable Matching: men=blue, woman=red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76E681-A10B-465B-9AAB-15D81BDA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239180"/>
            <a:ext cx="258763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57753B-751C-4198-9395-F1E27DDB3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848780"/>
            <a:ext cx="258763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15B6B2-BE37-4463-962D-5E29E9205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580618"/>
            <a:ext cx="258763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4DDB77-0318-43BC-A723-CB20758F5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266418"/>
            <a:ext cx="258763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15301A-C92C-4AE6-8BDB-261BAB56A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038" y="3543980"/>
            <a:ext cx="258762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EFA2B0-F8BE-451A-A0BA-70E66DF5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038" y="4229780"/>
            <a:ext cx="258762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7D5752-D179-46BE-BFA0-7C0090017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038" y="4961618"/>
            <a:ext cx="258762" cy="258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cxnSp>
        <p:nvCxnSpPr>
          <p:cNvPr id="12" name="AutoShape 11">
            <a:extLst>
              <a:ext uri="{FF2B5EF4-FFF2-40B4-BE49-F238E27FC236}">
                <a16:creationId xmlns:a16="http://schemas.microsoft.com/office/drawing/2014/main" id="{201B4FE2-B52A-4EBD-AE5F-04DA162E031F}"/>
              </a:ext>
            </a:extLst>
          </p:cNvPr>
          <p:cNvCxnSpPr>
            <a:cxnSpLocks noChangeShapeType="1"/>
            <a:stCxn id="5" idx="6"/>
            <a:endCxn id="9" idx="2"/>
          </p:cNvCxnSpPr>
          <p:nvPr/>
        </p:nvCxnSpPr>
        <p:spPr bwMode="auto">
          <a:xfrm>
            <a:off x="6811963" y="3369355"/>
            <a:ext cx="16160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AutoShape 12">
            <a:extLst>
              <a:ext uri="{FF2B5EF4-FFF2-40B4-BE49-F238E27FC236}">
                <a16:creationId xmlns:a16="http://schemas.microsoft.com/office/drawing/2014/main" id="{950C7EDB-21FC-479C-B40B-DFF5D22A224D}"/>
              </a:ext>
            </a:extLst>
          </p:cNvPr>
          <p:cNvCxnSpPr>
            <a:cxnSpLocks noChangeShapeType="1"/>
            <a:stCxn id="6" idx="6"/>
            <a:endCxn id="9" idx="2"/>
          </p:cNvCxnSpPr>
          <p:nvPr/>
        </p:nvCxnSpPr>
        <p:spPr bwMode="auto">
          <a:xfrm flipV="1">
            <a:off x="6811963" y="3674155"/>
            <a:ext cx="16160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AutoShape 13">
            <a:extLst>
              <a:ext uri="{FF2B5EF4-FFF2-40B4-BE49-F238E27FC236}">
                <a16:creationId xmlns:a16="http://schemas.microsoft.com/office/drawing/2014/main" id="{41DE6F78-0E96-4D3D-84AF-0A178D6C4517}"/>
              </a:ext>
            </a:extLst>
          </p:cNvPr>
          <p:cNvCxnSpPr>
            <a:cxnSpLocks noChangeShapeType="1"/>
            <a:stCxn id="7" idx="6"/>
            <a:endCxn id="9" idx="2"/>
          </p:cNvCxnSpPr>
          <p:nvPr/>
        </p:nvCxnSpPr>
        <p:spPr bwMode="auto">
          <a:xfrm flipV="1">
            <a:off x="6811963" y="3674155"/>
            <a:ext cx="1616075" cy="1036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14">
            <a:extLst>
              <a:ext uri="{FF2B5EF4-FFF2-40B4-BE49-F238E27FC236}">
                <a16:creationId xmlns:a16="http://schemas.microsoft.com/office/drawing/2014/main" id="{80DA53BC-CD80-4476-A185-D22EF6CDD5E4}"/>
              </a:ext>
            </a:extLst>
          </p:cNvPr>
          <p:cNvCxnSpPr>
            <a:cxnSpLocks noChangeShapeType="1"/>
            <a:stCxn id="6" idx="6"/>
            <a:endCxn id="10" idx="2"/>
          </p:cNvCxnSpPr>
          <p:nvPr/>
        </p:nvCxnSpPr>
        <p:spPr bwMode="auto">
          <a:xfrm>
            <a:off x="6811963" y="3978955"/>
            <a:ext cx="16160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898E351F-54E7-41A5-884E-6940DEB5514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6811963" y="4359955"/>
            <a:ext cx="1616075" cy="1036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0C148545-0F08-4687-B520-24E9B783C0DE}"/>
              </a:ext>
            </a:extLst>
          </p:cNvPr>
          <p:cNvCxnSpPr>
            <a:cxnSpLocks noChangeShapeType="1"/>
            <a:stCxn id="8" idx="6"/>
            <a:endCxn id="11" idx="2"/>
          </p:cNvCxnSpPr>
          <p:nvPr/>
        </p:nvCxnSpPr>
        <p:spPr bwMode="auto">
          <a:xfrm flipV="1">
            <a:off x="6811963" y="5091793"/>
            <a:ext cx="16160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1F69CFC6-A21F-4670-9A80-DA81D2873B7A}"/>
              </a:ext>
            </a:extLst>
          </p:cNvPr>
          <p:cNvCxnSpPr>
            <a:cxnSpLocks noChangeShapeType="1"/>
            <a:stCxn id="7" idx="6"/>
            <a:endCxn id="11" idx="2"/>
          </p:cNvCxnSpPr>
          <p:nvPr/>
        </p:nvCxnSpPr>
        <p:spPr bwMode="auto">
          <a:xfrm>
            <a:off x="6811963" y="4710793"/>
            <a:ext cx="16160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AD7762F1-7EB0-478B-87AF-03DABE6F7169}"/>
              </a:ext>
            </a:extLst>
          </p:cNvPr>
          <p:cNvCxnSpPr>
            <a:cxnSpLocks noChangeShapeType="1"/>
            <a:stCxn id="5" idx="6"/>
            <a:endCxn id="11" idx="2"/>
          </p:cNvCxnSpPr>
          <p:nvPr/>
        </p:nvCxnSpPr>
        <p:spPr bwMode="auto">
          <a:xfrm>
            <a:off x="6811963" y="3369355"/>
            <a:ext cx="1616075" cy="172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205C590E-F3DC-4ED7-849E-41141EA02443}"/>
              </a:ext>
            </a:extLst>
          </p:cNvPr>
          <p:cNvCxnSpPr>
            <a:cxnSpLocks noChangeShapeType="1"/>
            <a:stCxn id="5" idx="6"/>
            <a:endCxn id="10" idx="2"/>
          </p:cNvCxnSpPr>
          <p:nvPr/>
        </p:nvCxnSpPr>
        <p:spPr bwMode="auto">
          <a:xfrm>
            <a:off x="6811963" y="3369355"/>
            <a:ext cx="1616075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AutoShape 20">
            <a:extLst>
              <a:ext uri="{FF2B5EF4-FFF2-40B4-BE49-F238E27FC236}">
                <a16:creationId xmlns:a16="http://schemas.microsoft.com/office/drawing/2014/main" id="{F2A7877D-17D6-41C9-87F7-E77559918BF0}"/>
              </a:ext>
            </a:extLst>
          </p:cNvPr>
          <p:cNvCxnSpPr>
            <a:cxnSpLocks noChangeShapeType="1"/>
            <a:stCxn id="7" idx="6"/>
            <a:endCxn id="10" idx="2"/>
          </p:cNvCxnSpPr>
          <p:nvPr/>
        </p:nvCxnSpPr>
        <p:spPr bwMode="auto">
          <a:xfrm flipV="1">
            <a:off x="6811963" y="4359955"/>
            <a:ext cx="1616075" cy="350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21">
            <a:extLst>
              <a:ext uri="{FF2B5EF4-FFF2-40B4-BE49-F238E27FC236}">
                <a16:creationId xmlns:a16="http://schemas.microsoft.com/office/drawing/2014/main" id="{199B90AE-45AA-4A41-83D1-1540EB4F545A}"/>
              </a:ext>
            </a:extLst>
          </p:cNvPr>
          <p:cNvCxnSpPr>
            <a:cxnSpLocks noChangeShapeType="1"/>
            <a:stCxn id="8" idx="6"/>
            <a:endCxn id="9" idx="2"/>
          </p:cNvCxnSpPr>
          <p:nvPr/>
        </p:nvCxnSpPr>
        <p:spPr bwMode="auto">
          <a:xfrm flipV="1">
            <a:off x="6811963" y="3674155"/>
            <a:ext cx="1616075" cy="172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3" name="Text Box 22">
            <a:extLst>
              <a:ext uri="{FF2B5EF4-FFF2-40B4-BE49-F238E27FC236}">
                <a16:creationId xmlns:a16="http://schemas.microsoft.com/office/drawing/2014/main" id="{BDD9DD93-FB22-4464-8539-242843C34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677580"/>
            <a:ext cx="1720623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 dirty="0">
                <a:latin typeface="+mn-lt"/>
                <a:cs typeface="+mn-cs"/>
              </a:rPr>
              <a:t>a bipartite graph</a:t>
            </a:r>
          </a:p>
        </p:txBody>
      </p:sp>
    </p:spTree>
    <p:extLst>
      <p:ext uri="{BB962C8B-B14F-4D97-AF65-F5344CB8AC3E}">
        <p14:creationId xmlns:p14="http://schemas.microsoft.com/office/powerpoint/2010/main" val="1563864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DB593-4C78-984D-B3B4-B6CD15589C0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15747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15748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15749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15750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15751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15752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15753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15754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15755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15756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15757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15758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15759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15760" name="AutoShape 16"/>
          <p:cNvCxnSpPr>
            <a:cxnSpLocks noChangeShapeType="1"/>
            <a:stCxn id="415747" idx="5"/>
            <a:endCxn id="415749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1" name="AutoShape 17"/>
          <p:cNvCxnSpPr>
            <a:cxnSpLocks noChangeShapeType="1"/>
            <a:stCxn id="415755" idx="0"/>
            <a:endCxn id="415752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2" name="AutoShape 18"/>
          <p:cNvCxnSpPr>
            <a:cxnSpLocks noChangeShapeType="1"/>
            <a:stCxn id="415752" idx="4"/>
            <a:endCxn id="415753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3" name="AutoShape 19"/>
          <p:cNvCxnSpPr>
            <a:cxnSpLocks noChangeShapeType="1"/>
            <a:stCxn id="415752" idx="5"/>
            <a:endCxn id="415751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4" name="AutoShape 20"/>
          <p:cNvCxnSpPr>
            <a:cxnSpLocks noChangeShapeType="1"/>
            <a:stCxn id="415751" idx="7"/>
            <a:endCxn id="415749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5" name="AutoShape 21"/>
          <p:cNvCxnSpPr>
            <a:cxnSpLocks noChangeShapeType="1"/>
            <a:stCxn id="415749" idx="5"/>
            <a:endCxn id="415758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6" name="AutoShape 22"/>
          <p:cNvCxnSpPr>
            <a:cxnSpLocks noChangeShapeType="1"/>
            <a:stCxn id="415758" idx="4"/>
            <a:endCxn id="415759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7" name="AutoShape 23"/>
          <p:cNvCxnSpPr>
            <a:cxnSpLocks noChangeShapeType="1"/>
            <a:stCxn id="415757" idx="6"/>
            <a:endCxn id="415758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8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9" name="AutoShape 25"/>
          <p:cNvCxnSpPr>
            <a:cxnSpLocks noChangeShapeType="1"/>
            <a:stCxn id="415748" idx="7"/>
            <a:endCxn id="415747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70" name="AutoShape 26"/>
          <p:cNvCxnSpPr>
            <a:cxnSpLocks noChangeShapeType="1"/>
            <a:stCxn id="415748" idx="6"/>
            <a:endCxn id="415749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71" name="AutoShape 27"/>
          <p:cNvCxnSpPr>
            <a:cxnSpLocks noChangeShapeType="1"/>
            <a:stCxn id="415753" idx="4"/>
            <a:endCxn id="415754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5772" name="AutoShape 28"/>
          <p:cNvCxnSpPr>
            <a:cxnSpLocks noChangeShapeType="1"/>
            <a:stCxn id="415755" idx="6"/>
            <a:endCxn id="415754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73" name="AutoShape 29"/>
          <p:cNvCxnSpPr>
            <a:cxnSpLocks noChangeShapeType="1"/>
            <a:stCxn id="415755" idx="4"/>
            <a:endCxn id="415756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5774" name="AutoShape 30"/>
          <p:cNvCxnSpPr>
            <a:cxnSpLocks noChangeShapeType="1"/>
            <a:stCxn id="415756" idx="7"/>
            <a:endCxn id="415754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5775" name="AutoShape 31"/>
          <p:cNvCxnSpPr>
            <a:cxnSpLocks noChangeShapeType="1"/>
            <a:stCxn id="415751" idx="4"/>
            <a:endCxn id="415750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76" name="AutoShape 32"/>
          <p:cNvCxnSpPr>
            <a:cxnSpLocks noChangeShapeType="1"/>
            <a:stCxn id="415749" idx="4"/>
            <a:endCxn id="415757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5778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15779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15780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F	(D,E,G)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G	(C,F)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15781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2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3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4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5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6" name="Line 42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7" name="Line 43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8" name="Line 44"/>
          <p:cNvSpPr>
            <a:spLocks noChangeShapeType="1"/>
          </p:cNvSpPr>
          <p:nvPr/>
        </p:nvSpPr>
        <p:spPr bwMode="auto">
          <a:xfrm flipH="1">
            <a:off x="77089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9" name="Line 45"/>
          <p:cNvSpPr>
            <a:spLocks noChangeShapeType="1"/>
          </p:cNvSpPr>
          <p:nvPr/>
        </p:nvSpPr>
        <p:spPr bwMode="auto">
          <a:xfrm flipH="1">
            <a:off x="79438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90" name="Line 46"/>
          <p:cNvSpPr>
            <a:spLocks noChangeShapeType="1"/>
          </p:cNvSpPr>
          <p:nvPr/>
        </p:nvSpPr>
        <p:spPr bwMode="auto">
          <a:xfrm flipH="1">
            <a:off x="768350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91" name="Line 47"/>
          <p:cNvSpPr>
            <a:spLocks noChangeShapeType="1"/>
          </p:cNvSpPr>
          <p:nvPr/>
        </p:nvSpPr>
        <p:spPr bwMode="auto">
          <a:xfrm flipH="1">
            <a:off x="79184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92" name="Line 48"/>
          <p:cNvSpPr>
            <a:spLocks noChangeShapeType="1"/>
          </p:cNvSpPr>
          <p:nvPr/>
        </p:nvSpPr>
        <p:spPr bwMode="auto">
          <a:xfrm flipH="1">
            <a:off x="82105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93" name="Line 49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" name="Rectangle 37">
            <a:extLst>
              <a:ext uri="{FF2B5EF4-FFF2-40B4-BE49-F238E27FC236}">
                <a16:creationId xmlns:a16="http://schemas.microsoft.com/office/drawing/2014/main" id="{77EBB515-7A44-4461-B80B-E2EF03311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{1,2,3,4,5,6,7}</a:t>
            </a:r>
          </a:p>
        </p:txBody>
      </p:sp>
    </p:spTree>
    <p:extLst>
      <p:ext uri="{BB962C8B-B14F-4D97-AF65-F5344CB8AC3E}">
        <p14:creationId xmlns:p14="http://schemas.microsoft.com/office/powerpoint/2010/main" val="364859594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798F0-BECA-444D-89C5-FD6C1A9C96C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1779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1779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1779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1779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1779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1780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17801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1780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1780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1780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1780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1780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1780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17808" name="AutoShape 16"/>
          <p:cNvCxnSpPr>
            <a:cxnSpLocks noChangeShapeType="1"/>
            <a:stCxn id="417795" idx="5"/>
            <a:endCxn id="41779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09" name="AutoShape 17"/>
          <p:cNvCxnSpPr>
            <a:cxnSpLocks noChangeShapeType="1"/>
            <a:stCxn id="417803" idx="0"/>
            <a:endCxn id="41780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0" name="AutoShape 18"/>
          <p:cNvCxnSpPr>
            <a:cxnSpLocks noChangeShapeType="1"/>
            <a:stCxn id="417800" idx="4"/>
            <a:endCxn id="417801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1" name="AutoShape 19"/>
          <p:cNvCxnSpPr>
            <a:cxnSpLocks noChangeShapeType="1"/>
            <a:stCxn id="417800" idx="5"/>
            <a:endCxn id="41779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2" name="AutoShape 20"/>
          <p:cNvCxnSpPr>
            <a:cxnSpLocks noChangeShapeType="1"/>
            <a:stCxn id="417799" idx="7"/>
            <a:endCxn id="41779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3" name="AutoShape 21"/>
          <p:cNvCxnSpPr>
            <a:cxnSpLocks noChangeShapeType="1"/>
            <a:stCxn id="417797" idx="5"/>
            <a:endCxn id="41780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4" name="AutoShape 22"/>
          <p:cNvCxnSpPr>
            <a:cxnSpLocks noChangeShapeType="1"/>
            <a:stCxn id="417806" idx="4"/>
            <a:endCxn id="41780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5" name="AutoShape 23"/>
          <p:cNvCxnSpPr>
            <a:cxnSpLocks noChangeShapeType="1"/>
            <a:stCxn id="417805" idx="6"/>
            <a:endCxn id="41780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7" name="AutoShape 25"/>
          <p:cNvCxnSpPr>
            <a:cxnSpLocks noChangeShapeType="1"/>
            <a:stCxn id="417796" idx="7"/>
            <a:endCxn id="41779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8" name="AutoShape 26"/>
          <p:cNvCxnSpPr>
            <a:cxnSpLocks noChangeShapeType="1"/>
            <a:stCxn id="417796" idx="6"/>
            <a:endCxn id="41779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9" name="AutoShape 27"/>
          <p:cNvCxnSpPr>
            <a:cxnSpLocks noChangeShapeType="1"/>
            <a:stCxn id="417801" idx="4"/>
            <a:endCxn id="417802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7820" name="AutoShape 28"/>
          <p:cNvCxnSpPr>
            <a:cxnSpLocks noChangeShapeType="1"/>
            <a:stCxn id="417803" idx="6"/>
            <a:endCxn id="41780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21" name="AutoShape 29"/>
          <p:cNvCxnSpPr>
            <a:cxnSpLocks noChangeShapeType="1"/>
            <a:stCxn id="417803" idx="4"/>
            <a:endCxn id="41780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7822" name="AutoShape 30"/>
          <p:cNvCxnSpPr>
            <a:cxnSpLocks noChangeShapeType="1"/>
            <a:stCxn id="417804" idx="7"/>
            <a:endCxn id="41780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7823" name="AutoShape 31"/>
          <p:cNvCxnSpPr>
            <a:cxnSpLocks noChangeShapeType="1"/>
            <a:stCxn id="417799" idx="4"/>
            <a:endCxn id="41779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24" name="AutoShape 32"/>
          <p:cNvCxnSpPr>
            <a:cxnSpLocks noChangeShapeType="1"/>
            <a:stCxn id="417797" idx="4"/>
            <a:endCxn id="41780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782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1782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1782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F	(D,E,G)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G	(C,F)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17829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0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1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2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3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4" name="Line 42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5" name="Line 43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6" name="Line 44"/>
          <p:cNvSpPr>
            <a:spLocks noChangeShapeType="1"/>
          </p:cNvSpPr>
          <p:nvPr/>
        </p:nvSpPr>
        <p:spPr bwMode="auto">
          <a:xfrm flipH="1">
            <a:off x="77089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7" name="Line 45"/>
          <p:cNvSpPr>
            <a:spLocks noChangeShapeType="1"/>
          </p:cNvSpPr>
          <p:nvPr/>
        </p:nvSpPr>
        <p:spPr bwMode="auto">
          <a:xfrm flipH="1">
            <a:off x="79438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8" name="Line 46"/>
          <p:cNvSpPr>
            <a:spLocks noChangeShapeType="1"/>
          </p:cNvSpPr>
          <p:nvPr/>
        </p:nvSpPr>
        <p:spPr bwMode="auto">
          <a:xfrm flipH="1">
            <a:off x="768350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9" name="Line 47"/>
          <p:cNvSpPr>
            <a:spLocks noChangeShapeType="1"/>
          </p:cNvSpPr>
          <p:nvPr/>
        </p:nvSpPr>
        <p:spPr bwMode="auto">
          <a:xfrm flipH="1">
            <a:off x="79184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40" name="Line 48"/>
          <p:cNvSpPr>
            <a:spLocks noChangeShapeType="1"/>
          </p:cNvSpPr>
          <p:nvPr/>
        </p:nvSpPr>
        <p:spPr bwMode="auto">
          <a:xfrm flipH="1">
            <a:off x="82105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41" name="Line 49"/>
          <p:cNvSpPr>
            <a:spLocks noChangeShapeType="1"/>
          </p:cNvSpPr>
          <p:nvPr/>
        </p:nvSpPr>
        <p:spPr bwMode="auto">
          <a:xfrm flipH="1">
            <a:off x="773430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42" name="Line 50"/>
          <p:cNvSpPr>
            <a:spLocks noChangeShapeType="1"/>
          </p:cNvSpPr>
          <p:nvPr/>
        </p:nvSpPr>
        <p:spPr bwMode="auto">
          <a:xfrm flipH="1">
            <a:off x="796925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43" name="Line 51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" name="Rectangle 37">
            <a:extLst>
              <a:ext uri="{FF2B5EF4-FFF2-40B4-BE49-F238E27FC236}">
                <a16:creationId xmlns:a16="http://schemas.microsoft.com/office/drawing/2014/main" id="{0FD83E58-8F3E-4F2A-BC43-9971210C0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{1,2,3,4,5,6,7}</a:t>
            </a:r>
          </a:p>
        </p:txBody>
      </p:sp>
    </p:spTree>
    <p:extLst>
      <p:ext uri="{BB962C8B-B14F-4D97-AF65-F5344CB8AC3E}">
        <p14:creationId xmlns:p14="http://schemas.microsoft.com/office/powerpoint/2010/main" val="287145211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C79A0-8AEE-0B4B-AD23-22403884195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1984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1984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1984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1984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1984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1984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19849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1985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1985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1985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1985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1985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1985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19856" name="AutoShape 16"/>
          <p:cNvCxnSpPr>
            <a:cxnSpLocks noChangeShapeType="1"/>
            <a:stCxn id="419843" idx="5"/>
            <a:endCxn id="41984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57" name="AutoShape 17"/>
          <p:cNvCxnSpPr>
            <a:cxnSpLocks noChangeShapeType="1"/>
            <a:stCxn id="419851" idx="0"/>
            <a:endCxn id="41984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58" name="AutoShape 18"/>
          <p:cNvCxnSpPr>
            <a:cxnSpLocks noChangeShapeType="1"/>
            <a:stCxn id="419848" idx="4"/>
            <a:endCxn id="419849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59" name="AutoShape 19"/>
          <p:cNvCxnSpPr>
            <a:cxnSpLocks noChangeShapeType="1"/>
            <a:stCxn id="419848" idx="5"/>
            <a:endCxn id="41984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0" name="AutoShape 20"/>
          <p:cNvCxnSpPr>
            <a:cxnSpLocks noChangeShapeType="1"/>
            <a:stCxn id="419847" idx="7"/>
            <a:endCxn id="41984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1" name="AutoShape 21"/>
          <p:cNvCxnSpPr>
            <a:cxnSpLocks noChangeShapeType="1"/>
            <a:stCxn id="419845" idx="5"/>
            <a:endCxn id="41985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2" name="AutoShape 22"/>
          <p:cNvCxnSpPr>
            <a:cxnSpLocks noChangeShapeType="1"/>
            <a:stCxn id="419854" idx="4"/>
            <a:endCxn id="41985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3" name="AutoShape 23"/>
          <p:cNvCxnSpPr>
            <a:cxnSpLocks noChangeShapeType="1"/>
            <a:stCxn id="419853" idx="6"/>
            <a:endCxn id="41985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5" name="AutoShape 25"/>
          <p:cNvCxnSpPr>
            <a:cxnSpLocks noChangeShapeType="1"/>
            <a:stCxn id="419844" idx="7"/>
            <a:endCxn id="41984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6" name="AutoShape 26"/>
          <p:cNvCxnSpPr>
            <a:cxnSpLocks noChangeShapeType="1"/>
            <a:stCxn id="419844" idx="6"/>
            <a:endCxn id="41984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7" name="AutoShape 27"/>
          <p:cNvCxnSpPr>
            <a:cxnSpLocks noChangeShapeType="1"/>
            <a:stCxn id="419849" idx="4"/>
            <a:endCxn id="419850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9868" name="AutoShape 28"/>
          <p:cNvCxnSpPr>
            <a:cxnSpLocks noChangeShapeType="1"/>
            <a:stCxn id="419851" idx="6"/>
            <a:endCxn id="41985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9" name="AutoShape 29"/>
          <p:cNvCxnSpPr>
            <a:cxnSpLocks noChangeShapeType="1"/>
            <a:stCxn id="419851" idx="4"/>
            <a:endCxn id="41985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9870" name="AutoShape 30"/>
          <p:cNvCxnSpPr>
            <a:cxnSpLocks noChangeShapeType="1"/>
            <a:stCxn id="419852" idx="7"/>
            <a:endCxn id="41985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9871" name="AutoShape 31"/>
          <p:cNvCxnSpPr>
            <a:cxnSpLocks noChangeShapeType="1"/>
            <a:stCxn id="419847" idx="4"/>
            <a:endCxn id="41984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72" name="AutoShape 32"/>
          <p:cNvCxnSpPr>
            <a:cxnSpLocks noChangeShapeType="1"/>
            <a:stCxn id="419845" idx="4"/>
            <a:endCxn id="41985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74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1987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19876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F	(D,E,G)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19877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78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79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0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1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2" name="Line 42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3" name="Line 43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4" name="Line 44"/>
          <p:cNvSpPr>
            <a:spLocks noChangeShapeType="1"/>
          </p:cNvSpPr>
          <p:nvPr/>
        </p:nvSpPr>
        <p:spPr bwMode="auto">
          <a:xfrm flipH="1">
            <a:off x="77089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5" name="Line 45"/>
          <p:cNvSpPr>
            <a:spLocks noChangeShapeType="1"/>
          </p:cNvSpPr>
          <p:nvPr/>
        </p:nvSpPr>
        <p:spPr bwMode="auto">
          <a:xfrm flipH="1">
            <a:off x="79438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6" name="Line 46"/>
          <p:cNvSpPr>
            <a:spLocks noChangeShapeType="1"/>
          </p:cNvSpPr>
          <p:nvPr/>
        </p:nvSpPr>
        <p:spPr bwMode="auto">
          <a:xfrm flipH="1">
            <a:off x="768350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7" name="Line 47"/>
          <p:cNvSpPr>
            <a:spLocks noChangeShapeType="1"/>
          </p:cNvSpPr>
          <p:nvPr/>
        </p:nvSpPr>
        <p:spPr bwMode="auto">
          <a:xfrm flipH="1">
            <a:off x="79184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8" name="Line 48"/>
          <p:cNvSpPr>
            <a:spLocks noChangeShapeType="1"/>
          </p:cNvSpPr>
          <p:nvPr/>
        </p:nvSpPr>
        <p:spPr bwMode="auto">
          <a:xfrm flipH="1">
            <a:off x="82105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91" name="Line 51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" name="Rectangle 37">
            <a:extLst>
              <a:ext uri="{FF2B5EF4-FFF2-40B4-BE49-F238E27FC236}">
                <a16:creationId xmlns:a16="http://schemas.microsoft.com/office/drawing/2014/main" id="{17705AEA-E28B-4C99-8214-5F6B7D1CE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{1,2,3,4,5,6}</a:t>
            </a:r>
          </a:p>
        </p:txBody>
      </p:sp>
    </p:spTree>
    <p:extLst>
      <p:ext uri="{BB962C8B-B14F-4D97-AF65-F5344CB8AC3E}">
        <p14:creationId xmlns:p14="http://schemas.microsoft.com/office/powerpoint/2010/main" val="42436607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0FBF8-FC4D-804F-8A32-92B4FFC2036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2189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2189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2189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2189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2189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2189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21897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2189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2189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2190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2190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2190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2190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21904" name="AutoShape 16"/>
          <p:cNvCxnSpPr>
            <a:cxnSpLocks noChangeShapeType="1"/>
            <a:stCxn id="421891" idx="5"/>
            <a:endCxn id="42189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05" name="AutoShape 17"/>
          <p:cNvCxnSpPr>
            <a:cxnSpLocks noChangeShapeType="1"/>
            <a:stCxn id="421899" idx="0"/>
            <a:endCxn id="42189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06" name="AutoShape 18"/>
          <p:cNvCxnSpPr>
            <a:cxnSpLocks noChangeShapeType="1"/>
            <a:stCxn id="421896" idx="4"/>
            <a:endCxn id="421897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07" name="AutoShape 19"/>
          <p:cNvCxnSpPr>
            <a:cxnSpLocks noChangeShapeType="1"/>
            <a:stCxn id="421896" idx="5"/>
            <a:endCxn id="42189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08" name="AutoShape 20"/>
          <p:cNvCxnSpPr>
            <a:cxnSpLocks noChangeShapeType="1"/>
            <a:stCxn id="421895" idx="7"/>
            <a:endCxn id="42189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09" name="AutoShape 21"/>
          <p:cNvCxnSpPr>
            <a:cxnSpLocks noChangeShapeType="1"/>
            <a:stCxn id="421893" idx="5"/>
            <a:endCxn id="42190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0" name="AutoShape 22"/>
          <p:cNvCxnSpPr>
            <a:cxnSpLocks noChangeShapeType="1"/>
            <a:stCxn id="421902" idx="4"/>
            <a:endCxn id="42190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1" name="AutoShape 23"/>
          <p:cNvCxnSpPr>
            <a:cxnSpLocks noChangeShapeType="1"/>
            <a:stCxn id="421901" idx="6"/>
            <a:endCxn id="42190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3" name="AutoShape 25"/>
          <p:cNvCxnSpPr>
            <a:cxnSpLocks noChangeShapeType="1"/>
            <a:stCxn id="421892" idx="7"/>
            <a:endCxn id="42189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4" name="AutoShape 26"/>
          <p:cNvCxnSpPr>
            <a:cxnSpLocks noChangeShapeType="1"/>
            <a:stCxn id="421892" idx="6"/>
            <a:endCxn id="42189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5" name="AutoShape 27"/>
          <p:cNvCxnSpPr>
            <a:cxnSpLocks noChangeShapeType="1"/>
            <a:stCxn id="421897" idx="4"/>
            <a:endCxn id="421898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1916" name="AutoShape 28"/>
          <p:cNvCxnSpPr>
            <a:cxnSpLocks noChangeShapeType="1"/>
            <a:stCxn id="421899" idx="6"/>
            <a:endCxn id="42189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7" name="AutoShape 29"/>
          <p:cNvCxnSpPr>
            <a:cxnSpLocks noChangeShapeType="1"/>
            <a:stCxn id="421899" idx="4"/>
            <a:endCxn id="42190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1918" name="AutoShape 30"/>
          <p:cNvCxnSpPr>
            <a:cxnSpLocks noChangeShapeType="1"/>
            <a:stCxn id="421900" idx="7"/>
            <a:endCxn id="42189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1919" name="AutoShape 31"/>
          <p:cNvCxnSpPr>
            <a:cxnSpLocks noChangeShapeType="1"/>
            <a:stCxn id="421895" idx="4"/>
            <a:endCxn id="42189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20" name="AutoShape 32"/>
          <p:cNvCxnSpPr>
            <a:cxnSpLocks noChangeShapeType="1"/>
            <a:stCxn id="421893" idx="4"/>
            <a:endCxn id="42190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192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2192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2192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2192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2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27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28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29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30" name="Line 42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31" name="Line 43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32" name="Line 44"/>
          <p:cNvSpPr>
            <a:spLocks noChangeShapeType="1"/>
          </p:cNvSpPr>
          <p:nvPr/>
        </p:nvSpPr>
        <p:spPr bwMode="auto">
          <a:xfrm flipH="1">
            <a:off x="77089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33" name="Line 45"/>
          <p:cNvSpPr>
            <a:spLocks noChangeShapeType="1"/>
          </p:cNvSpPr>
          <p:nvPr/>
        </p:nvSpPr>
        <p:spPr bwMode="auto">
          <a:xfrm flipH="1">
            <a:off x="79438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37" name="Line 49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853612FE-2B7C-47AD-A0F1-AD10D4874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{1,2,3,4,5}</a:t>
            </a:r>
          </a:p>
        </p:txBody>
      </p:sp>
    </p:spTree>
    <p:extLst>
      <p:ext uri="{BB962C8B-B14F-4D97-AF65-F5344CB8AC3E}">
        <p14:creationId xmlns:p14="http://schemas.microsoft.com/office/powerpoint/2010/main" val="167672363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7B4D3-CC14-7A48-9F55-63BCA607FE6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2393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2394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2394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2394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2394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2394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23945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2394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2394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2394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2394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2395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2395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23952" name="AutoShape 16"/>
          <p:cNvCxnSpPr>
            <a:cxnSpLocks noChangeShapeType="1"/>
            <a:stCxn id="423939" idx="5"/>
            <a:endCxn id="42394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3" name="AutoShape 17"/>
          <p:cNvCxnSpPr>
            <a:cxnSpLocks noChangeShapeType="1"/>
            <a:stCxn id="423947" idx="0"/>
            <a:endCxn id="42394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4" name="AutoShape 18"/>
          <p:cNvCxnSpPr>
            <a:cxnSpLocks noChangeShapeType="1"/>
            <a:stCxn id="423944" idx="4"/>
            <a:endCxn id="423945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5" name="AutoShape 19"/>
          <p:cNvCxnSpPr>
            <a:cxnSpLocks noChangeShapeType="1"/>
            <a:stCxn id="423944" idx="5"/>
            <a:endCxn id="42394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6" name="AutoShape 20"/>
          <p:cNvCxnSpPr>
            <a:cxnSpLocks noChangeShapeType="1"/>
            <a:stCxn id="423943" idx="7"/>
            <a:endCxn id="42394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7" name="AutoShape 21"/>
          <p:cNvCxnSpPr>
            <a:cxnSpLocks noChangeShapeType="1"/>
            <a:stCxn id="423941" idx="5"/>
            <a:endCxn id="42395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8" name="AutoShape 22"/>
          <p:cNvCxnSpPr>
            <a:cxnSpLocks noChangeShapeType="1"/>
            <a:stCxn id="423950" idx="4"/>
            <a:endCxn id="42395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9" name="AutoShape 23"/>
          <p:cNvCxnSpPr>
            <a:cxnSpLocks noChangeShapeType="1"/>
            <a:stCxn id="423949" idx="6"/>
            <a:endCxn id="42395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1" name="AutoShape 25"/>
          <p:cNvCxnSpPr>
            <a:cxnSpLocks noChangeShapeType="1"/>
            <a:stCxn id="423940" idx="7"/>
            <a:endCxn id="42393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2" name="AutoShape 26"/>
          <p:cNvCxnSpPr>
            <a:cxnSpLocks noChangeShapeType="1"/>
            <a:stCxn id="423940" idx="6"/>
            <a:endCxn id="42394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3" name="AutoShape 27"/>
          <p:cNvCxnSpPr>
            <a:cxnSpLocks noChangeShapeType="1"/>
            <a:stCxn id="423945" idx="4"/>
            <a:endCxn id="423946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3964" name="AutoShape 28"/>
          <p:cNvCxnSpPr>
            <a:cxnSpLocks noChangeShapeType="1"/>
            <a:stCxn id="423947" idx="6"/>
            <a:endCxn id="42394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5" name="AutoShape 29"/>
          <p:cNvCxnSpPr>
            <a:cxnSpLocks noChangeShapeType="1"/>
            <a:stCxn id="423947" idx="4"/>
            <a:endCxn id="42394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3966" name="AutoShape 30"/>
          <p:cNvCxnSpPr>
            <a:cxnSpLocks noChangeShapeType="1"/>
            <a:stCxn id="423948" idx="7"/>
            <a:endCxn id="42394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3967" name="AutoShape 31"/>
          <p:cNvCxnSpPr>
            <a:cxnSpLocks noChangeShapeType="1"/>
            <a:stCxn id="423943" idx="4"/>
            <a:endCxn id="42394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8" name="AutoShape 32"/>
          <p:cNvCxnSpPr>
            <a:cxnSpLocks noChangeShapeType="1"/>
            <a:stCxn id="423941" idx="4"/>
            <a:endCxn id="42394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397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2397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2397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2397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4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5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6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7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8" name="Line 42"/>
          <p:cNvSpPr>
            <a:spLocks noChangeShapeType="1"/>
          </p:cNvSpPr>
          <p:nvPr/>
        </p:nvSpPr>
        <p:spPr bwMode="auto">
          <a:xfrm flipH="1">
            <a:off x="77343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9" name="Line 43"/>
          <p:cNvSpPr>
            <a:spLocks noChangeShapeType="1"/>
          </p:cNvSpPr>
          <p:nvPr/>
        </p:nvSpPr>
        <p:spPr bwMode="auto">
          <a:xfrm flipH="1">
            <a:off x="79692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82" name="Line 46"/>
          <p:cNvSpPr>
            <a:spLocks noChangeShapeType="1"/>
          </p:cNvSpPr>
          <p:nvPr/>
        </p:nvSpPr>
        <p:spPr bwMode="auto">
          <a:xfrm flipH="1">
            <a:off x="81978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83" name="Line 47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B4AB8D80-D45B-4FD8-A0FF-F5159E339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{1,2,3,4}</a:t>
            </a:r>
          </a:p>
        </p:txBody>
      </p:sp>
    </p:spTree>
    <p:extLst>
      <p:ext uri="{BB962C8B-B14F-4D97-AF65-F5344CB8AC3E}">
        <p14:creationId xmlns:p14="http://schemas.microsoft.com/office/powerpoint/2010/main" val="148069848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BA669-76E8-E74A-8E9E-B0D5AE8E0E6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2803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2803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2803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2803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2803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2804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28041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2804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2804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2804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2804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2804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2804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28048" name="AutoShape 16"/>
          <p:cNvCxnSpPr>
            <a:cxnSpLocks noChangeShapeType="1"/>
            <a:stCxn id="428035" idx="5"/>
            <a:endCxn id="42803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49" name="AutoShape 17"/>
          <p:cNvCxnSpPr>
            <a:cxnSpLocks noChangeShapeType="1"/>
            <a:stCxn id="428043" idx="0"/>
            <a:endCxn id="42804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0" name="AutoShape 18"/>
          <p:cNvCxnSpPr>
            <a:cxnSpLocks noChangeShapeType="1"/>
            <a:stCxn id="428040" idx="4"/>
            <a:endCxn id="428041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1" name="AutoShape 19"/>
          <p:cNvCxnSpPr>
            <a:cxnSpLocks noChangeShapeType="1"/>
            <a:stCxn id="428040" idx="5"/>
            <a:endCxn id="42803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2" name="AutoShape 20"/>
          <p:cNvCxnSpPr>
            <a:cxnSpLocks noChangeShapeType="1"/>
            <a:stCxn id="428039" idx="7"/>
            <a:endCxn id="42803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3" name="AutoShape 21"/>
          <p:cNvCxnSpPr>
            <a:cxnSpLocks noChangeShapeType="1"/>
            <a:stCxn id="428037" idx="5"/>
            <a:endCxn id="42804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4" name="AutoShape 22"/>
          <p:cNvCxnSpPr>
            <a:cxnSpLocks noChangeShapeType="1"/>
            <a:stCxn id="428046" idx="4"/>
            <a:endCxn id="42804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5" name="AutoShape 23"/>
          <p:cNvCxnSpPr>
            <a:cxnSpLocks noChangeShapeType="1"/>
            <a:stCxn id="428045" idx="6"/>
            <a:endCxn id="42804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7" name="AutoShape 25"/>
          <p:cNvCxnSpPr>
            <a:cxnSpLocks noChangeShapeType="1"/>
            <a:stCxn id="428036" idx="7"/>
            <a:endCxn id="42803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8" name="AutoShape 26"/>
          <p:cNvCxnSpPr>
            <a:cxnSpLocks noChangeShapeType="1"/>
            <a:stCxn id="428036" idx="6"/>
            <a:endCxn id="42803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9" name="AutoShape 27"/>
          <p:cNvCxnSpPr>
            <a:cxnSpLocks noChangeShapeType="1"/>
            <a:stCxn id="428041" idx="4"/>
            <a:endCxn id="428042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8060" name="AutoShape 28"/>
          <p:cNvCxnSpPr>
            <a:cxnSpLocks noChangeShapeType="1"/>
            <a:stCxn id="428043" idx="6"/>
            <a:endCxn id="42804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61" name="AutoShape 29"/>
          <p:cNvCxnSpPr>
            <a:cxnSpLocks noChangeShapeType="1"/>
            <a:stCxn id="428043" idx="4"/>
            <a:endCxn id="42804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8062" name="AutoShape 30"/>
          <p:cNvCxnSpPr>
            <a:cxnSpLocks noChangeShapeType="1"/>
            <a:stCxn id="428044" idx="7"/>
            <a:endCxn id="42804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8063" name="AutoShape 31"/>
          <p:cNvCxnSpPr>
            <a:cxnSpLocks noChangeShapeType="1"/>
            <a:stCxn id="428039" idx="4"/>
            <a:endCxn id="42803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64" name="AutoShape 32"/>
          <p:cNvCxnSpPr>
            <a:cxnSpLocks noChangeShapeType="1"/>
            <a:stCxn id="428037" idx="4"/>
            <a:endCxn id="42804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806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2806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2806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28069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8070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8071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8072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8073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8077" name="Line 45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74BEE1CC-9E8B-4435-8A98-68A470B83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{1,2,3}</a:t>
            </a:r>
          </a:p>
        </p:txBody>
      </p:sp>
    </p:spTree>
    <p:extLst>
      <p:ext uri="{BB962C8B-B14F-4D97-AF65-F5344CB8AC3E}">
        <p14:creationId xmlns:p14="http://schemas.microsoft.com/office/powerpoint/2010/main" val="316625149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1D7B8-6682-D54B-A555-8C0556B9B25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3213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3213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3213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3213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3213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3213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32137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3213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3213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3214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3214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3214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3214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32144" name="AutoShape 16"/>
          <p:cNvCxnSpPr>
            <a:cxnSpLocks noChangeShapeType="1"/>
            <a:stCxn id="432131" idx="5"/>
            <a:endCxn id="43213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45" name="AutoShape 17"/>
          <p:cNvCxnSpPr>
            <a:cxnSpLocks noChangeShapeType="1"/>
            <a:stCxn id="432139" idx="0"/>
            <a:endCxn id="43213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46" name="AutoShape 18"/>
          <p:cNvCxnSpPr>
            <a:cxnSpLocks noChangeShapeType="1"/>
            <a:stCxn id="432136" idx="4"/>
            <a:endCxn id="432137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47" name="AutoShape 19"/>
          <p:cNvCxnSpPr>
            <a:cxnSpLocks noChangeShapeType="1"/>
            <a:stCxn id="432136" idx="5"/>
            <a:endCxn id="43213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2148" name="AutoShape 20"/>
          <p:cNvCxnSpPr>
            <a:cxnSpLocks noChangeShapeType="1"/>
            <a:stCxn id="432135" idx="7"/>
            <a:endCxn id="43213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49" name="AutoShape 21"/>
          <p:cNvCxnSpPr>
            <a:cxnSpLocks noChangeShapeType="1"/>
            <a:stCxn id="432133" idx="5"/>
            <a:endCxn id="43214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0" name="AutoShape 22"/>
          <p:cNvCxnSpPr>
            <a:cxnSpLocks noChangeShapeType="1"/>
            <a:stCxn id="432142" idx="4"/>
            <a:endCxn id="43214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1" name="AutoShape 23"/>
          <p:cNvCxnSpPr>
            <a:cxnSpLocks noChangeShapeType="1"/>
            <a:stCxn id="432141" idx="6"/>
            <a:endCxn id="43214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3" name="AutoShape 25"/>
          <p:cNvCxnSpPr>
            <a:cxnSpLocks noChangeShapeType="1"/>
            <a:stCxn id="432132" idx="7"/>
            <a:endCxn id="43213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4" name="AutoShape 26"/>
          <p:cNvCxnSpPr>
            <a:cxnSpLocks noChangeShapeType="1"/>
            <a:stCxn id="432132" idx="6"/>
            <a:endCxn id="43213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5" name="AutoShape 27"/>
          <p:cNvCxnSpPr>
            <a:cxnSpLocks noChangeShapeType="1"/>
            <a:stCxn id="432137" idx="4"/>
            <a:endCxn id="432138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2156" name="AutoShape 28"/>
          <p:cNvCxnSpPr>
            <a:cxnSpLocks noChangeShapeType="1"/>
            <a:stCxn id="432139" idx="6"/>
            <a:endCxn id="43213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7" name="AutoShape 29"/>
          <p:cNvCxnSpPr>
            <a:cxnSpLocks noChangeShapeType="1"/>
            <a:stCxn id="432139" idx="4"/>
            <a:endCxn id="43214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2158" name="AutoShape 30"/>
          <p:cNvCxnSpPr>
            <a:cxnSpLocks noChangeShapeType="1"/>
            <a:stCxn id="432140" idx="7"/>
            <a:endCxn id="43213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2159" name="AutoShape 31"/>
          <p:cNvCxnSpPr>
            <a:cxnSpLocks noChangeShapeType="1"/>
            <a:stCxn id="432135" idx="4"/>
            <a:endCxn id="43213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60" name="AutoShape 32"/>
          <p:cNvCxnSpPr>
            <a:cxnSpLocks noChangeShapeType="1"/>
            <a:stCxn id="432133" idx="4"/>
            <a:endCxn id="43214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216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3216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3216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3216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6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67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68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69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70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71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72" name="Line 44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FDB4FD37-1199-44C9-B172-9F4E81755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{1,2,3,8}</a:t>
            </a:r>
          </a:p>
        </p:txBody>
      </p:sp>
    </p:spTree>
    <p:extLst>
      <p:ext uri="{BB962C8B-B14F-4D97-AF65-F5344CB8AC3E}">
        <p14:creationId xmlns:p14="http://schemas.microsoft.com/office/powerpoint/2010/main" val="37612530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22C20-362C-EE47-B61C-0CB2F3548FF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3417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3418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3418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3418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3418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3418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34185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3418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3418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3418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3418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3419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3419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34192" name="AutoShape 16"/>
          <p:cNvCxnSpPr>
            <a:cxnSpLocks noChangeShapeType="1"/>
            <a:stCxn id="434179" idx="5"/>
            <a:endCxn id="43418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3" name="AutoShape 17"/>
          <p:cNvCxnSpPr>
            <a:cxnSpLocks noChangeShapeType="1"/>
            <a:stCxn id="434187" idx="0"/>
            <a:endCxn id="43418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4" name="AutoShape 18"/>
          <p:cNvCxnSpPr>
            <a:cxnSpLocks noChangeShapeType="1"/>
            <a:stCxn id="434184" idx="4"/>
            <a:endCxn id="434185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5" name="AutoShape 19"/>
          <p:cNvCxnSpPr>
            <a:cxnSpLocks noChangeShapeType="1"/>
            <a:stCxn id="434184" idx="5"/>
            <a:endCxn id="43418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4196" name="AutoShape 20"/>
          <p:cNvCxnSpPr>
            <a:cxnSpLocks noChangeShapeType="1"/>
            <a:stCxn id="434183" idx="7"/>
            <a:endCxn id="43418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7" name="AutoShape 21"/>
          <p:cNvCxnSpPr>
            <a:cxnSpLocks noChangeShapeType="1"/>
            <a:stCxn id="434181" idx="5"/>
            <a:endCxn id="43419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8" name="AutoShape 22"/>
          <p:cNvCxnSpPr>
            <a:cxnSpLocks noChangeShapeType="1"/>
            <a:stCxn id="434190" idx="4"/>
            <a:endCxn id="43419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9" name="AutoShape 23"/>
          <p:cNvCxnSpPr>
            <a:cxnSpLocks noChangeShapeType="1"/>
            <a:stCxn id="434189" idx="6"/>
            <a:endCxn id="43419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20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201" name="AutoShape 25"/>
          <p:cNvCxnSpPr>
            <a:cxnSpLocks noChangeShapeType="1"/>
            <a:stCxn id="434180" idx="7"/>
            <a:endCxn id="43417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202" name="AutoShape 26"/>
          <p:cNvCxnSpPr>
            <a:cxnSpLocks noChangeShapeType="1"/>
            <a:stCxn id="434180" idx="6"/>
            <a:endCxn id="43418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203" name="AutoShape 27"/>
          <p:cNvCxnSpPr>
            <a:cxnSpLocks noChangeShapeType="1"/>
            <a:stCxn id="434185" idx="4"/>
            <a:endCxn id="434186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4204" name="AutoShape 28"/>
          <p:cNvCxnSpPr>
            <a:cxnSpLocks noChangeShapeType="1"/>
            <a:stCxn id="434187" idx="6"/>
            <a:endCxn id="43418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205" name="AutoShape 29"/>
          <p:cNvCxnSpPr>
            <a:cxnSpLocks noChangeShapeType="1"/>
            <a:stCxn id="434187" idx="4"/>
            <a:endCxn id="43418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4206" name="AutoShape 30"/>
          <p:cNvCxnSpPr>
            <a:cxnSpLocks noChangeShapeType="1"/>
            <a:stCxn id="434188" idx="7"/>
            <a:endCxn id="43418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4207" name="AutoShape 31"/>
          <p:cNvCxnSpPr>
            <a:cxnSpLocks noChangeShapeType="1"/>
            <a:stCxn id="434183" idx="4"/>
            <a:endCxn id="43418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4208" name="AutoShape 32"/>
          <p:cNvCxnSpPr>
            <a:cxnSpLocks noChangeShapeType="1"/>
            <a:stCxn id="434181" idx="4"/>
            <a:endCxn id="43418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421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3421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3421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I	(H)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3421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4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5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6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7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8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9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20" name="Line 44"/>
          <p:cNvSpPr>
            <a:spLocks noChangeShapeType="1"/>
          </p:cNvSpPr>
          <p:nvPr/>
        </p:nvSpPr>
        <p:spPr bwMode="auto">
          <a:xfrm flipH="1">
            <a:off x="77216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21" name="Line 45"/>
          <p:cNvSpPr>
            <a:spLocks noChangeShapeType="1"/>
          </p:cNvSpPr>
          <p:nvPr/>
        </p:nvSpPr>
        <p:spPr bwMode="auto">
          <a:xfrm flipH="1">
            <a:off x="79565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22" name="Line 4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53EF5CA0-CC3E-4D31-AC34-0FAE5A084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{1,2,3,8,9}</a:t>
            </a:r>
          </a:p>
        </p:txBody>
      </p:sp>
    </p:spTree>
    <p:extLst>
      <p:ext uri="{BB962C8B-B14F-4D97-AF65-F5344CB8AC3E}">
        <p14:creationId xmlns:p14="http://schemas.microsoft.com/office/powerpoint/2010/main" val="261034613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9B1F5-849E-E949-B4B9-564371C81E0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3827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3827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3827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3827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3828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38281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3828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3828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3828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3828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3828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3828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38288" name="AutoShape 16"/>
          <p:cNvCxnSpPr>
            <a:cxnSpLocks noChangeShapeType="1"/>
            <a:stCxn id="438275" idx="5"/>
            <a:endCxn id="43827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89" name="AutoShape 17"/>
          <p:cNvCxnSpPr>
            <a:cxnSpLocks noChangeShapeType="1"/>
            <a:stCxn id="438283" idx="0"/>
            <a:endCxn id="43828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0" name="AutoShape 18"/>
          <p:cNvCxnSpPr>
            <a:cxnSpLocks noChangeShapeType="1"/>
            <a:stCxn id="438280" idx="4"/>
            <a:endCxn id="438281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1" name="AutoShape 19"/>
          <p:cNvCxnSpPr>
            <a:cxnSpLocks noChangeShapeType="1"/>
            <a:stCxn id="438280" idx="5"/>
            <a:endCxn id="43827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8292" name="AutoShape 20"/>
          <p:cNvCxnSpPr>
            <a:cxnSpLocks noChangeShapeType="1"/>
            <a:stCxn id="438279" idx="7"/>
            <a:endCxn id="43827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3" name="AutoShape 21"/>
          <p:cNvCxnSpPr>
            <a:cxnSpLocks noChangeShapeType="1"/>
            <a:stCxn id="438277" idx="5"/>
            <a:endCxn id="43828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4" name="AutoShape 22"/>
          <p:cNvCxnSpPr>
            <a:cxnSpLocks noChangeShapeType="1"/>
            <a:stCxn id="438286" idx="4"/>
            <a:endCxn id="43828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5" name="AutoShape 23"/>
          <p:cNvCxnSpPr>
            <a:cxnSpLocks noChangeShapeType="1"/>
            <a:stCxn id="438285" idx="6"/>
            <a:endCxn id="43828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7" name="AutoShape 25"/>
          <p:cNvCxnSpPr>
            <a:cxnSpLocks noChangeShapeType="1"/>
            <a:stCxn id="438276" idx="7"/>
            <a:endCxn id="43827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8" name="AutoShape 26"/>
          <p:cNvCxnSpPr>
            <a:cxnSpLocks noChangeShapeType="1"/>
            <a:stCxn id="438276" idx="6"/>
            <a:endCxn id="43827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9" name="AutoShape 27"/>
          <p:cNvCxnSpPr>
            <a:cxnSpLocks noChangeShapeType="1"/>
            <a:stCxn id="438281" idx="4"/>
            <a:endCxn id="438282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8300" name="AutoShape 28"/>
          <p:cNvCxnSpPr>
            <a:cxnSpLocks noChangeShapeType="1"/>
            <a:stCxn id="438283" idx="6"/>
            <a:endCxn id="43828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301" name="AutoShape 29"/>
          <p:cNvCxnSpPr>
            <a:cxnSpLocks noChangeShapeType="1"/>
            <a:stCxn id="438283" idx="4"/>
            <a:endCxn id="43828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8302" name="AutoShape 30"/>
          <p:cNvCxnSpPr>
            <a:cxnSpLocks noChangeShapeType="1"/>
            <a:stCxn id="438284" idx="7"/>
            <a:endCxn id="43828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8303" name="AutoShape 31"/>
          <p:cNvCxnSpPr>
            <a:cxnSpLocks noChangeShapeType="1"/>
            <a:stCxn id="438279" idx="4"/>
            <a:endCxn id="43827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8304" name="AutoShape 32"/>
          <p:cNvCxnSpPr>
            <a:cxnSpLocks noChangeShapeType="1"/>
            <a:stCxn id="438277" idx="4"/>
            <a:endCxn id="43828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830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3830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3830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38309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0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1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2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3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4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5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6" name="Line 44"/>
          <p:cNvSpPr>
            <a:spLocks noChangeShapeType="1"/>
          </p:cNvSpPr>
          <p:nvPr/>
        </p:nvSpPr>
        <p:spPr bwMode="auto">
          <a:xfrm flipH="1">
            <a:off x="77216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7" name="Line 45"/>
          <p:cNvSpPr>
            <a:spLocks noChangeShapeType="1"/>
          </p:cNvSpPr>
          <p:nvPr/>
        </p:nvSpPr>
        <p:spPr bwMode="auto">
          <a:xfrm flipH="1">
            <a:off x="79565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9" name="Line 47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DDC8DB4B-D1CE-4B4C-A0AB-829BDEC0D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{1,2,3,8}</a:t>
            </a:r>
          </a:p>
        </p:txBody>
      </p:sp>
    </p:spTree>
    <p:extLst>
      <p:ext uri="{BB962C8B-B14F-4D97-AF65-F5344CB8AC3E}">
        <p14:creationId xmlns:p14="http://schemas.microsoft.com/office/powerpoint/2010/main" val="425149896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EF6CD-49AF-944F-9A70-D2D3C142042C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4032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4032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4032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4032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4032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4032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40329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4033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4033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4033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4033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4033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4033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40336" name="AutoShape 16"/>
          <p:cNvCxnSpPr>
            <a:cxnSpLocks noChangeShapeType="1"/>
            <a:stCxn id="440323" idx="5"/>
            <a:endCxn id="44032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37" name="AutoShape 17"/>
          <p:cNvCxnSpPr>
            <a:cxnSpLocks noChangeShapeType="1"/>
            <a:stCxn id="440331" idx="0"/>
            <a:endCxn id="44032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38" name="AutoShape 18"/>
          <p:cNvCxnSpPr>
            <a:cxnSpLocks noChangeShapeType="1"/>
            <a:stCxn id="440328" idx="4"/>
            <a:endCxn id="440329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39" name="AutoShape 19"/>
          <p:cNvCxnSpPr>
            <a:cxnSpLocks noChangeShapeType="1"/>
            <a:stCxn id="440328" idx="5"/>
            <a:endCxn id="44032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40" name="AutoShape 20"/>
          <p:cNvCxnSpPr>
            <a:cxnSpLocks noChangeShapeType="1"/>
            <a:stCxn id="440327" idx="7"/>
            <a:endCxn id="44032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41" name="AutoShape 21"/>
          <p:cNvCxnSpPr>
            <a:cxnSpLocks noChangeShapeType="1"/>
            <a:stCxn id="440325" idx="5"/>
            <a:endCxn id="44033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2" name="AutoShape 22"/>
          <p:cNvCxnSpPr>
            <a:cxnSpLocks noChangeShapeType="1"/>
            <a:stCxn id="440334" idx="4"/>
            <a:endCxn id="44033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3" name="AutoShape 23"/>
          <p:cNvCxnSpPr>
            <a:cxnSpLocks noChangeShapeType="1"/>
            <a:stCxn id="440333" idx="6"/>
            <a:endCxn id="44033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5" name="AutoShape 25"/>
          <p:cNvCxnSpPr>
            <a:cxnSpLocks noChangeShapeType="1"/>
            <a:stCxn id="440324" idx="7"/>
            <a:endCxn id="44032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6" name="AutoShape 26"/>
          <p:cNvCxnSpPr>
            <a:cxnSpLocks noChangeShapeType="1"/>
            <a:stCxn id="440324" idx="6"/>
            <a:endCxn id="44032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7" name="AutoShape 27"/>
          <p:cNvCxnSpPr>
            <a:cxnSpLocks noChangeShapeType="1"/>
            <a:stCxn id="440329" idx="4"/>
            <a:endCxn id="440330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48" name="AutoShape 28"/>
          <p:cNvCxnSpPr>
            <a:cxnSpLocks noChangeShapeType="1"/>
            <a:stCxn id="440331" idx="6"/>
            <a:endCxn id="44033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9" name="AutoShape 29"/>
          <p:cNvCxnSpPr>
            <a:cxnSpLocks noChangeShapeType="1"/>
            <a:stCxn id="440331" idx="4"/>
            <a:endCxn id="44033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50" name="AutoShape 30"/>
          <p:cNvCxnSpPr>
            <a:cxnSpLocks noChangeShapeType="1"/>
            <a:stCxn id="440332" idx="7"/>
            <a:endCxn id="44033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51" name="AutoShape 31"/>
          <p:cNvCxnSpPr>
            <a:cxnSpLocks noChangeShapeType="1"/>
            <a:stCxn id="440327" idx="4"/>
            <a:endCxn id="44032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52" name="AutoShape 32"/>
          <p:cNvCxnSpPr>
            <a:cxnSpLocks noChangeShapeType="1"/>
            <a:stCxn id="440325" idx="4"/>
            <a:endCxn id="44033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54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4035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40356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40357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58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59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0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1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2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3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4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5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6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7" name="Line 47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" name="Rectangle 37">
            <a:extLst>
              <a:ext uri="{FF2B5EF4-FFF2-40B4-BE49-F238E27FC236}">
                <a16:creationId xmlns:a16="http://schemas.microsoft.com/office/drawing/2014/main" id="{23BB58D9-7969-44FE-96D3-E4CEC6690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 10}</a:t>
            </a:r>
          </a:p>
        </p:txBody>
      </p:sp>
    </p:spTree>
    <p:extLst>
      <p:ext uri="{BB962C8B-B14F-4D97-AF65-F5344CB8AC3E}">
        <p14:creationId xmlns:p14="http://schemas.microsoft.com/office/powerpoint/2010/main" val="2298673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Testing Bipartiteness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Problem</a:t>
                </a:r>
                <a:r>
                  <a:rPr lang="en-US" sz="2400" dirty="0"/>
                  <a:t>: Given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, is it bipartite?</a:t>
                </a:r>
              </a:p>
              <a:p>
                <a:pPr marL="0" lvl="1" indent="0">
                  <a:defRPr/>
                </a:pPr>
                <a:endParaRPr lang="en-US" sz="1200" dirty="0"/>
              </a:p>
              <a:p>
                <a:pPr marL="0" lvl="1" indent="0">
                  <a:defRPr/>
                </a:pPr>
                <a:r>
                  <a:rPr lang="en-US" sz="2400" dirty="0"/>
                  <a:t>Many graph problems become: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Easier/Tractable if the underlying graph is bipartite (matching)</a:t>
                </a:r>
              </a:p>
              <a:p>
                <a:pPr marL="0" lvl="1" indent="0">
                  <a:defRPr/>
                </a:pPr>
                <a:r>
                  <a:rPr lang="en-US" sz="2400" dirty="0"/>
                  <a:t>Before attempting to design an algorithm, we need to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understand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structure</a:t>
                </a:r>
                <a:r>
                  <a:rPr lang="en-US" sz="2400" dirty="0"/>
                  <a:t> of bipartite graphs.</a:t>
                </a:r>
                <a:endParaRPr lang="en-US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824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4" name="Oval 1028">
            <a:extLst>
              <a:ext uri="{FF2B5EF4-FFF2-40B4-BE49-F238E27FC236}">
                <a16:creationId xmlns:a16="http://schemas.microsoft.com/office/drawing/2014/main" id="{B7D6A273-E443-453C-B64E-CDA9F2DB2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526" y="5423926"/>
            <a:ext cx="258762" cy="258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25" name="Oval 1029">
            <a:extLst>
              <a:ext uri="{FF2B5EF4-FFF2-40B4-BE49-F238E27FC236}">
                <a16:creationId xmlns:a16="http://schemas.microsoft.com/office/drawing/2014/main" id="{1F8DEF96-D158-4EB3-B93F-A6560A732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726" y="3945963"/>
            <a:ext cx="258762" cy="258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26" name="Oval 1030">
            <a:extLst>
              <a:ext uri="{FF2B5EF4-FFF2-40B4-BE49-F238E27FC236}">
                <a16:creationId xmlns:a16="http://schemas.microsoft.com/office/drawing/2014/main" id="{624A0F5D-A418-4602-B0F1-6E6A526BC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526" y="3945963"/>
            <a:ext cx="258762" cy="258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sp>
        <p:nvSpPr>
          <p:cNvPr id="27" name="Oval 1031">
            <a:extLst>
              <a:ext uri="{FF2B5EF4-FFF2-40B4-BE49-F238E27FC236}">
                <a16:creationId xmlns:a16="http://schemas.microsoft.com/office/drawing/2014/main" id="{56ACA028-8161-4B1D-B4DE-822DBCC22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63" y="4669863"/>
            <a:ext cx="260350" cy="260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 dirty="0">
                <a:latin typeface="+mn-lt"/>
                <a:cs typeface="+mn-cs"/>
              </a:rPr>
              <a:t>v</a:t>
            </a:r>
            <a:r>
              <a:rPr kumimoji="1" lang="en-US" sz="1600" i="1" baseline="-25000" dirty="0">
                <a:latin typeface="+mn-lt"/>
                <a:cs typeface="+mn-cs"/>
              </a:rPr>
              <a:t>6</a:t>
            </a:r>
          </a:p>
        </p:txBody>
      </p:sp>
      <p:sp>
        <p:nvSpPr>
          <p:cNvPr id="28" name="Oval 1032">
            <a:extLst>
              <a:ext uri="{FF2B5EF4-FFF2-40B4-BE49-F238E27FC236}">
                <a16:creationId xmlns:a16="http://schemas.microsoft.com/office/drawing/2014/main" id="{500FA119-48C5-4F02-828D-AB216899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138" y="4668276"/>
            <a:ext cx="260350" cy="260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5</a:t>
            </a:r>
          </a:p>
        </p:txBody>
      </p:sp>
      <p:sp>
        <p:nvSpPr>
          <p:cNvPr id="29" name="Oval 1033">
            <a:extLst>
              <a:ext uri="{FF2B5EF4-FFF2-40B4-BE49-F238E27FC236}">
                <a16:creationId xmlns:a16="http://schemas.microsoft.com/office/drawing/2014/main" id="{4E12EDBA-7FE1-4E4C-8790-8F8203C29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8288" y="4669863"/>
            <a:ext cx="260350" cy="260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 dirty="0">
                <a:latin typeface="+mn-lt"/>
                <a:cs typeface="+mn-cs"/>
              </a:rPr>
              <a:t>v</a:t>
            </a:r>
            <a:r>
              <a:rPr kumimoji="1" lang="en-US" sz="1600" i="1" baseline="-25000" dirty="0">
                <a:latin typeface="+mn-lt"/>
                <a:cs typeface="+mn-cs"/>
              </a:rPr>
              <a:t>4</a:t>
            </a:r>
          </a:p>
        </p:txBody>
      </p:sp>
      <p:sp>
        <p:nvSpPr>
          <p:cNvPr id="30" name="Oval 1034">
            <a:extLst>
              <a:ext uri="{FF2B5EF4-FFF2-40B4-BE49-F238E27FC236}">
                <a16:creationId xmlns:a16="http://schemas.microsoft.com/office/drawing/2014/main" id="{23F81A36-F2D9-4201-8A59-4F93EF529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726" y="5423926"/>
            <a:ext cx="258762" cy="258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7</a:t>
            </a:r>
          </a:p>
        </p:txBody>
      </p:sp>
      <p:cxnSp>
        <p:nvCxnSpPr>
          <p:cNvPr id="31" name="AutoShape 1035">
            <a:extLst>
              <a:ext uri="{FF2B5EF4-FFF2-40B4-BE49-F238E27FC236}">
                <a16:creationId xmlns:a16="http://schemas.microsoft.com/office/drawing/2014/main" id="{89E07612-1AC6-4930-B14C-EE0D7BFE0366}"/>
              </a:ext>
            </a:extLst>
          </p:cNvPr>
          <p:cNvCxnSpPr>
            <a:cxnSpLocks noChangeShapeType="1"/>
            <a:stCxn id="25" idx="3"/>
            <a:endCxn id="27" idx="7"/>
          </p:cNvCxnSpPr>
          <p:nvPr/>
        </p:nvCxnSpPr>
        <p:spPr bwMode="auto">
          <a:xfrm flipH="1">
            <a:off x="1061013" y="4166626"/>
            <a:ext cx="658813" cy="541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2" name="AutoShape 1036">
            <a:extLst>
              <a:ext uri="{FF2B5EF4-FFF2-40B4-BE49-F238E27FC236}">
                <a16:creationId xmlns:a16="http://schemas.microsoft.com/office/drawing/2014/main" id="{5192EB00-4F80-4210-8753-41EC93938CE2}"/>
              </a:ext>
            </a:extLst>
          </p:cNvPr>
          <p:cNvCxnSpPr>
            <a:cxnSpLocks noChangeShapeType="1"/>
            <a:stCxn id="25" idx="6"/>
            <a:endCxn id="26" idx="2"/>
          </p:cNvCxnSpPr>
          <p:nvPr/>
        </p:nvCxnSpPr>
        <p:spPr bwMode="auto">
          <a:xfrm>
            <a:off x="1940488" y="4076138"/>
            <a:ext cx="8080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3" name="AutoShape 1037">
            <a:extLst>
              <a:ext uri="{FF2B5EF4-FFF2-40B4-BE49-F238E27FC236}">
                <a16:creationId xmlns:a16="http://schemas.microsoft.com/office/drawing/2014/main" id="{3948DB12-FF31-469F-8F98-EB600839E0E7}"/>
              </a:ext>
            </a:extLst>
          </p:cNvPr>
          <p:cNvCxnSpPr>
            <a:cxnSpLocks noChangeShapeType="1"/>
            <a:stCxn id="26" idx="5"/>
            <a:endCxn id="29" idx="1"/>
          </p:cNvCxnSpPr>
          <p:nvPr/>
        </p:nvCxnSpPr>
        <p:spPr bwMode="auto">
          <a:xfrm>
            <a:off x="2969188" y="4166626"/>
            <a:ext cx="457200" cy="541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AutoShape 1038">
            <a:extLst>
              <a:ext uri="{FF2B5EF4-FFF2-40B4-BE49-F238E27FC236}">
                <a16:creationId xmlns:a16="http://schemas.microsoft.com/office/drawing/2014/main" id="{4AA5789A-BB72-4FB5-AF9E-532A7FC89064}"/>
              </a:ext>
            </a:extLst>
          </p:cNvPr>
          <p:cNvCxnSpPr>
            <a:cxnSpLocks noChangeShapeType="1"/>
            <a:stCxn id="24" idx="7"/>
            <a:endCxn id="29" idx="3"/>
          </p:cNvCxnSpPr>
          <p:nvPr/>
        </p:nvCxnSpPr>
        <p:spPr bwMode="auto">
          <a:xfrm flipV="1">
            <a:off x="2969188" y="4892113"/>
            <a:ext cx="457200" cy="569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5" name="AutoShape 1039">
            <a:extLst>
              <a:ext uri="{FF2B5EF4-FFF2-40B4-BE49-F238E27FC236}">
                <a16:creationId xmlns:a16="http://schemas.microsoft.com/office/drawing/2014/main" id="{57E58E2C-85A8-47A8-900F-119889907F7F}"/>
              </a:ext>
            </a:extLst>
          </p:cNvPr>
          <p:cNvCxnSpPr>
            <a:cxnSpLocks noChangeShapeType="1"/>
            <a:stCxn id="24" idx="1"/>
            <a:endCxn id="28" idx="5"/>
          </p:cNvCxnSpPr>
          <p:nvPr/>
        </p:nvCxnSpPr>
        <p:spPr bwMode="auto">
          <a:xfrm flipH="1" flipV="1">
            <a:off x="1902388" y="4890526"/>
            <a:ext cx="884238" cy="571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6" name="AutoShape 1040">
            <a:extLst>
              <a:ext uri="{FF2B5EF4-FFF2-40B4-BE49-F238E27FC236}">
                <a16:creationId xmlns:a16="http://schemas.microsoft.com/office/drawing/2014/main" id="{AFE6134F-6330-4B5A-AF6C-2FFBE8932594}"/>
              </a:ext>
            </a:extLst>
          </p:cNvPr>
          <p:cNvCxnSpPr>
            <a:cxnSpLocks noChangeShapeType="1"/>
            <a:stCxn id="24" idx="2"/>
            <a:endCxn id="30" idx="6"/>
          </p:cNvCxnSpPr>
          <p:nvPr/>
        </p:nvCxnSpPr>
        <p:spPr bwMode="auto">
          <a:xfrm flipH="1">
            <a:off x="1940488" y="5554101"/>
            <a:ext cx="8080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7" name="AutoShape 1041">
            <a:extLst>
              <a:ext uri="{FF2B5EF4-FFF2-40B4-BE49-F238E27FC236}">
                <a16:creationId xmlns:a16="http://schemas.microsoft.com/office/drawing/2014/main" id="{12FDF664-A122-487B-A11C-74806DA2B078}"/>
              </a:ext>
            </a:extLst>
          </p:cNvPr>
          <p:cNvCxnSpPr>
            <a:cxnSpLocks noChangeShapeType="1"/>
            <a:stCxn id="27" idx="5"/>
            <a:endCxn id="30" idx="1"/>
          </p:cNvCxnSpPr>
          <p:nvPr/>
        </p:nvCxnSpPr>
        <p:spPr bwMode="auto">
          <a:xfrm>
            <a:off x="1061013" y="4892113"/>
            <a:ext cx="658813" cy="569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8" name="AutoShape 1042">
            <a:extLst>
              <a:ext uri="{FF2B5EF4-FFF2-40B4-BE49-F238E27FC236}">
                <a16:creationId xmlns:a16="http://schemas.microsoft.com/office/drawing/2014/main" id="{2A6CFF11-61D4-42A4-9214-12C00BB57D6C}"/>
              </a:ext>
            </a:extLst>
          </p:cNvPr>
          <p:cNvCxnSpPr>
            <a:cxnSpLocks noChangeShapeType="1"/>
            <a:stCxn id="28" idx="2"/>
            <a:endCxn id="27" idx="6"/>
          </p:cNvCxnSpPr>
          <p:nvPr/>
        </p:nvCxnSpPr>
        <p:spPr bwMode="auto">
          <a:xfrm flipH="1">
            <a:off x="1099113" y="4798451"/>
            <a:ext cx="5810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9" name="AutoShape 1043">
            <a:extLst>
              <a:ext uri="{FF2B5EF4-FFF2-40B4-BE49-F238E27FC236}">
                <a16:creationId xmlns:a16="http://schemas.microsoft.com/office/drawing/2014/main" id="{715B9111-DFDD-4439-8900-606760DE3AC0}"/>
              </a:ext>
            </a:extLst>
          </p:cNvPr>
          <p:cNvCxnSpPr>
            <a:cxnSpLocks noChangeShapeType="1"/>
            <a:stCxn id="26" idx="3"/>
            <a:endCxn id="28" idx="7"/>
          </p:cNvCxnSpPr>
          <p:nvPr/>
        </p:nvCxnSpPr>
        <p:spPr bwMode="auto">
          <a:xfrm flipH="1">
            <a:off x="1902388" y="4166626"/>
            <a:ext cx="884238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0" name="AutoShape 1044">
            <a:extLst>
              <a:ext uri="{FF2B5EF4-FFF2-40B4-BE49-F238E27FC236}">
                <a16:creationId xmlns:a16="http://schemas.microsoft.com/office/drawing/2014/main" id="{DAE9D4B8-A3CC-4A34-BDE1-C4C34778885B}"/>
              </a:ext>
            </a:extLst>
          </p:cNvPr>
          <p:cNvCxnSpPr>
            <a:cxnSpLocks noChangeShapeType="1"/>
            <a:stCxn id="26" idx="4"/>
            <a:endCxn id="30" idx="7"/>
          </p:cNvCxnSpPr>
          <p:nvPr/>
        </p:nvCxnSpPr>
        <p:spPr bwMode="auto">
          <a:xfrm flipH="1">
            <a:off x="1902388" y="4204726"/>
            <a:ext cx="976313" cy="1257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1" name="AutoShape 1045">
            <a:extLst>
              <a:ext uri="{FF2B5EF4-FFF2-40B4-BE49-F238E27FC236}">
                <a16:creationId xmlns:a16="http://schemas.microsoft.com/office/drawing/2014/main" id="{83B30278-CE5E-4D9A-B411-9C7B2739F91E}"/>
              </a:ext>
            </a:extLst>
          </p:cNvPr>
          <p:cNvCxnSpPr>
            <a:cxnSpLocks noChangeShapeType="1"/>
            <a:stCxn id="24" idx="0"/>
            <a:endCxn id="25" idx="5"/>
          </p:cNvCxnSpPr>
          <p:nvPr/>
        </p:nvCxnSpPr>
        <p:spPr bwMode="auto">
          <a:xfrm flipH="1" flipV="1">
            <a:off x="1902388" y="4166626"/>
            <a:ext cx="976313" cy="1257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2" name="Oval 1046">
            <a:extLst>
              <a:ext uri="{FF2B5EF4-FFF2-40B4-BE49-F238E27FC236}">
                <a16:creationId xmlns:a16="http://schemas.microsoft.com/office/drawing/2014/main" id="{DD9DBFA5-D776-4B36-9425-B760FB71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3865278"/>
            <a:ext cx="258762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 dirty="0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 dirty="0">
                <a:solidFill>
                  <a:schemeClr val="bg1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43" name="Oval 1047">
            <a:extLst>
              <a:ext uri="{FF2B5EF4-FFF2-40B4-BE49-F238E27FC236}">
                <a16:creationId xmlns:a16="http://schemas.microsoft.com/office/drawing/2014/main" id="{06DDE7C5-C88D-4211-A916-A4360DC34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4398678"/>
            <a:ext cx="258762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44" name="Oval 1048">
            <a:extLst>
              <a:ext uri="{FF2B5EF4-FFF2-40B4-BE49-F238E27FC236}">
                <a16:creationId xmlns:a16="http://schemas.microsoft.com/office/drawing/2014/main" id="{966F2DCE-F516-4E0A-B482-4FD77F77C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4978116"/>
            <a:ext cx="258762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45" name="Oval 1049">
            <a:extLst>
              <a:ext uri="{FF2B5EF4-FFF2-40B4-BE49-F238E27FC236}">
                <a16:creationId xmlns:a16="http://schemas.microsoft.com/office/drawing/2014/main" id="{1E6EE5DA-6DEF-42C4-9094-CA128337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5587716"/>
            <a:ext cx="258762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7</a:t>
            </a:r>
          </a:p>
        </p:txBody>
      </p:sp>
      <p:sp>
        <p:nvSpPr>
          <p:cNvPr id="46" name="Oval 1050">
            <a:extLst>
              <a:ext uri="{FF2B5EF4-FFF2-40B4-BE49-F238E27FC236}">
                <a16:creationId xmlns:a16="http://schemas.microsoft.com/office/drawing/2014/main" id="{97EABC3E-74D0-4105-9CE2-750669918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369" y="4170078"/>
            <a:ext cx="258763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47" name="Oval 1051">
            <a:extLst>
              <a:ext uri="{FF2B5EF4-FFF2-40B4-BE49-F238E27FC236}">
                <a16:creationId xmlns:a16="http://schemas.microsoft.com/office/drawing/2014/main" id="{13CB9EC6-A912-4456-96A6-7EF868918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369" y="4703478"/>
            <a:ext cx="258763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48" name="Oval 1052">
            <a:extLst>
              <a:ext uri="{FF2B5EF4-FFF2-40B4-BE49-F238E27FC236}">
                <a16:creationId xmlns:a16="http://schemas.microsoft.com/office/drawing/2014/main" id="{99D8989A-469C-411C-A145-75E87AFC9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369" y="5282916"/>
            <a:ext cx="258763" cy="258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6</a:t>
            </a:r>
          </a:p>
        </p:txBody>
      </p:sp>
      <p:cxnSp>
        <p:nvCxnSpPr>
          <p:cNvPr id="49" name="AutoShape 1053">
            <a:extLst>
              <a:ext uri="{FF2B5EF4-FFF2-40B4-BE49-F238E27FC236}">
                <a16:creationId xmlns:a16="http://schemas.microsoft.com/office/drawing/2014/main" id="{88804E78-6CDD-4002-92FD-52F215B9FFF9}"/>
              </a:ext>
            </a:extLst>
          </p:cNvPr>
          <p:cNvCxnSpPr>
            <a:cxnSpLocks noChangeShapeType="1"/>
            <a:stCxn id="42" idx="6"/>
            <a:endCxn id="46" idx="2"/>
          </p:cNvCxnSpPr>
          <p:nvPr/>
        </p:nvCxnSpPr>
        <p:spPr bwMode="auto">
          <a:xfrm>
            <a:off x="6051169" y="3995453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0" name="AutoShape 1054">
            <a:extLst>
              <a:ext uri="{FF2B5EF4-FFF2-40B4-BE49-F238E27FC236}">
                <a16:creationId xmlns:a16="http://schemas.microsoft.com/office/drawing/2014/main" id="{F032D9C4-4BE4-4090-B822-6F85695B1A3F}"/>
              </a:ext>
            </a:extLst>
          </p:cNvPr>
          <p:cNvCxnSpPr>
            <a:cxnSpLocks noChangeShapeType="1"/>
            <a:stCxn id="43" idx="6"/>
            <a:endCxn id="46" idx="2"/>
          </p:cNvCxnSpPr>
          <p:nvPr/>
        </p:nvCxnSpPr>
        <p:spPr bwMode="auto">
          <a:xfrm flipV="1">
            <a:off x="6051169" y="4300253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" name="AutoShape 1055">
            <a:extLst>
              <a:ext uri="{FF2B5EF4-FFF2-40B4-BE49-F238E27FC236}">
                <a16:creationId xmlns:a16="http://schemas.microsoft.com/office/drawing/2014/main" id="{71738CD0-CDFB-47DC-A97E-20E0BB1CC70D}"/>
              </a:ext>
            </a:extLst>
          </p:cNvPr>
          <p:cNvCxnSpPr>
            <a:cxnSpLocks noChangeShapeType="1"/>
            <a:stCxn id="44" idx="6"/>
            <a:endCxn id="46" idx="2"/>
          </p:cNvCxnSpPr>
          <p:nvPr/>
        </p:nvCxnSpPr>
        <p:spPr bwMode="auto">
          <a:xfrm flipV="1">
            <a:off x="6051169" y="4300253"/>
            <a:ext cx="1219200" cy="808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2" name="AutoShape 1056">
            <a:extLst>
              <a:ext uri="{FF2B5EF4-FFF2-40B4-BE49-F238E27FC236}">
                <a16:creationId xmlns:a16="http://schemas.microsoft.com/office/drawing/2014/main" id="{838BA3DF-15B2-4F66-9EDC-9E84C3B20E05}"/>
              </a:ext>
            </a:extLst>
          </p:cNvPr>
          <p:cNvCxnSpPr>
            <a:cxnSpLocks noChangeShapeType="1"/>
            <a:stCxn id="43" idx="6"/>
            <a:endCxn id="47" idx="2"/>
          </p:cNvCxnSpPr>
          <p:nvPr/>
        </p:nvCxnSpPr>
        <p:spPr bwMode="auto">
          <a:xfrm>
            <a:off x="6051169" y="4528853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3" name="AutoShape 1057">
            <a:extLst>
              <a:ext uri="{FF2B5EF4-FFF2-40B4-BE49-F238E27FC236}">
                <a16:creationId xmlns:a16="http://schemas.microsoft.com/office/drawing/2014/main" id="{BFC1FBE7-CA62-4366-BC10-69F3F80EEEE6}"/>
              </a:ext>
            </a:extLst>
          </p:cNvPr>
          <p:cNvCxnSpPr>
            <a:cxnSpLocks noChangeShapeType="1"/>
            <a:stCxn id="45" idx="6"/>
            <a:endCxn id="47" idx="2"/>
          </p:cNvCxnSpPr>
          <p:nvPr/>
        </p:nvCxnSpPr>
        <p:spPr bwMode="auto">
          <a:xfrm flipV="1">
            <a:off x="6051169" y="4833653"/>
            <a:ext cx="1219200" cy="884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4" name="AutoShape 1058">
            <a:extLst>
              <a:ext uri="{FF2B5EF4-FFF2-40B4-BE49-F238E27FC236}">
                <a16:creationId xmlns:a16="http://schemas.microsoft.com/office/drawing/2014/main" id="{77C42027-2951-44A0-A88D-741AD89F805B}"/>
              </a:ext>
            </a:extLst>
          </p:cNvPr>
          <p:cNvCxnSpPr>
            <a:cxnSpLocks noChangeShapeType="1"/>
            <a:stCxn id="45" idx="6"/>
            <a:endCxn id="48" idx="2"/>
          </p:cNvCxnSpPr>
          <p:nvPr/>
        </p:nvCxnSpPr>
        <p:spPr bwMode="auto">
          <a:xfrm flipV="1">
            <a:off x="6051169" y="5413091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" name="AutoShape 1059">
            <a:extLst>
              <a:ext uri="{FF2B5EF4-FFF2-40B4-BE49-F238E27FC236}">
                <a16:creationId xmlns:a16="http://schemas.microsoft.com/office/drawing/2014/main" id="{3E120BEE-2F17-4E78-8397-8CB5D380D98A}"/>
              </a:ext>
            </a:extLst>
          </p:cNvPr>
          <p:cNvCxnSpPr>
            <a:cxnSpLocks noChangeShapeType="1"/>
            <a:stCxn id="44" idx="6"/>
            <a:endCxn id="48" idx="2"/>
          </p:cNvCxnSpPr>
          <p:nvPr/>
        </p:nvCxnSpPr>
        <p:spPr bwMode="auto">
          <a:xfrm>
            <a:off x="6051169" y="5108291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6" name="AutoShape 1060">
            <a:extLst>
              <a:ext uri="{FF2B5EF4-FFF2-40B4-BE49-F238E27FC236}">
                <a16:creationId xmlns:a16="http://schemas.microsoft.com/office/drawing/2014/main" id="{CC65DBA8-17D7-49C4-AA7A-0E67BED65243}"/>
              </a:ext>
            </a:extLst>
          </p:cNvPr>
          <p:cNvCxnSpPr>
            <a:cxnSpLocks noChangeShapeType="1"/>
            <a:stCxn id="42" idx="6"/>
            <a:endCxn id="48" idx="2"/>
          </p:cNvCxnSpPr>
          <p:nvPr/>
        </p:nvCxnSpPr>
        <p:spPr bwMode="auto">
          <a:xfrm>
            <a:off x="6051169" y="3995453"/>
            <a:ext cx="1219200" cy="141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" name="AutoShape 1061">
            <a:extLst>
              <a:ext uri="{FF2B5EF4-FFF2-40B4-BE49-F238E27FC236}">
                <a16:creationId xmlns:a16="http://schemas.microsoft.com/office/drawing/2014/main" id="{A8054DB5-4A7C-402A-B211-92D2C37F9BE3}"/>
              </a:ext>
            </a:extLst>
          </p:cNvPr>
          <p:cNvCxnSpPr>
            <a:cxnSpLocks noChangeShapeType="1"/>
            <a:stCxn id="42" idx="6"/>
            <a:endCxn id="47" idx="2"/>
          </p:cNvCxnSpPr>
          <p:nvPr/>
        </p:nvCxnSpPr>
        <p:spPr bwMode="auto">
          <a:xfrm>
            <a:off x="6051169" y="3995453"/>
            <a:ext cx="12192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8" name="AutoShape 1062">
            <a:extLst>
              <a:ext uri="{FF2B5EF4-FFF2-40B4-BE49-F238E27FC236}">
                <a16:creationId xmlns:a16="http://schemas.microsoft.com/office/drawing/2014/main" id="{05CB4461-82B5-47EA-A684-BDBEF0D871A6}"/>
              </a:ext>
            </a:extLst>
          </p:cNvPr>
          <p:cNvCxnSpPr>
            <a:cxnSpLocks noChangeShapeType="1"/>
            <a:stCxn id="44" idx="6"/>
            <a:endCxn id="47" idx="2"/>
          </p:cNvCxnSpPr>
          <p:nvPr/>
        </p:nvCxnSpPr>
        <p:spPr bwMode="auto">
          <a:xfrm flipV="1">
            <a:off x="6051169" y="4833653"/>
            <a:ext cx="1219200" cy="274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AutoShape 1063">
            <a:extLst>
              <a:ext uri="{FF2B5EF4-FFF2-40B4-BE49-F238E27FC236}">
                <a16:creationId xmlns:a16="http://schemas.microsoft.com/office/drawing/2014/main" id="{E6B59B11-E474-44CC-A1C9-1526612DE8F3}"/>
              </a:ext>
            </a:extLst>
          </p:cNvPr>
          <p:cNvCxnSpPr>
            <a:cxnSpLocks noChangeShapeType="1"/>
            <a:stCxn id="45" idx="6"/>
            <a:endCxn id="46" idx="2"/>
          </p:cNvCxnSpPr>
          <p:nvPr/>
        </p:nvCxnSpPr>
        <p:spPr bwMode="auto">
          <a:xfrm flipV="1">
            <a:off x="6051169" y="4300253"/>
            <a:ext cx="1219200" cy="141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0" name="Text Box 1064">
            <a:extLst>
              <a:ext uri="{FF2B5EF4-FFF2-40B4-BE49-F238E27FC236}">
                <a16:creationId xmlns:a16="http://schemas.microsoft.com/office/drawing/2014/main" id="{508216A6-A7E5-48E8-BADD-2BD89EF1A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738" y="5850963"/>
            <a:ext cx="170008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 dirty="0">
                <a:latin typeface="+mn-lt"/>
                <a:cs typeface="+mn-cs"/>
              </a:rPr>
              <a:t>a bipartite graph G</a:t>
            </a:r>
          </a:p>
        </p:txBody>
      </p:sp>
      <p:sp>
        <p:nvSpPr>
          <p:cNvPr id="61" name="Text Box 1065">
            <a:extLst>
              <a:ext uri="{FF2B5EF4-FFF2-40B4-BE49-F238E27FC236}">
                <a16:creationId xmlns:a16="http://schemas.microsoft.com/office/drawing/2014/main" id="{03C1FADF-8549-42D5-B183-C5430A403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994" y="5922678"/>
            <a:ext cx="185657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 dirty="0">
                <a:latin typeface="+mn-lt"/>
                <a:cs typeface="+mn-cs"/>
              </a:rPr>
              <a:t>another drawing of G</a:t>
            </a:r>
          </a:p>
        </p:txBody>
      </p:sp>
      <p:sp>
        <p:nvSpPr>
          <p:cNvPr id="412705" name="Arrow: Right 412704">
            <a:extLst>
              <a:ext uri="{FF2B5EF4-FFF2-40B4-BE49-F238E27FC236}">
                <a16:creationId xmlns:a16="http://schemas.microsoft.com/office/drawing/2014/main" id="{9167D184-0227-4089-8817-5DD0E26FD302}"/>
              </a:ext>
            </a:extLst>
          </p:cNvPr>
          <p:cNvSpPr/>
          <p:nvPr/>
        </p:nvSpPr>
        <p:spPr bwMode="auto">
          <a:xfrm>
            <a:off x="4138449" y="4669886"/>
            <a:ext cx="978408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2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E6D5D-A106-C142-8223-F7F03C4940A5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4237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4237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4237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4237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4237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4237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42377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4237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4237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4238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4238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4238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4238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42384" name="AutoShape 16"/>
          <p:cNvCxnSpPr>
            <a:cxnSpLocks noChangeShapeType="1"/>
            <a:stCxn id="442371" idx="5"/>
            <a:endCxn id="44237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85" name="AutoShape 17"/>
          <p:cNvCxnSpPr>
            <a:cxnSpLocks noChangeShapeType="1"/>
            <a:stCxn id="442379" idx="0"/>
            <a:endCxn id="44237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86" name="AutoShape 18"/>
          <p:cNvCxnSpPr>
            <a:cxnSpLocks noChangeShapeType="1"/>
            <a:stCxn id="442376" idx="4"/>
            <a:endCxn id="442377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87" name="AutoShape 19"/>
          <p:cNvCxnSpPr>
            <a:cxnSpLocks noChangeShapeType="1"/>
            <a:stCxn id="442376" idx="5"/>
            <a:endCxn id="44237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88" name="AutoShape 20"/>
          <p:cNvCxnSpPr>
            <a:cxnSpLocks noChangeShapeType="1"/>
            <a:stCxn id="442375" idx="7"/>
            <a:endCxn id="44237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89" name="AutoShape 21"/>
          <p:cNvCxnSpPr>
            <a:cxnSpLocks noChangeShapeType="1"/>
            <a:stCxn id="442373" idx="5"/>
            <a:endCxn id="44238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0" name="AutoShape 22"/>
          <p:cNvCxnSpPr>
            <a:cxnSpLocks noChangeShapeType="1"/>
            <a:stCxn id="442382" idx="4"/>
            <a:endCxn id="44238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1" name="AutoShape 23"/>
          <p:cNvCxnSpPr>
            <a:cxnSpLocks noChangeShapeType="1"/>
            <a:stCxn id="442381" idx="6"/>
            <a:endCxn id="44238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3" name="AutoShape 25"/>
          <p:cNvCxnSpPr>
            <a:cxnSpLocks noChangeShapeType="1"/>
            <a:stCxn id="442372" idx="7"/>
            <a:endCxn id="44237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4" name="AutoShape 26"/>
          <p:cNvCxnSpPr>
            <a:cxnSpLocks noChangeShapeType="1"/>
            <a:stCxn id="442372" idx="6"/>
            <a:endCxn id="44237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95" name="AutoShape 27"/>
          <p:cNvCxnSpPr>
            <a:cxnSpLocks noChangeShapeType="1"/>
            <a:stCxn id="442377" idx="4"/>
            <a:endCxn id="442378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96" name="AutoShape 28"/>
          <p:cNvCxnSpPr>
            <a:cxnSpLocks noChangeShapeType="1"/>
            <a:stCxn id="442379" idx="6"/>
            <a:endCxn id="44237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7" name="AutoShape 29"/>
          <p:cNvCxnSpPr>
            <a:cxnSpLocks noChangeShapeType="1"/>
            <a:stCxn id="442379" idx="4"/>
            <a:endCxn id="44238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98" name="AutoShape 30"/>
          <p:cNvCxnSpPr>
            <a:cxnSpLocks noChangeShapeType="1"/>
            <a:stCxn id="442380" idx="7"/>
            <a:endCxn id="44237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99" name="AutoShape 31"/>
          <p:cNvCxnSpPr>
            <a:cxnSpLocks noChangeShapeType="1"/>
            <a:stCxn id="442375" idx="4"/>
            <a:endCxn id="44237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400" name="AutoShape 32"/>
          <p:cNvCxnSpPr>
            <a:cxnSpLocks noChangeShapeType="1"/>
            <a:stCxn id="442373" idx="4"/>
            <a:endCxn id="44238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240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4240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4240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K	(J,L)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4240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0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07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08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09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0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1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2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3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4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5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6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7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8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9" name="Line 51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" name="Rectangle 37">
            <a:extLst>
              <a:ext uri="{FF2B5EF4-FFF2-40B4-BE49-F238E27FC236}">
                <a16:creationId xmlns:a16="http://schemas.microsoft.com/office/drawing/2014/main" id="{172AD4F6-CAEF-43B1-9B66-50280DDE9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{1,2,3,8,10,11}</a:t>
            </a:r>
          </a:p>
        </p:txBody>
      </p:sp>
    </p:spTree>
    <p:extLst>
      <p:ext uri="{BB962C8B-B14F-4D97-AF65-F5344CB8AC3E}">
        <p14:creationId xmlns:p14="http://schemas.microsoft.com/office/powerpoint/2010/main" val="276269427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11A4A-C2E2-1D4C-B38C-87A1BE9555FD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4441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4442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4442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4442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4442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4442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44425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4442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4442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4442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4442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4443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4443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44432" name="AutoShape 16"/>
          <p:cNvCxnSpPr>
            <a:cxnSpLocks noChangeShapeType="1"/>
            <a:stCxn id="444419" idx="5"/>
            <a:endCxn id="44442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33" name="AutoShape 17"/>
          <p:cNvCxnSpPr>
            <a:cxnSpLocks noChangeShapeType="1"/>
            <a:stCxn id="444427" idx="0"/>
            <a:endCxn id="44442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34" name="AutoShape 18"/>
          <p:cNvCxnSpPr>
            <a:cxnSpLocks noChangeShapeType="1"/>
            <a:stCxn id="444424" idx="4"/>
            <a:endCxn id="444425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35" name="AutoShape 19"/>
          <p:cNvCxnSpPr>
            <a:cxnSpLocks noChangeShapeType="1"/>
            <a:stCxn id="444424" idx="5"/>
            <a:endCxn id="44442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36" name="AutoShape 20"/>
          <p:cNvCxnSpPr>
            <a:cxnSpLocks noChangeShapeType="1"/>
            <a:stCxn id="444423" idx="7"/>
            <a:endCxn id="44442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37" name="AutoShape 21"/>
          <p:cNvCxnSpPr>
            <a:cxnSpLocks noChangeShapeType="1"/>
            <a:stCxn id="444421" idx="5"/>
            <a:endCxn id="44443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38" name="AutoShape 22"/>
          <p:cNvCxnSpPr>
            <a:cxnSpLocks noChangeShapeType="1"/>
            <a:stCxn id="444430" idx="4"/>
            <a:endCxn id="44443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39" name="AutoShape 23"/>
          <p:cNvCxnSpPr>
            <a:cxnSpLocks noChangeShapeType="1"/>
            <a:stCxn id="444429" idx="6"/>
            <a:endCxn id="44443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41" name="AutoShape 25"/>
          <p:cNvCxnSpPr>
            <a:cxnSpLocks noChangeShapeType="1"/>
            <a:stCxn id="444420" idx="7"/>
            <a:endCxn id="44441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42" name="AutoShape 26"/>
          <p:cNvCxnSpPr>
            <a:cxnSpLocks noChangeShapeType="1"/>
            <a:stCxn id="444420" idx="6"/>
            <a:endCxn id="44442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3" name="AutoShape 27"/>
          <p:cNvCxnSpPr>
            <a:cxnSpLocks noChangeShapeType="1"/>
            <a:stCxn id="444425" idx="4"/>
            <a:endCxn id="444426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4" name="AutoShape 28"/>
          <p:cNvCxnSpPr>
            <a:cxnSpLocks noChangeShapeType="1"/>
            <a:stCxn id="444427" idx="6"/>
            <a:endCxn id="44442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45" name="AutoShape 29"/>
          <p:cNvCxnSpPr>
            <a:cxnSpLocks noChangeShapeType="1"/>
            <a:stCxn id="444427" idx="4"/>
            <a:endCxn id="44442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6" name="AutoShape 30"/>
          <p:cNvCxnSpPr>
            <a:cxnSpLocks noChangeShapeType="1"/>
            <a:stCxn id="444428" idx="7"/>
            <a:endCxn id="44442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7" name="AutoShape 31"/>
          <p:cNvCxnSpPr>
            <a:cxnSpLocks noChangeShapeType="1"/>
            <a:stCxn id="444423" idx="4"/>
            <a:endCxn id="44442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8" name="AutoShape 32"/>
          <p:cNvCxnSpPr>
            <a:cxnSpLocks noChangeShapeType="1"/>
            <a:stCxn id="444421" idx="4"/>
            <a:endCxn id="44442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445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4445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4445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K	(J,L)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L	(J,K,M)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4445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4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5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6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7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8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9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0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1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2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3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4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5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6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7" name="Line 51"/>
          <p:cNvSpPr>
            <a:spLocks noChangeShapeType="1"/>
          </p:cNvSpPr>
          <p:nvPr/>
        </p:nvSpPr>
        <p:spPr bwMode="auto">
          <a:xfrm flipH="1">
            <a:off x="777240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8" name="Line 52"/>
          <p:cNvSpPr>
            <a:spLocks noChangeShapeType="1"/>
          </p:cNvSpPr>
          <p:nvPr/>
        </p:nvSpPr>
        <p:spPr bwMode="auto">
          <a:xfrm flipH="1">
            <a:off x="800735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9" name="Line 53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" name="Rectangle 37">
            <a:extLst>
              <a:ext uri="{FF2B5EF4-FFF2-40B4-BE49-F238E27FC236}">
                <a16:creationId xmlns:a16="http://schemas.microsoft.com/office/drawing/2014/main" id="{A76FEAE4-71AC-4E7B-98A6-457C3F1E2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{1,2,3,8,10,11,12}</a:t>
            </a:r>
          </a:p>
        </p:txBody>
      </p:sp>
    </p:spTree>
    <p:extLst>
      <p:ext uri="{BB962C8B-B14F-4D97-AF65-F5344CB8AC3E}">
        <p14:creationId xmlns:p14="http://schemas.microsoft.com/office/powerpoint/2010/main" val="214285379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56E6B-272E-684F-BC0B-2CE0B007E4C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46467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46468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46469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46470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46472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46473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46474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46475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46476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46477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46478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46479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46480" name="AutoShape 16"/>
          <p:cNvCxnSpPr>
            <a:cxnSpLocks noChangeShapeType="1"/>
            <a:stCxn id="446467" idx="5"/>
            <a:endCxn id="446469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1" name="AutoShape 17"/>
          <p:cNvCxnSpPr>
            <a:cxnSpLocks noChangeShapeType="1"/>
            <a:stCxn id="446475" idx="0"/>
            <a:endCxn id="446472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6482" name="AutoShape 18"/>
          <p:cNvCxnSpPr>
            <a:cxnSpLocks noChangeShapeType="1"/>
            <a:stCxn id="446472" idx="4"/>
            <a:endCxn id="446473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6483" name="AutoShape 19"/>
          <p:cNvCxnSpPr>
            <a:cxnSpLocks noChangeShapeType="1"/>
            <a:stCxn id="446472" idx="5"/>
            <a:endCxn id="446471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4" name="AutoShape 20"/>
          <p:cNvCxnSpPr>
            <a:cxnSpLocks noChangeShapeType="1"/>
            <a:stCxn id="446471" idx="7"/>
            <a:endCxn id="446469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5" name="AutoShape 21"/>
          <p:cNvCxnSpPr>
            <a:cxnSpLocks noChangeShapeType="1"/>
            <a:stCxn id="446469" idx="5"/>
            <a:endCxn id="446478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6" name="AutoShape 22"/>
          <p:cNvCxnSpPr>
            <a:cxnSpLocks noChangeShapeType="1"/>
            <a:stCxn id="446478" idx="4"/>
            <a:endCxn id="446479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7" name="AutoShape 23"/>
          <p:cNvCxnSpPr>
            <a:cxnSpLocks noChangeShapeType="1"/>
            <a:stCxn id="446477" idx="6"/>
            <a:endCxn id="446478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8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6489" name="AutoShape 25"/>
          <p:cNvCxnSpPr>
            <a:cxnSpLocks noChangeShapeType="1"/>
            <a:stCxn id="446468" idx="7"/>
            <a:endCxn id="446467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6490" name="AutoShape 26"/>
          <p:cNvCxnSpPr>
            <a:cxnSpLocks noChangeShapeType="1"/>
            <a:stCxn id="446468" idx="6"/>
            <a:endCxn id="446469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91" name="AutoShape 27"/>
          <p:cNvCxnSpPr>
            <a:cxnSpLocks noChangeShapeType="1"/>
            <a:stCxn id="446473" idx="4"/>
            <a:endCxn id="446474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92" name="AutoShape 28"/>
          <p:cNvCxnSpPr>
            <a:cxnSpLocks noChangeShapeType="1"/>
            <a:stCxn id="446475" idx="6"/>
            <a:endCxn id="446474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6493" name="AutoShape 29"/>
          <p:cNvCxnSpPr>
            <a:cxnSpLocks noChangeShapeType="1"/>
            <a:stCxn id="446475" idx="4"/>
            <a:endCxn id="446476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94" name="AutoShape 30"/>
          <p:cNvCxnSpPr>
            <a:cxnSpLocks noChangeShapeType="1"/>
            <a:stCxn id="446476" idx="7"/>
            <a:endCxn id="446474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95" name="AutoShape 31"/>
          <p:cNvCxnSpPr>
            <a:cxnSpLocks noChangeShapeType="1"/>
            <a:stCxn id="446471" idx="4"/>
            <a:endCxn id="446470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96" name="AutoShape 32"/>
          <p:cNvCxnSpPr>
            <a:cxnSpLocks noChangeShapeType="1"/>
            <a:stCxn id="446469" idx="4"/>
            <a:endCxn id="446477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6498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46499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46500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K	(J,L)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L	(J,K,M)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M	(L) </a:t>
            </a:r>
          </a:p>
        </p:txBody>
      </p:sp>
      <p:sp>
        <p:nvSpPr>
          <p:cNvPr id="446501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2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3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4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5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6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7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8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9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0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1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2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3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4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5" name="Line 51"/>
          <p:cNvSpPr>
            <a:spLocks noChangeShapeType="1"/>
          </p:cNvSpPr>
          <p:nvPr/>
        </p:nvSpPr>
        <p:spPr bwMode="auto">
          <a:xfrm flipH="1">
            <a:off x="777240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6" name="Line 52"/>
          <p:cNvSpPr>
            <a:spLocks noChangeShapeType="1"/>
          </p:cNvSpPr>
          <p:nvPr/>
        </p:nvSpPr>
        <p:spPr bwMode="auto">
          <a:xfrm flipH="1">
            <a:off x="800735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7" name="Line 53"/>
          <p:cNvSpPr>
            <a:spLocks noChangeShapeType="1"/>
          </p:cNvSpPr>
          <p:nvPr/>
        </p:nvSpPr>
        <p:spPr bwMode="auto">
          <a:xfrm flipH="1">
            <a:off x="777240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8" name="Line 54"/>
          <p:cNvSpPr>
            <a:spLocks noChangeShapeType="1"/>
          </p:cNvSpPr>
          <p:nvPr/>
        </p:nvSpPr>
        <p:spPr bwMode="auto">
          <a:xfrm flipH="1">
            <a:off x="800735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9" name="Line 55"/>
          <p:cNvSpPr>
            <a:spLocks noChangeShapeType="1"/>
          </p:cNvSpPr>
          <p:nvPr/>
        </p:nvSpPr>
        <p:spPr bwMode="auto">
          <a:xfrm flipH="1">
            <a:off x="821055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20" name="Line 5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" name="Rectangle 37">
            <a:extLst>
              <a:ext uri="{FF2B5EF4-FFF2-40B4-BE49-F238E27FC236}">
                <a16:creationId xmlns:a16="http://schemas.microsoft.com/office/drawing/2014/main" id="{9766F4FA-EBAF-4298-AF22-2037CADA2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{1,2,3,8,10,11,12,13}</a:t>
            </a:r>
          </a:p>
        </p:txBody>
      </p:sp>
    </p:spTree>
    <p:extLst>
      <p:ext uri="{BB962C8B-B14F-4D97-AF65-F5344CB8AC3E}">
        <p14:creationId xmlns:p14="http://schemas.microsoft.com/office/powerpoint/2010/main" val="419679541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782AB-ED71-D44B-86AD-487F4BF3FE82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4851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4851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4851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4851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4851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4852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48521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4852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4852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4852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4852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4852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4852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48528" name="AutoShape 16"/>
          <p:cNvCxnSpPr>
            <a:cxnSpLocks noChangeShapeType="1"/>
            <a:stCxn id="448515" idx="5"/>
            <a:endCxn id="44851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29" name="AutoShape 17"/>
          <p:cNvCxnSpPr>
            <a:cxnSpLocks noChangeShapeType="1"/>
            <a:stCxn id="448523" idx="0"/>
            <a:endCxn id="44852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8530" name="AutoShape 18"/>
          <p:cNvCxnSpPr>
            <a:cxnSpLocks noChangeShapeType="1"/>
            <a:stCxn id="448520" idx="4"/>
            <a:endCxn id="448521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8531" name="AutoShape 19"/>
          <p:cNvCxnSpPr>
            <a:cxnSpLocks noChangeShapeType="1"/>
            <a:stCxn id="448520" idx="5"/>
            <a:endCxn id="44851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2" name="AutoShape 20"/>
          <p:cNvCxnSpPr>
            <a:cxnSpLocks noChangeShapeType="1"/>
            <a:stCxn id="448519" idx="7"/>
            <a:endCxn id="44851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3" name="AutoShape 21"/>
          <p:cNvCxnSpPr>
            <a:cxnSpLocks noChangeShapeType="1"/>
            <a:stCxn id="448517" idx="5"/>
            <a:endCxn id="44852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4" name="AutoShape 22"/>
          <p:cNvCxnSpPr>
            <a:cxnSpLocks noChangeShapeType="1"/>
            <a:stCxn id="448526" idx="4"/>
            <a:endCxn id="44852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5" name="AutoShape 23"/>
          <p:cNvCxnSpPr>
            <a:cxnSpLocks noChangeShapeType="1"/>
            <a:stCxn id="448525" idx="6"/>
            <a:endCxn id="44852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8537" name="AutoShape 25"/>
          <p:cNvCxnSpPr>
            <a:cxnSpLocks noChangeShapeType="1"/>
            <a:stCxn id="448516" idx="7"/>
            <a:endCxn id="44851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8538" name="AutoShape 26"/>
          <p:cNvCxnSpPr>
            <a:cxnSpLocks noChangeShapeType="1"/>
            <a:stCxn id="448516" idx="6"/>
            <a:endCxn id="44851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9" name="AutoShape 27"/>
          <p:cNvCxnSpPr>
            <a:cxnSpLocks noChangeShapeType="1"/>
            <a:stCxn id="448521" idx="4"/>
            <a:endCxn id="448522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40" name="AutoShape 28"/>
          <p:cNvCxnSpPr>
            <a:cxnSpLocks noChangeShapeType="1"/>
            <a:stCxn id="448523" idx="6"/>
            <a:endCxn id="44852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8541" name="AutoShape 29"/>
          <p:cNvCxnSpPr>
            <a:cxnSpLocks noChangeShapeType="1"/>
            <a:stCxn id="448523" idx="4"/>
            <a:endCxn id="44852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42" name="AutoShape 30"/>
          <p:cNvCxnSpPr>
            <a:cxnSpLocks noChangeShapeType="1"/>
            <a:stCxn id="448524" idx="7"/>
            <a:endCxn id="44852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43" name="AutoShape 31"/>
          <p:cNvCxnSpPr>
            <a:cxnSpLocks noChangeShapeType="1"/>
            <a:stCxn id="448519" idx="4"/>
            <a:endCxn id="44851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44" name="AutoShape 32"/>
          <p:cNvCxnSpPr>
            <a:cxnSpLocks noChangeShapeType="1"/>
            <a:stCxn id="448517" idx="4"/>
            <a:endCxn id="44852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854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4854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4854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K	(J,L)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L	(J,K,M)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48549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0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1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2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3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4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5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6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7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8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9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0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1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2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3" name="Line 51"/>
          <p:cNvSpPr>
            <a:spLocks noChangeShapeType="1"/>
          </p:cNvSpPr>
          <p:nvPr/>
        </p:nvSpPr>
        <p:spPr bwMode="auto">
          <a:xfrm flipH="1">
            <a:off x="777240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4" name="Line 52"/>
          <p:cNvSpPr>
            <a:spLocks noChangeShapeType="1"/>
          </p:cNvSpPr>
          <p:nvPr/>
        </p:nvSpPr>
        <p:spPr bwMode="auto">
          <a:xfrm flipH="1">
            <a:off x="800735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5" name="Line 53"/>
          <p:cNvSpPr>
            <a:spLocks noChangeShapeType="1"/>
          </p:cNvSpPr>
          <p:nvPr/>
        </p:nvSpPr>
        <p:spPr bwMode="auto">
          <a:xfrm flipH="1">
            <a:off x="777240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6" name="Line 54"/>
          <p:cNvSpPr>
            <a:spLocks noChangeShapeType="1"/>
          </p:cNvSpPr>
          <p:nvPr/>
        </p:nvSpPr>
        <p:spPr bwMode="auto">
          <a:xfrm flipH="1">
            <a:off x="800735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7" name="Line 55"/>
          <p:cNvSpPr>
            <a:spLocks noChangeShapeType="1"/>
          </p:cNvSpPr>
          <p:nvPr/>
        </p:nvSpPr>
        <p:spPr bwMode="auto">
          <a:xfrm flipH="1">
            <a:off x="821055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8" name="Line 5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" name="Rectangle 37">
            <a:extLst>
              <a:ext uri="{FF2B5EF4-FFF2-40B4-BE49-F238E27FC236}">
                <a16:creationId xmlns:a16="http://schemas.microsoft.com/office/drawing/2014/main" id="{2F3570EE-75C3-4AC1-AD2C-29DD1956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{1,2,3,8,10,11,12}</a:t>
            </a:r>
          </a:p>
        </p:txBody>
      </p:sp>
    </p:spTree>
    <p:extLst>
      <p:ext uri="{BB962C8B-B14F-4D97-AF65-F5344CB8AC3E}">
        <p14:creationId xmlns:p14="http://schemas.microsoft.com/office/powerpoint/2010/main" val="184101789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B2EEB-6028-ED4E-B91C-9AD514BAF014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5056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5056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5056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5056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5056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5056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50569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5057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5057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5057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5057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5057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5057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50576" name="AutoShape 16"/>
          <p:cNvCxnSpPr>
            <a:cxnSpLocks noChangeShapeType="1"/>
            <a:stCxn id="450563" idx="5"/>
            <a:endCxn id="45056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77" name="AutoShape 17"/>
          <p:cNvCxnSpPr>
            <a:cxnSpLocks noChangeShapeType="1"/>
            <a:stCxn id="450571" idx="0"/>
            <a:endCxn id="45056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78" name="AutoShape 18"/>
          <p:cNvCxnSpPr>
            <a:cxnSpLocks noChangeShapeType="1"/>
            <a:stCxn id="450568" idx="4"/>
            <a:endCxn id="450569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79" name="AutoShape 19"/>
          <p:cNvCxnSpPr>
            <a:cxnSpLocks noChangeShapeType="1"/>
            <a:stCxn id="450568" idx="5"/>
            <a:endCxn id="45056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0" name="AutoShape 20"/>
          <p:cNvCxnSpPr>
            <a:cxnSpLocks noChangeShapeType="1"/>
            <a:stCxn id="450567" idx="7"/>
            <a:endCxn id="45056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1" name="AutoShape 21"/>
          <p:cNvCxnSpPr>
            <a:cxnSpLocks noChangeShapeType="1"/>
            <a:stCxn id="450565" idx="5"/>
            <a:endCxn id="45057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2" name="AutoShape 22"/>
          <p:cNvCxnSpPr>
            <a:cxnSpLocks noChangeShapeType="1"/>
            <a:stCxn id="450574" idx="4"/>
            <a:endCxn id="45057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3" name="AutoShape 23"/>
          <p:cNvCxnSpPr>
            <a:cxnSpLocks noChangeShapeType="1"/>
            <a:stCxn id="450573" idx="6"/>
            <a:endCxn id="45057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85" name="AutoShape 25"/>
          <p:cNvCxnSpPr>
            <a:cxnSpLocks noChangeShapeType="1"/>
            <a:stCxn id="450564" idx="7"/>
            <a:endCxn id="45056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86" name="AutoShape 26"/>
          <p:cNvCxnSpPr>
            <a:cxnSpLocks noChangeShapeType="1"/>
            <a:stCxn id="450564" idx="6"/>
            <a:endCxn id="45056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7" name="AutoShape 27"/>
          <p:cNvCxnSpPr>
            <a:cxnSpLocks noChangeShapeType="1"/>
            <a:stCxn id="450569" idx="4"/>
            <a:endCxn id="450570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8" name="AutoShape 28"/>
          <p:cNvCxnSpPr>
            <a:cxnSpLocks noChangeShapeType="1"/>
            <a:stCxn id="450571" idx="6"/>
            <a:endCxn id="45057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89" name="AutoShape 29"/>
          <p:cNvCxnSpPr>
            <a:cxnSpLocks noChangeShapeType="1"/>
            <a:stCxn id="450571" idx="4"/>
            <a:endCxn id="45057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90" name="AutoShape 30"/>
          <p:cNvCxnSpPr>
            <a:cxnSpLocks noChangeShapeType="1"/>
            <a:stCxn id="450572" idx="7"/>
            <a:endCxn id="45057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91" name="AutoShape 31"/>
          <p:cNvCxnSpPr>
            <a:cxnSpLocks noChangeShapeType="1"/>
            <a:stCxn id="450567" idx="4"/>
            <a:endCxn id="45056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92" name="AutoShape 32"/>
          <p:cNvCxnSpPr>
            <a:cxnSpLocks noChangeShapeType="1"/>
            <a:stCxn id="450565" idx="4"/>
            <a:endCxn id="45057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0594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5059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50596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K	(J,L)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50597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598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599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0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1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2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3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4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5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6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7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8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9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10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11" name="Line 51"/>
          <p:cNvSpPr>
            <a:spLocks noChangeShapeType="1"/>
          </p:cNvSpPr>
          <p:nvPr/>
        </p:nvSpPr>
        <p:spPr bwMode="auto">
          <a:xfrm flipH="1">
            <a:off x="777240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12" name="Line 52"/>
          <p:cNvSpPr>
            <a:spLocks noChangeShapeType="1"/>
          </p:cNvSpPr>
          <p:nvPr/>
        </p:nvSpPr>
        <p:spPr bwMode="auto">
          <a:xfrm flipH="1">
            <a:off x="800735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16" name="Line 5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" name="Rectangle 37">
            <a:extLst>
              <a:ext uri="{FF2B5EF4-FFF2-40B4-BE49-F238E27FC236}">
                <a16:creationId xmlns:a16="http://schemas.microsoft.com/office/drawing/2014/main" id="{83E1259A-5059-40E5-9806-B1A10CD5C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{1,2,3,8,10,11}</a:t>
            </a:r>
          </a:p>
        </p:txBody>
      </p:sp>
    </p:spTree>
    <p:extLst>
      <p:ext uri="{BB962C8B-B14F-4D97-AF65-F5344CB8AC3E}">
        <p14:creationId xmlns:p14="http://schemas.microsoft.com/office/powerpoint/2010/main" val="334688959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B7F11-F474-D044-909B-821C80BF67E4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5261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5261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5261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5261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5261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5261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52617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5261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5261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5262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5262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5262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5262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52624" name="AutoShape 16"/>
          <p:cNvCxnSpPr>
            <a:cxnSpLocks noChangeShapeType="1"/>
            <a:stCxn id="452611" idx="5"/>
            <a:endCxn id="45261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25" name="AutoShape 17"/>
          <p:cNvCxnSpPr>
            <a:cxnSpLocks noChangeShapeType="1"/>
            <a:stCxn id="452619" idx="0"/>
            <a:endCxn id="45261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2626" name="AutoShape 18"/>
          <p:cNvCxnSpPr>
            <a:cxnSpLocks noChangeShapeType="1"/>
            <a:stCxn id="452616" idx="4"/>
            <a:endCxn id="452617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2627" name="AutoShape 19"/>
          <p:cNvCxnSpPr>
            <a:cxnSpLocks noChangeShapeType="1"/>
            <a:stCxn id="452616" idx="5"/>
            <a:endCxn id="45261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28" name="AutoShape 20"/>
          <p:cNvCxnSpPr>
            <a:cxnSpLocks noChangeShapeType="1"/>
            <a:stCxn id="452615" idx="7"/>
            <a:endCxn id="45261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29" name="AutoShape 21"/>
          <p:cNvCxnSpPr>
            <a:cxnSpLocks noChangeShapeType="1"/>
            <a:stCxn id="452613" idx="5"/>
            <a:endCxn id="45262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0" name="AutoShape 22"/>
          <p:cNvCxnSpPr>
            <a:cxnSpLocks noChangeShapeType="1"/>
            <a:stCxn id="452622" idx="4"/>
            <a:endCxn id="45262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1" name="AutoShape 23"/>
          <p:cNvCxnSpPr>
            <a:cxnSpLocks noChangeShapeType="1"/>
            <a:stCxn id="452621" idx="6"/>
            <a:endCxn id="45262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2633" name="AutoShape 25"/>
          <p:cNvCxnSpPr>
            <a:cxnSpLocks noChangeShapeType="1"/>
            <a:stCxn id="452612" idx="7"/>
            <a:endCxn id="45261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2634" name="AutoShape 26"/>
          <p:cNvCxnSpPr>
            <a:cxnSpLocks noChangeShapeType="1"/>
            <a:stCxn id="452612" idx="6"/>
            <a:endCxn id="45261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5" name="AutoShape 27"/>
          <p:cNvCxnSpPr>
            <a:cxnSpLocks noChangeShapeType="1"/>
            <a:stCxn id="452617" idx="4"/>
            <a:endCxn id="452618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6" name="AutoShape 28"/>
          <p:cNvCxnSpPr>
            <a:cxnSpLocks noChangeShapeType="1"/>
            <a:stCxn id="452619" idx="6"/>
            <a:endCxn id="45261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2637" name="AutoShape 29"/>
          <p:cNvCxnSpPr>
            <a:cxnSpLocks noChangeShapeType="1"/>
            <a:stCxn id="452619" idx="4"/>
            <a:endCxn id="45262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8" name="AutoShape 30"/>
          <p:cNvCxnSpPr>
            <a:cxnSpLocks noChangeShapeType="1"/>
            <a:stCxn id="452620" idx="7"/>
            <a:endCxn id="45261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9" name="AutoShape 31"/>
          <p:cNvCxnSpPr>
            <a:cxnSpLocks noChangeShapeType="1"/>
            <a:stCxn id="452615" idx="4"/>
            <a:endCxn id="45261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40" name="AutoShape 32"/>
          <p:cNvCxnSpPr>
            <a:cxnSpLocks noChangeShapeType="1"/>
            <a:stCxn id="452613" idx="4"/>
            <a:endCxn id="45262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264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5264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5264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5264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4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47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48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49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0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1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2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3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4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5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6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7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8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61" name="Line 53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" name="Rectangle 37">
            <a:extLst>
              <a:ext uri="{FF2B5EF4-FFF2-40B4-BE49-F238E27FC236}">
                <a16:creationId xmlns:a16="http://schemas.microsoft.com/office/drawing/2014/main" id="{5F6EFCC2-67CA-4741-B92A-196487FD2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 10}</a:t>
            </a:r>
          </a:p>
        </p:txBody>
      </p:sp>
    </p:spTree>
    <p:extLst>
      <p:ext uri="{BB962C8B-B14F-4D97-AF65-F5344CB8AC3E}">
        <p14:creationId xmlns:p14="http://schemas.microsoft.com/office/powerpoint/2010/main" val="153083845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E0BA-C9D1-0D49-97D0-0C1D88C1563F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5465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5466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5466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5466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5466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5466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54665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5466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5466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5466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5466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5467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5467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54672" name="AutoShape 16"/>
          <p:cNvCxnSpPr>
            <a:cxnSpLocks noChangeShapeType="1"/>
            <a:stCxn id="454659" idx="5"/>
            <a:endCxn id="45466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73" name="AutoShape 17"/>
          <p:cNvCxnSpPr>
            <a:cxnSpLocks noChangeShapeType="1"/>
            <a:stCxn id="454667" idx="0"/>
            <a:endCxn id="45466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4674" name="AutoShape 18"/>
          <p:cNvCxnSpPr>
            <a:cxnSpLocks noChangeShapeType="1"/>
            <a:stCxn id="454664" idx="4"/>
            <a:endCxn id="454665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4675" name="AutoShape 19"/>
          <p:cNvCxnSpPr>
            <a:cxnSpLocks noChangeShapeType="1"/>
            <a:stCxn id="454664" idx="5"/>
            <a:endCxn id="45466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76" name="AutoShape 20"/>
          <p:cNvCxnSpPr>
            <a:cxnSpLocks noChangeShapeType="1"/>
            <a:stCxn id="454663" idx="7"/>
            <a:endCxn id="45466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77" name="AutoShape 21"/>
          <p:cNvCxnSpPr>
            <a:cxnSpLocks noChangeShapeType="1"/>
            <a:stCxn id="454661" idx="5"/>
            <a:endCxn id="45467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78" name="AutoShape 22"/>
          <p:cNvCxnSpPr>
            <a:cxnSpLocks noChangeShapeType="1"/>
            <a:stCxn id="454670" idx="4"/>
            <a:endCxn id="45467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79" name="AutoShape 23"/>
          <p:cNvCxnSpPr>
            <a:cxnSpLocks noChangeShapeType="1"/>
            <a:stCxn id="454669" idx="6"/>
            <a:endCxn id="45467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4681" name="AutoShape 25"/>
          <p:cNvCxnSpPr>
            <a:cxnSpLocks noChangeShapeType="1"/>
            <a:stCxn id="454660" idx="7"/>
            <a:endCxn id="45465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4682" name="AutoShape 26"/>
          <p:cNvCxnSpPr>
            <a:cxnSpLocks noChangeShapeType="1"/>
            <a:stCxn id="454660" idx="6"/>
            <a:endCxn id="45466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3" name="AutoShape 27"/>
          <p:cNvCxnSpPr>
            <a:cxnSpLocks noChangeShapeType="1"/>
            <a:stCxn id="454665" idx="4"/>
            <a:endCxn id="454666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4" name="AutoShape 28"/>
          <p:cNvCxnSpPr>
            <a:cxnSpLocks noChangeShapeType="1"/>
            <a:stCxn id="454667" idx="6"/>
            <a:endCxn id="45466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4685" name="AutoShape 29"/>
          <p:cNvCxnSpPr>
            <a:cxnSpLocks noChangeShapeType="1"/>
            <a:stCxn id="454667" idx="4"/>
            <a:endCxn id="45466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6" name="AutoShape 30"/>
          <p:cNvCxnSpPr>
            <a:cxnSpLocks noChangeShapeType="1"/>
            <a:stCxn id="454668" idx="7"/>
            <a:endCxn id="45466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7" name="AutoShape 31"/>
          <p:cNvCxnSpPr>
            <a:cxnSpLocks noChangeShapeType="1"/>
            <a:stCxn id="454663" idx="4"/>
            <a:endCxn id="45466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8" name="AutoShape 32"/>
          <p:cNvCxnSpPr>
            <a:cxnSpLocks noChangeShapeType="1"/>
            <a:stCxn id="454661" idx="4"/>
            <a:endCxn id="45466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469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5469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5469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5469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4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5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6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7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8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9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0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1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2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3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4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5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6" name="Line 50"/>
          <p:cNvSpPr>
            <a:spLocks noChangeShapeType="1"/>
          </p:cNvSpPr>
          <p:nvPr/>
        </p:nvSpPr>
        <p:spPr bwMode="auto">
          <a:xfrm flipH="1">
            <a:off x="84137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7" name="Line 51"/>
          <p:cNvSpPr>
            <a:spLocks noChangeShapeType="1"/>
          </p:cNvSpPr>
          <p:nvPr/>
        </p:nvSpPr>
        <p:spPr bwMode="auto">
          <a:xfrm flipH="1">
            <a:off x="8655050" y="3886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8" name="Line 52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" name="Rectangle 37">
            <a:extLst>
              <a:ext uri="{FF2B5EF4-FFF2-40B4-BE49-F238E27FC236}">
                <a16:creationId xmlns:a16="http://schemas.microsoft.com/office/drawing/2014/main" id="{D88A72DD-60D8-4DD5-9591-AD4FA9BE7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 10}</a:t>
            </a:r>
          </a:p>
        </p:txBody>
      </p:sp>
    </p:spTree>
    <p:extLst>
      <p:ext uri="{BB962C8B-B14F-4D97-AF65-F5344CB8AC3E}">
        <p14:creationId xmlns:p14="http://schemas.microsoft.com/office/powerpoint/2010/main" val="269269802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EF0A9-D99F-D24C-A775-54B51ABC0CFF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56707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56708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56709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56710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56711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56712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56713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56714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56715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56716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56717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56718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56719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56720" name="AutoShape 16"/>
          <p:cNvCxnSpPr>
            <a:cxnSpLocks noChangeShapeType="1"/>
            <a:stCxn id="456707" idx="5"/>
            <a:endCxn id="456709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1" name="AutoShape 17"/>
          <p:cNvCxnSpPr>
            <a:cxnSpLocks noChangeShapeType="1"/>
            <a:stCxn id="456715" idx="0"/>
            <a:endCxn id="456712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6722" name="AutoShape 18"/>
          <p:cNvCxnSpPr>
            <a:cxnSpLocks noChangeShapeType="1"/>
            <a:stCxn id="456712" idx="4"/>
            <a:endCxn id="456713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6723" name="AutoShape 19"/>
          <p:cNvCxnSpPr>
            <a:cxnSpLocks noChangeShapeType="1"/>
            <a:stCxn id="456712" idx="5"/>
            <a:endCxn id="456711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4" name="AutoShape 20"/>
          <p:cNvCxnSpPr>
            <a:cxnSpLocks noChangeShapeType="1"/>
            <a:stCxn id="456711" idx="7"/>
            <a:endCxn id="456709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5" name="AutoShape 21"/>
          <p:cNvCxnSpPr>
            <a:cxnSpLocks noChangeShapeType="1"/>
            <a:stCxn id="456709" idx="5"/>
            <a:endCxn id="456718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6" name="AutoShape 22"/>
          <p:cNvCxnSpPr>
            <a:cxnSpLocks noChangeShapeType="1"/>
            <a:stCxn id="456718" idx="4"/>
            <a:endCxn id="456719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7" name="AutoShape 23"/>
          <p:cNvCxnSpPr>
            <a:cxnSpLocks noChangeShapeType="1"/>
            <a:stCxn id="456717" idx="6"/>
            <a:endCxn id="456718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8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6729" name="AutoShape 25"/>
          <p:cNvCxnSpPr>
            <a:cxnSpLocks noChangeShapeType="1"/>
            <a:stCxn id="456708" idx="7"/>
            <a:endCxn id="456707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6730" name="AutoShape 26"/>
          <p:cNvCxnSpPr>
            <a:cxnSpLocks noChangeShapeType="1"/>
            <a:stCxn id="456708" idx="6"/>
            <a:endCxn id="456709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31" name="AutoShape 27"/>
          <p:cNvCxnSpPr>
            <a:cxnSpLocks noChangeShapeType="1"/>
            <a:stCxn id="456713" idx="4"/>
            <a:endCxn id="456714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32" name="AutoShape 28"/>
          <p:cNvCxnSpPr>
            <a:cxnSpLocks noChangeShapeType="1"/>
            <a:stCxn id="456715" idx="6"/>
            <a:endCxn id="456714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6733" name="AutoShape 29"/>
          <p:cNvCxnSpPr>
            <a:cxnSpLocks noChangeShapeType="1"/>
            <a:stCxn id="456715" idx="4"/>
            <a:endCxn id="456716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34" name="AutoShape 30"/>
          <p:cNvCxnSpPr>
            <a:cxnSpLocks noChangeShapeType="1"/>
            <a:stCxn id="456716" idx="7"/>
            <a:endCxn id="456714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35" name="AutoShape 31"/>
          <p:cNvCxnSpPr>
            <a:cxnSpLocks noChangeShapeType="1"/>
            <a:stCxn id="456711" idx="4"/>
            <a:endCxn id="456710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36" name="AutoShape 32"/>
          <p:cNvCxnSpPr>
            <a:cxnSpLocks noChangeShapeType="1"/>
            <a:stCxn id="456709" idx="4"/>
            <a:endCxn id="456717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6738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56739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56740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56741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2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3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4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5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6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7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8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9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50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56" name="Line 52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" name="Rectangle 37">
            <a:extLst>
              <a:ext uri="{FF2B5EF4-FFF2-40B4-BE49-F238E27FC236}">
                <a16:creationId xmlns:a16="http://schemas.microsoft.com/office/drawing/2014/main" id="{09223A15-F3FC-4DF6-8C94-5F7680C68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{1,2,3,8}</a:t>
            </a:r>
          </a:p>
        </p:txBody>
      </p:sp>
    </p:spTree>
    <p:extLst>
      <p:ext uri="{BB962C8B-B14F-4D97-AF65-F5344CB8AC3E}">
        <p14:creationId xmlns:p14="http://schemas.microsoft.com/office/powerpoint/2010/main" val="354023531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F4544-93A4-BA43-B3CD-72432C1E6F76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5875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5875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5875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5875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5875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5876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58761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5876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5876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5876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5876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5876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5876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58768" name="AutoShape 16"/>
          <p:cNvCxnSpPr>
            <a:cxnSpLocks noChangeShapeType="1"/>
            <a:stCxn id="458755" idx="5"/>
            <a:endCxn id="45875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69" name="AutoShape 17"/>
          <p:cNvCxnSpPr>
            <a:cxnSpLocks noChangeShapeType="1"/>
            <a:stCxn id="458763" idx="0"/>
            <a:endCxn id="45876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8770" name="AutoShape 18"/>
          <p:cNvCxnSpPr>
            <a:cxnSpLocks noChangeShapeType="1"/>
            <a:stCxn id="458760" idx="4"/>
            <a:endCxn id="458761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8771" name="AutoShape 19"/>
          <p:cNvCxnSpPr>
            <a:cxnSpLocks noChangeShapeType="1"/>
            <a:stCxn id="458760" idx="5"/>
            <a:endCxn id="45875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2" name="AutoShape 20"/>
          <p:cNvCxnSpPr>
            <a:cxnSpLocks noChangeShapeType="1"/>
            <a:stCxn id="458759" idx="7"/>
            <a:endCxn id="45875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3" name="AutoShape 21"/>
          <p:cNvCxnSpPr>
            <a:cxnSpLocks noChangeShapeType="1"/>
            <a:stCxn id="458757" idx="5"/>
            <a:endCxn id="45876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4" name="AutoShape 22"/>
          <p:cNvCxnSpPr>
            <a:cxnSpLocks noChangeShapeType="1"/>
            <a:stCxn id="458766" idx="4"/>
            <a:endCxn id="45876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5" name="AutoShape 23"/>
          <p:cNvCxnSpPr>
            <a:cxnSpLocks noChangeShapeType="1"/>
            <a:stCxn id="458765" idx="6"/>
            <a:endCxn id="45876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8777" name="AutoShape 25"/>
          <p:cNvCxnSpPr>
            <a:cxnSpLocks noChangeShapeType="1"/>
            <a:stCxn id="458756" idx="7"/>
            <a:endCxn id="45875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8778" name="AutoShape 26"/>
          <p:cNvCxnSpPr>
            <a:cxnSpLocks noChangeShapeType="1"/>
            <a:stCxn id="458756" idx="6"/>
            <a:endCxn id="45875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9" name="AutoShape 27"/>
          <p:cNvCxnSpPr>
            <a:cxnSpLocks noChangeShapeType="1"/>
            <a:stCxn id="458761" idx="4"/>
            <a:endCxn id="458762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80" name="AutoShape 28"/>
          <p:cNvCxnSpPr>
            <a:cxnSpLocks noChangeShapeType="1"/>
            <a:stCxn id="458763" idx="6"/>
            <a:endCxn id="45876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8781" name="AutoShape 29"/>
          <p:cNvCxnSpPr>
            <a:cxnSpLocks noChangeShapeType="1"/>
            <a:stCxn id="458763" idx="4"/>
            <a:endCxn id="45876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82" name="AutoShape 30"/>
          <p:cNvCxnSpPr>
            <a:cxnSpLocks noChangeShapeType="1"/>
            <a:stCxn id="458764" idx="7"/>
            <a:endCxn id="45876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83" name="AutoShape 31"/>
          <p:cNvCxnSpPr>
            <a:cxnSpLocks noChangeShapeType="1"/>
            <a:stCxn id="458759" idx="4"/>
            <a:endCxn id="45875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84" name="AutoShape 32"/>
          <p:cNvCxnSpPr>
            <a:cxnSpLocks noChangeShapeType="1"/>
            <a:stCxn id="458757" idx="4"/>
            <a:endCxn id="45876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878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5878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5878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58789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0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1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2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3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4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5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9" name="Line 47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73B6AE8A-B433-4D86-995D-13F36A198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{1,2,3}</a:t>
            </a:r>
          </a:p>
        </p:txBody>
      </p:sp>
    </p:spTree>
    <p:extLst>
      <p:ext uri="{BB962C8B-B14F-4D97-AF65-F5344CB8AC3E}">
        <p14:creationId xmlns:p14="http://schemas.microsoft.com/office/powerpoint/2010/main" val="68001594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FE762-13DB-6D49-9222-4807B6A8FEDA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6080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6080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6080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6080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6080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6080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60809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6081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6081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6081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6081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6081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6081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60816" name="AutoShape 16"/>
          <p:cNvCxnSpPr>
            <a:cxnSpLocks noChangeShapeType="1"/>
            <a:stCxn id="460803" idx="5"/>
            <a:endCxn id="46080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17" name="AutoShape 17"/>
          <p:cNvCxnSpPr>
            <a:cxnSpLocks noChangeShapeType="1"/>
            <a:stCxn id="460811" idx="0"/>
            <a:endCxn id="46080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818" name="AutoShape 18"/>
          <p:cNvCxnSpPr>
            <a:cxnSpLocks noChangeShapeType="1"/>
            <a:stCxn id="460808" idx="4"/>
            <a:endCxn id="460809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819" name="AutoShape 19"/>
          <p:cNvCxnSpPr>
            <a:cxnSpLocks noChangeShapeType="1"/>
            <a:stCxn id="460808" idx="5"/>
            <a:endCxn id="46080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0" name="AutoShape 20"/>
          <p:cNvCxnSpPr>
            <a:cxnSpLocks noChangeShapeType="1"/>
            <a:stCxn id="460807" idx="7"/>
            <a:endCxn id="46080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1" name="AutoShape 21"/>
          <p:cNvCxnSpPr>
            <a:cxnSpLocks noChangeShapeType="1"/>
            <a:stCxn id="460805" idx="5"/>
            <a:endCxn id="46081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2" name="AutoShape 22"/>
          <p:cNvCxnSpPr>
            <a:cxnSpLocks noChangeShapeType="1"/>
            <a:stCxn id="460814" idx="4"/>
            <a:endCxn id="46081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3" name="AutoShape 23"/>
          <p:cNvCxnSpPr>
            <a:cxnSpLocks noChangeShapeType="1"/>
            <a:stCxn id="460813" idx="6"/>
            <a:endCxn id="46081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5" name="AutoShape 25"/>
          <p:cNvCxnSpPr>
            <a:cxnSpLocks noChangeShapeType="1"/>
            <a:stCxn id="460804" idx="7"/>
            <a:endCxn id="46080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826" name="AutoShape 26"/>
          <p:cNvCxnSpPr>
            <a:cxnSpLocks noChangeShapeType="1"/>
            <a:stCxn id="460804" idx="6"/>
            <a:endCxn id="46080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7" name="AutoShape 27"/>
          <p:cNvCxnSpPr>
            <a:cxnSpLocks noChangeShapeType="1"/>
            <a:stCxn id="460809" idx="4"/>
            <a:endCxn id="460810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8" name="AutoShape 28"/>
          <p:cNvCxnSpPr>
            <a:cxnSpLocks noChangeShapeType="1"/>
            <a:stCxn id="460811" idx="6"/>
            <a:endCxn id="46081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829" name="AutoShape 29"/>
          <p:cNvCxnSpPr>
            <a:cxnSpLocks noChangeShapeType="1"/>
            <a:stCxn id="460811" idx="4"/>
            <a:endCxn id="46081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30" name="AutoShape 30"/>
          <p:cNvCxnSpPr>
            <a:cxnSpLocks noChangeShapeType="1"/>
            <a:stCxn id="460812" idx="7"/>
            <a:endCxn id="46081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31" name="AutoShape 31"/>
          <p:cNvCxnSpPr>
            <a:cxnSpLocks noChangeShapeType="1"/>
            <a:stCxn id="460807" idx="4"/>
            <a:endCxn id="46080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32" name="AutoShape 32"/>
          <p:cNvCxnSpPr>
            <a:cxnSpLocks noChangeShapeType="1"/>
            <a:stCxn id="460805" idx="4"/>
            <a:endCxn id="46081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0834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6083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0836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60837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838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840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844" name="Rectangle 44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0845" name="Line 45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" name="Rectangle 37">
            <a:extLst>
              <a:ext uri="{FF2B5EF4-FFF2-40B4-BE49-F238E27FC236}">
                <a16:creationId xmlns:a16="http://schemas.microsoft.com/office/drawing/2014/main" id="{597319BF-CA27-4A92-87B1-3F4E2ED5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{1,2}</a:t>
            </a:r>
          </a:p>
        </p:txBody>
      </p:sp>
    </p:spTree>
    <p:extLst>
      <p:ext uri="{BB962C8B-B14F-4D97-AF65-F5344CB8AC3E}">
        <p14:creationId xmlns:p14="http://schemas.microsoft.com/office/powerpoint/2010/main" val="29638791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Obstruction to Bipartiteness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bipartite, then it does not contain an odd length cycle.</a:t>
                </a:r>
              </a:p>
              <a:p>
                <a:pPr marL="0" lvl="1" indent="0">
                  <a:defRPr/>
                </a:pPr>
                <a:endParaRPr 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Proof</a:t>
                </a:r>
                <a:r>
                  <a:rPr lang="en-US" altLang="en-US" sz="2400" dirty="0"/>
                  <a:t>: We cannot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400" dirty="0"/>
                  <a:t>-color an odd cycle, let alone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cxnSp>
        <p:nvCxnSpPr>
          <p:cNvPr id="62" name="AutoShape 1026">
            <a:extLst>
              <a:ext uri="{FF2B5EF4-FFF2-40B4-BE49-F238E27FC236}">
                <a16:creationId xmlns:a16="http://schemas.microsoft.com/office/drawing/2014/main" id="{49AC0675-F7B2-4752-BC45-D8D4D4F483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722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3" name="AutoShape 1027">
            <a:extLst>
              <a:ext uri="{FF2B5EF4-FFF2-40B4-BE49-F238E27FC236}">
                <a16:creationId xmlns:a16="http://schemas.microsoft.com/office/drawing/2014/main" id="{9187C23D-0DA4-4766-B9AE-D5DF7DA706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581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4" name="AutoShape 1028">
            <a:extLst>
              <a:ext uri="{FF2B5EF4-FFF2-40B4-BE49-F238E27FC236}">
                <a16:creationId xmlns:a16="http://schemas.microsoft.com/office/drawing/2014/main" id="{1E4E8417-8204-4F3E-87BA-122D41E630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103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AutoShape 1029">
            <a:extLst>
              <a:ext uri="{FF2B5EF4-FFF2-40B4-BE49-F238E27FC236}">
                <a16:creationId xmlns:a16="http://schemas.microsoft.com/office/drawing/2014/main" id="{BC942753-2AB4-4FA6-AF17-B8023C737800}"/>
              </a:ext>
            </a:extLst>
          </p:cNvPr>
          <p:cNvCxnSpPr>
            <a:cxnSpLocks noChangeShapeType="1"/>
            <a:stCxn id="71" idx="7"/>
            <a:endCxn id="70" idx="3"/>
          </p:cNvCxnSpPr>
          <p:nvPr/>
        </p:nvCxnSpPr>
        <p:spPr bwMode="auto">
          <a:xfrm flipV="1">
            <a:off x="72390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1030">
            <a:extLst>
              <a:ext uri="{FF2B5EF4-FFF2-40B4-BE49-F238E27FC236}">
                <a16:creationId xmlns:a16="http://schemas.microsoft.com/office/drawing/2014/main" id="{85C8F4F1-B3D4-4DA2-952F-8043D0617622}"/>
              </a:ext>
            </a:extLst>
          </p:cNvPr>
          <p:cNvCxnSpPr>
            <a:cxnSpLocks noChangeShapeType="1"/>
            <a:stCxn id="69" idx="5"/>
            <a:endCxn id="71" idx="1"/>
          </p:cNvCxnSpPr>
          <p:nvPr/>
        </p:nvCxnSpPr>
        <p:spPr bwMode="auto">
          <a:xfrm>
            <a:off x="65151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7" name="Oval 1033">
            <a:extLst>
              <a:ext uri="{FF2B5EF4-FFF2-40B4-BE49-F238E27FC236}">
                <a16:creationId xmlns:a16="http://schemas.microsoft.com/office/drawing/2014/main" id="{96940A9D-049C-4127-96B8-63347CD9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" name="Oval 1034">
            <a:extLst>
              <a:ext uri="{FF2B5EF4-FFF2-40B4-BE49-F238E27FC236}">
                <a16:creationId xmlns:a16="http://schemas.microsoft.com/office/drawing/2014/main" id="{2E8BF2DE-5756-428B-AE8C-7E522374C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" name="Oval 1035">
            <a:extLst>
              <a:ext uri="{FF2B5EF4-FFF2-40B4-BE49-F238E27FC236}">
                <a16:creationId xmlns:a16="http://schemas.microsoft.com/office/drawing/2014/main" id="{C537CE62-2DE8-4AB7-89DA-ABC708AB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Oval 1036">
            <a:extLst>
              <a:ext uri="{FF2B5EF4-FFF2-40B4-BE49-F238E27FC236}">
                <a16:creationId xmlns:a16="http://schemas.microsoft.com/office/drawing/2014/main" id="{E399378D-02DC-4362-9EEB-CDEFC979F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" name="Oval 1037">
            <a:extLst>
              <a:ext uri="{FF2B5EF4-FFF2-40B4-BE49-F238E27FC236}">
                <a16:creationId xmlns:a16="http://schemas.microsoft.com/office/drawing/2014/main" id="{AF8B4EAB-00DB-4D44-9303-BBEF2CF63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5" y="47339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" name="Oval 1038">
            <a:extLst>
              <a:ext uri="{FF2B5EF4-FFF2-40B4-BE49-F238E27FC236}">
                <a16:creationId xmlns:a16="http://schemas.microsoft.com/office/drawing/2014/main" id="{B2FE7D23-B7EA-4EB7-9381-82BCB1F26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10515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Oval 1039">
            <a:extLst>
              <a:ext uri="{FF2B5EF4-FFF2-40B4-BE49-F238E27FC236}">
                <a16:creationId xmlns:a16="http://schemas.microsoft.com/office/drawing/2014/main" id="{CA3C3F31-CFB4-476D-ACA9-6398C0F0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10515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" name="Oval 1040">
            <a:extLst>
              <a:ext uri="{FF2B5EF4-FFF2-40B4-BE49-F238E27FC236}">
                <a16:creationId xmlns:a16="http://schemas.microsoft.com/office/drawing/2014/main" id="{2A120DBC-6719-462D-BE49-62C6CCD04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" name="Oval 1041">
            <a:extLst>
              <a:ext uri="{FF2B5EF4-FFF2-40B4-BE49-F238E27FC236}">
                <a16:creationId xmlns:a16="http://schemas.microsoft.com/office/drawing/2014/main" id="{E2AA1E84-D00C-40A5-AFC9-F10C9BA1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" name="Oval 1042">
            <a:extLst>
              <a:ext uri="{FF2B5EF4-FFF2-40B4-BE49-F238E27FC236}">
                <a16:creationId xmlns:a16="http://schemas.microsoft.com/office/drawing/2014/main" id="{CCC538DC-295D-41A3-A435-381016D12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244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77" name="AutoShape 1043">
            <a:extLst>
              <a:ext uri="{FF2B5EF4-FFF2-40B4-BE49-F238E27FC236}">
                <a16:creationId xmlns:a16="http://schemas.microsoft.com/office/drawing/2014/main" id="{E149ACFD-57BF-49C4-A6AD-F7AAB23FC77B}"/>
              </a:ext>
            </a:extLst>
          </p:cNvPr>
          <p:cNvCxnSpPr>
            <a:cxnSpLocks noChangeShapeType="1"/>
            <a:stCxn id="72" idx="6"/>
            <a:endCxn id="73" idx="2"/>
          </p:cNvCxnSpPr>
          <p:nvPr/>
        </p:nvCxnSpPr>
        <p:spPr bwMode="auto">
          <a:xfrm>
            <a:off x="13906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AutoShape 1044">
            <a:extLst>
              <a:ext uri="{FF2B5EF4-FFF2-40B4-BE49-F238E27FC236}">
                <a16:creationId xmlns:a16="http://schemas.microsoft.com/office/drawing/2014/main" id="{F17EB52B-A2BB-448C-8BB6-645D0F784633}"/>
              </a:ext>
            </a:extLst>
          </p:cNvPr>
          <p:cNvCxnSpPr>
            <a:cxnSpLocks noChangeShapeType="1"/>
            <a:stCxn id="75" idx="0"/>
            <a:endCxn id="73" idx="4"/>
          </p:cNvCxnSpPr>
          <p:nvPr/>
        </p:nvCxnSpPr>
        <p:spPr bwMode="auto">
          <a:xfrm flipV="1">
            <a:off x="26765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9" name="AutoShape 1045">
            <a:extLst>
              <a:ext uri="{FF2B5EF4-FFF2-40B4-BE49-F238E27FC236}">
                <a16:creationId xmlns:a16="http://schemas.microsoft.com/office/drawing/2014/main" id="{21E60B6A-CDEC-4F6A-9069-E569A01D7B3E}"/>
              </a:ext>
            </a:extLst>
          </p:cNvPr>
          <p:cNvCxnSpPr>
            <a:cxnSpLocks noChangeShapeType="1"/>
            <a:stCxn id="74" idx="0"/>
            <a:endCxn id="72" idx="4"/>
          </p:cNvCxnSpPr>
          <p:nvPr/>
        </p:nvCxnSpPr>
        <p:spPr bwMode="auto">
          <a:xfrm flipV="1">
            <a:off x="12287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0" name="AutoShape 1046">
            <a:extLst>
              <a:ext uri="{FF2B5EF4-FFF2-40B4-BE49-F238E27FC236}">
                <a16:creationId xmlns:a16="http://schemas.microsoft.com/office/drawing/2014/main" id="{485E2EFF-F617-427D-9B80-7C7D244D73F3}"/>
              </a:ext>
            </a:extLst>
          </p:cNvPr>
          <p:cNvCxnSpPr>
            <a:cxnSpLocks noChangeShapeType="1"/>
            <a:stCxn id="76" idx="0"/>
            <a:endCxn id="72" idx="5"/>
          </p:cNvCxnSpPr>
          <p:nvPr/>
        </p:nvCxnSpPr>
        <p:spPr bwMode="auto">
          <a:xfrm flipH="1" flipV="1">
            <a:off x="1343025" y="3381375"/>
            <a:ext cx="723900" cy="134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1" name="AutoShape 1047">
            <a:extLst>
              <a:ext uri="{FF2B5EF4-FFF2-40B4-BE49-F238E27FC236}">
                <a16:creationId xmlns:a16="http://schemas.microsoft.com/office/drawing/2014/main" id="{6E107527-85CB-40C1-A9E9-F4EA95A2FA65}"/>
              </a:ext>
            </a:extLst>
          </p:cNvPr>
          <p:cNvCxnSpPr>
            <a:cxnSpLocks noChangeShapeType="1"/>
            <a:stCxn id="76" idx="7"/>
            <a:endCxn id="75" idx="3"/>
          </p:cNvCxnSpPr>
          <p:nvPr/>
        </p:nvCxnSpPr>
        <p:spPr bwMode="auto">
          <a:xfrm flipV="1">
            <a:off x="2181225" y="4314825"/>
            <a:ext cx="381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2" name="Rectangle 1048">
            <a:extLst>
              <a:ext uri="{FF2B5EF4-FFF2-40B4-BE49-F238E27FC236}">
                <a16:creationId xmlns:a16="http://schemas.microsoft.com/office/drawing/2014/main" id="{D8557993-9A33-47E5-9770-ABF538E65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257800"/>
            <a:ext cx="130269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(2-colorable)</a:t>
            </a:r>
          </a:p>
        </p:txBody>
      </p:sp>
      <p:sp>
        <p:nvSpPr>
          <p:cNvPr id="83" name="Rectangle 1049">
            <a:extLst>
              <a:ext uri="{FF2B5EF4-FFF2-40B4-BE49-F238E27FC236}">
                <a16:creationId xmlns:a16="http://schemas.microsoft.com/office/drawing/2014/main" id="{D437E79D-23FE-4147-83C8-60688392B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992" y="5249416"/>
            <a:ext cx="1643416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not 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(not 2-colorable)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AE2286-C5FC-43F4-8A6D-C8E53335D500}"/>
              </a:ext>
            </a:extLst>
          </p:cNvPr>
          <p:cNvSpPr txBox="1"/>
          <p:nvPr/>
        </p:nvSpPr>
        <p:spPr>
          <a:xfrm>
            <a:off x="6501813" y="37475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869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AD8FD-F387-DD4A-9956-ECB80040DC94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6285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6285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6285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6285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6285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6285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62857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6285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6285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6286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6286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6286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6286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62864" name="AutoShape 16"/>
          <p:cNvCxnSpPr>
            <a:cxnSpLocks noChangeShapeType="1"/>
            <a:stCxn id="462851" idx="5"/>
            <a:endCxn id="46285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65" name="AutoShape 17"/>
          <p:cNvCxnSpPr>
            <a:cxnSpLocks noChangeShapeType="1"/>
            <a:stCxn id="462859" idx="0"/>
            <a:endCxn id="46285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2866" name="AutoShape 18"/>
          <p:cNvCxnSpPr>
            <a:cxnSpLocks noChangeShapeType="1"/>
            <a:stCxn id="462856" idx="4"/>
            <a:endCxn id="462857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2867" name="AutoShape 19"/>
          <p:cNvCxnSpPr>
            <a:cxnSpLocks noChangeShapeType="1"/>
            <a:stCxn id="462856" idx="5"/>
            <a:endCxn id="46285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68" name="AutoShape 20"/>
          <p:cNvCxnSpPr>
            <a:cxnSpLocks noChangeShapeType="1"/>
            <a:stCxn id="462855" idx="7"/>
            <a:endCxn id="46285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69" name="AutoShape 21"/>
          <p:cNvCxnSpPr>
            <a:cxnSpLocks noChangeShapeType="1"/>
            <a:stCxn id="462853" idx="5"/>
            <a:endCxn id="46286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0" name="AutoShape 22"/>
          <p:cNvCxnSpPr>
            <a:cxnSpLocks noChangeShapeType="1"/>
            <a:stCxn id="462862" idx="4"/>
            <a:endCxn id="46286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1" name="AutoShape 23"/>
          <p:cNvCxnSpPr>
            <a:cxnSpLocks noChangeShapeType="1"/>
            <a:stCxn id="462861" idx="6"/>
            <a:endCxn id="46286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3" name="AutoShape 25"/>
          <p:cNvCxnSpPr>
            <a:cxnSpLocks noChangeShapeType="1"/>
            <a:stCxn id="462852" idx="7"/>
            <a:endCxn id="46285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2874" name="AutoShape 26"/>
          <p:cNvCxnSpPr>
            <a:cxnSpLocks noChangeShapeType="1"/>
            <a:stCxn id="462852" idx="6"/>
            <a:endCxn id="46285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5" name="AutoShape 27"/>
          <p:cNvCxnSpPr>
            <a:cxnSpLocks noChangeShapeType="1"/>
            <a:stCxn id="462857" idx="4"/>
            <a:endCxn id="462858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6" name="AutoShape 28"/>
          <p:cNvCxnSpPr>
            <a:cxnSpLocks noChangeShapeType="1"/>
            <a:stCxn id="462859" idx="6"/>
            <a:endCxn id="46285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2877" name="AutoShape 29"/>
          <p:cNvCxnSpPr>
            <a:cxnSpLocks noChangeShapeType="1"/>
            <a:stCxn id="462859" idx="4"/>
            <a:endCxn id="46286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8" name="AutoShape 30"/>
          <p:cNvCxnSpPr>
            <a:cxnSpLocks noChangeShapeType="1"/>
            <a:stCxn id="462860" idx="7"/>
            <a:endCxn id="46285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9" name="AutoShape 31"/>
          <p:cNvCxnSpPr>
            <a:cxnSpLocks noChangeShapeType="1"/>
            <a:stCxn id="462855" idx="4"/>
            <a:endCxn id="46285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80" name="AutoShape 32"/>
          <p:cNvCxnSpPr>
            <a:cxnSpLocks noChangeShapeType="1"/>
            <a:stCxn id="462853" idx="4"/>
            <a:endCxn id="46286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288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6288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288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6288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288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2887" name="Line 39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2888" name="Rectangle 40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2889" name="Line 41"/>
          <p:cNvSpPr>
            <a:spLocks noChangeShapeType="1"/>
          </p:cNvSpPr>
          <p:nvPr/>
        </p:nvSpPr>
        <p:spPr bwMode="auto">
          <a:xfrm flipH="1">
            <a:off x="81978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2890" name="Line 42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734A4373-CC7B-4571-9BA6-56F71296B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{1,2}</a:t>
            </a:r>
          </a:p>
        </p:txBody>
      </p:sp>
    </p:spTree>
    <p:extLst>
      <p:ext uri="{BB962C8B-B14F-4D97-AF65-F5344CB8AC3E}">
        <p14:creationId xmlns:p14="http://schemas.microsoft.com/office/powerpoint/2010/main" val="159154139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A9E36-2391-B140-92C6-CFFB38012541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6489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6490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6490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6490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6490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6490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64905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6490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6490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6490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6490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6491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6491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64912" name="AutoShape 16"/>
          <p:cNvCxnSpPr>
            <a:cxnSpLocks noChangeShapeType="1"/>
            <a:stCxn id="464899" idx="5"/>
            <a:endCxn id="46490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13" name="AutoShape 17"/>
          <p:cNvCxnSpPr>
            <a:cxnSpLocks noChangeShapeType="1"/>
            <a:stCxn id="464907" idx="0"/>
            <a:endCxn id="46490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4914" name="AutoShape 18"/>
          <p:cNvCxnSpPr>
            <a:cxnSpLocks noChangeShapeType="1"/>
            <a:stCxn id="464904" idx="4"/>
            <a:endCxn id="464905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4915" name="AutoShape 19"/>
          <p:cNvCxnSpPr>
            <a:cxnSpLocks noChangeShapeType="1"/>
            <a:stCxn id="464904" idx="5"/>
            <a:endCxn id="46490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16" name="AutoShape 20"/>
          <p:cNvCxnSpPr>
            <a:cxnSpLocks noChangeShapeType="1"/>
            <a:stCxn id="464903" idx="7"/>
            <a:endCxn id="46490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17" name="AutoShape 21"/>
          <p:cNvCxnSpPr>
            <a:cxnSpLocks noChangeShapeType="1"/>
            <a:stCxn id="464901" idx="5"/>
            <a:endCxn id="46491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18" name="AutoShape 22"/>
          <p:cNvCxnSpPr>
            <a:cxnSpLocks noChangeShapeType="1"/>
            <a:stCxn id="464910" idx="4"/>
            <a:endCxn id="46491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19" name="AutoShape 23"/>
          <p:cNvCxnSpPr>
            <a:cxnSpLocks noChangeShapeType="1"/>
            <a:stCxn id="464909" idx="6"/>
            <a:endCxn id="46491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1" name="AutoShape 25"/>
          <p:cNvCxnSpPr>
            <a:cxnSpLocks noChangeShapeType="1"/>
            <a:stCxn id="464900" idx="7"/>
            <a:endCxn id="46489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2" name="AutoShape 26"/>
          <p:cNvCxnSpPr>
            <a:cxnSpLocks noChangeShapeType="1"/>
            <a:stCxn id="464900" idx="6"/>
            <a:endCxn id="46490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3" name="AutoShape 27"/>
          <p:cNvCxnSpPr>
            <a:cxnSpLocks noChangeShapeType="1"/>
            <a:stCxn id="464905" idx="4"/>
            <a:endCxn id="464906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4" name="AutoShape 28"/>
          <p:cNvCxnSpPr>
            <a:cxnSpLocks noChangeShapeType="1"/>
            <a:stCxn id="464907" idx="6"/>
            <a:endCxn id="46490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4925" name="AutoShape 29"/>
          <p:cNvCxnSpPr>
            <a:cxnSpLocks noChangeShapeType="1"/>
            <a:stCxn id="464907" idx="4"/>
            <a:endCxn id="46490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6" name="AutoShape 30"/>
          <p:cNvCxnSpPr>
            <a:cxnSpLocks noChangeShapeType="1"/>
            <a:stCxn id="464908" idx="7"/>
            <a:endCxn id="46490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7" name="AutoShape 31"/>
          <p:cNvCxnSpPr>
            <a:cxnSpLocks noChangeShapeType="1"/>
            <a:stCxn id="464903" idx="4"/>
            <a:endCxn id="46490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8" name="AutoShape 32"/>
          <p:cNvCxnSpPr>
            <a:cxnSpLocks noChangeShapeType="1"/>
            <a:stCxn id="464901" idx="4"/>
            <a:endCxn id="46490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493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6493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493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6493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4936" name="Rectangle 40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4938" name="Line 42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" name="Rectangle 37">
            <a:extLst>
              <a:ext uri="{FF2B5EF4-FFF2-40B4-BE49-F238E27FC236}">
                <a16:creationId xmlns:a16="http://schemas.microsoft.com/office/drawing/2014/main" id="{BCD2E21E-775B-4E8F-A941-FC8CB7B22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{1}</a:t>
            </a:r>
          </a:p>
        </p:txBody>
      </p:sp>
    </p:spTree>
    <p:extLst>
      <p:ext uri="{BB962C8B-B14F-4D97-AF65-F5344CB8AC3E}">
        <p14:creationId xmlns:p14="http://schemas.microsoft.com/office/powerpoint/2010/main" val="94537036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6DB5C-9052-2C47-A353-56592ED2D5FF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66947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66948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66949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66950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66951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66952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66953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66954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66955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66956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66957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66958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66959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66960" name="AutoShape 16"/>
          <p:cNvCxnSpPr>
            <a:cxnSpLocks noChangeShapeType="1"/>
            <a:stCxn id="466947" idx="5"/>
            <a:endCxn id="466949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1" name="AutoShape 17"/>
          <p:cNvCxnSpPr>
            <a:cxnSpLocks noChangeShapeType="1"/>
            <a:stCxn id="466955" idx="0"/>
            <a:endCxn id="466952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6962" name="AutoShape 18"/>
          <p:cNvCxnSpPr>
            <a:cxnSpLocks noChangeShapeType="1"/>
            <a:stCxn id="466952" idx="4"/>
            <a:endCxn id="466953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6963" name="AutoShape 19"/>
          <p:cNvCxnSpPr>
            <a:cxnSpLocks noChangeShapeType="1"/>
            <a:stCxn id="466952" idx="5"/>
            <a:endCxn id="466951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4" name="AutoShape 20"/>
          <p:cNvCxnSpPr>
            <a:cxnSpLocks noChangeShapeType="1"/>
            <a:stCxn id="466951" idx="7"/>
            <a:endCxn id="466949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5" name="AutoShape 21"/>
          <p:cNvCxnSpPr>
            <a:cxnSpLocks noChangeShapeType="1"/>
            <a:stCxn id="466949" idx="5"/>
            <a:endCxn id="466958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6" name="AutoShape 22"/>
          <p:cNvCxnSpPr>
            <a:cxnSpLocks noChangeShapeType="1"/>
            <a:stCxn id="466958" idx="4"/>
            <a:endCxn id="466959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7" name="AutoShape 23"/>
          <p:cNvCxnSpPr>
            <a:cxnSpLocks noChangeShapeType="1"/>
            <a:stCxn id="466957" idx="6"/>
            <a:endCxn id="466958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8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9" name="AutoShape 25"/>
          <p:cNvCxnSpPr>
            <a:cxnSpLocks noChangeShapeType="1"/>
            <a:stCxn id="466948" idx="7"/>
            <a:endCxn id="466947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0" name="AutoShape 26"/>
          <p:cNvCxnSpPr>
            <a:cxnSpLocks noChangeShapeType="1"/>
            <a:stCxn id="466948" idx="6"/>
            <a:endCxn id="466949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1" name="AutoShape 27"/>
          <p:cNvCxnSpPr>
            <a:cxnSpLocks noChangeShapeType="1"/>
            <a:stCxn id="466953" idx="4"/>
            <a:endCxn id="466954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2" name="AutoShape 28"/>
          <p:cNvCxnSpPr>
            <a:cxnSpLocks noChangeShapeType="1"/>
            <a:stCxn id="466955" idx="6"/>
            <a:endCxn id="466954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6973" name="AutoShape 29"/>
          <p:cNvCxnSpPr>
            <a:cxnSpLocks noChangeShapeType="1"/>
            <a:stCxn id="466955" idx="4"/>
            <a:endCxn id="466956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4" name="AutoShape 30"/>
          <p:cNvCxnSpPr>
            <a:cxnSpLocks noChangeShapeType="1"/>
            <a:stCxn id="466956" idx="7"/>
            <a:endCxn id="466954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5" name="AutoShape 31"/>
          <p:cNvCxnSpPr>
            <a:cxnSpLocks noChangeShapeType="1"/>
            <a:stCxn id="466951" idx="4"/>
            <a:endCxn id="466950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6" name="AutoShape 32"/>
          <p:cNvCxnSpPr>
            <a:cxnSpLocks noChangeShapeType="1"/>
            <a:stCxn id="466949" idx="4"/>
            <a:endCxn id="466957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6978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66979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6980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66981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6982" name="Rectangle 38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6983" name="Line 39"/>
          <p:cNvSpPr>
            <a:spLocks noChangeShapeType="1"/>
          </p:cNvSpPr>
          <p:nvPr/>
        </p:nvSpPr>
        <p:spPr bwMode="auto">
          <a:xfrm flipH="1">
            <a:off x="7924800" y="2667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6984" name="Line 40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BF45D935-A075-4E8F-BFD0-2BA68085C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{1}</a:t>
            </a:r>
          </a:p>
        </p:txBody>
      </p:sp>
    </p:spTree>
    <p:extLst>
      <p:ext uri="{BB962C8B-B14F-4D97-AF65-F5344CB8AC3E}">
        <p14:creationId xmlns:p14="http://schemas.microsoft.com/office/powerpoint/2010/main" val="44427154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04CE1-F9BE-0E4D-B282-7B7C8CF34CB8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6899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6899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6899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6899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6899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6900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69001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6900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6900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6900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6900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6900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6900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69008" name="AutoShape 16"/>
          <p:cNvCxnSpPr>
            <a:cxnSpLocks noChangeShapeType="1"/>
            <a:stCxn id="468995" idx="5"/>
            <a:endCxn id="46899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09" name="AutoShape 17"/>
          <p:cNvCxnSpPr>
            <a:cxnSpLocks noChangeShapeType="1"/>
            <a:stCxn id="469003" idx="0"/>
            <a:endCxn id="46900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9010" name="AutoShape 18"/>
          <p:cNvCxnSpPr>
            <a:cxnSpLocks noChangeShapeType="1"/>
            <a:stCxn id="469000" idx="4"/>
            <a:endCxn id="469001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9011" name="AutoShape 19"/>
          <p:cNvCxnSpPr>
            <a:cxnSpLocks noChangeShapeType="1"/>
            <a:stCxn id="469000" idx="5"/>
            <a:endCxn id="46899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2" name="AutoShape 20"/>
          <p:cNvCxnSpPr>
            <a:cxnSpLocks noChangeShapeType="1"/>
            <a:stCxn id="468999" idx="7"/>
            <a:endCxn id="46899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3" name="AutoShape 21"/>
          <p:cNvCxnSpPr>
            <a:cxnSpLocks noChangeShapeType="1"/>
            <a:stCxn id="468997" idx="5"/>
            <a:endCxn id="46900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4" name="AutoShape 22"/>
          <p:cNvCxnSpPr>
            <a:cxnSpLocks noChangeShapeType="1"/>
            <a:stCxn id="469006" idx="4"/>
            <a:endCxn id="46900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5" name="AutoShape 23"/>
          <p:cNvCxnSpPr>
            <a:cxnSpLocks noChangeShapeType="1"/>
            <a:stCxn id="469005" idx="6"/>
            <a:endCxn id="46900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7" name="AutoShape 25"/>
          <p:cNvCxnSpPr>
            <a:cxnSpLocks noChangeShapeType="1"/>
            <a:stCxn id="468996" idx="7"/>
            <a:endCxn id="46899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8" name="AutoShape 26"/>
          <p:cNvCxnSpPr>
            <a:cxnSpLocks noChangeShapeType="1"/>
            <a:stCxn id="468996" idx="6"/>
            <a:endCxn id="46899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9" name="AutoShape 27"/>
          <p:cNvCxnSpPr>
            <a:cxnSpLocks noChangeShapeType="1"/>
            <a:stCxn id="469001" idx="4"/>
            <a:endCxn id="469002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20" name="AutoShape 28"/>
          <p:cNvCxnSpPr>
            <a:cxnSpLocks noChangeShapeType="1"/>
            <a:stCxn id="469003" idx="6"/>
            <a:endCxn id="46900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9021" name="AutoShape 29"/>
          <p:cNvCxnSpPr>
            <a:cxnSpLocks noChangeShapeType="1"/>
            <a:stCxn id="469003" idx="4"/>
            <a:endCxn id="46900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22" name="AutoShape 30"/>
          <p:cNvCxnSpPr>
            <a:cxnSpLocks noChangeShapeType="1"/>
            <a:stCxn id="469004" idx="7"/>
            <a:endCxn id="46900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23" name="AutoShape 31"/>
          <p:cNvCxnSpPr>
            <a:cxnSpLocks noChangeShapeType="1"/>
            <a:stCxn id="468999" idx="4"/>
            <a:endCxn id="46899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24" name="AutoShape 32"/>
          <p:cNvCxnSpPr>
            <a:cxnSpLocks noChangeShapeType="1"/>
            <a:stCxn id="468997" idx="4"/>
            <a:endCxn id="46900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902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6902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902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TA-DA!!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69030" name="Rectangle 38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9032" name="Line 40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62D93B3D-2BF2-4029-AB77-339F1BE7F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400110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</a:t>
            </a:r>
            <a:r>
              <a:rPr lang="en-US" sz="2000">
                <a:latin typeface="Helvetica" charset="0"/>
                <a:cs typeface="+mn-cs"/>
              </a:rPr>
              <a:t>=  {}</a:t>
            </a:r>
            <a:endParaRPr lang="en-US" sz="2000" dirty="0">
              <a:latin typeface="Helvetic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59811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21638-66BE-3947-A795-13C35EE56DB4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7104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7104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7104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7104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7104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7104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71049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7105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7105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7105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7105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7105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7105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71056" name="AutoShape 16"/>
          <p:cNvCxnSpPr>
            <a:cxnSpLocks noChangeShapeType="1"/>
            <a:stCxn id="471043" idx="5"/>
            <a:endCxn id="47104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57" name="AutoShape 17"/>
          <p:cNvCxnSpPr>
            <a:cxnSpLocks noChangeShapeType="1"/>
            <a:stCxn id="471051" idx="0"/>
            <a:endCxn id="47104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058" name="AutoShape 18"/>
          <p:cNvCxnSpPr>
            <a:cxnSpLocks noChangeShapeType="1"/>
            <a:stCxn id="471048" idx="4"/>
            <a:endCxn id="471049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059" name="AutoShape 19"/>
          <p:cNvCxnSpPr>
            <a:cxnSpLocks noChangeShapeType="1"/>
            <a:stCxn id="471048" idx="5"/>
            <a:endCxn id="47104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0" name="AutoShape 20"/>
          <p:cNvCxnSpPr>
            <a:cxnSpLocks noChangeShapeType="1"/>
            <a:stCxn id="471047" idx="7"/>
            <a:endCxn id="47104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1" name="AutoShape 21"/>
          <p:cNvCxnSpPr>
            <a:cxnSpLocks noChangeShapeType="1"/>
            <a:stCxn id="471045" idx="5"/>
            <a:endCxn id="47105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2" name="AutoShape 22"/>
          <p:cNvCxnSpPr>
            <a:cxnSpLocks noChangeShapeType="1"/>
            <a:stCxn id="471054" idx="4"/>
            <a:endCxn id="47105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3" name="AutoShape 23"/>
          <p:cNvCxnSpPr>
            <a:cxnSpLocks noChangeShapeType="1"/>
            <a:stCxn id="471053" idx="6"/>
            <a:endCxn id="47105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5" name="AutoShape 25"/>
          <p:cNvCxnSpPr>
            <a:cxnSpLocks noChangeShapeType="1"/>
            <a:stCxn id="471044" idx="7"/>
            <a:endCxn id="47104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6" name="AutoShape 26"/>
          <p:cNvCxnSpPr>
            <a:cxnSpLocks noChangeShapeType="1"/>
            <a:stCxn id="471044" idx="6"/>
            <a:endCxn id="47104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7" name="AutoShape 27"/>
          <p:cNvCxnSpPr>
            <a:cxnSpLocks noChangeShapeType="1"/>
            <a:stCxn id="471049" idx="4"/>
            <a:endCxn id="471050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8" name="AutoShape 28"/>
          <p:cNvCxnSpPr>
            <a:cxnSpLocks noChangeShapeType="1"/>
            <a:stCxn id="471051" idx="6"/>
            <a:endCxn id="47105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069" name="AutoShape 29"/>
          <p:cNvCxnSpPr>
            <a:cxnSpLocks noChangeShapeType="1"/>
            <a:stCxn id="471051" idx="4"/>
            <a:endCxn id="47105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70" name="AutoShape 30"/>
          <p:cNvCxnSpPr>
            <a:cxnSpLocks noChangeShapeType="1"/>
            <a:stCxn id="471052" idx="7"/>
            <a:endCxn id="47105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71" name="AutoShape 31"/>
          <p:cNvCxnSpPr>
            <a:cxnSpLocks noChangeShapeType="1"/>
            <a:stCxn id="471047" idx="4"/>
            <a:endCxn id="47104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72" name="AutoShape 32"/>
          <p:cNvCxnSpPr>
            <a:cxnSpLocks noChangeShapeType="1"/>
            <a:stCxn id="471045" idx="4"/>
            <a:endCxn id="47105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1074" name="Rectangle 34"/>
          <p:cNvSpPr>
            <a:spLocks noChangeArrowheads="1"/>
          </p:cNvSpPr>
          <p:nvPr/>
        </p:nvSpPr>
        <p:spPr bwMode="auto">
          <a:xfrm>
            <a:off x="5368925" y="374650"/>
            <a:ext cx="3775075" cy="1036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Edge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Tree edge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Back edge</a:t>
            </a:r>
            <a:endParaRPr kumimoji="1" lang="en-US" sz="2000">
              <a:latin typeface="Helvetica" charset="0"/>
              <a:cs typeface="+mn-cs"/>
            </a:endParaRPr>
          </a:p>
        </p:txBody>
      </p:sp>
      <p:sp>
        <p:nvSpPr>
          <p:cNvPr id="47107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71077" name="Rectangle 37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71079" name="Line 39"/>
          <p:cNvSpPr>
            <a:spLocks noChangeShapeType="1"/>
          </p:cNvSpPr>
          <p:nvPr/>
        </p:nvSpPr>
        <p:spPr bwMode="auto">
          <a:xfrm>
            <a:off x="7543800" y="914400"/>
            <a:ext cx="635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1080" name="Line 40"/>
          <p:cNvSpPr>
            <a:spLocks noChangeShapeType="1"/>
          </p:cNvSpPr>
          <p:nvPr/>
        </p:nvSpPr>
        <p:spPr bwMode="auto">
          <a:xfrm>
            <a:off x="7543800" y="1219200"/>
            <a:ext cx="6350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34253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9D57-3FF9-D04B-A842-0AFAF1EA2F21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83331" name="Oval 3"/>
          <p:cNvSpPr>
            <a:spLocks noChangeArrowheads="1"/>
          </p:cNvSpPr>
          <p:nvPr/>
        </p:nvSpPr>
        <p:spPr bwMode="auto">
          <a:xfrm rot="-63699">
            <a:off x="3886200" y="152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83332" name="Oval 4"/>
          <p:cNvSpPr>
            <a:spLocks noChangeArrowheads="1"/>
          </p:cNvSpPr>
          <p:nvPr/>
        </p:nvSpPr>
        <p:spPr bwMode="auto">
          <a:xfrm rot="-63699">
            <a:off x="3298825" y="914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83333" name="Oval 5"/>
          <p:cNvSpPr>
            <a:spLocks noChangeArrowheads="1"/>
          </p:cNvSpPr>
          <p:nvPr/>
        </p:nvSpPr>
        <p:spPr bwMode="auto">
          <a:xfrm rot="-63699">
            <a:off x="4975225" y="32226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83334" name="Oval 6"/>
          <p:cNvSpPr>
            <a:spLocks noChangeArrowheads="1"/>
          </p:cNvSpPr>
          <p:nvPr/>
        </p:nvSpPr>
        <p:spPr bwMode="auto">
          <a:xfrm rot="-63699">
            <a:off x="3429000" y="38100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83335" name="Oval 7"/>
          <p:cNvSpPr>
            <a:spLocks noChangeArrowheads="1"/>
          </p:cNvSpPr>
          <p:nvPr/>
        </p:nvSpPr>
        <p:spPr bwMode="auto">
          <a:xfrm rot="-63699">
            <a:off x="3581400" y="2362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83336" name="Oval 8"/>
          <p:cNvSpPr>
            <a:spLocks noChangeArrowheads="1"/>
          </p:cNvSpPr>
          <p:nvPr/>
        </p:nvSpPr>
        <p:spPr bwMode="auto">
          <a:xfrm rot="-63699">
            <a:off x="2689225" y="1676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83337" name="Oval 9"/>
          <p:cNvSpPr>
            <a:spLocks noChangeArrowheads="1"/>
          </p:cNvSpPr>
          <p:nvPr/>
        </p:nvSpPr>
        <p:spPr bwMode="auto">
          <a:xfrm rot="-63699">
            <a:off x="2765425" y="58896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83338" name="Oval 10"/>
          <p:cNvSpPr>
            <a:spLocks noChangeArrowheads="1"/>
          </p:cNvSpPr>
          <p:nvPr/>
        </p:nvSpPr>
        <p:spPr bwMode="auto">
          <a:xfrm rot="-63699">
            <a:off x="1851025" y="487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83339" name="Oval 11"/>
          <p:cNvSpPr>
            <a:spLocks noChangeArrowheads="1"/>
          </p:cNvSpPr>
          <p:nvPr/>
        </p:nvSpPr>
        <p:spPr bwMode="auto">
          <a:xfrm rot="-63699">
            <a:off x="1851025" y="26670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83340" name="Oval 12"/>
          <p:cNvSpPr>
            <a:spLocks noChangeArrowheads="1"/>
          </p:cNvSpPr>
          <p:nvPr/>
        </p:nvSpPr>
        <p:spPr bwMode="auto">
          <a:xfrm rot="-63699">
            <a:off x="1241425" y="37560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83341" name="Oval 13"/>
          <p:cNvSpPr>
            <a:spLocks noChangeArrowheads="1"/>
          </p:cNvSpPr>
          <p:nvPr/>
        </p:nvSpPr>
        <p:spPr bwMode="auto">
          <a:xfrm rot="-63699">
            <a:off x="5029200" y="4594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83342" name="Oval 14"/>
          <p:cNvSpPr>
            <a:spLocks noChangeArrowheads="1"/>
          </p:cNvSpPr>
          <p:nvPr/>
        </p:nvSpPr>
        <p:spPr bwMode="auto">
          <a:xfrm rot="-63699">
            <a:off x="6423025" y="50514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83343" name="Oval 15"/>
          <p:cNvSpPr>
            <a:spLocks noChangeArrowheads="1"/>
          </p:cNvSpPr>
          <p:nvPr/>
        </p:nvSpPr>
        <p:spPr bwMode="auto">
          <a:xfrm rot="-63699">
            <a:off x="6435725" y="60420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83344" name="AutoShape 16"/>
          <p:cNvCxnSpPr>
            <a:cxnSpLocks noChangeShapeType="1"/>
            <a:stCxn id="483331" idx="5"/>
            <a:endCxn id="483333" idx="0"/>
          </p:cNvCxnSpPr>
          <p:nvPr/>
        </p:nvCxnSpPr>
        <p:spPr bwMode="auto">
          <a:xfrm>
            <a:off x="4521200" y="804863"/>
            <a:ext cx="815975" cy="23907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45" name="AutoShape 17"/>
          <p:cNvCxnSpPr>
            <a:cxnSpLocks noChangeShapeType="1"/>
            <a:stCxn id="483339" idx="7"/>
            <a:endCxn id="483336" idx="3"/>
          </p:cNvCxnSpPr>
          <p:nvPr/>
        </p:nvCxnSpPr>
        <p:spPr bwMode="auto">
          <a:xfrm flipV="1">
            <a:off x="2476500" y="2338388"/>
            <a:ext cx="325438" cy="4048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3346" name="AutoShape 18"/>
          <p:cNvCxnSpPr>
            <a:cxnSpLocks noChangeShapeType="1"/>
            <a:stCxn id="483336" idx="4"/>
            <a:endCxn id="483337" idx="0"/>
          </p:cNvCxnSpPr>
          <p:nvPr/>
        </p:nvCxnSpPr>
        <p:spPr bwMode="auto">
          <a:xfrm>
            <a:off x="3065463" y="2441575"/>
            <a:ext cx="61912" cy="342106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3347" name="AutoShape 19"/>
          <p:cNvCxnSpPr>
            <a:cxnSpLocks noChangeShapeType="1"/>
            <a:stCxn id="483336" idx="5"/>
            <a:endCxn id="483335" idx="1"/>
          </p:cNvCxnSpPr>
          <p:nvPr/>
        </p:nvCxnSpPr>
        <p:spPr bwMode="auto">
          <a:xfrm>
            <a:off x="3324225" y="2328863"/>
            <a:ext cx="360363" cy="1190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48" name="AutoShape 20"/>
          <p:cNvCxnSpPr>
            <a:cxnSpLocks noChangeShapeType="1"/>
            <a:stCxn id="483335" idx="5"/>
            <a:endCxn id="483333" idx="1"/>
          </p:cNvCxnSpPr>
          <p:nvPr/>
        </p:nvCxnSpPr>
        <p:spPr bwMode="auto">
          <a:xfrm>
            <a:off x="4216400" y="3014663"/>
            <a:ext cx="862013" cy="2936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49" name="AutoShape 21"/>
          <p:cNvCxnSpPr>
            <a:cxnSpLocks noChangeShapeType="1"/>
            <a:stCxn id="483333" idx="5"/>
            <a:endCxn id="483342" idx="0"/>
          </p:cNvCxnSpPr>
          <p:nvPr/>
        </p:nvCxnSpPr>
        <p:spPr bwMode="auto">
          <a:xfrm>
            <a:off x="5610225" y="3875088"/>
            <a:ext cx="1174750" cy="114935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0" name="AutoShape 22"/>
          <p:cNvCxnSpPr>
            <a:cxnSpLocks noChangeShapeType="1"/>
            <a:stCxn id="483342" idx="4"/>
            <a:endCxn id="483343" idx="0"/>
          </p:cNvCxnSpPr>
          <p:nvPr/>
        </p:nvCxnSpPr>
        <p:spPr bwMode="auto">
          <a:xfrm flipH="1">
            <a:off x="6797675" y="5816600"/>
            <a:ext cx="1588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1" name="AutoShape 23"/>
          <p:cNvCxnSpPr>
            <a:cxnSpLocks noChangeShapeType="1"/>
            <a:stCxn id="483341" idx="6"/>
            <a:endCxn id="483342" idx="1"/>
          </p:cNvCxnSpPr>
          <p:nvPr/>
        </p:nvCxnSpPr>
        <p:spPr bwMode="auto">
          <a:xfrm>
            <a:off x="5794375" y="4956175"/>
            <a:ext cx="731838" cy="1809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2" name="AutoShape 24"/>
          <p:cNvCxnSpPr>
            <a:cxnSpLocks noChangeShapeType="1"/>
            <a:stCxn id="483336" idx="7"/>
            <a:endCxn id="483332" idx="3"/>
          </p:cNvCxnSpPr>
          <p:nvPr/>
        </p:nvCxnSpPr>
        <p:spPr bwMode="auto">
          <a:xfrm flipV="1">
            <a:off x="3314700" y="1576388"/>
            <a:ext cx="96838" cy="1762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3" name="AutoShape 25"/>
          <p:cNvCxnSpPr>
            <a:cxnSpLocks noChangeShapeType="1"/>
            <a:stCxn id="483332" idx="7"/>
            <a:endCxn id="483331" idx="3"/>
          </p:cNvCxnSpPr>
          <p:nvPr/>
        </p:nvCxnSpPr>
        <p:spPr bwMode="auto">
          <a:xfrm flipV="1">
            <a:off x="3924300" y="814388"/>
            <a:ext cx="74613" cy="1762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4" name="AutoShape 26"/>
          <p:cNvCxnSpPr>
            <a:cxnSpLocks noChangeShapeType="1"/>
            <a:stCxn id="483332" idx="5"/>
            <a:endCxn id="483333" idx="0"/>
          </p:cNvCxnSpPr>
          <p:nvPr/>
        </p:nvCxnSpPr>
        <p:spPr bwMode="auto">
          <a:xfrm>
            <a:off x="3933825" y="1566863"/>
            <a:ext cx="1403350" cy="16287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5" name="AutoShape 27"/>
          <p:cNvCxnSpPr>
            <a:cxnSpLocks noChangeShapeType="1"/>
            <a:stCxn id="483337" idx="1"/>
            <a:endCxn id="483338" idx="5"/>
          </p:cNvCxnSpPr>
          <p:nvPr/>
        </p:nvCxnSpPr>
        <p:spPr bwMode="auto">
          <a:xfrm flipH="1" flipV="1">
            <a:off x="2486025" y="5529263"/>
            <a:ext cx="382588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6" name="AutoShape 28"/>
          <p:cNvCxnSpPr>
            <a:cxnSpLocks noChangeShapeType="1"/>
            <a:stCxn id="483339" idx="4"/>
            <a:endCxn id="483338" idx="0"/>
          </p:cNvCxnSpPr>
          <p:nvPr/>
        </p:nvCxnSpPr>
        <p:spPr bwMode="auto">
          <a:xfrm flipH="1">
            <a:off x="2212975" y="3432175"/>
            <a:ext cx="14288" cy="141763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3357" name="AutoShape 29"/>
          <p:cNvCxnSpPr>
            <a:cxnSpLocks noChangeShapeType="1"/>
            <a:stCxn id="483339" idx="3"/>
            <a:endCxn id="483340" idx="0"/>
          </p:cNvCxnSpPr>
          <p:nvPr/>
        </p:nvCxnSpPr>
        <p:spPr bwMode="auto">
          <a:xfrm flipH="1">
            <a:off x="1603375" y="3328988"/>
            <a:ext cx="360363" cy="4000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8" name="AutoShape 30"/>
          <p:cNvCxnSpPr>
            <a:cxnSpLocks noChangeShapeType="1"/>
            <a:stCxn id="483340" idx="4"/>
            <a:endCxn id="483338" idx="1"/>
          </p:cNvCxnSpPr>
          <p:nvPr/>
        </p:nvCxnSpPr>
        <p:spPr bwMode="auto">
          <a:xfrm>
            <a:off x="1617663" y="4521200"/>
            <a:ext cx="336550" cy="4413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9" name="AutoShape 31"/>
          <p:cNvCxnSpPr>
            <a:cxnSpLocks noChangeShapeType="1"/>
            <a:stCxn id="483335" idx="4"/>
            <a:endCxn id="483334" idx="0"/>
          </p:cNvCxnSpPr>
          <p:nvPr/>
        </p:nvCxnSpPr>
        <p:spPr bwMode="auto">
          <a:xfrm flipH="1">
            <a:off x="3790950" y="3127375"/>
            <a:ext cx="166688" cy="6556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60" name="AutoShape 32"/>
          <p:cNvCxnSpPr>
            <a:cxnSpLocks noChangeShapeType="1"/>
            <a:stCxn id="483333" idx="4"/>
            <a:endCxn id="483341" idx="0"/>
          </p:cNvCxnSpPr>
          <p:nvPr/>
        </p:nvCxnSpPr>
        <p:spPr bwMode="auto">
          <a:xfrm>
            <a:off x="5351463" y="3987800"/>
            <a:ext cx="39687" cy="579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83361" name="Rectangle 33"/>
          <p:cNvSpPr>
            <a:spLocks noChangeArrowheads="1"/>
          </p:cNvSpPr>
          <p:nvPr/>
        </p:nvSpPr>
        <p:spPr bwMode="auto">
          <a:xfrm>
            <a:off x="5368925" y="207963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Edge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Tree edge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Back edge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No Cross Edges!</a:t>
            </a:r>
            <a:endParaRPr kumimoji="1" lang="en-US" sz="2000">
              <a:latin typeface="Helvetica" charset="0"/>
              <a:cs typeface="+mn-cs"/>
            </a:endParaRPr>
          </a:p>
        </p:txBody>
      </p:sp>
      <p:sp>
        <p:nvSpPr>
          <p:cNvPr id="483362" name="Rectangle 34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83363" name="Rectangle 35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83364" name="Line 36"/>
          <p:cNvSpPr>
            <a:spLocks noChangeShapeType="1"/>
          </p:cNvSpPr>
          <p:nvPr/>
        </p:nvSpPr>
        <p:spPr bwMode="auto">
          <a:xfrm>
            <a:off x="7543800" y="762000"/>
            <a:ext cx="635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3365" name="Line 37"/>
          <p:cNvSpPr>
            <a:spLocks noChangeShapeType="1"/>
          </p:cNvSpPr>
          <p:nvPr/>
        </p:nvSpPr>
        <p:spPr bwMode="auto">
          <a:xfrm>
            <a:off x="7543800" y="1066800"/>
            <a:ext cx="6350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601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Properties of (undirected)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>
                    <a:solidFill>
                      <a:srgbClr val="0070C0"/>
                    </a:solidFill>
                  </a:rPr>
                  <a:t>Like BFS(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>
                    <a:solidFill>
                      <a:srgbClr val="0070C0"/>
                    </a:solidFill>
                  </a:rPr>
                  <a:t>):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DFS(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/>
                  <a:t>) visits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 err="1"/>
                  <a:t>iff</a:t>
                </a:r>
                <a:r>
                  <a:rPr kumimoji="1" lang="en-US" sz="2400" dirty="0"/>
                  <a:t> there is a path in G from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/>
                  <a:t> to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200" dirty="0"/>
                  <a:t>So, we can use DFS to find connected components</a:t>
                </a:r>
              </a:p>
              <a:p>
                <a:pPr marL="342900" lvl="1" indent="-34290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1" lang="en-US" sz="2400" dirty="0"/>
                  <a:t>Edges into then-undiscovered vertices define a </a:t>
                </a:r>
                <a:r>
                  <a:rPr kumimoji="1" lang="en-US" sz="2400" b="1" i="1" dirty="0">
                    <a:solidFill>
                      <a:srgbClr val="3366FF"/>
                    </a:solidFill>
                  </a:rPr>
                  <a:t>tree</a:t>
                </a:r>
                <a:r>
                  <a:rPr kumimoji="1" lang="en-US" sz="2400" dirty="0"/>
                  <a:t> – the "depth first spanning tree" of G</a:t>
                </a:r>
              </a:p>
              <a:p>
                <a:pPr marL="0" lvl="1" indent="0" eaLnBrk="1" hangingPunct="1">
                  <a:lnSpc>
                    <a:spcPct val="90000"/>
                  </a:lnSpc>
                  <a:defRPr/>
                </a:pPr>
                <a:endParaRPr kumimoji="1" lang="en-US" sz="2400" dirty="0"/>
              </a:p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>
                    <a:solidFill>
                      <a:srgbClr val="0070C0"/>
                    </a:solidFill>
                  </a:rPr>
                  <a:t>Unlike the BFS tree: 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The DF spanning tree </a:t>
                </a:r>
                <a:r>
                  <a:rPr kumimoji="1" lang="en-US" sz="2400" dirty="0" err="1"/>
                  <a:t>isn</a:t>
                </a:r>
                <a:r>
                  <a:rPr kumimoji="1" lang="fr-FR" sz="2400" dirty="0"/>
                  <a:t>'</a:t>
                </a:r>
                <a:r>
                  <a:rPr kumimoji="1" lang="en-US" sz="2400" dirty="0"/>
                  <a:t>t minimum depth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Its levels don</a:t>
                </a:r>
                <a:r>
                  <a:rPr kumimoji="1" lang="fr-FR" sz="2400" dirty="0"/>
                  <a:t>'</a:t>
                </a:r>
                <a:r>
                  <a:rPr kumimoji="1" lang="en-US" sz="2400" dirty="0"/>
                  <a:t>t reflect min distance from the root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Non-tree edges never join vertices on the same or adjacent levels</a:t>
                </a:r>
              </a:p>
              <a:p>
                <a:pPr marL="0" indent="0" eaLnBrk="1" hangingPunct="1">
                  <a:buNone/>
                  <a:defRPr/>
                </a:pPr>
                <a:endParaRPr kumimoji="1"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0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Non-Tree Edges in DFS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Lemma</a:t>
                </a:r>
                <a:r>
                  <a:rPr lang="en-US" altLang="en-US" sz="2200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sz="2200" dirty="0"/>
                  <a:t> For every </a:t>
                </a:r>
                <a:r>
                  <a:rPr lang="en-US" altLang="en-US" sz="2200" b="1" dirty="0"/>
                  <a:t>undirected</a:t>
                </a:r>
                <a:r>
                  <a:rPr lang="en-US" altLang="en-US" sz="2200" dirty="0"/>
                  <a:t> edge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/>
                  <a:t>, then one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 or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/>
                  <a:t> is an ancestor of the other in the tree.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1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Proof</a:t>
                </a:r>
                <a:r>
                  <a:rPr lang="en-US" altLang="en-US" sz="2200" dirty="0">
                    <a:solidFill>
                      <a:srgbClr val="006600"/>
                    </a:solidFill>
                  </a:rPr>
                  <a:t>:</a:t>
                </a:r>
                <a:r>
                  <a:rPr lang="en-US" altLang="en-US" sz="2200" dirty="0"/>
                  <a:t>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/>
                  <a:t>Suppose that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 is visited first.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/>
                  <a:t>Therefore DFS(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) was called before DFS(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/>
                  <a:t>)</a:t>
                </a:r>
                <a:endParaRPr lang="en-US" altLang="en-US" sz="2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1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is not in DFS tree,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was </a:t>
                </a:r>
                <a:r>
                  <a:rPr lang="en-US" altLang="en-US" sz="2200" dirty="0"/>
                  <a:t>visited when the edge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/>
                  <a:t> was examined during DFS(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)</a:t>
                </a:r>
                <a:endParaRPr lang="en-US" altLang="en-US" sz="2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/>
                  <a:t>Therefore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/>
                  <a:t> was visited during the call to DFS(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) so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/>
                  <a:t> is a descendant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buNone/>
                  <a:defRPr/>
                </a:pPr>
                <a:endParaRPr kumimoji="1"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963" t="-141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61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Non-Tree Edges (Directed Graph)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Lemma</a:t>
                </a:r>
                <a:r>
                  <a:rPr lang="en-US" altLang="en-US" sz="2200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sz="2200" dirty="0"/>
                  <a:t> For every </a:t>
                </a:r>
                <a:r>
                  <a:rPr lang="en-US" altLang="en-US" sz="2200" b="1" dirty="0"/>
                  <a:t>directed</a:t>
                </a:r>
                <a:r>
                  <a:rPr lang="en-US" altLang="en-US" sz="2200" dirty="0"/>
                  <a:t> edge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, then either</a:t>
                </a:r>
              </a:p>
              <a:p>
                <a:pPr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/>
                  <a:t> is visited first or</a:t>
                </a:r>
              </a:p>
              <a:p>
                <a:pPr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/>
                  <a:t> is a descendant of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1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963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8DB651-DC73-4DE5-AF42-CB2F43809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15" y="2993660"/>
            <a:ext cx="8057071" cy="2540518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310A238C-E2B8-48E9-A721-83A6E007D97C}"/>
              </a:ext>
            </a:extLst>
          </p:cNvPr>
          <p:cNvSpPr/>
          <p:nvPr/>
        </p:nvSpPr>
        <p:spPr bwMode="auto">
          <a:xfrm>
            <a:off x="6254150" y="3809161"/>
            <a:ext cx="2199736" cy="2674189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5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415552"/>
            <a:ext cx="8026400" cy="2837611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Applications of DFS</a:t>
            </a:r>
          </a:p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Topological sort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49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200" dirty="0"/>
                  <a:t>: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be a connected graph, and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be the layers produced by BFS(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).  Exactly one of the following holds.</a:t>
                </a:r>
              </a:p>
              <a:p>
                <a:pPr lvl="1">
                  <a:defRPr/>
                </a:pPr>
                <a:r>
                  <a:rPr lang="en-US" sz="2200" dirty="0"/>
                  <a:t>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 No edge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is bipartite.</a:t>
                </a:r>
              </a:p>
              <a:p>
                <a:pPr lvl="1">
                  <a:defRPr/>
                </a:pPr>
                <a:r>
                  <a:rPr lang="en-US" sz="2200" dirty="0"/>
                  <a:t>(ii)  An edge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contains an odd-length cycle (and hence is not bipartite).</a:t>
                </a:r>
              </a:p>
              <a:p>
                <a:pPr marL="0" lvl="1" indent="0">
                  <a:defRPr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963" t="-70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7" name="Freeform 2">
            <a:extLst>
              <a:ext uri="{FF2B5EF4-FFF2-40B4-BE49-F238E27FC236}">
                <a16:creationId xmlns:a16="http://schemas.microsoft.com/office/drawing/2014/main" id="{FA232607-F542-4B05-BA41-012AEC6F3129}"/>
              </a:ext>
            </a:extLst>
          </p:cNvPr>
          <p:cNvSpPr>
            <a:spLocks/>
          </p:cNvSpPr>
          <p:nvPr/>
        </p:nvSpPr>
        <p:spPr bwMode="auto">
          <a:xfrm>
            <a:off x="3363913" y="4629150"/>
            <a:ext cx="493712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8" name="Freeform 3">
            <a:extLst>
              <a:ext uri="{FF2B5EF4-FFF2-40B4-BE49-F238E27FC236}">
                <a16:creationId xmlns:a16="http://schemas.microsoft.com/office/drawing/2014/main" id="{F8A9FAF6-1E94-427F-8220-0801F9D5A0B1}"/>
              </a:ext>
            </a:extLst>
          </p:cNvPr>
          <p:cNvSpPr>
            <a:spLocks/>
          </p:cNvSpPr>
          <p:nvPr/>
        </p:nvSpPr>
        <p:spPr bwMode="auto">
          <a:xfrm>
            <a:off x="2543175" y="462915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9" name="Freeform 4">
            <a:extLst>
              <a:ext uri="{FF2B5EF4-FFF2-40B4-BE49-F238E27FC236}">
                <a16:creationId xmlns:a16="http://schemas.microsoft.com/office/drawing/2014/main" id="{8E66EA4A-B772-4333-A18C-3F2572C1AC11}"/>
              </a:ext>
            </a:extLst>
          </p:cNvPr>
          <p:cNvSpPr>
            <a:spLocks/>
          </p:cNvSpPr>
          <p:nvPr/>
        </p:nvSpPr>
        <p:spPr bwMode="auto">
          <a:xfrm>
            <a:off x="1724025" y="464820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0" name="Oval 7">
            <a:extLst>
              <a:ext uri="{FF2B5EF4-FFF2-40B4-BE49-F238E27FC236}">
                <a16:creationId xmlns:a16="http://schemas.microsoft.com/office/drawing/2014/main" id="{AE506983-EBA5-4B7C-91D1-529A1ACF6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1" name="Oval 8">
            <a:extLst>
              <a:ext uri="{FF2B5EF4-FFF2-40B4-BE49-F238E27FC236}">
                <a16:creationId xmlns:a16="http://schemas.microsoft.com/office/drawing/2014/main" id="{C9403DC0-7F02-4867-A9AA-ED81395CB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2" name="Oval 9">
            <a:extLst>
              <a:ext uri="{FF2B5EF4-FFF2-40B4-BE49-F238E27FC236}">
                <a16:creationId xmlns:a16="http://schemas.microsoft.com/office/drawing/2014/main" id="{E8EC804A-E0A1-45D7-99AF-8520C55D1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3" name="Oval 10">
            <a:extLst>
              <a:ext uri="{FF2B5EF4-FFF2-40B4-BE49-F238E27FC236}">
                <a16:creationId xmlns:a16="http://schemas.microsoft.com/office/drawing/2014/main" id="{0B748B63-72BA-416C-ABCE-278AB834F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4" name="Oval 11">
            <a:extLst>
              <a:ext uri="{FF2B5EF4-FFF2-40B4-BE49-F238E27FC236}">
                <a16:creationId xmlns:a16="http://schemas.microsoft.com/office/drawing/2014/main" id="{6923477B-74A4-46CF-80A9-F43B023C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48291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5" name="Oval 12">
            <a:extLst>
              <a:ext uri="{FF2B5EF4-FFF2-40B4-BE49-F238E27FC236}">
                <a16:creationId xmlns:a16="http://schemas.microsoft.com/office/drawing/2014/main" id="{D3C1E115-3F7F-4629-989D-9453393B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6" name="Oval 13">
            <a:extLst>
              <a:ext uri="{FF2B5EF4-FFF2-40B4-BE49-F238E27FC236}">
                <a16:creationId xmlns:a16="http://schemas.microsoft.com/office/drawing/2014/main" id="{85684601-612A-417B-AE8E-F920AC426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7435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7" name="Oval 14">
            <a:extLst>
              <a:ext uri="{FF2B5EF4-FFF2-40B4-BE49-F238E27FC236}">
                <a16:creationId xmlns:a16="http://schemas.microsoft.com/office/drawing/2014/main" id="{A50229BA-F4F9-4B53-818B-1D195A842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8" name="Oval 15">
            <a:extLst>
              <a:ext uri="{FF2B5EF4-FFF2-40B4-BE49-F238E27FC236}">
                <a16:creationId xmlns:a16="http://schemas.microsoft.com/office/drawing/2014/main" id="{0CABAB7C-E973-4836-9687-7FCD05125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99" name="AutoShape 16">
            <a:extLst>
              <a:ext uri="{FF2B5EF4-FFF2-40B4-BE49-F238E27FC236}">
                <a16:creationId xmlns:a16="http://schemas.microsoft.com/office/drawing/2014/main" id="{9A7999AE-AA7A-4EB0-B0AA-AF02BD47D06A}"/>
              </a:ext>
            </a:extLst>
          </p:cNvPr>
          <p:cNvCxnSpPr>
            <a:cxnSpLocks noChangeShapeType="1"/>
            <a:stCxn id="90" idx="6"/>
            <a:endCxn id="94" idx="2"/>
          </p:cNvCxnSpPr>
          <p:nvPr/>
        </p:nvCxnSpPr>
        <p:spPr bwMode="auto">
          <a:xfrm>
            <a:off x="2009775" y="49053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0" name="AutoShape 17">
            <a:extLst>
              <a:ext uri="{FF2B5EF4-FFF2-40B4-BE49-F238E27FC236}">
                <a16:creationId xmlns:a16="http://schemas.microsoft.com/office/drawing/2014/main" id="{CABC4726-9758-4250-83BD-BF05F78A1E7F}"/>
              </a:ext>
            </a:extLst>
          </p:cNvPr>
          <p:cNvCxnSpPr>
            <a:cxnSpLocks noChangeShapeType="1"/>
            <a:stCxn id="91" idx="7"/>
            <a:endCxn id="94" idx="3"/>
          </p:cNvCxnSpPr>
          <p:nvPr/>
        </p:nvCxnSpPr>
        <p:spPr bwMode="auto">
          <a:xfrm flipV="1">
            <a:off x="1987550" y="4959350"/>
            <a:ext cx="7302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1" name="AutoShape 18">
            <a:extLst>
              <a:ext uri="{FF2B5EF4-FFF2-40B4-BE49-F238E27FC236}">
                <a16:creationId xmlns:a16="http://schemas.microsoft.com/office/drawing/2014/main" id="{4BCE547F-9B6D-400E-A13B-5D90EECC2BFF}"/>
              </a:ext>
            </a:extLst>
          </p:cNvPr>
          <p:cNvCxnSpPr>
            <a:cxnSpLocks noChangeShapeType="1"/>
            <a:stCxn id="91" idx="6"/>
            <a:endCxn id="95" idx="2"/>
          </p:cNvCxnSpPr>
          <p:nvPr/>
        </p:nvCxnSpPr>
        <p:spPr bwMode="auto">
          <a:xfrm>
            <a:off x="2009775" y="53625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2" name="AutoShape 19">
            <a:extLst>
              <a:ext uri="{FF2B5EF4-FFF2-40B4-BE49-F238E27FC236}">
                <a16:creationId xmlns:a16="http://schemas.microsoft.com/office/drawing/2014/main" id="{EF4D18FA-C752-4562-84A5-3874DE68B8A3}"/>
              </a:ext>
            </a:extLst>
          </p:cNvPr>
          <p:cNvCxnSpPr>
            <a:cxnSpLocks noChangeShapeType="1"/>
            <a:stCxn id="92" idx="6"/>
            <a:endCxn id="96" idx="2"/>
          </p:cNvCxnSpPr>
          <p:nvPr/>
        </p:nvCxnSpPr>
        <p:spPr bwMode="auto">
          <a:xfrm>
            <a:off x="2009775" y="58197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3" name="AutoShape 20">
            <a:extLst>
              <a:ext uri="{FF2B5EF4-FFF2-40B4-BE49-F238E27FC236}">
                <a16:creationId xmlns:a16="http://schemas.microsoft.com/office/drawing/2014/main" id="{59993B1D-5FD0-4336-BCD7-F68A69B217CA}"/>
              </a:ext>
            </a:extLst>
          </p:cNvPr>
          <p:cNvCxnSpPr>
            <a:cxnSpLocks noChangeShapeType="1"/>
            <a:stCxn id="93" idx="7"/>
            <a:endCxn id="90" idx="2"/>
          </p:cNvCxnSpPr>
          <p:nvPr/>
        </p:nvCxnSpPr>
        <p:spPr bwMode="auto">
          <a:xfrm flipV="1">
            <a:off x="1349375" y="4905375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4" name="AutoShape 21">
            <a:extLst>
              <a:ext uri="{FF2B5EF4-FFF2-40B4-BE49-F238E27FC236}">
                <a16:creationId xmlns:a16="http://schemas.microsoft.com/office/drawing/2014/main" id="{A4B7E2BE-A21A-4A1B-9793-9D33CF382FFF}"/>
              </a:ext>
            </a:extLst>
          </p:cNvPr>
          <p:cNvCxnSpPr>
            <a:cxnSpLocks noChangeShapeType="1"/>
            <a:stCxn id="93" idx="6"/>
            <a:endCxn id="91" idx="2"/>
          </p:cNvCxnSpPr>
          <p:nvPr/>
        </p:nvCxnSpPr>
        <p:spPr bwMode="auto">
          <a:xfrm>
            <a:off x="1371600" y="5362575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5" name="AutoShape 22">
            <a:extLst>
              <a:ext uri="{FF2B5EF4-FFF2-40B4-BE49-F238E27FC236}">
                <a16:creationId xmlns:a16="http://schemas.microsoft.com/office/drawing/2014/main" id="{BBED10D6-AC2C-42DA-9DC0-818C44F93D21}"/>
              </a:ext>
            </a:extLst>
          </p:cNvPr>
          <p:cNvCxnSpPr>
            <a:cxnSpLocks noChangeShapeType="1"/>
            <a:stCxn id="93" idx="5"/>
            <a:endCxn id="92" idx="2"/>
          </p:cNvCxnSpPr>
          <p:nvPr/>
        </p:nvCxnSpPr>
        <p:spPr bwMode="auto">
          <a:xfrm>
            <a:off x="1349375" y="5416550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6" name="AutoShape 23">
            <a:extLst>
              <a:ext uri="{FF2B5EF4-FFF2-40B4-BE49-F238E27FC236}">
                <a16:creationId xmlns:a16="http://schemas.microsoft.com/office/drawing/2014/main" id="{D4AF66DC-F34A-4E45-AFE6-A664F8DB02F5}"/>
              </a:ext>
            </a:extLst>
          </p:cNvPr>
          <p:cNvCxnSpPr>
            <a:cxnSpLocks noChangeShapeType="1"/>
            <a:stCxn id="94" idx="5"/>
            <a:endCxn id="97" idx="1"/>
          </p:cNvCxnSpPr>
          <p:nvPr/>
        </p:nvCxnSpPr>
        <p:spPr bwMode="auto">
          <a:xfrm>
            <a:off x="2825750" y="4959350"/>
            <a:ext cx="71120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7" name="AutoShape 24">
            <a:extLst>
              <a:ext uri="{FF2B5EF4-FFF2-40B4-BE49-F238E27FC236}">
                <a16:creationId xmlns:a16="http://schemas.microsoft.com/office/drawing/2014/main" id="{FDB14091-2F75-44B2-A6A7-32F68EE75513}"/>
              </a:ext>
            </a:extLst>
          </p:cNvPr>
          <p:cNvCxnSpPr>
            <a:cxnSpLocks noChangeShapeType="1"/>
            <a:stCxn id="96" idx="6"/>
            <a:endCxn id="97" idx="3"/>
          </p:cNvCxnSpPr>
          <p:nvPr/>
        </p:nvCxnSpPr>
        <p:spPr bwMode="auto">
          <a:xfrm flipV="1">
            <a:off x="2847975" y="5416550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8" name="AutoShape 25">
            <a:extLst>
              <a:ext uri="{FF2B5EF4-FFF2-40B4-BE49-F238E27FC236}">
                <a16:creationId xmlns:a16="http://schemas.microsoft.com/office/drawing/2014/main" id="{88E0D54A-C4B0-47C2-9AFE-916515C46118}"/>
              </a:ext>
            </a:extLst>
          </p:cNvPr>
          <p:cNvCxnSpPr>
            <a:cxnSpLocks noChangeShapeType="1"/>
            <a:stCxn id="95" idx="6"/>
            <a:endCxn id="98" idx="1"/>
          </p:cNvCxnSpPr>
          <p:nvPr/>
        </p:nvCxnSpPr>
        <p:spPr bwMode="auto">
          <a:xfrm>
            <a:off x="2847975" y="5362575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9" name="Oval 26">
            <a:extLst>
              <a:ext uri="{FF2B5EF4-FFF2-40B4-BE49-F238E27FC236}">
                <a16:creationId xmlns:a16="http://schemas.microsoft.com/office/drawing/2014/main" id="{05AE9FA5-DD36-42E7-A8FF-FDD3B310E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10" name="AutoShape 27">
            <a:extLst>
              <a:ext uri="{FF2B5EF4-FFF2-40B4-BE49-F238E27FC236}">
                <a16:creationId xmlns:a16="http://schemas.microsoft.com/office/drawing/2014/main" id="{14ECE84E-2B5E-4BFA-88F2-6341D02E8DAA}"/>
              </a:ext>
            </a:extLst>
          </p:cNvPr>
          <p:cNvCxnSpPr>
            <a:cxnSpLocks noChangeShapeType="1"/>
            <a:stCxn id="94" idx="6"/>
            <a:endCxn id="109" idx="2"/>
          </p:cNvCxnSpPr>
          <p:nvPr/>
        </p:nvCxnSpPr>
        <p:spPr bwMode="auto">
          <a:xfrm>
            <a:off x="2847975" y="4905375"/>
            <a:ext cx="666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1" name="Text Box 28">
            <a:extLst>
              <a:ext uri="{FF2B5EF4-FFF2-40B4-BE49-F238E27FC236}">
                <a16:creationId xmlns:a16="http://schemas.microsoft.com/office/drawing/2014/main" id="{4DB07BD7-5991-4406-8C51-7F86950B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373813"/>
            <a:ext cx="91124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>
                <a:latin typeface="+mn-lt"/>
                <a:cs typeface="+mn-cs"/>
              </a:rPr>
              <a:t>Case (i)</a:t>
            </a:r>
          </a:p>
        </p:txBody>
      </p:sp>
      <p:sp>
        <p:nvSpPr>
          <p:cNvPr id="112" name="Text Box 29">
            <a:extLst>
              <a:ext uri="{FF2B5EF4-FFF2-40B4-BE49-F238E27FC236}">
                <a16:creationId xmlns:a16="http://schemas.microsoft.com/office/drawing/2014/main" id="{360BA3C0-98F6-4BA8-A994-208AA2B6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67413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113" name="Text Box 30">
            <a:extLst>
              <a:ext uri="{FF2B5EF4-FFF2-40B4-BE49-F238E27FC236}">
                <a16:creationId xmlns:a16="http://schemas.microsoft.com/office/drawing/2014/main" id="{DE203289-0421-4943-9382-589F3667C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114" name="Text Box 31">
            <a:extLst>
              <a:ext uri="{FF2B5EF4-FFF2-40B4-BE49-F238E27FC236}">
                <a16:creationId xmlns:a16="http://schemas.microsoft.com/office/drawing/2014/main" id="{74DDB34B-D22F-47AE-A0D9-06DE078C3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sp>
        <p:nvSpPr>
          <p:cNvPr id="115" name="Freeform 32">
            <a:extLst>
              <a:ext uri="{FF2B5EF4-FFF2-40B4-BE49-F238E27FC236}">
                <a16:creationId xmlns:a16="http://schemas.microsoft.com/office/drawing/2014/main" id="{2696BBD9-EEC8-4EFF-AB96-EAFB5370E394}"/>
              </a:ext>
            </a:extLst>
          </p:cNvPr>
          <p:cNvSpPr>
            <a:spLocks/>
          </p:cNvSpPr>
          <p:nvPr/>
        </p:nvSpPr>
        <p:spPr bwMode="auto">
          <a:xfrm>
            <a:off x="7221538" y="4600575"/>
            <a:ext cx="493712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6" name="Freeform 33">
            <a:extLst>
              <a:ext uri="{FF2B5EF4-FFF2-40B4-BE49-F238E27FC236}">
                <a16:creationId xmlns:a16="http://schemas.microsoft.com/office/drawing/2014/main" id="{6B283668-2A61-453C-ABFF-B4A3EA85164C}"/>
              </a:ext>
            </a:extLst>
          </p:cNvPr>
          <p:cNvSpPr>
            <a:spLocks/>
          </p:cNvSpPr>
          <p:nvPr/>
        </p:nvSpPr>
        <p:spPr bwMode="auto">
          <a:xfrm>
            <a:off x="6400800" y="4600575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7" name="Freeform 34">
            <a:extLst>
              <a:ext uri="{FF2B5EF4-FFF2-40B4-BE49-F238E27FC236}">
                <a16:creationId xmlns:a16="http://schemas.microsoft.com/office/drawing/2014/main" id="{2AF26E05-EF35-4613-88D2-AA7DA04A3C40}"/>
              </a:ext>
            </a:extLst>
          </p:cNvPr>
          <p:cNvSpPr>
            <a:spLocks/>
          </p:cNvSpPr>
          <p:nvPr/>
        </p:nvSpPr>
        <p:spPr bwMode="auto">
          <a:xfrm>
            <a:off x="5581650" y="4619625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8" name="Oval 35">
            <a:extLst>
              <a:ext uri="{FF2B5EF4-FFF2-40B4-BE49-F238E27FC236}">
                <a16:creationId xmlns:a16="http://schemas.microsoft.com/office/drawing/2014/main" id="{61207602-4B7C-4D53-812F-CA59FA826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800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9" name="Oval 36">
            <a:extLst>
              <a:ext uri="{FF2B5EF4-FFF2-40B4-BE49-F238E27FC236}">
                <a16:creationId xmlns:a16="http://schemas.microsoft.com/office/drawing/2014/main" id="{79CA701C-B010-46D2-8E4D-5CE3EF5AB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A46CB776-0770-4802-A55D-BD285CA4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1" name="Oval 38">
            <a:extLst>
              <a:ext uri="{FF2B5EF4-FFF2-40B4-BE49-F238E27FC236}">
                <a16:creationId xmlns:a16="http://schemas.microsoft.com/office/drawing/2014/main" id="{03780FC1-EBAF-4A9C-8DCF-B0E248E9B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2" name="Oval 39">
            <a:extLst>
              <a:ext uri="{FF2B5EF4-FFF2-40B4-BE49-F238E27FC236}">
                <a16:creationId xmlns:a16="http://schemas.microsoft.com/office/drawing/2014/main" id="{75770B86-F0AC-4760-A36A-68439B481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800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3" name="Oval 40">
            <a:extLst>
              <a:ext uri="{FF2B5EF4-FFF2-40B4-BE49-F238E27FC236}">
                <a16:creationId xmlns:a16="http://schemas.microsoft.com/office/drawing/2014/main" id="{4ADBCB8F-D16F-4355-9568-0DC78060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4" name="Oval 41">
            <a:extLst>
              <a:ext uri="{FF2B5EF4-FFF2-40B4-BE49-F238E27FC236}">
                <a16:creationId xmlns:a16="http://schemas.microsoft.com/office/drawing/2014/main" id="{5822D982-0CB2-45C3-9366-D8034FE4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5" name="Oval 42">
            <a:extLst>
              <a:ext uri="{FF2B5EF4-FFF2-40B4-BE49-F238E27FC236}">
                <a16:creationId xmlns:a16="http://schemas.microsoft.com/office/drawing/2014/main" id="{F04D7589-86AD-48DC-9707-EEC5085F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0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6" name="Oval 43">
            <a:extLst>
              <a:ext uri="{FF2B5EF4-FFF2-40B4-BE49-F238E27FC236}">
                <a16:creationId xmlns:a16="http://schemas.microsoft.com/office/drawing/2014/main" id="{B55BF95B-F6C7-4B0C-B06A-2A7B68CBB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27" name="AutoShape 44">
            <a:extLst>
              <a:ext uri="{FF2B5EF4-FFF2-40B4-BE49-F238E27FC236}">
                <a16:creationId xmlns:a16="http://schemas.microsoft.com/office/drawing/2014/main" id="{22CF0F12-2479-466B-A245-665447F2BC84}"/>
              </a:ext>
            </a:extLst>
          </p:cNvPr>
          <p:cNvCxnSpPr>
            <a:cxnSpLocks noChangeShapeType="1"/>
            <a:stCxn id="118" idx="6"/>
            <a:endCxn id="122" idx="2"/>
          </p:cNvCxnSpPr>
          <p:nvPr/>
        </p:nvCxnSpPr>
        <p:spPr bwMode="auto">
          <a:xfrm>
            <a:off x="5867400" y="48768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8" name="AutoShape 45">
            <a:extLst>
              <a:ext uri="{FF2B5EF4-FFF2-40B4-BE49-F238E27FC236}">
                <a16:creationId xmlns:a16="http://schemas.microsoft.com/office/drawing/2014/main" id="{E562E38E-2407-4618-B9F6-3F84B9863DA8}"/>
              </a:ext>
            </a:extLst>
          </p:cNvPr>
          <p:cNvCxnSpPr>
            <a:cxnSpLocks noChangeShapeType="1"/>
            <a:stCxn id="119" idx="7"/>
            <a:endCxn id="122" idx="3"/>
          </p:cNvCxnSpPr>
          <p:nvPr/>
        </p:nvCxnSpPr>
        <p:spPr bwMode="auto">
          <a:xfrm flipV="1">
            <a:off x="5845175" y="4930775"/>
            <a:ext cx="7302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9" name="AutoShape 46">
            <a:extLst>
              <a:ext uri="{FF2B5EF4-FFF2-40B4-BE49-F238E27FC236}">
                <a16:creationId xmlns:a16="http://schemas.microsoft.com/office/drawing/2014/main" id="{8D67C820-D6C4-4107-904D-BEBF0720AD60}"/>
              </a:ext>
            </a:extLst>
          </p:cNvPr>
          <p:cNvCxnSpPr>
            <a:cxnSpLocks noChangeShapeType="1"/>
            <a:stCxn id="119" idx="6"/>
            <a:endCxn id="123" idx="2"/>
          </p:cNvCxnSpPr>
          <p:nvPr/>
        </p:nvCxnSpPr>
        <p:spPr bwMode="auto">
          <a:xfrm>
            <a:off x="5867400" y="53340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0" name="AutoShape 47">
            <a:extLst>
              <a:ext uri="{FF2B5EF4-FFF2-40B4-BE49-F238E27FC236}">
                <a16:creationId xmlns:a16="http://schemas.microsoft.com/office/drawing/2014/main" id="{CB4E80C3-40AA-48BC-9C81-72C22DAFBC30}"/>
              </a:ext>
            </a:extLst>
          </p:cNvPr>
          <p:cNvCxnSpPr>
            <a:cxnSpLocks noChangeShapeType="1"/>
            <a:stCxn id="120" idx="6"/>
            <a:endCxn id="124" idx="2"/>
          </p:cNvCxnSpPr>
          <p:nvPr/>
        </p:nvCxnSpPr>
        <p:spPr bwMode="auto">
          <a:xfrm>
            <a:off x="5867400" y="5791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1" name="AutoShape 48">
            <a:extLst>
              <a:ext uri="{FF2B5EF4-FFF2-40B4-BE49-F238E27FC236}">
                <a16:creationId xmlns:a16="http://schemas.microsoft.com/office/drawing/2014/main" id="{0CC669C3-A47A-44A3-BEF8-866B78FA3510}"/>
              </a:ext>
            </a:extLst>
          </p:cNvPr>
          <p:cNvCxnSpPr>
            <a:cxnSpLocks noChangeShapeType="1"/>
            <a:stCxn id="121" idx="7"/>
            <a:endCxn id="118" idx="2"/>
          </p:cNvCxnSpPr>
          <p:nvPr/>
        </p:nvCxnSpPr>
        <p:spPr bwMode="auto">
          <a:xfrm flipV="1">
            <a:off x="5207000" y="4876800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2" name="AutoShape 49">
            <a:extLst>
              <a:ext uri="{FF2B5EF4-FFF2-40B4-BE49-F238E27FC236}">
                <a16:creationId xmlns:a16="http://schemas.microsoft.com/office/drawing/2014/main" id="{7B2FDE2B-0D25-4C83-921A-B37C0561C469}"/>
              </a:ext>
            </a:extLst>
          </p:cNvPr>
          <p:cNvCxnSpPr>
            <a:cxnSpLocks noChangeShapeType="1"/>
            <a:stCxn id="121" idx="6"/>
            <a:endCxn id="119" idx="2"/>
          </p:cNvCxnSpPr>
          <p:nvPr/>
        </p:nvCxnSpPr>
        <p:spPr bwMode="auto">
          <a:xfrm>
            <a:off x="5229225" y="53340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3" name="AutoShape 50">
            <a:extLst>
              <a:ext uri="{FF2B5EF4-FFF2-40B4-BE49-F238E27FC236}">
                <a16:creationId xmlns:a16="http://schemas.microsoft.com/office/drawing/2014/main" id="{9EB88683-0095-4AF4-ADA7-DE4FBAEBEAE8}"/>
              </a:ext>
            </a:extLst>
          </p:cNvPr>
          <p:cNvCxnSpPr>
            <a:cxnSpLocks noChangeShapeType="1"/>
            <a:stCxn id="121" idx="5"/>
            <a:endCxn id="120" idx="2"/>
          </p:cNvCxnSpPr>
          <p:nvPr/>
        </p:nvCxnSpPr>
        <p:spPr bwMode="auto">
          <a:xfrm>
            <a:off x="5207000" y="5387975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4" name="AutoShape 51">
            <a:extLst>
              <a:ext uri="{FF2B5EF4-FFF2-40B4-BE49-F238E27FC236}">
                <a16:creationId xmlns:a16="http://schemas.microsoft.com/office/drawing/2014/main" id="{252A15BD-EB3A-47FE-9687-D95237845951}"/>
              </a:ext>
            </a:extLst>
          </p:cNvPr>
          <p:cNvCxnSpPr>
            <a:cxnSpLocks noChangeShapeType="1"/>
            <a:stCxn id="122" idx="5"/>
            <a:endCxn id="125" idx="1"/>
          </p:cNvCxnSpPr>
          <p:nvPr/>
        </p:nvCxnSpPr>
        <p:spPr bwMode="auto">
          <a:xfrm>
            <a:off x="6683375" y="4930775"/>
            <a:ext cx="71120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5" name="AutoShape 52">
            <a:extLst>
              <a:ext uri="{FF2B5EF4-FFF2-40B4-BE49-F238E27FC236}">
                <a16:creationId xmlns:a16="http://schemas.microsoft.com/office/drawing/2014/main" id="{44DC7BEB-FA00-4665-8517-A0756867325F}"/>
              </a:ext>
            </a:extLst>
          </p:cNvPr>
          <p:cNvCxnSpPr>
            <a:cxnSpLocks noChangeShapeType="1"/>
            <a:stCxn id="124" idx="6"/>
            <a:endCxn id="125" idx="3"/>
          </p:cNvCxnSpPr>
          <p:nvPr/>
        </p:nvCxnSpPr>
        <p:spPr bwMode="auto">
          <a:xfrm flipV="1">
            <a:off x="6705600" y="5387975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6" name="AutoShape 53">
            <a:extLst>
              <a:ext uri="{FF2B5EF4-FFF2-40B4-BE49-F238E27FC236}">
                <a16:creationId xmlns:a16="http://schemas.microsoft.com/office/drawing/2014/main" id="{642055CF-B740-4685-877C-2AFAE6F9FEA2}"/>
              </a:ext>
            </a:extLst>
          </p:cNvPr>
          <p:cNvCxnSpPr>
            <a:cxnSpLocks noChangeShapeType="1"/>
            <a:stCxn id="123" idx="6"/>
            <a:endCxn id="126" idx="1"/>
          </p:cNvCxnSpPr>
          <p:nvPr/>
        </p:nvCxnSpPr>
        <p:spPr bwMode="auto">
          <a:xfrm>
            <a:off x="6705600" y="5334000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7" name="Oval 54">
            <a:extLst>
              <a:ext uri="{FF2B5EF4-FFF2-40B4-BE49-F238E27FC236}">
                <a16:creationId xmlns:a16="http://schemas.microsoft.com/office/drawing/2014/main" id="{B3EF445E-6733-4887-817E-2DFB065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0" y="4800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38" name="AutoShape 55">
            <a:extLst>
              <a:ext uri="{FF2B5EF4-FFF2-40B4-BE49-F238E27FC236}">
                <a16:creationId xmlns:a16="http://schemas.microsoft.com/office/drawing/2014/main" id="{D323BC83-43AA-4977-8C72-60220088FD20}"/>
              </a:ext>
            </a:extLst>
          </p:cNvPr>
          <p:cNvCxnSpPr>
            <a:cxnSpLocks noChangeShapeType="1"/>
            <a:stCxn id="122" idx="6"/>
            <a:endCxn id="137" idx="2"/>
          </p:cNvCxnSpPr>
          <p:nvPr/>
        </p:nvCxnSpPr>
        <p:spPr bwMode="auto">
          <a:xfrm>
            <a:off x="6705600" y="4876800"/>
            <a:ext cx="666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9" name="Text Box 56">
            <a:extLst>
              <a:ext uri="{FF2B5EF4-FFF2-40B4-BE49-F238E27FC236}">
                <a16:creationId xmlns:a16="http://schemas.microsoft.com/office/drawing/2014/main" id="{607BDFC9-DC1E-44A4-9DE4-86C954C6C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6345238"/>
            <a:ext cx="96185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>
                <a:latin typeface="+mn-lt"/>
                <a:cs typeface="+mn-cs"/>
              </a:rPr>
              <a:t>Case (ii)</a:t>
            </a:r>
          </a:p>
        </p:txBody>
      </p:sp>
      <p:sp>
        <p:nvSpPr>
          <p:cNvPr id="140" name="Text Box 57">
            <a:extLst>
              <a:ext uri="{FF2B5EF4-FFF2-40B4-BE49-F238E27FC236}">
                <a16:creationId xmlns:a16="http://schemas.microsoft.com/office/drawing/2014/main" id="{B4313998-EB32-4053-BD78-84499C80C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938838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141" name="Text Box 58">
            <a:extLst>
              <a:ext uri="{FF2B5EF4-FFF2-40B4-BE49-F238E27FC236}">
                <a16:creationId xmlns:a16="http://schemas.microsoft.com/office/drawing/2014/main" id="{E4313F12-3768-4EDB-A87D-7A41513E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5934075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142" name="Text Box 59">
            <a:extLst>
              <a:ext uri="{FF2B5EF4-FFF2-40B4-BE49-F238E27FC236}">
                <a16:creationId xmlns:a16="http://schemas.microsoft.com/office/drawing/2014/main" id="{BCA97EF9-FB51-4AFD-BF57-81C3DD927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5934075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cxnSp>
        <p:nvCxnSpPr>
          <p:cNvPr id="143" name="AutoShape 60">
            <a:extLst>
              <a:ext uri="{FF2B5EF4-FFF2-40B4-BE49-F238E27FC236}">
                <a16:creationId xmlns:a16="http://schemas.microsoft.com/office/drawing/2014/main" id="{EBD9DEEB-463B-422A-8361-08AA054B186B}"/>
              </a:ext>
            </a:extLst>
          </p:cNvPr>
          <p:cNvCxnSpPr>
            <a:cxnSpLocks noChangeShapeType="1"/>
            <a:stCxn id="126" idx="0"/>
            <a:endCxn id="125" idx="4"/>
          </p:cNvCxnSpPr>
          <p:nvPr/>
        </p:nvCxnSpPr>
        <p:spPr bwMode="auto">
          <a:xfrm flipV="1">
            <a:off x="7448550" y="5410200"/>
            <a:ext cx="0" cy="304800"/>
          </a:xfrm>
          <a:prstGeom prst="straightConnector1">
            <a:avLst/>
          </a:prstGeom>
          <a:noFill/>
          <a:ln w="76200" cmpd="sng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4" name="AutoShape 46">
            <a:extLst>
              <a:ext uri="{FF2B5EF4-FFF2-40B4-BE49-F238E27FC236}">
                <a16:creationId xmlns:a16="http://schemas.microsoft.com/office/drawing/2014/main" id="{F8F2DA5A-D4FB-4768-B9DE-FD12C32E968A}"/>
              </a:ext>
            </a:extLst>
          </p:cNvPr>
          <p:cNvCxnSpPr>
            <a:cxnSpLocks noChangeShapeType="1"/>
            <a:stCxn id="120" idx="7"/>
            <a:endCxn id="123" idx="3"/>
          </p:cNvCxnSpPr>
          <p:nvPr/>
        </p:nvCxnSpPr>
        <p:spPr bwMode="auto">
          <a:xfrm flipV="1">
            <a:off x="5845082" y="5387882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5" name="AutoShape 46">
            <a:extLst>
              <a:ext uri="{FF2B5EF4-FFF2-40B4-BE49-F238E27FC236}">
                <a16:creationId xmlns:a16="http://schemas.microsoft.com/office/drawing/2014/main" id="{A27509B7-2ACF-4BE1-8659-13B59FFEE60B}"/>
              </a:ext>
            </a:extLst>
          </p:cNvPr>
          <p:cNvCxnSpPr>
            <a:cxnSpLocks noChangeShapeType="1"/>
            <a:stCxn id="118" idx="5"/>
            <a:endCxn id="123" idx="1"/>
          </p:cNvCxnSpPr>
          <p:nvPr/>
        </p:nvCxnSpPr>
        <p:spPr bwMode="auto">
          <a:xfrm>
            <a:off x="5845082" y="4930682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6" name="AutoShape 46">
            <a:extLst>
              <a:ext uri="{FF2B5EF4-FFF2-40B4-BE49-F238E27FC236}">
                <a16:creationId xmlns:a16="http://schemas.microsoft.com/office/drawing/2014/main" id="{A4BF446E-612F-4841-B1AF-39716D7166C5}"/>
              </a:ext>
            </a:extLst>
          </p:cNvPr>
          <p:cNvCxnSpPr>
            <a:cxnSpLocks noChangeShapeType="1"/>
            <a:stCxn id="90" idx="6"/>
            <a:endCxn id="95" idx="1"/>
          </p:cNvCxnSpPr>
          <p:nvPr/>
        </p:nvCxnSpPr>
        <p:spPr bwMode="auto">
          <a:xfrm>
            <a:off x="2009775" y="4905375"/>
            <a:ext cx="708118" cy="403318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7" name="AutoShape 46">
            <a:extLst>
              <a:ext uri="{FF2B5EF4-FFF2-40B4-BE49-F238E27FC236}">
                <a16:creationId xmlns:a16="http://schemas.microsoft.com/office/drawing/2014/main" id="{552A8ADE-8293-44A7-B250-4F812739F609}"/>
              </a:ext>
            </a:extLst>
          </p:cNvPr>
          <p:cNvCxnSpPr>
            <a:cxnSpLocks noChangeShapeType="1"/>
            <a:stCxn id="92" idx="7"/>
            <a:endCxn id="95" idx="3"/>
          </p:cNvCxnSpPr>
          <p:nvPr/>
        </p:nvCxnSpPr>
        <p:spPr bwMode="auto">
          <a:xfrm flipV="1">
            <a:off x="1987457" y="5416457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544643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Precedence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In a directed graph, an edge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sz="2400" dirty="0"/>
                  <a:t> means task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sz="2400" dirty="0"/>
                  <a:t> must occur before task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en-US" sz="2400" dirty="0"/>
                  <a:t>.</a:t>
                </a:r>
              </a:p>
              <a:p>
                <a:pPr marL="0" indent="0" eaLnBrk="1" hangingPunct="1">
                  <a:buNone/>
                  <a:defRPr/>
                </a:pPr>
                <a:endParaRPr kumimoji="1" lang="en-US" sz="2400" dirty="0"/>
              </a:p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Applications</a:t>
                </a:r>
              </a:p>
              <a:p>
                <a:pPr eaLnBrk="1" hangingPunct="1">
                  <a:defRPr/>
                </a:pPr>
                <a:r>
                  <a:rPr kumimoji="1" lang="en-US" sz="2400" dirty="0"/>
                  <a:t>Course prerequisite:</a:t>
                </a:r>
              </a:p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	course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sz="2400" dirty="0"/>
                  <a:t> must be taken before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kumimoji="1" lang="en-US" sz="2400" dirty="0"/>
              </a:p>
              <a:p>
                <a:pPr eaLnBrk="1" hangingPunct="1">
                  <a:defRPr/>
                </a:pPr>
                <a:r>
                  <a:rPr kumimoji="1" lang="en-US" sz="2400" dirty="0"/>
                  <a:t>Compilation: </a:t>
                </a:r>
              </a:p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	must compile module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sz="2400" dirty="0"/>
                  <a:t>before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kumimoji="1" lang="en-US" sz="2400" dirty="0"/>
              </a:p>
              <a:p>
                <a:pPr eaLnBrk="1" hangingPunct="1">
                  <a:defRPr/>
                </a:pPr>
                <a:r>
                  <a:rPr kumimoji="1" lang="en-US" sz="2400" dirty="0"/>
                  <a:t>Computing overflow:</a:t>
                </a:r>
              </a:p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	output of job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sz="2400" dirty="0"/>
                  <a:t> is part of input to job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kumimoji="1" lang="en-US" sz="2400" dirty="0"/>
              </a:p>
              <a:p>
                <a:pPr eaLnBrk="1" hangingPunct="1">
                  <a:defRPr/>
                </a:pPr>
                <a:r>
                  <a:rPr kumimoji="1" lang="en-US" sz="2400" dirty="0"/>
                  <a:t>Manufacturing or assembly: </a:t>
                </a:r>
              </a:p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	sand it before paint it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  <a:blipFill>
                <a:blip r:embed="rId3"/>
                <a:stretch>
                  <a:fillRect l="-1092" t="-824" b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9D70B-A991-4FD3-A96D-EEC63F3A9E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31470" r="2236" b="3501"/>
          <a:stretch/>
        </p:blipFill>
        <p:spPr>
          <a:xfrm>
            <a:off x="5645791" y="1511513"/>
            <a:ext cx="3397542" cy="173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Directed Acyclic Graphs (DAG)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Def</a:t>
                </a:r>
                <a:r>
                  <a:rPr lang="en-US" sz="2400" dirty="0"/>
                  <a:t>: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directed acyclic graph (DAG) </a:t>
                </a:r>
                <a:r>
                  <a:rPr lang="en-US" sz="2400" dirty="0"/>
                  <a:t>is a graph that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400" dirty="0"/>
                  <a:t>	contains no directed cycles.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Def</a:t>
                </a:r>
                <a:r>
                  <a:rPr lang="en-US" sz="2400" dirty="0"/>
                  <a:t>: 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topological order </a:t>
                </a:r>
                <a:r>
                  <a:rPr lang="en-US" sz="2400" dirty="0"/>
                  <a:t>of a directed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an ordering of its nodes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so that for every edge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we have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.</a:t>
                </a:r>
                <a:endParaRPr lang="en-US" sz="2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  <a:blipFill>
                <a:blip r:embed="rId3"/>
                <a:stretch>
                  <a:fillRect l="-1092" t="-2235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51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899E04-1043-4280-AE36-5B13E565F849}"/>
              </a:ext>
            </a:extLst>
          </p:cNvPr>
          <p:cNvGrpSpPr/>
          <p:nvPr/>
        </p:nvGrpSpPr>
        <p:grpSpPr>
          <a:xfrm>
            <a:off x="493814" y="3932735"/>
            <a:ext cx="2828925" cy="2479042"/>
            <a:chOff x="506311" y="3931402"/>
            <a:chExt cx="2828925" cy="24790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869C50-9D36-4D42-8B93-6C196EB08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753" y="6040470"/>
              <a:ext cx="824570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defRPr/>
              </a:pPr>
              <a:r>
                <a:rPr kumimoji="1" lang="en-US" sz="1800" i="1">
                  <a:latin typeface="+mn-lt"/>
                  <a:cs typeface="+mn-cs"/>
                </a:rPr>
                <a:t>a DAG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752BD63A-23EA-481E-846B-BE92470A6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061" y="3931402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2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9A9FF471-D8F0-4295-8644-A5CEBF7B4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786" y="3931402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E669FAB2-25FF-42F3-AB86-F7AD71A10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11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i="1" baseline="-25000" dirty="0">
                  <a:latin typeface="+mn-lt"/>
                  <a:cs typeface="+mn-cs"/>
                </a:rPr>
                <a:t>6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F46540A6-3166-43B2-900F-8A5EE22F6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424" y="4796590"/>
              <a:ext cx="265112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i="1" baseline="-25000" dirty="0">
                  <a:latin typeface="+mn-lt"/>
                </a:rPr>
                <a:t>5</a:t>
              </a:r>
              <a:endParaRPr kumimoji="1" lang="en-US" i="1" baseline="-25000" dirty="0">
                <a:latin typeface="+mn-lt"/>
                <a:cs typeface="+mn-cs"/>
              </a:endParaRP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E925670A-B546-4905-A520-1515C4F7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536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15672057-23A3-4136-A7A6-D930061BF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061" y="5661777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7</a:t>
              </a:r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D86179C3-5366-4390-A15B-8634E1D62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786" y="5661777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1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13" name="AutoShape 13">
              <a:extLst>
                <a:ext uri="{FF2B5EF4-FFF2-40B4-BE49-F238E27FC236}">
                  <a16:creationId xmlns:a16="http://schemas.microsoft.com/office/drawing/2014/main" id="{A3EA6E7C-9B04-497F-A4C3-836756E02534}"/>
                </a:ext>
              </a:extLst>
            </p:cNvPr>
            <p:cNvCxnSpPr>
              <a:cxnSpLocks noChangeShapeType="1"/>
              <a:stCxn id="6" idx="3"/>
              <a:endCxn id="8" idx="7"/>
            </p:cNvCxnSpPr>
            <p:nvPr/>
          </p:nvCxnSpPr>
          <p:spPr bwMode="auto">
            <a:xfrm flipH="1">
              <a:off x="734911" y="4160002"/>
              <a:ext cx="476250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4">
              <a:extLst>
                <a:ext uri="{FF2B5EF4-FFF2-40B4-BE49-F238E27FC236}">
                  <a16:creationId xmlns:a16="http://schemas.microsoft.com/office/drawing/2014/main" id="{73AEBE27-0F6B-4A7C-BEEB-EF238F6F1399}"/>
                </a:ext>
              </a:extLst>
            </p:cNvPr>
            <p:cNvCxnSpPr>
              <a:cxnSpLocks noChangeShapeType="1"/>
              <a:stCxn id="6" idx="5"/>
              <a:endCxn id="9" idx="1"/>
            </p:cNvCxnSpPr>
            <p:nvPr/>
          </p:nvCxnSpPr>
          <p:spPr bwMode="auto">
            <a:xfrm>
              <a:off x="1400074" y="4160002"/>
              <a:ext cx="427037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15">
              <a:extLst>
                <a:ext uri="{FF2B5EF4-FFF2-40B4-BE49-F238E27FC236}">
                  <a16:creationId xmlns:a16="http://schemas.microsoft.com/office/drawing/2014/main" id="{C38C4E29-4DCE-46F1-B2FA-3EE1626A383F}"/>
                </a:ext>
              </a:extLst>
            </p:cNvPr>
            <p:cNvCxnSpPr>
              <a:cxnSpLocks noChangeShapeType="1"/>
              <a:stCxn id="6" idx="6"/>
              <a:endCxn id="7" idx="2"/>
            </p:cNvCxnSpPr>
            <p:nvPr/>
          </p:nvCxnSpPr>
          <p:spPr bwMode="auto">
            <a:xfrm>
              <a:off x="1439761" y="4066340"/>
              <a:ext cx="962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6">
              <a:extLst>
                <a:ext uri="{FF2B5EF4-FFF2-40B4-BE49-F238E27FC236}">
                  <a16:creationId xmlns:a16="http://schemas.microsoft.com/office/drawing/2014/main" id="{BDF21128-4CDA-4870-BC35-42C12C5597AB}"/>
                </a:ext>
              </a:extLst>
            </p:cNvPr>
            <p:cNvCxnSpPr>
              <a:cxnSpLocks noChangeShapeType="1"/>
              <a:stCxn id="7" idx="5"/>
              <a:endCxn id="10" idx="1"/>
            </p:cNvCxnSpPr>
            <p:nvPr/>
          </p:nvCxnSpPr>
          <p:spPr bwMode="auto">
            <a:xfrm>
              <a:off x="2630386" y="4160002"/>
              <a:ext cx="476250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7">
              <a:extLst>
                <a:ext uri="{FF2B5EF4-FFF2-40B4-BE49-F238E27FC236}">
                  <a16:creationId xmlns:a16="http://schemas.microsoft.com/office/drawing/2014/main" id="{4B018F58-D35C-4944-9BFC-BD91857C2967}"/>
                </a:ext>
              </a:extLst>
            </p:cNvPr>
            <p:cNvCxnSpPr>
              <a:cxnSpLocks noChangeShapeType="1"/>
              <a:stCxn id="10" idx="2"/>
              <a:endCxn id="9" idx="6"/>
            </p:cNvCxnSpPr>
            <p:nvPr/>
          </p:nvCxnSpPr>
          <p:spPr bwMode="auto">
            <a:xfrm flipH="1">
              <a:off x="2052536" y="4929940"/>
              <a:ext cx="1016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8">
              <a:extLst>
                <a:ext uri="{FF2B5EF4-FFF2-40B4-BE49-F238E27FC236}">
                  <a16:creationId xmlns:a16="http://schemas.microsoft.com/office/drawing/2014/main" id="{F54DB261-B5A3-44D5-8A13-6D9F21479BB1}"/>
                </a:ext>
              </a:extLst>
            </p:cNvPr>
            <p:cNvCxnSpPr>
              <a:cxnSpLocks noChangeShapeType="1"/>
              <a:stCxn id="12" idx="7"/>
              <a:endCxn id="10" idx="3"/>
            </p:cNvCxnSpPr>
            <p:nvPr/>
          </p:nvCxnSpPr>
          <p:spPr bwMode="auto">
            <a:xfrm flipV="1">
              <a:off x="2630386" y="5025190"/>
              <a:ext cx="476250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A1507FDC-28EC-4D5C-8A9A-852A509DABE1}"/>
                </a:ext>
              </a:extLst>
            </p:cNvPr>
            <p:cNvCxnSpPr>
              <a:cxnSpLocks noChangeShapeType="1"/>
              <a:stCxn id="9" idx="3"/>
              <a:endCxn id="11" idx="7"/>
            </p:cNvCxnSpPr>
            <p:nvPr/>
          </p:nvCxnSpPr>
          <p:spPr bwMode="auto">
            <a:xfrm flipH="1">
              <a:off x="1400074" y="5025190"/>
              <a:ext cx="427037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20">
              <a:extLst>
                <a:ext uri="{FF2B5EF4-FFF2-40B4-BE49-F238E27FC236}">
                  <a16:creationId xmlns:a16="http://schemas.microsoft.com/office/drawing/2014/main" id="{BD811DF1-A2C9-4CB6-8F86-1B029ED8C279}"/>
                </a:ext>
              </a:extLst>
            </p:cNvPr>
            <p:cNvCxnSpPr>
              <a:cxnSpLocks noChangeShapeType="1"/>
              <a:stCxn id="12" idx="1"/>
              <a:endCxn id="9" idx="5"/>
            </p:cNvCxnSpPr>
            <p:nvPr/>
          </p:nvCxnSpPr>
          <p:spPr bwMode="auto">
            <a:xfrm flipH="1" flipV="1">
              <a:off x="2014436" y="5025190"/>
              <a:ext cx="425450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21">
              <a:extLst>
                <a:ext uri="{FF2B5EF4-FFF2-40B4-BE49-F238E27FC236}">
                  <a16:creationId xmlns:a16="http://schemas.microsoft.com/office/drawing/2014/main" id="{D2F5757C-D4AD-4553-B750-02B37FDB3C43}"/>
                </a:ext>
              </a:extLst>
            </p:cNvPr>
            <p:cNvCxnSpPr>
              <a:cxnSpLocks noChangeShapeType="1"/>
              <a:stCxn id="12" idx="2"/>
              <a:endCxn id="11" idx="6"/>
            </p:cNvCxnSpPr>
            <p:nvPr/>
          </p:nvCxnSpPr>
          <p:spPr bwMode="auto">
            <a:xfrm flipH="1">
              <a:off x="1439761" y="5795127"/>
              <a:ext cx="962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2">
              <a:extLst>
                <a:ext uri="{FF2B5EF4-FFF2-40B4-BE49-F238E27FC236}">
                  <a16:creationId xmlns:a16="http://schemas.microsoft.com/office/drawing/2014/main" id="{46D39FCF-6DA3-4708-9BDD-C666DA1AD4E1}"/>
                </a:ext>
              </a:extLst>
            </p:cNvPr>
            <p:cNvCxnSpPr>
              <a:cxnSpLocks noChangeShapeType="1"/>
              <a:stCxn id="8" idx="5"/>
              <a:endCxn id="11" idx="1"/>
            </p:cNvCxnSpPr>
            <p:nvPr/>
          </p:nvCxnSpPr>
          <p:spPr bwMode="auto">
            <a:xfrm>
              <a:off x="734911" y="5025190"/>
              <a:ext cx="476250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3">
              <a:extLst>
                <a:ext uri="{FF2B5EF4-FFF2-40B4-BE49-F238E27FC236}">
                  <a16:creationId xmlns:a16="http://schemas.microsoft.com/office/drawing/2014/main" id="{15172131-BB3B-4D4E-874C-FF78FF995418}"/>
                </a:ext>
              </a:extLst>
            </p:cNvPr>
            <p:cNvCxnSpPr>
              <a:cxnSpLocks noChangeShapeType="1"/>
              <a:stCxn id="9" idx="2"/>
              <a:endCxn id="8" idx="6"/>
            </p:cNvCxnSpPr>
            <p:nvPr/>
          </p:nvCxnSpPr>
          <p:spPr bwMode="auto">
            <a:xfrm flipH="1">
              <a:off x="773011" y="4929940"/>
              <a:ext cx="10144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4">
              <a:extLst>
                <a:ext uri="{FF2B5EF4-FFF2-40B4-BE49-F238E27FC236}">
                  <a16:creationId xmlns:a16="http://schemas.microsoft.com/office/drawing/2014/main" id="{27BA1D85-E311-4C76-921D-13F639505B34}"/>
                </a:ext>
              </a:extLst>
            </p:cNvPr>
            <p:cNvCxnSpPr>
              <a:cxnSpLocks noChangeShapeType="1"/>
              <a:stCxn id="7" idx="3"/>
              <a:endCxn id="9" idx="7"/>
            </p:cNvCxnSpPr>
            <p:nvPr/>
          </p:nvCxnSpPr>
          <p:spPr bwMode="auto">
            <a:xfrm flipH="1">
              <a:off x="2014436" y="4160002"/>
              <a:ext cx="425450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B1CB74A-2623-461E-958D-3FBFDEF069D3}"/>
              </a:ext>
            </a:extLst>
          </p:cNvPr>
          <p:cNvGrpSpPr/>
          <p:nvPr/>
        </p:nvGrpSpPr>
        <p:grpSpPr>
          <a:xfrm>
            <a:off x="4561593" y="4782633"/>
            <a:ext cx="4292600" cy="1700717"/>
            <a:chOff x="4584802" y="4796590"/>
            <a:chExt cx="4292600" cy="1700717"/>
          </a:xfrm>
        </p:grpSpPr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39603A52-0A22-4662-B0B5-A903C2BD4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3978" y="5850334"/>
              <a:ext cx="3302411" cy="6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defRPr/>
              </a:pPr>
              <a:r>
                <a:rPr kumimoji="1" lang="en-US" sz="1800" i="1" dirty="0">
                  <a:latin typeface="+mn-lt"/>
                  <a:cs typeface="+mn-cs"/>
                </a:rPr>
                <a:t>a topological ordering of that DAG–</a:t>
              </a:r>
              <a:br>
                <a:rPr kumimoji="1" lang="en-US" sz="1800" i="1" dirty="0">
                  <a:latin typeface="+mn-lt"/>
                  <a:cs typeface="+mn-cs"/>
                </a:rPr>
              </a:br>
              <a:r>
                <a:rPr kumimoji="1" lang="en-US" sz="1800" i="1" dirty="0">
                  <a:latin typeface="+mn-lt"/>
                  <a:cs typeface="+mn-cs"/>
                </a:rPr>
                <a:t>all edges left-to-right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C2042B4-2244-4333-A2C1-4B0CDE167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802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64AAB4E-E280-4151-BAE6-DFA4D2BF8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965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2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F3BFC0C-F6AB-4752-84FB-5AAEE8609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715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3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29" name="AutoShape 28">
              <a:extLst>
                <a:ext uri="{FF2B5EF4-FFF2-40B4-BE49-F238E27FC236}">
                  <a16:creationId xmlns:a16="http://schemas.microsoft.com/office/drawing/2014/main" id="{5D090835-D08E-488D-8778-D03863E37EAD}"/>
                </a:ext>
              </a:extLst>
            </p:cNvPr>
            <p:cNvCxnSpPr>
              <a:cxnSpLocks noChangeShapeType="1"/>
              <a:stCxn id="27" idx="6"/>
              <a:endCxn id="28" idx="2"/>
            </p:cNvCxnSpPr>
            <p:nvPr/>
          </p:nvCxnSpPr>
          <p:spPr bwMode="auto">
            <a:xfrm>
              <a:off x="5516665" y="4929940"/>
              <a:ext cx="400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E05CA2F-3FD5-423A-A0BD-1957A1A90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3465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4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31" name="AutoShape 30">
              <a:extLst>
                <a:ext uri="{FF2B5EF4-FFF2-40B4-BE49-F238E27FC236}">
                  <a16:creationId xmlns:a16="http://schemas.microsoft.com/office/drawing/2014/main" id="{E5BDF483-AFDF-4BEF-AE26-97E5FF99ACE9}"/>
                </a:ext>
              </a:extLst>
            </p:cNvPr>
            <p:cNvCxnSpPr>
              <a:cxnSpLocks noChangeShapeType="1"/>
              <a:stCxn id="28" idx="6"/>
              <a:endCxn id="30" idx="2"/>
            </p:cNvCxnSpPr>
            <p:nvPr/>
          </p:nvCxnSpPr>
          <p:spPr bwMode="auto">
            <a:xfrm>
              <a:off x="6183415" y="4929940"/>
              <a:ext cx="400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116C475-A803-446D-888D-BB73C17BE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8627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5</a:t>
              </a:r>
            </a:p>
          </p:txBody>
        </p:sp>
        <p:cxnSp>
          <p:nvCxnSpPr>
            <p:cNvPr id="33" name="AutoShape 32">
              <a:extLst>
                <a:ext uri="{FF2B5EF4-FFF2-40B4-BE49-F238E27FC236}">
                  <a16:creationId xmlns:a16="http://schemas.microsoft.com/office/drawing/2014/main" id="{3DF387A8-EE86-4295-9828-4F159056492C}"/>
                </a:ext>
              </a:extLst>
            </p:cNvPr>
            <p:cNvCxnSpPr>
              <a:cxnSpLocks noChangeShapeType="1"/>
              <a:stCxn id="30" idx="6"/>
              <a:endCxn id="32" idx="2"/>
            </p:cNvCxnSpPr>
            <p:nvPr/>
          </p:nvCxnSpPr>
          <p:spPr bwMode="auto">
            <a:xfrm>
              <a:off x="6850165" y="4929940"/>
              <a:ext cx="3984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F25627D-9252-4241-8F6A-2C840618D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5377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6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35" name="AutoShape 34">
              <a:extLst>
                <a:ext uri="{FF2B5EF4-FFF2-40B4-BE49-F238E27FC236}">
                  <a16:creationId xmlns:a16="http://schemas.microsoft.com/office/drawing/2014/main" id="{A88A872D-45EA-4054-913F-49F9735A9C73}"/>
                </a:ext>
              </a:extLst>
            </p:cNvPr>
            <p:cNvCxnSpPr>
              <a:cxnSpLocks noChangeShapeType="1"/>
              <a:stCxn id="32" idx="6"/>
              <a:endCxn id="34" idx="2"/>
            </p:cNvCxnSpPr>
            <p:nvPr/>
          </p:nvCxnSpPr>
          <p:spPr bwMode="auto">
            <a:xfrm>
              <a:off x="7515327" y="4929940"/>
              <a:ext cx="400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34CDADA-A966-4D31-8572-DA5ADF9B5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0702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7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37" name="AutoShape 36">
              <a:extLst>
                <a:ext uri="{FF2B5EF4-FFF2-40B4-BE49-F238E27FC236}">
                  <a16:creationId xmlns:a16="http://schemas.microsoft.com/office/drawing/2014/main" id="{8882E34D-E6C5-45B8-9F3F-A578A8603BFF}"/>
                </a:ext>
              </a:extLst>
            </p:cNvPr>
            <p:cNvCxnSpPr>
              <a:cxnSpLocks noChangeShapeType="1"/>
              <a:stCxn id="34" idx="6"/>
              <a:endCxn id="36" idx="2"/>
            </p:cNvCxnSpPr>
            <p:nvPr/>
          </p:nvCxnSpPr>
          <p:spPr bwMode="auto">
            <a:xfrm>
              <a:off x="8182077" y="4929940"/>
              <a:ext cx="4286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37">
              <a:extLst>
                <a:ext uri="{FF2B5EF4-FFF2-40B4-BE49-F238E27FC236}">
                  <a16:creationId xmlns:a16="http://schemas.microsoft.com/office/drawing/2014/main" id="{9340B53F-536F-41EE-863C-2A566EE9623E}"/>
                </a:ext>
              </a:extLst>
            </p:cNvPr>
            <p:cNvCxnSpPr>
              <a:cxnSpLocks noChangeShapeType="1"/>
              <a:stCxn id="28" idx="0"/>
              <a:endCxn id="32" idx="0"/>
            </p:cNvCxnSpPr>
            <p:nvPr/>
          </p:nvCxnSpPr>
          <p:spPr bwMode="auto">
            <a:xfrm rot="5400000" flipV="1">
              <a:off x="6716021" y="4130634"/>
              <a:ext cx="1587" cy="13335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38">
              <a:extLst>
                <a:ext uri="{FF2B5EF4-FFF2-40B4-BE49-F238E27FC236}">
                  <a16:creationId xmlns:a16="http://schemas.microsoft.com/office/drawing/2014/main" id="{603F8326-4149-4443-9C44-CDB47ECD631D}"/>
                </a:ext>
              </a:extLst>
            </p:cNvPr>
            <p:cNvCxnSpPr>
              <a:cxnSpLocks noChangeShapeType="1"/>
              <a:stCxn id="27" idx="4"/>
              <a:endCxn id="32" idx="3"/>
            </p:cNvCxnSpPr>
            <p:nvPr/>
          </p:nvCxnSpPr>
          <p:spPr bwMode="auto">
            <a:xfrm rot="5400000" flipH="1" flipV="1">
              <a:off x="6315971" y="4092533"/>
              <a:ext cx="39688" cy="1901825"/>
            </a:xfrm>
            <a:prstGeom prst="curvedConnector3">
              <a:avLst>
                <a:gd name="adj1" fmla="val -648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9">
              <a:extLst>
                <a:ext uri="{FF2B5EF4-FFF2-40B4-BE49-F238E27FC236}">
                  <a16:creationId xmlns:a16="http://schemas.microsoft.com/office/drawing/2014/main" id="{4A7BA2FC-6CB1-4F6F-88EE-8C1BB8456E6D}"/>
                </a:ext>
              </a:extLst>
            </p:cNvPr>
            <p:cNvCxnSpPr>
              <a:cxnSpLocks noChangeShapeType="1"/>
              <a:stCxn id="26" idx="4"/>
              <a:endCxn id="32" idx="4"/>
            </p:cNvCxnSpPr>
            <p:nvPr/>
          </p:nvCxnSpPr>
          <p:spPr bwMode="auto">
            <a:xfrm rot="16200000" flipH="1">
              <a:off x="6050065" y="3731377"/>
              <a:ext cx="1587" cy="2665413"/>
            </a:xfrm>
            <a:prstGeom prst="curvedConnector3">
              <a:avLst>
                <a:gd name="adj1" fmla="val 298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40">
              <a:extLst>
                <a:ext uri="{FF2B5EF4-FFF2-40B4-BE49-F238E27FC236}">
                  <a16:creationId xmlns:a16="http://schemas.microsoft.com/office/drawing/2014/main" id="{9B3988B3-6B9A-4BA4-94D3-F0BA17BCBE83}"/>
                </a:ext>
              </a:extLst>
            </p:cNvPr>
            <p:cNvCxnSpPr>
              <a:cxnSpLocks noChangeShapeType="1"/>
              <a:stCxn id="26" idx="0"/>
              <a:endCxn id="30" idx="0"/>
            </p:cNvCxnSpPr>
            <p:nvPr/>
          </p:nvCxnSpPr>
          <p:spPr bwMode="auto">
            <a:xfrm rot="5400000" flipV="1">
              <a:off x="5716690" y="3798052"/>
              <a:ext cx="1587" cy="1998663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41">
              <a:extLst>
                <a:ext uri="{FF2B5EF4-FFF2-40B4-BE49-F238E27FC236}">
                  <a16:creationId xmlns:a16="http://schemas.microsoft.com/office/drawing/2014/main" id="{87DF868C-74B0-48BB-87BF-140DB9485E17}"/>
                </a:ext>
              </a:extLst>
            </p:cNvPr>
            <p:cNvCxnSpPr>
              <a:cxnSpLocks noChangeShapeType="1"/>
              <a:stCxn id="32" idx="7"/>
              <a:endCxn id="36" idx="0"/>
            </p:cNvCxnSpPr>
            <p:nvPr/>
          </p:nvCxnSpPr>
          <p:spPr bwMode="auto">
            <a:xfrm rot="16200000">
              <a:off x="8091590" y="4182227"/>
              <a:ext cx="38100" cy="1266825"/>
            </a:xfrm>
            <a:prstGeom prst="curvedConnector3">
              <a:avLst>
                <a:gd name="adj1" fmla="val 676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42">
              <a:extLst>
                <a:ext uri="{FF2B5EF4-FFF2-40B4-BE49-F238E27FC236}">
                  <a16:creationId xmlns:a16="http://schemas.microsoft.com/office/drawing/2014/main" id="{D5593E51-2C9A-4ECD-9362-2091AD15E7E7}"/>
                </a:ext>
              </a:extLst>
            </p:cNvPr>
            <p:cNvCxnSpPr>
              <a:cxnSpLocks noChangeShapeType="1"/>
              <a:stCxn id="27" idx="0"/>
              <a:endCxn id="34" idx="0"/>
            </p:cNvCxnSpPr>
            <p:nvPr/>
          </p:nvCxnSpPr>
          <p:spPr bwMode="auto">
            <a:xfrm rot="5400000" flipV="1">
              <a:off x="6716021" y="3465471"/>
              <a:ext cx="1587" cy="2663825"/>
            </a:xfrm>
            <a:prstGeom prst="curvedConnector3">
              <a:avLst>
                <a:gd name="adj1" fmla="val -36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4" name="AutoShape 43">
              <a:extLst>
                <a:ext uri="{FF2B5EF4-FFF2-40B4-BE49-F238E27FC236}">
                  <a16:creationId xmlns:a16="http://schemas.microsoft.com/office/drawing/2014/main" id="{11447F9A-4D97-448D-AB68-811C2B06BA83}"/>
                </a:ext>
              </a:extLst>
            </p:cNvPr>
            <p:cNvCxnSpPr>
              <a:cxnSpLocks noChangeShapeType="1"/>
              <a:stCxn id="26" idx="4"/>
              <a:endCxn id="36" idx="4"/>
            </p:cNvCxnSpPr>
            <p:nvPr/>
          </p:nvCxnSpPr>
          <p:spPr bwMode="auto">
            <a:xfrm rot="16200000" flipH="1">
              <a:off x="6730308" y="3051134"/>
              <a:ext cx="1587" cy="4025900"/>
            </a:xfrm>
            <a:prstGeom prst="curvedConnector3">
              <a:avLst>
                <a:gd name="adj1" fmla="val 405999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412778" name="Arrow: Right 412777">
            <a:extLst>
              <a:ext uri="{FF2B5EF4-FFF2-40B4-BE49-F238E27FC236}">
                <a16:creationId xmlns:a16="http://schemas.microsoft.com/office/drawing/2014/main" id="{021ACEBF-7691-4208-AB3C-F8A83E4688E2}"/>
              </a:ext>
            </a:extLst>
          </p:cNvPr>
          <p:cNvSpPr/>
          <p:nvPr/>
        </p:nvSpPr>
        <p:spPr bwMode="auto">
          <a:xfrm>
            <a:off x="3601936" y="4687624"/>
            <a:ext cx="823913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8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7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DAGs: A Sufficient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has a topological order,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DAG.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Proof.  (by contradiction)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Suppose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has a topological order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and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also has a directed cycle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 be the lowest-indexed node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, and 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/>
                  <a:t> be the node just before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; thus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an (directed) edge.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By our choice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, we have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On the other hand, 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an edge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is a topological order, we must have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, a contradiction</a:t>
                </a: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  <a:blipFill>
                <a:blip r:embed="rId3"/>
                <a:stretch>
                  <a:fillRect l="-1092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12673" name="Group 412672">
            <a:extLst>
              <a:ext uri="{FF2B5EF4-FFF2-40B4-BE49-F238E27FC236}">
                <a16:creationId xmlns:a16="http://schemas.microsoft.com/office/drawing/2014/main" id="{C577307D-1A65-403B-A133-62EAD57BD628}"/>
              </a:ext>
            </a:extLst>
          </p:cNvPr>
          <p:cNvGrpSpPr/>
          <p:nvPr/>
        </p:nvGrpSpPr>
        <p:grpSpPr>
          <a:xfrm>
            <a:off x="1339880" y="4801150"/>
            <a:ext cx="6519863" cy="1823210"/>
            <a:chOff x="1339880" y="4801150"/>
            <a:chExt cx="6519863" cy="1823210"/>
          </a:xfrm>
        </p:grpSpPr>
        <p:sp>
          <p:nvSpPr>
            <p:cNvPr id="45" name="Oval 1028">
              <a:extLst>
                <a:ext uri="{FF2B5EF4-FFF2-40B4-BE49-F238E27FC236}">
                  <a16:creationId xmlns:a16="http://schemas.microsoft.com/office/drawing/2014/main" id="{974C93CE-195D-42C2-81E0-625CE0171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80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1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sp>
          <p:nvSpPr>
            <p:cNvPr id="46" name="Oval 1029">
              <a:extLst>
                <a:ext uri="{FF2B5EF4-FFF2-40B4-BE49-F238E27FC236}">
                  <a16:creationId xmlns:a16="http://schemas.microsoft.com/office/drawing/2014/main" id="{46B436A5-EA16-4ACB-85D5-23B8ACC6B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680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47" name="Oval 1030">
              <a:extLst>
                <a:ext uri="{FF2B5EF4-FFF2-40B4-BE49-F238E27FC236}">
                  <a16:creationId xmlns:a16="http://schemas.microsoft.com/office/drawing/2014/main" id="{4EBDFD29-195A-4E33-86A1-74B1397C7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964" y="5628387"/>
              <a:ext cx="249671" cy="250675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sz="2400" baseline="-25000" dirty="0" err="1">
                  <a:latin typeface="+mn-lt"/>
                  <a:cs typeface="+mn-cs"/>
                </a:rPr>
                <a:t>i</a:t>
              </a:r>
              <a:endParaRPr kumimoji="1" lang="en-US" sz="2400" baseline="-25000" dirty="0">
                <a:latin typeface="+mn-lt"/>
                <a:cs typeface="+mn-cs"/>
              </a:endParaRPr>
            </a:p>
          </p:txBody>
        </p:sp>
        <p:sp>
          <p:nvSpPr>
            <p:cNvPr id="48" name="Oval 1031">
              <a:extLst>
                <a:ext uri="{FF2B5EF4-FFF2-40B4-BE49-F238E27FC236}">
                  <a16:creationId xmlns:a16="http://schemas.microsoft.com/office/drawing/2014/main" id="{2979D60F-55B0-47D0-A2DE-BAADD9B15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80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cxnSp>
          <p:nvCxnSpPr>
            <p:cNvPr id="49" name="AutoShape 1032">
              <a:extLst>
                <a:ext uri="{FF2B5EF4-FFF2-40B4-BE49-F238E27FC236}">
                  <a16:creationId xmlns:a16="http://schemas.microsoft.com/office/drawing/2014/main" id="{7D0973F5-20D6-4DDB-A2FB-F1C7C84D36FD}"/>
                </a:ext>
              </a:extLst>
            </p:cNvPr>
            <p:cNvCxnSpPr>
              <a:cxnSpLocks noChangeShapeType="1"/>
              <a:stCxn id="47" idx="6"/>
              <a:endCxn id="48" idx="2"/>
            </p:cNvCxnSpPr>
            <p:nvPr/>
          </p:nvCxnSpPr>
          <p:spPr bwMode="auto">
            <a:xfrm flipV="1">
              <a:off x="2973635" y="5741744"/>
              <a:ext cx="423645" cy="11981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0" name="Oval 1033">
              <a:extLst>
                <a:ext uri="{FF2B5EF4-FFF2-40B4-BE49-F238E27FC236}">
                  <a16:creationId xmlns:a16="http://schemas.microsoft.com/office/drawing/2014/main" id="{D6899DAD-5816-4351-824C-64A677E17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80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51" name="Oval 1034">
              <a:extLst>
                <a:ext uri="{FF2B5EF4-FFF2-40B4-BE49-F238E27FC236}">
                  <a16:creationId xmlns:a16="http://schemas.microsoft.com/office/drawing/2014/main" id="{03675C9C-A279-420E-B026-2D2371032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880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52" name="Oval 1035">
              <a:extLst>
                <a:ext uri="{FF2B5EF4-FFF2-40B4-BE49-F238E27FC236}">
                  <a16:creationId xmlns:a16="http://schemas.microsoft.com/office/drawing/2014/main" id="{F80FB985-C0EA-4163-B0C1-1BA722494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4843" y="5604425"/>
              <a:ext cx="274637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cxnSp>
          <p:nvCxnSpPr>
            <p:cNvPr id="53" name="AutoShape 1036">
              <a:extLst>
                <a:ext uri="{FF2B5EF4-FFF2-40B4-BE49-F238E27FC236}">
                  <a16:creationId xmlns:a16="http://schemas.microsoft.com/office/drawing/2014/main" id="{145E0DC3-BE3D-4B25-898B-2FCBA734B7E9}"/>
                </a:ext>
              </a:extLst>
            </p:cNvPr>
            <p:cNvCxnSpPr>
              <a:cxnSpLocks noChangeShapeType="1"/>
              <a:stCxn id="54" idx="0"/>
              <a:endCxn id="47" idx="0"/>
            </p:cNvCxnSpPr>
            <p:nvPr/>
          </p:nvCxnSpPr>
          <p:spPr bwMode="auto">
            <a:xfrm rot="16200000" flipH="1" flipV="1">
              <a:off x="4566400" y="3886825"/>
              <a:ext cx="23962" cy="3459162"/>
            </a:xfrm>
            <a:prstGeom prst="bentConnector3">
              <a:avLst>
                <a:gd name="adj1" fmla="val -1688778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4" name="Oval 1037">
              <a:extLst>
                <a:ext uri="{FF2B5EF4-FFF2-40B4-BE49-F238E27FC236}">
                  <a16:creationId xmlns:a16="http://schemas.microsoft.com/office/drawing/2014/main" id="{52B9B4C9-EC7B-47EA-B1AD-530B0CD10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643" y="5604425"/>
              <a:ext cx="274637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sz="2200" baseline="-25000" dirty="0">
                  <a:latin typeface="+mn-lt"/>
                </a:rPr>
                <a:t>j</a:t>
              </a:r>
              <a:endParaRPr kumimoji="1" lang="en-US" sz="2200" baseline="-25000" dirty="0">
                <a:latin typeface="+mn-lt"/>
                <a:cs typeface="+mn-cs"/>
              </a:endParaRPr>
            </a:p>
          </p:txBody>
        </p:sp>
        <p:cxnSp>
          <p:nvCxnSpPr>
            <p:cNvPr id="55" name="AutoShape 1038">
              <a:extLst>
                <a:ext uri="{FF2B5EF4-FFF2-40B4-BE49-F238E27FC236}">
                  <a16:creationId xmlns:a16="http://schemas.microsoft.com/office/drawing/2014/main" id="{800DD494-953A-45CD-8EDA-74668947FEA5}"/>
                </a:ext>
              </a:extLst>
            </p:cNvPr>
            <p:cNvCxnSpPr>
              <a:cxnSpLocks noChangeShapeType="1"/>
              <a:stCxn id="48" idx="0"/>
              <a:endCxn id="51" idx="0"/>
            </p:cNvCxnSpPr>
            <p:nvPr/>
          </p:nvCxnSpPr>
          <p:spPr bwMode="auto">
            <a:xfrm rot="5400000" flipV="1">
              <a:off x="4220399" y="4919419"/>
              <a:ext cx="1588" cy="1371600"/>
            </a:xfrm>
            <a:prstGeom prst="bentConnector3">
              <a:avLst>
                <a:gd name="adj1" fmla="val -18400005"/>
              </a:avLst>
            </a:prstGeom>
            <a:noFill/>
            <a:ln w="38100">
              <a:solidFill>
                <a:srgbClr val="00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6" name="Oval 1039">
              <a:extLst>
                <a:ext uri="{FF2B5EF4-FFF2-40B4-BE49-F238E27FC236}">
                  <a16:creationId xmlns:a16="http://schemas.microsoft.com/office/drawing/2014/main" id="{E0CCD9D9-538C-43EB-8EA0-B11945403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9305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57" name="Oval 1040">
              <a:extLst>
                <a:ext uri="{FF2B5EF4-FFF2-40B4-BE49-F238E27FC236}">
                  <a16:creationId xmlns:a16="http://schemas.microsoft.com/office/drawing/2014/main" id="{57A63244-4030-4377-88C0-1D11F8B53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5105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n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58" name="AutoShape 1041">
              <a:extLst>
                <a:ext uri="{FF2B5EF4-FFF2-40B4-BE49-F238E27FC236}">
                  <a16:creationId xmlns:a16="http://schemas.microsoft.com/office/drawing/2014/main" id="{5C3A6AD8-620E-4073-ACFF-E3C295407EAE}"/>
                </a:ext>
              </a:extLst>
            </p:cNvPr>
            <p:cNvCxnSpPr>
              <a:cxnSpLocks noChangeShapeType="1"/>
              <a:stCxn id="51" idx="4"/>
              <a:endCxn id="54" idx="4"/>
            </p:cNvCxnSpPr>
            <p:nvPr/>
          </p:nvCxnSpPr>
          <p:spPr bwMode="auto">
            <a:xfrm rot="16200000" flipH="1">
              <a:off x="5607080" y="5178976"/>
              <a:ext cx="1587" cy="1401762"/>
            </a:xfrm>
            <a:prstGeom prst="bentConnector3">
              <a:avLst>
                <a:gd name="adj1" fmla="val 19599995"/>
              </a:avLst>
            </a:prstGeom>
            <a:noFill/>
            <a:ln w="38100">
              <a:solidFill>
                <a:srgbClr val="00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 Box 1043">
                  <a:extLst>
                    <a:ext uri="{FF2B5EF4-FFF2-40B4-BE49-F238E27FC236}">
                      <a16:creationId xmlns:a16="http://schemas.microsoft.com/office/drawing/2014/main" id="{150D0091-103F-423F-B7A0-D6691AA579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72055" y="4801150"/>
                  <a:ext cx="1785169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 type="none" w="sm" len="sm"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91440">
                  <a:spAutoFit/>
                </a:bodyPr>
                <a:lstStyle/>
                <a:p>
                  <a:pPr algn="l">
                    <a:defRPr/>
                  </a:pPr>
                  <a:r>
                    <a:rPr kumimoji="1" lang="en-US" sz="1600" i="1" dirty="0">
                      <a:solidFill>
                        <a:srgbClr val="003399"/>
                      </a:solidFill>
                      <a:latin typeface="+mn-lt"/>
                      <a:cs typeface="+mn-cs"/>
                    </a:rPr>
                    <a:t>the directed cycle </a:t>
                  </a:r>
                  <a14:m>
                    <m:oMath xmlns:m="http://schemas.openxmlformats.org/officeDocument/2006/math">
                      <m:r>
                        <a:rPr kumimoji="1" lang="en-US" sz="1600" i="1" dirty="0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𝐶</m:t>
                      </m:r>
                    </m:oMath>
                  </a14:m>
                  <a:endParaRPr kumimoji="1" lang="en-US" sz="1600" i="1" dirty="0">
                    <a:solidFill>
                      <a:srgbClr val="003399"/>
                    </a:solidFill>
                    <a:latin typeface="+mn-lt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9" name="Text Box 1043">
                  <a:extLst>
                    <a:ext uri="{FF2B5EF4-FFF2-40B4-BE49-F238E27FC236}">
                      <a16:creationId xmlns:a16="http://schemas.microsoft.com/office/drawing/2014/main" id="{150D0091-103F-423F-B7A0-D6691AA579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72055" y="4801150"/>
                  <a:ext cx="1785169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7167" t="-20000" r="-2389" b="-909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 Box 1042">
                  <a:extLst>
                    <a:ext uri="{FF2B5EF4-FFF2-40B4-BE49-F238E27FC236}">
                      <a16:creationId xmlns:a16="http://schemas.microsoft.com/office/drawing/2014/main" id="{BFABBF36-1D85-46C0-BBAA-0AB4A75D1E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87680" y="6255028"/>
                  <a:ext cx="4154984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 type="none" w="sm" len="sm"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91440">
                  <a:spAutoFit/>
                </a:bodyPr>
                <a:lstStyle/>
                <a:p>
                  <a:pPr algn="l">
                    <a:defRPr/>
                  </a:pPr>
                  <a:r>
                    <a:rPr kumimoji="1" lang="en-US" sz="1800" i="1" dirty="0">
                      <a:latin typeface="+mn-lt"/>
                      <a:cs typeface="+mn-cs"/>
                    </a:rPr>
                    <a:t>the supposed topological order:  </a:t>
                  </a:r>
                  <a14:m>
                    <m:oMath xmlns:m="http://schemas.openxmlformats.org/officeDocument/2006/math">
                      <m:r>
                        <a:rPr kumimoji="1" lang="en-US" sz="1800" i="1" dirty="0" smtClean="0">
                          <a:latin typeface="Cambria Math" panose="02040503050406030204" pitchFamily="18" charset="0"/>
                        </a:rPr>
                        <m:t>1,2,…,</m:t>
                      </m:r>
                      <m:r>
                        <a:rPr kumimoji="1" lang="en-US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endParaRPr kumimoji="1" lang="en-US" sz="1800" i="1" dirty="0">
                    <a:latin typeface="+mn-lt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0" name="Text Box 1042">
                  <a:extLst>
                    <a:ext uri="{FF2B5EF4-FFF2-40B4-BE49-F238E27FC236}">
                      <a16:creationId xmlns:a16="http://schemas.microsoft.com/office/drawing/2014/main" id="{BFABBF36-1D85-46C0-BBAA-0AB4A75D1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87680" y="6255028"/>
                  <a:ext cx="415498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372" t="-21311" r="-880" b="-1311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616597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DAGs: A Sufficient Condition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1539"/>
            <a:ext cx="8368748" cy="5181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F00AB77-D9FA-4EB8-8D16-6CCD29F76C6C}"/>
                  </a:ext>
                </a:extLst>
              </p:cNvPr>
              <p:cNvSpPr/>
              <p:nvPr/>
            </p:nvSpPr>
            <p:spPr bwMode="auto">
              <a:xfrm>
                <a:off x="1005271" y="2748879"/>
                <a:ext cx="2339955" cy="1015663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has a topological order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F00AB77-D9FA-4EB8-8D16-6CCD29F76C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5271" y="2748879"/>
                <a:ext cx="2339955" cy="1015663"/>
              </a:xfrm>
              <a:prstGeom prst="rect">
                <a:avLst/>
              </a:prstGeom>
              <a:blipFill>
                <a:blip r:embed="rId3"/>
                <a:stretch>
                  <a:fillRect r="-4615"/>
                </a:stretch>
              </a:blip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189785-BD2E-4267-9F29-BEB380A725B9}"/>
                  </a:ext>
                </a:extLst>
              </p:cNvPr>
              <p:cNvSpPr/>
              <p:nvPr/>
            </p:nvSpPr>
            <p:spPr bwMode="auto">
              <a:xfrm>
                <a:off x="5630281" y="2748878"/>
                <a:ext cx="2380659" cy="1015663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is a DAG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189785-BD2E-4267-9F29-BEB380A72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0281" y="2748878"/>
                <a:ext cx="2380659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5BFE86D8-3E6D-479D-9615-DA516EEC3384}"/>
              </a:ext>
            </a:extLst>
          </p:cNvPr>
          <p:cNvSpPr/>
          <p:nvPr/>
        </p:nvSpPr>
        <p:spPr bwMode="auto">
          <a:xfrm>
            <a:off x="3839344" y="2716412"/>
            <a:ext cx="146531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516086B3-E84C-447D-B563-D61BC8DD3557}"/>
              </a:ext>
            </a:extLst>
          </p:cNvPr>
          <p:cNvSpPr/>
          <p:nvPr/>
        </p:nvSpPr>
        <p:spPr bwMode="auto">
          <a:xfrm>
            <a:off x="3685998" y="3343503"/>
            <a:ext cx="1534411" cy="484632"/>
          </a:xfrm>
          <a:prstGeom prst="lef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2AF52-1A72-4D7F-8B1C-34FC6DB6154C}"/>
              </a:ext>
            </a:extLst>
          </p:cNvPr>
          <p:cNvSpPr txBox="1"/>
          <p:nvPr/>
        </p:nvSpPr>
        <p:spPr>
          <a:xfrm>
            <a:off x="4288820" y="299527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81426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Every DAG has a source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000" dirty="0"/>
                  <a:t>: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a DAG,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has a node with no incoming edges (i.e., a source).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Proof.  (by contradiction)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Suppose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a DAG and it has no source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Pick any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, and begin following edges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backward</a:t>
                </a:r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.  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has at least one incoming edge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we can walk backward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Then, 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 has at least one incoming edge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we can walk backward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Repeat until we visit a node, say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, twice.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be the sequence of nodes encountered between successive visits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is a cycle.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  <a:blipFill>
                <a:blip r:embed="rId3"/>
                <a:stretch>
                  <a:fillRect l="-728" t="-471" r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12689" name="Group 412688">
            <a:extLst>
              <a:ext uri="{FF2B5EF4-FFF2-40B4-BE49-F238E27FC236}">
                <a16:creationId xmlns:a16="http://schemas.microsoft.com/office/drawing/2014/main" id="{554834B0-E992-4DF6-B716-FA59D23F2CE3}"/>
              </a:ext>
            </a:extLst>
          </p:cNvPr>
          <p:cNvGrpSpPr/>
          <p:nvPr/>
        </p:nvGrpSpPr>
        <p:grpSpPr>
          <a:xfrm>
            <a:off x="1019175" y="5027613"/>
            <a:ext cx="6143625" cy="1739900"/>
            <a:chOff x="1019175" y="5027613"/>
            <a:chExt cx="6143625" cy="1739900"/>
          </a:xfrm>
        </p:grpSpPr>
        <p:sp>
          <p:nvSpPr>
            <p:cNvPr id="21" name="Oval 1028">
              <a:extLst>
                <a:ext uri="{FF2B5EF4-FFF2-40B4-BE49-F238E27FC236}">
                  <a16:creationId xmlns:a16="http://schemas.microsoft.com/office/drawing/2014/main" id="{B2D8B97E-D960-4D66-B5FE-CF5A20585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363" y="6126163"/>
              <a:ext cx="274637" cy="27463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200" baseline="-25000">
                <a:latin typeface="Comic Sans MS" charset="0"/>
                <a:cs typeface="+mn-cs"/>
              </a:endParaRPr>
            </a:p>
          </p:txBody>
        </p:sp>
        <p:sp>
          <p:nvSpPr>
            <p:cNvPr id="22" name="Oval 1029">
              <a:extLst>
                <a:ext uri="{FF2B5EF4-FFF2-40B4-BE49-F238E27FC236}">
                  <a16:creationId xmlns:a16="http://schemas.microsoft.com/office/drawing/2014/main" id="{63DB5559-7BFA-4BC8-AE42-17E7FE6AA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963" y="6126163"/>
              <a:ext cx="274637" cy="2746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200" baseline="-25000">
                <a:latin typeface="Comic Sans MS" charset="0"/>
                <a:cs typeface="+mn-cs"/>
              </a:endParaRPr>
            </a:p>
          </p:txBody>
        </p:sp>
        <p:sp>
          <p:nvSpPr>
            <p:cNvPr id="23" name="Oval 1030">
              <a:extLst>
                <a:ext uri="{FF2B5EF4-FFF2-40B4-BE49-F238E27FC236}">
                  <a16:creationId xmlns:a16="http://schemas.microsoft.com/office/drawing/2014/main" id="{7C3642A4-B4EE-48F9-9EE0-08F51EA2A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800" i="1" baseline="-25000">
                <a:latin typeface="+mn-lt"/>
                <a:cs typeface="+mn-cs"/>
              </a:endParaRPr>
            </a:p>
          </p:txBody>
        </p:sp>
        <p:sp>
          <p:nvSpPr>
            <p:cNvPr id="24" name="Oval 1031">
              <a:extLst>
                <a:ext uri="{FF2B5EF4-FFF2-40B4-BE49-F238E27FC236}">
                  <a16:creationId xmlns:a16="http://schemas.microsoft.com/office/drawing/2014/main" id="{D9065CB9-B0AE-458F-B76E-C3BFB67BF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w</a:t>
              </a:r>
            </a:p>
          </p:txBody>
        </p:sp>
        <p:cxnSp>
          <p:nvCxnSpPr>
            <p:cNvPr id="25" name="AutoShape 1032">
              <a:extLst>
                <a:ext uri="{FF2B5EF4-FFF2-40B4-BE49-F238E27FC236}">
                  <a16:creationId xmlns:a16="http://schemas.microsoft.com/office/drawing/2014/main" id="{CA26D24D-B051-4780-82B7-9D32165AE586}"/>
                </a:ext>
              </a:extLst>
            </p:cNvPr>
            <p:cNvCxnSpPr>
              <a:cxnSpLocks noChangeShapeType="1"/>
              <a:stCxn id="23" idx="6"/>
              <a:endCxn id="24" idx="2"/>
            </p:cNvCxnSpPr>
            <p:nvPr/>
          </p:nvCxnSpPr>
          <p:spPr bwMode="auto">
            <a:xfrm>
              <a:off x="3017838" y="5548313"/>
              <a:ext cx="411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6" name="Oval 1033">
              <a:extLst>
                <a:ext uri="{FF2B5EF4-FFF2-40B4-BE49-F238E27FC236}">
                  <a16:creationId xmlns:a16="http://schemas.microsoft.com/office/drawing/2014/main" id="{CA69FE82-069F-4F03-9FF1-289984553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27" name="Oval 1034">
              <a:extLst>
                <a:ext uri="{FF2B5EF4-FFF2-40B4-BE49-F238E27FC236}">
                  <a16:creationId xmlns:a16="http://schemas.microsoft.com/office/drawing/2014/main" id="{FCD7A838-9577-47B7-A5EF-A7922EED5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x</a:t>
              </a:r>
            </a:p>
          </p:txBody>
        </p:sp>
        <p:sp>
          <p:nvSpPr>
            <p:cNvPr id="28" name="Oval 1035">
              <a:extLst>
                <a:ext uri="{FF2B5EF4-FFF2-40B4-BE49-F238E27FC236}">
                  <a16:creationId xmlns:a16="http://schemas.microsoft.com/office/drawing/2014/main" id="{34200676-A6BA-43D7-8B8E-DDF2ED1BA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363" y="5410200"/>
              <a:ext cx="274637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 dirty="0">
                  <a:latin typeface="+mn-lt"/>
                  <a:cs typeface="+mn-cs"/>
                </a:rPr>
                <a:t>u</a:t>
              </a:r>
            </a:p>
          </p:txBody>
        </p:sp>
        <p:sp>
          <p:nvSpPr>
            <p:cNvPr id="29" name="Oval 1036">
              <a:extLst>
                <a:ext uri="{FF2B5EF4-FFF2-40B4-BE49-F238E27FC236}">
                  <a16:creationId xmlns:a16="http://schemas.microsoft.com/office/drawing/2014/main" id="{F7B693D9-2E13-40FB-8273-C3813E7E4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5410200"/>
              <a:ext cx="274637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v</a:t>
              </a:r>
            </a:p>
          </p:txBody>
        </p:sp>
        <p:cxnSp>
          <p:nvCxnSpPr>
            <p:cNvPr id="30" name="AutoShape 1037">
              <a:extLst>
                <a:ext uri="{FF2B5EF4-FFF2-40B4-BE49-F238E27FC236}">
                  <a16:creationId xmlns:a16="http://schemas.microsoft.com/office/drawing/2014/main" id="{0CA3E296-49E9-4B4D-A1B5-FFFF950EF579}"/>
                </a:ext>
              </a:extLst>
            </p:cNvPr>
            <p:cNvCxnSpPr>
              <a:cxnSpLocks noChangeShapeType="1"/>
              <a:stCxn id="28" idx="6"/>
              <a:endCxn id="29" idx="2"/>
            </p:cNvCxnSpPr>
            <p:nvPr/>
          </p:nvCxnSpPr>
          <p:spPr bwMode="auto">
            <a:xfrm>
              <a:off x="6477000" y="5548313"/>
              <a:ext cx="4111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1038">
              <a:extLst>
                <a:ext uri="{FF2B5EF4-FFF2-40B4-BE49-F238E27FC236}">
                  <a16:creationId xmlns:a16="http://schemas.microsoft.com/office/drawing/2014/main" id="{F53465D5-F65A-4DC3-A4B7-392AAC249DE3}"/>
                </a:ext>
              </a:extLst>
            </p:cNvPr>
            <p:cNvCxnSpPr>
              <a:cxnSpLocks noChangeShapeType="1"/>
              <a:stCxn id="27" idx="6"/>
              <a:endCxn id="28" idx="2"/>
            </p:cNvCxnSpPr>
            <p:nvPr/>
          </p:nvCxnSpPr>
          <p:spPr bwMode="auto">
            <a:xfrm>
              <a:off x="5761038" y="5548313"/>
              <a:ext cx="4413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1039">
              <a:extLst>
                <a:ext uri="{FF2B5EF4-FFF2-40B4-BE49-F238E27FC236}">
                  <a16:creationId xmlns:a16="http://schemas.microsoft.com/office/drawing/2014/main" id="{FB81E33C-8F9C-4F06-9F15-7ECBEA68D9C6}"/>
                </a:ext>
              </a:extLst>
            </p:cNvPr>
            <p:cNvCxnSpPr>
              <a:cxnSpLocks noChangeShapeType="1"/>
              <a:stCxn id="26" idx="6"/>
              <a:endCxn id="27" idx="2"/>
            </p:cNvCxnSpPr>
            <p:nvPr/>
          </p:nvCxnSpPr>
          <p:spPr bwMode="auto">
            <a:xfrm>
              <a:off x="5075238" y="5548313"/>
              <a:ext cx="411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1040">
              <a:extLst>
                <a:ext uri="{FF2B5EF4-FFF2-40B4-BE49-F238E27FC236}">
                  <a16:creationId xmlns:a16="http://schemas.microsoft.com/office/drawing/2014/main" id="{B6EBECFF-1053-4F26-9444-5D8CF2D0EB8F}"/>
                </a:ext>
              </a:extLst>
            </p:cNvPr>
            <p:cNvCxnSpPr>
              <a:cxnSpLocks noChangeShapeType="1"/>
              <a:stCxn id="24" idx="6"/>
              <a:endCxn id="39" idx="2"/>
            </p:cNvCxnSpPr>
            <p:nvPr/>
          </p:nvCxnSpPr>
          <p:spPr bwMode="auto">
            <a:xfrm>
              <a:off x="3703638" y="5548313"/>
              <a:ext cx="411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1041">
              <a:extLst>
                <a:ext uri="{FF2B5EF4-FFF2-40B4-BE49-F238E27FC236}">
                  <a16:creationId xmlns:a16="http://schemas.microsoft.com/office/drawing/2014/main" id="{773B89E0-A216-49BC-BA89-17866D41C085}"/>
                </a:ext>
              </a:extLst>
            </p:cNvPr>
            <p:cNvCxnSpPr>
              <a:cxnSpLocks noChangeShapeType="1"/>
              <a:stCxn id="22" idx="0"/>
              <a:endCxn id="36" idx="4"/>
            </p:cNvCxnSpPr>
            <p:nvPr/>
          </p:nvCxnSpPr>
          <p:spPr bwMode="auto">
            <a:xfrm flipH="1" flipV="1">
              <a:off x="2195513" y="5684838"/>
              <a:ext cx="182562" cy="441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1042">
              <a:extLst>
                <a:ext uri="{FF2B5EF4-FFF2-40B4-BE49-F238E27FC236}">
                  <a16:creationId xmlns:a16="http://schemas.microsoft.com/office/drawing/2014/main" id="{336418DD-0F1E-411F-A6FA-FFDBD3D8DADB}"/>
                </a:ext>
              </a:extLst>
            </p:cNvPr>
            <p:cNvCxnSpPr>
              <a:cxnSpLocks noChangeShapeType="1"/>
              <a:stCxn id="21" idx="2"/>
              <a:endCxn id="22" idx="6"/>
            </p:cNvCxnSpPr>
            <p:nvPr/>
          </p:nvCxnSpPr>
          <p:spPr bwMode="auto">
            <a:xfrm flipH="1">
              <a:off x="2514600" y="6264275"/>
              <a:ext cx="6397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6" name="Oval 1043">
              <a:extLst>
                <a:ext uri="{FF2B5EF4-FFF2-40B4-BE49-F238E27FC236}">
                  <a16:creationId xmlns:a16="http://schemas.microsoft.com/office/drawing/2014/main" id="{6DAD348A-D02D-4A42-A18E-31B2EB5C4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800" i="1" baseline="-25000">
                <a:latin typeface="+mn-lt"/>
                <a:cs typeface="+mn-cs"/>
              </a:endParaRPr>
            </a:p>
          </p:txBody>
        </p:sp>
        <p:cxnSp>
          <p:nvCxnSpPr>
            <p:cNvPr id="37" name="AutoShape 1044">
              <a:extLst>
                <a:ext uri="{FF2B5EF4-FFF2-40B4-BE49-F238E27FC236}">
                  <a16:creationId xmlns:a16="http://schemas.microsoft.com/office/drawing/2014/main" id="{D9D4A6DB-993F-401F-8698-90577CC30EBC}"/>
                </a:ext>
              </a:extLst>
            </p:cNvPr>
            <p:cNvCxnSpPr>
              <a:cxnSpLocks noChangeShapeType="1"/>
              <a:stCxn id="36" idx="6"/>
            </p:cNvCxnSpPr>
            <p:nvPr/>
          </p:nvCxnSpPr>
          <p:spPr bwMode="auto">
            <a:xfrm>
              <a:off x="2332038" y="5548313"/>
              <a:ext cx="411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1045">
              <a:extLst>
                <a:ext uri="{FF2B5EF4-FFF2-40B4-BE49-F238E27FC236}">
                  <a16:creationId xmlns:a16="http://schemas.microsoft.com/office/drawing/2014/main" id="{45F0B710-4F3F-428F-BFB0-2FD7577D6663}"/>
                </a:ext>
              </a:extLst>
            </p:cNvPr>
            <p:cNvCxnSpPr>
              <a:cxnSpLocks noChangeShapeType="1"/>
              <a:stCxn id="24" idx="4"/>
              <a:endCxn id="21" idx="7"/>
            </p:cNvCxnSpPr>
            <p:nvPr/>
          </p:nvCxnSpPr>
          <p:spPr bwMode="auto">
            <a:xfrm flipH="1">
              <a:off x="3389313" y="5684838"/>
              <a:ext cx="177800" cy="481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9" name="Oval 1046">
              <a:extLst>
                <a:ext uri="{FF2B5EF4-FFF2-40B4-BE49-F238E27FC236}">
                  <a16:creationId xmlns:a16="http://schemas.microsoft.com/office/drawing/2014/main" id="{1DD7C2CB-F661-451C-A38B-3AEC56FAA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cxnSp>
          <p:nvCxnSpPr>
            <p:cNvPr id="40" name="AutoShape 1047">
              <a:extLst>
                <a:ext uri="{FF2B5EF4-FFF2-40B4-BE49-F238E27FC236}">
                  <a16:creationId xmlns:a16="http://schemas.microsoft.com/office/drawing/2014/main" id="{4A6EB108-5A33-4ABC-B657-A3E7A582F6CA}"/>
                </a:ext>
              </a:extLst>
            </p:cNvPr>
            <p:cNvCxnSpPr>
              <a:cxnSpLocks noChangeShapeType="1"/>
              <a:stCxn id="39" idx="6"/>
            </p:cNvCxnSpPr>
            <p:nvPr/>
          </p:nvCxnSpPr>
          <p:spPr bwMode="auto">
            <a:xfrm>
              <a:off x="4389438" y="5548313"/>
              <a:ext cx="411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1" name="Freeform 1051">
              <a:extLst>
                <a:ext uri="{FF2B5EF4-FFF2-40B4-BE49-F238E27FC236}">
                  <a16:creationId xmlns:a16="http://schemas.microsoft.com/office/drawing/2014/main" id="{0BDB9826-160B-40A6-A16B-19B23BD41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" y="5027613"/>
              <a:ext cx="2070100" cy="1739900"/>
            </a:xfrm>
            <a:custGeom>
              <a:avLst/>
              <a:gdLst>
                <a:gd name="T0" fmla="*/ 1243 w 1304"/>
                <a:gd name="T1" fmla="*/ 522 h 1096"/>
                <a:gd name="T2" fmla="*/ 1144 w 1304"/>
                <a:gd name="T3" fmla="*/ 961 h 1096"/>
                <a:gd name="T4" fmla="*/ 280 w 1304"/>
                <a:gd name="T5" fmla="*/ 961 h 1096"/>
                <a:gd name="T6" fmla="*/ 110 w 1304"/>
                <a:gd name="T7" fmla="*/ 148 h 1096"/>
                <a:gd name="T8" fmla="*/ 941 w 1304"/>
                <a:gd name="T9" fmla="*/ 75 h 1096"/>
                <a:gd name="T10" fmla="*/ 1144 w 1304"/>
                <a:gd name="T11" fmla="*/ 193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4" h="1096">
                  <a:moveTo>
                    <a:pt x="1243" y="522"/>
                  </a:moveTo>
                  <a:cubicBezTo>
                    <a:pt x="1225" y="595"/>
                    <a:pt x="1304" y="888"/>
                    <a:pt x="1144" y="961"/>
                  </a:cubicBezTo>
                  <a:cubicBezTo>
                    <a:pt x="984" y="1034"/>
                    <a:pt x="452" y="1096"/>
                    <a:pt x="280" y="961"/>
                  </a:cubicBezTo>
                  <a:cubicBezTo>
                    <a:pt x="108" y="826"/>
                    <a:pt x="0" y="296"/>
                    <a:pt x="110" y="148"/>
                  </a:cubicBezTo>
                  <a:cubicBezTo>
                    <a:pt x="220" y="0"/>
                    <a:pt x="769" y="68"/>
                    <a:pt x="941" y="75"/>
                  </a:cubicBezTo>
                  <a:cubicBezTo>
                    <a:pt x="1113" y="82"/>
                    <a:pt x="1102" y="168"/>
                    <a:pt x="1144" y="193"/>
                  </a:cubicBezTo>
                </a:path>
              </a:pathLst>
            </a:custGeom>
            <a:noFill/>
            <a:ln w="28575" cap="flat" cmpd="sng">
              <a:solidFill>
                <a:srgbClr val="009900"/>
              </a:solidFill>
              <a:prstDash val="solid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" name="Rectangle 1052">
              <a:extLst>
                <a:ext uri="{FF2B5EF4-FFF2-40B4-BE49-F238E27FC236}">
                  <a16:creationId xmlns:a16="http://schemas.microsoft.com/office/drawing/2014/main" id="{F1CD9F18-97F6-47EC-A232-3E8B50EBC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175" y="5646738"/>
              <a:ext cx="436563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9900"/>
                  </a:solidFill>
                  <a:cs typeface="+mn-cs"/>
                </a:rPr>
                <a:t>C</a:t>
              </a:r>
            </a:p>
          </p:txBody>
        </p:sp>
        <p:sp>
          <p:nvSpPr>
            <p:cNvPr id="82" name="Oval 1029">
              <a:extLst>
                <a:ext uri="{FF2B5EF4-FFF2-40B4-BE49-F238E27FC236}">
                  <a16:creationId xmlns:a16="http://schemas.microsoft.com/office/drawing/2014/main" id="{DF3DBBB9-9B9D-4E0B-9626-CB1FB5383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963" y="6143202"/>
              <a:ext cx="274637" cy="27463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200" baseline="-25000">
                <a:latin typeface="Comic Sans MS" charset="0"/>
                <a:cs typeface="+mn-cs"/>
              </a:endParaRPr>
            </a:p>
          </p:txBody>
        </p:sp>
        <p:sp>
          <p:nvSpPr>
            <p:cNvPr id="83" name="Oval 1030">
              <a:extLst>
                <a:ext uri="{FF2B5EF4-FFF2-40B4-BE49-F238E27FC236}">
                  <a16:creationId xmlns:a16="http://schemas.microsoft.com/office/drawing/2014/main" id="{60ACF43F-7BC8-491C-8D81-62A71E57D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800" i="1" baseline="-25000">
                <a:latin typeface="+mn-lt"/>
                <a:cs typeface="+mn-cs"/>
              </a:endParaRPr>
            </a:p>
          </p:txBody>
        </p:sp>
        <p:sp>
          <p:nvSpPr>
            <p:cNvPr id="84" name="Oval 1031">
              <a:extLst>
                <a:ext uri="{FF2B5EF4-FFF2-40B4-BE49-F238E27FC236}">
                  <a16:creationId xmlns:a16="http://schemas.microsoft.com/office/drawing/2014/main" id="{71890E75-3911-45BD-904B-F986842E0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w</a:t>
              </a:r>
            </a:p>
          </p:txBody>
        </p:sp>
        <p:sp>
          <p:nvSpPr>
            <p:cNvPr id="85" name="Oval 1033">
              <a:extLst>
                <a:ext uri="{FF2B5EF4-FFF2-40B4-BE49-F238E27FC236}">
                  <a16:creationId xmlns:a16="http://schemas.microsoft.com/office/drawing/2014/main" id="{F4551AD9-D097-48FC-ACBD-10E7B2C8A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86" name="Oval 1034">
              <a:extLst>
                <a:ext uri="{FF2B5EF4-FFF2-40B4-BE49-F238E27FC236}">
                  <a16:creationId xmlns:a16="http://schemas.microsoft.com/office/drawing/2014/main" id="{287FD18B-0F91-4C6E-AB7F-0B17D755F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x</a:t>
              </a:r>
            </a:p>
          </p:txBody>
        </p:sp>
        <p:sp>
          <p:nvSpPr>
            <p:cNvPr id="87" name="Oval 1035">
              <a:extLst>
                <a:ext uri="{FF2B5EF4-FFF2-40B4-BE49-F238E27FC236}">
                  <a16:creationId xmlns:a16="http://schemas.microsoft.com/office/drawing/2014/main" id="{0AB8F27E-B1EA-4C7A-A2B5-31DF61B41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363" y="5427239"/>
              <a:ext cx="274637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 dirty="0">
                  <a:latin typeface="+mn-lt"/>
                  <a:cs typeface="+mn-cs"/>
                </a:rPr>
                <a:t>u</a:t>
              </a:r>
            </a:p>
          </p:txBody>
        </p:sp>
        <p:sp>
          <p:nvSpPr>
            <p:cNvPr id="88" name="Oval 1036">
              <a:extLst>
                <a:ext uri="{FF2B5EF4-FFF2-40B4-BE49-F238E27FC236}">
                  <a16:creationId xmlns:a16="http://schemas.microsoft.com/office/drawing/2014/main" id="{0577F995-8C3F-4CFC-9361-E9A1D2E5F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5427239"/>
              <a:ext cx="274637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v</a:t>
              </a:r>
            </a:p>
          </p:txBody>
        </p:sp>
        <p:sp>
          <p:nvSpPr>
            <p:cNvPr id="89" name="Oval 1043">
              <a:extLst>
                <a:ext uri="{FF2B5EF4-FFF2-40B4-BE49-F238E27FC236}">
                  <a16:creationId xmlns:a16="http://schemas.microsoft.com/office/drawing/2014/main" id="{13547EB3-C910-42D3-B7A6-21DFFA7FC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800" i="1" baseline="-25000">
                <a:latin typeface="+mn-lt"/>
                <a:cs typeface="+mn-cs"/>
              </a:endParaRPr>
            </a:p>
          </p:txBody>
        </p:sp>
        <p:sp>
          <p:nvSpPr>
            <p:cNvPr id="90" name="Oval 1046">
              <a:extLst>
                <a:ext uri="{FF2B5EF4-FFF2-40B4-BE49-F238E27FC236}">
                  <a16:creationId xmlns:a16="http://schemas.microsoft.com/office/drawing/2014/main" id="{43EAB6AE-C83F-4C14-98A7-837872AF9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3481F72-FDF5-412B-ADEE-9ED1279E7580}"/>
                  </a:ext>
                </a:extLst>
              </p:cNvPr>
              <p:cNvSpPr txBox="1"/>
              <p:nvPr/>
            </p:nvSpPr>
            <p:spPr>
              <a:xfrm>
                <a:off x="3569301" y="1703777"/>
                <a:ext cx="5310813" cy="40011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proof is similar to “tree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edges”.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3481F72-FDF5-412B-ADEE-9ED1279E7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301" y="1703777"/>
                <a:ext cx="5310813" cy="400110"/>
              </a:xfrm>
              <a:prstGeom prst="rect">
                <a:avLst/>
              </a:prstGeom>
              <a:blipFill>
                <a:blip r:embed="rId4"/>
                <a:stretch>
                  <a:fillRect l="-456" t="-1389" r="-228" b="-20833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4456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DAG =&gt; Topological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411378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000" dirty="0"/>
                  <a:t>: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a DAG,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has a topological order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Proof.  (by induction on n)</a:t>
                </a:r>
              </a:p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Base case</a:t>
                </a:r>
                <a:r>
                  <a:rPr lang="en-US" sz="2000" dirty="0"/>
                  <a:t>:  true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</a:t>
                </a: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Hypothesis</a:t>
                </a:r>
                <a:r>
                  <a:rPr lang="en-US" sz="2000" dirty="0"/>
                  <a:t>: Every DAG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vertices has a topological ordering.</a:t>
                </a: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Inductive Step</a:t>
                </a:r>
                <a:r>
                  <a:rPr lang="en-US" sz="2000" dirty="0"/>
                  <a:t>: Given DAG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000" dirty="0"/>
                  <a:t> nodes, find a source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is a DAG, since deleting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cannot create cycles.</a:t>
                </a:r>
              </a:p>
              <a:p>
                <a:pPr marL="0" indent="0">
                  <a:buNone/>
                  <a:defRPr/>
                </a:pPr>
                <a:endParaRPr lang="en-US" sz="2000" dirty="0"/>
              </a:p>
              <a:p>
                <a:pPr marL="0" indent="0">
                  <a:buNone/>
                  <a:defRPr/>
                </a:pPr>
                <a:endParaRPr lang="en-US" sz="2000" dirty="0"/>
              </a:p>
              <a:p>
                <a:pPr marL="0" indent="0">
                  <a:buNone/>
                  <a:defRPr/>
                </a:pPr>
                <a:r>
                  <a:rPr lang="en-US" sz="2000" dirty="0"/>
                  <a:t>By hypothesis,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has a topological ordering.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Place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first in topological ordering; then append nodes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pPr lvl="1">
                  <a:defRPr/>
                </a:pPr>
                <a:r>
                  <a:rPr lang="en-US" sz="2000" dirty="0"/>
                  <a:t>in topological order. This is valid 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has no incoming edges. </a:t>
                </a:r>
              </a:p>
              <a:p>
                <a:pPr marL="0" indent="0">
                  <a:buNone/>
                  <a:defRPr/>
                </a:pPr>
                <a:endParaRPr 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411378" cy="5181600"/>
              </a:xfrm>
              <a:blipFill>
                <a:blip r:embed="rId3"/>
                <a:stretch>
                  <a:fillRect l="-725" t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81F72-FDF5-412B-ADEE-9ED1279E7580}"/>
              </a:ext>
            </a:extLst>
          </p:cNvPr>
          <p:cNvSpPr txBox="1"/>
          <p:nvPr/>
        </p:nvSpPr>
        <p:spPr>
          <a:xfrm>
            <a:off x="5634744" y="3571313"/>
            <a:ext cx="3233834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Reminder: Always remove </a:t>
            </a:r>
          </a:p>
          <a:p>
            <a:r>
              <a:rPr lang="en-US" dirty="0"/>
              <a:t>vertices/edges to use IH</a:t>
            </a:r>
          </a:p>
        </p:txBody>
      </p:sp>
    </p:spTree>
    <p:extLst>
      <p:ext uri="{BB962C8B-B14F-4D97-AF65-F5344CB8AC3E}">
        <p14:creationId xmlns:p14="http://schemas.microsoft.com/office/powerpoint/2010/main" val="23754142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DAGs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1539"/>
            <a:ext cx="8368748" cy="5181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00AB77-D9FA-4EB8-8D16-6CCD29F76C6C}"/>
              </a:ext>
            </a:extLst>
          </p:cNvPr>
          <p:cNvSpPr/>
          <p:nvPr/>
        </p:nvSpPr>
        <p:spPr bwMode="auto">
          <a:xfrm>
            <a:off x="1005271" y="2748879"/>
            <a:ext cx="2339955" cy="1015663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 has a topological order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189785-BD2E-4267-9F29-BEB380A725B9}"/>
              </a:ext>
            </a:extLst>
          </p:cNvPr>
          <p:cNvSpPr/>
          <p:nvPr/>
        </p:nvSpPr>
        <p:spPr bwMode="auto">
          <a:xfrm>
            <a:off x="5630281" y="2748878"/>
            <a:ext cx="2380659" cy="1015663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 is a DAG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BFE86D8-3E6D-479D-9615-DA516EEC3384}"/>
              </a:ext>
            </a:extLst>
          </p:cNvPr>
          <p:cNvSpPr/>
          <p:nvPr/>
        </p:nvSpPr>
        <p:spPr bwMode="auto">
          <a:xfrm>
            <a:off x="3839344" y="2716412"/>
            <a:ext cx="146531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A6268AB-DA7E-4C07-96D1-F0D840D3A822}"/>
              </a:ext>
            </a:extLst>
          </p:cNvPr>
          <p:cNvSpPr/>
          <p:nvPr/>
        </p:nvSpPr>
        <p:spPr bwMode="auto">
          <a:xfrm rot="10800000">
            <a:off x="3827984" y="3256709"/>
            <a:ext cx="146531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694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BB3FC-A959-2040-99DF-60F57FBDBCE2}" type="slidenum">
              <a:rPr lang="en-US"/>
              <a:pPr>
                <a:defRPr/>
              </a:pPr>
              <a:t>57</a:t>
            </a:fld>
            <a:endParaRPr lang="en-US" sz="1400"/>
          </a:p>
        </p:txBody>
      </p:sp>
      <p:sp>
        <p:nvSpPr>
          <p:cNvPr id="61337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493853" cy="1143000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solidFill>
                  <a:srgbClr val="002060"/>
                </a:solidFill>
                <a:cs typeface="+mj-cs"/>
              </a:rPr>
              <a:t>Quiz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3">
                <a:extLst>
                  <a:ext uri="{FF2B5EF4-FFF2-40B4-BE49-F238E27FC236}">
                    <a16:creationId xmlns:a16="http://schemas.microsoft.com/office/drawing/2014/main" id="{FD1ED232-9AD0-4940-A72C-BB319539CF8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091539"/>
                <a:ext cx="8591909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400" dirty="0"/>
                  <a:t>How to find topological ordering in polynomial time?</a:t>
                </a:r>
              </a:p>
              <a:p>
                <a:pPr marL="0" indent="0">
                  <a:buNone/>
                  <a:defRPr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Algorithm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time):</a:t>
                </a:r>
              </a:p>
              <a:p>
                <a:pPr marL="0" indent="0">
                  <a:buNone/>
                  <a:defRPr/>
                </a:pPr>
                <a:r>
                  <a:rPr lang="en-US" sz="2400" dirty="0"/>
                  <a:t>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𝑂𝑟𝑑𝑒𝑟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defRPr/>
                </a:pPr>
                <a:r>
                  <a:rPr lang="en-US" sz="2400" dirty="0"/>
                  <a:t>Find a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with no incoming edge (Time: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>
                  <a:defRPr/>
                </a:pPr>
                <a:r>
                  <a:rPr lang="en-US" sz="2400" dirty="0"/>
                  <a:t>Return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𝑂𝑟𝑑𝑒𝑟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(Total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0" indent="0">
                  <a:buNone/>
                  <a:defRPr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How to improve the runtime?</a:t>
                </a:r>
              </a:p>
              <a:p>
                <a:pPr>
                  <a:defRPr/>
                </a:pPr>
                <a:r>
                  <a:rPr lang="en-US" sz="2400" dirty="0"/>
                  <a:t>Maintain the set of vertices with no incoming edge.</a:t>
                </a:r>
              </a:p>
              <a:p>
                <a:pPr>
                  <a:defRPr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Alternatively, you can solve this problem by DFS.</a:t>
                </a:r>
              </a:p>
            </p:txBody>
          </p:sp>
        </mc:Choice>
        <mc:Fallback>
          <p:sp>
            <p:nvSpPr>
              <p:cNvPr id="23" name="Rectangle 3">
                <a:extLst>
                  <a:ext uri="{FF2B5EF4-FFF2-40B4-BE49-F238E27FC236}">
                    <a16:creationId xmlns:a16="http://schemas.microsoft.com/office/drawing/2014/main" id="{FD1ED232-9AD0-4940-A72C-BB319539C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91539"/>
                <a:ext cx="8591909" cy="5181600"/>
              </a:xfrm>
              <a:blipFill>
                <a:blip r:embed="rId3"/>
                <a:stretch>
                  <a:fillRect l="-106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54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BB3FC-A959-2040-99DF-60F57FBDBCE2}" type="slidenum">
              <a:rPr lang="en-US"/>
              <a:pPr>
                <a:defRPr/>
              </a:pPr>
              <a:t>58</a:t>
            </a:fld>
            <a:endParaRPr lang="en-US" sz="1400"/>
          </a:p>
        </p:txBody>
      </p:sp>
      <p:sp>
        <p:nvSpPr>
          <p:cNvPr id="61337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493853" cy="1143000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solidFill>
                  <a:srgbClr val="002060"/>
                </a:solidFill>
                <a:cs typeface="+mj-cs"/>
              </a:rPr>
              <a:t>Example</a:t>
            </a:r>
          </a:p>
        </p:txBody>
      </p:sp>
      <p:sp>
        <p:nvSpPr>
          <p:cNvPr id="78" name="Oval 6">
            <a:extLst>
              <a:ext uri="{FF2B5EF4-FFF2-40B4-BE49-F238E27FC236}">
                <a16:creationId xmlns:a16="http://schemas.microsoft.com/office/drawing/2014/main" id="{78D95542-F7E0-43DE-943B-497464D52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7" y="1909499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79" name="Oval 7">
            <a:extLst>
              <a:ext uri="{FF2B5EF4-FFF2-40B4-BE49-F238E27FC236}">
                <a16:creationId xmlns:a16="http://schemas.microsoft.com/office/drawing/2014/main" id="{F653754E-033E-46C7-B989-38E2D406F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2" y="1909499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3</a:t>
            </a:r>
          </a:p>
        </p:txBody>
      </p:sp>
      <p:sp>
        <p:nvSpPr>
          <p:cNvPr id="80" name="Oval 8">
            <a:extLst>
              <a:ext uri="{FF2B5EF4-FFF2-40B4-BE49-F238E27FC236}">
                <a16:creationId xmlns:a16="http://schemas.microsoft.com/office/drawing/2014/main" id="{46A83509-AF00-467E-86C3-C2F094E6C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2774687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  <a:cs typeface="+mn-cs"/>
              </a:rPr>
              <a:t>6</a:t>
            </a:r>
          </a:p>
        </p:txBody>
      </p:sp>
      <p:sp>
        <p:nvSpPr>
          <p:cNvPr id="81" name="Oval 9">
            <a:extLst>
              <a:ext uri="{FF2B5EF4-FFF2-40B4-BE49-F238E27FC236}">
                <a16:creationId xmlns:a16="http://schemas.microsoft.com/office/drawing/2014/main" id="{D1EDADB1-6DE5-4C79-A72B-FFA41E62D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2774687"/>
            <a:ext cx="265112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</a:rPr>
              <a:t>5</a:t>
            </a:r>
            <a:endParaRPr kumimoji="1" lang="en-US" i="1" baseline="-25000" dirty="0">
              <a:latin typeface="+mn-lt"/>
              <a:cs typeface="+mn-cs"/>
            </a:endParaRPr>
          </a:p>
        </p:txBody>
      </p:sp>
      <p:sp>
        <p:nvSpPr>
          <p:cNvPr id="82" name="Oval 10">
            <a:extLst>
              <a:ext uri="{FF2B5EF4-FFF2-40B4-BE49-F238E27FC236}">
                <a16:creationId xmlns:a16="http://schemas.microsoft.com/office/drawing/2014/main" id="{BE57D09C-1D88-405E-8892-94BAB8E8A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2" y="2774687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4</a:t>
            </a:r>
          </a:p>
        </p:txBody>
      </p:sp>
      <p:sp>
        <p:nvSpPr>
          <p:cNvPr id="83" name="Oval 11">
            <a:extLst>
              <a:ext uri="{FF2B5EF4-FFF2-40B4-BE49-F238E27FC236}">
                <a16:creationId xmlns:a16="http://schemas.microsoft.com/office/drawing/2014/main" id="{96B724AB-AF35-40E9-B11C-DAABD862D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7" y="363987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7</a:t>
            </a:r>
          </a:p>
        </p:txBody>
      </p:sp>
      <p:sp>
        <p:nvSpPr>
          <p:cNvPr id="84" name="Oval 12">
            <a:extLst>
              <a:ext uri="{FF2B5EF4-FFF2-40B4-BE49-F238E27FC236}">
                <a16:creationId xmlns:a16="http://schemas.microsoft.com/office/drawing/2014/main" id="{BD3EB5EE-C26E-4C71-8AA7-34233F4E2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2" y="363987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1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85" name="AutoShape 13">
            <a:extLst>
              <a:ext uri="{FF2B5EF4-FFF2-40B4-BE49-F238E27FC236}">
                <a16:creationId xmlns:a16="http://schemas.microsoft.com/office/drawing/2014/main" id="{8A581AFD-CB44-4A5E-9D08-389E0419D34B}"/>
              </a:ext>
            </a:extLst>
          </p:cNvPr>
          <p:cNvCxnSpPr>
            <a:cxnSpLocks noChangeShapeType="1"/>
            <a:stCxn id="78" idx="3"/>
            <a:endCxn id="80" idx="7"/>
          </p:cNvCxnSpPr>
          <p:nvPr/>
        </p:nvCxnSpPr>
        <p:spPr bwMode="auto">
          <a:xfrm flipH="1">
            <a:off x="3386137" y="2138099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14">
            <a:extLst>
              <a:ext uri="{FF2B5EF4-FFF2-40B4-BE49-F238E27FC236}">
                <a16:creationId xmlns:a16="http://schemas.microsoft.com/office/drawing/2014/main" id="{4C15A19D-76BD-444D-9C30-E4628A608DCE}"/>
              </a:ext>
            </a:extLst>
          </p:cNvPr>
          <p:cNvCxnSpPr>
            <a:cxnSpLocks noChangeShapeType="1"/>
            <a:stCxn id="78" idx="5"/>
            <a:endCxn id="81" idx="1"/>
          </p:cNvCxnSpPr>
          <p:nvPr/>
        </p:nvCxnSpPr>
        <p:spPr bwMode="auto">
          <a:xfrm>
            <a:off x="4051300" y="2138099"/>
            <a:ext cx="427037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7" name="AutoShape 15">
            <a:extLst>
              <a:ext uri="{FF2B5EF4-FFF2-40B4-BE49-F238E27FC236}">
                <a16:creationId xmlns:a16="http://schemas.microsoft.com/office/drawing/2014/main" id="{BDFDF7B3-F897-4546-B808-BF4D524FC86E}"/>
              </a:ext>
            </a:extLst>
          </p:cNvPr>
          <p:cNvCxnSpPr>
            <a:cxnSpLocks noChangeShapeType="1"/>
            <a:stCxn id="78" idx="6"/>
            <a:endCxn id="79" idx="2"/>
          </p:cNvCxnSpPr>
          <p:nvPr/>
        </p:nvCxnSpPr>
        <p:spPr bwMode="auto">
          <a:xfrm>
            <a:off x="4090987" y="2044437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8" name="AutoShape 16">
            <a:extLst>
              <a:ext uri="{FF2B5EF4-FFF2-40B4-BE49-F238E27FC236}">
                <a16:creationId xmlns:a16="http://schemas.microsoft.com/office/drawing/2014/main" id="{AFCE0071-1082-4A38-B2A5-1C3A910C2895}"/>
              </a:ext>
            </a:extLst>
          </p:cNvPr>
          <p:cNvCxnSpPr>
            <a:cxnSpLocks noChangeShapeType="1"/>
            <a:stCxn id="79" idx="5"/>
            <a:endCxn id="82" idx="1"/>
          </p:cNvCxnSpPr>
          <p:nvPr/>
        </p:nvCxnSpPr>
        <p:spPr bwMode="auto">
          <a:xfrm>
            <a:off x="5281612" y="2138099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9" name="AutoShape 17">
            <a:extLst>
              <a:ext uri="{FF2B5EF4-FFF2-40B4-BE49-F238E27FC236}">
                <a16:creationId xmlns:a16="http://schemas.microsoft.com/office/drawing/2014/main" id="{2401EDD2-4D53-462F-A514-50BC9BCF6349}"/>
              </a:ext>
            </a:extLst>
          </p:cNvPr>
          <p:cNvCxnSpPr>
            <a:cxnSpLocks noChangeShapeType="1"/>
            <a:stCxn id="82" idx="2"/>
            <a:endCxn id="81" idx="6"/>
          </p:cNvCxnSpPr>
          <p:nvPr/>
        </p:nvCxnSpPr>
        <p:spPr bwMode="auto">
          <a:xfrm flipH="1">
            <a:off x="4703762" y="2908037"/>
            <a:ext cx="101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8">
            <a:extLst>
              <a:ext uri="{FF2B5EF4-FFF2-40B4-BE49-F238E27FC236}">
                <a16:creationId xmlns:a16="http://schemas.microsoft.com/office/drawing/2014/main" id="{F941FABE-C4B7-45E3-8BD6-CA3DA6B121D6}"/>
              </a:ext>
            </a:extLst>
          </p:cNvPr>
          <p:cNvCxnSpPr>
            <a:cxnSpLocks noChangeShapeType="1"/>
            <a:stCxn id="84" idx="7"/>
            <a:endCxn id="82" idx="3"/>
          </p:cNvCxnSpPr>
          <p:nvPr/>
        </p:nvCxnSpPr>
        <p:spPr bwMode="auto">
          <a:xfrm flipV="1">
            <a:off x="5281612" y="3003287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1" name="AutoShape 19">
            <a:extLst>
              <a:ext uri="{FF2B5EF4-FFF2-40B4-BE49-F238E27FC236}">
                <a16:creationId xmlns:a16="http://schemas.microsoft.com/office/drawing/2014/main" id="{71CBD010-F7CA-4147-BB0D-9049CBEC451B}"/>
              </a:ext>
            </a:extLst>
          </p:cNvPr>
          <p:cNvCxnSpPr>
            <a:cxnSpLocks noChangeShapeType="1"/>
            <a:stCxn id="81" idx="3"/>
            <a:endCxn id="83" idx="7"/>
          </p:cNvCxnSpPr>
          <p:nvPr/>
        </p:nvCxnSpPr>
        <p:spPr bwMode="auto">
          <a:xfrm flipH="1">
            <a:off x="4051300" y="3003287"/>
            <a:ext cx="427037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2" name="AutoShape 20">
            <a:extLst>
              <a:ext uri="{FF2B5EF4-FFF2-40B4-BE49-F238E27FC236}">
                <a16:creationId xmlns:a16="http://schemas.microsoft.com/office/drawing/2014/main" id="{E6164B15-60BC-42E9-A349-B1F204934B48}"/>
              </a:ext>
            </a:extLst>
          </p:cNvPr>
          <p:cNvCxnSpPr>
            <a:cxnSpLocks noChangeShapeType="1"/>
            <a:stCxn id="84" idx="1"/>
            <a:endCxn id="81" idx="5"/>
          </p:cNvCxnSpPr>
          <p:nvPr/>
        </p:nvCxnSpPr>
        <p:spPr bwMode="auto">
          <a:xfrm flipH="1" flipV="1">
            <a:off x="4665662" y="3003287"/>
            <a:ext cx="4254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3" name="AutoShape 21">
            <a:extLst>
              <a:ext uri="{FF2B5EF4-FFF2-40B4-BE49-F238E27FC236}">
                <a16:creationId xmlns:a16="http://schemas.microsoft.com/office/drawing/2014/main" id="{B2822870-E7FA-402F-9F36-6EF5960FE66D}"/>
              </a:ext>
            </a:extLst>
          </p:cNvPr>
          <p:cNvCxnSpPr>
            <a:cxnSpLocks noChangeShapeType="1"/>
            <a:stCxn id="84" idx="2"/>
            <a:endCxn id="83" idx="6"/>
          </p:cNvCxnSpPr>
          <p:nvPr/>
        </p:nvCxnSpPr>
        <p:spPr bwMode="auto">
          <a:xfrm flipH="1">
            <a:off x="4090987" y="3773224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22">
            <a:extLst>
              <a:ext uri="{FF2B5EF4-FFF2-40B4-BE49-F238E27FC236}">
                <a16:creationId xmlns:a16="http://schemas.microsoft.com/office/drawing/2014/main" id="{DEBE488A-CBF7-4227-895F-2B940FE6CAFA}"/>
              </a:ext>
            </a:extLst>
          </p:cNvPr>
          <p:cNvCxnSpPr>
            <a:cxnSpLocks noChangeShapeType="1"/>
            <a:stCxn id="80" idx="5"/>
            <a:endCxn id="83" idx="1"/>
          </p:cNvCxnSpPr>
          <p:nvPr/>
        </p:nvCxnSpPr>
        <p:spPr bwMode="auto">
          <a:xfrm>
            <a:off x="3386137" y="3003287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5" name="AutoShape 23">
            <a:extLst>
              <a:ext uri="{FF2B5EF4-FFF2-40B4-BE49-F238E27FC236}">
                <a16:creationId xmlns:a16="http://schemas.microsoft.com/office/drawing/2014/main" id="{DA91B428-A2B7-429D-B39B-EBD146DD3F98}"/>
              </a:ext>
            </a:extLst>
          </p:cNvPr>
          <p:cNvCxnSpPr>
            <a:cxnSpLocks noChangeShapeType="1"/>
            <a:stCxn id="81" idx="2"/>
            <a:endCxn id="80" idx="6"/>
          </p:cNvCxnSpPr>
          <p:nvPr/>
        </p:nvCxnSpPr>
        <p:spPr bwMode="auto">
          <a:xfrm flipH="1">
            <a:off x="3424237" y="2908037"/>
            <a:ext cx="10144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6" name="AutoShape 24">
            <a:extLst>
              <a:ext uri="{FF2B5EF4-FFF2-40B4-BE49-F238E27FC236}">
                <a16:creationId xmlns:a16="http://schemas.microsoft.com/office/drawing/2014/main" id="{B8D493D0-6BBE-45B6-8CA7-A9AD5C3C563B}"/>
              </a:ext>
            </a:extLst>
          </p:cNvPr>
          <p:cNvCxnSpPr>
            <a:cxnSpLocks noChangeShapeType="1"/>
            <a:stCxn id="79" idx="3"/>
            <a:endCxn id="81" idx="7"/>
          </p:cNvCxnSpPr>
          <p:nvPr/>
        </p:nvCxnSpPr>
        <p:spPr bwMode="auto">
          <a:xfrm flipH="1">
            <a:off x="4665662" y="2138099"/>
            <a:ext cx="4254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53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36094 0.216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108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2569 0.469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234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16372 0.47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236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13402 0.3469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733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1158 0.343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1717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6736 0.3428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1713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39705 0.2115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C6878-9B08-654A-9C65-E21C36D150FC}" type="slidenum">
              <a:rPr lang="en-US"/>
              <a:pPr>
                <a:defRPr/>
              </a:pPr>
              <a:t>59</a:t>
            </a:fld>
            <a:endParaRPr lang="en-US" sz="1400"/>
          </a:p>
        </p:txBody>
      </p:sp>
      <p:sp>
        <p:nvSpPr>
          <p:cNvPr id="620547" name="Rectangle 1027"/>
          <p:cNvSpPr>
            <a:spLocks noChangeArrowheads="1"/>
          </p:cNvSpPr>
          <p:nvPr/>
        </p:nvSpPr>
        <p:spPr bwMode="auto">
          <a:xfrm>
            <a:off x="1657034" y="4509346"/>
            <a:ext cx="501477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2400" i="1" dirty="0">
                <a:latin typeface="+mn-lt"/>
                <a:cs typeface="+mn-cs"/>
              </a:rPr>
              <a:t>Topological order:  1, 2, 3, 4, 5, 6, 7</a:t>
            </a:r>
          </a:p>
        </p:txBody>
      </p:sp>
      <p:sp>
        <p:nvSpPr>
          <p:cNvPr id="620586" name="Rectangle 1066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545151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02060"/>
                </a:solidFill>
              </a:rPr>
              <a:t>Example</a:t>
            </a:r>
            <a:endParaRPr kumimoji="0" lang="en-US" sz="3600" dirty="0">
              <a:cs typeface="+mj-cs"/>
            </a:endParaRPr>
          </a:p>
        </p:txBody>
      </p:sp>
      <p:sp>
        <p:nvSpPr>
          <p:cNvPr id="43" name="Oval 6">
            <a:extLst>
              <a:ext uri="{FF2B5EF4-FFF2-40B4-BE49-F238E27FC236}">
                <a16:creationId xmlns:a16="http://schemas.microsoft.com/office/drawing/2014/main" id="{5117B5A4-ED59-43E2-86B7-A14005050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010" y="192960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EE1D246C-5735-42DB-A36B-3586F3D57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735" y="192960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3</a:t>
            </a:r>
          </a:p>
        </p:txBody>
      </p:sp>
      <p:sp>
        <p:nvSpPr>
          <p:cNvPr id="45" name="Oval 8">
            <a:extLst>
              <a:ext uri="{FF2B5EF4-FFF2-40B4-BE49-F238E27FC236}">
                <a16:creationId xmlns:a16="http://schemas.microsoft.com/office/drawing/2014/main" id="{AB3A76A7-C197-43EF-8DCE-9A9FF75F4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0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  <a:cs typeface="+mn-cs"/>
              </a:rPr>
              <a:t>6</a:t>
            </a:r>
          </a:p>
        </p:txBody>
      </p:sp>
      <p:sp>
        <p:nvSpPr>
          <p:cNvPr id="46" name="Oval 9">
            <a:extLst>
              <a:ext uri="{FF2B5EF4-FFF2-40B4-BE49-F238E27FC236}">
                <a16:creationId xmlns:a16="http://schemas.microsoft.com/office/drawing/2014/main" id="{1B4CAE10-E98D-4A32-9C32-44CA672F5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373" y="2794794"/>
            <a:ext cx="265112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</a:rPr>
              <a:t>5</a:t>
            </a:r>
            <a:endParaRPr kumimoji="1" lang="en-US" i="1" baseline="-25000" dirty="0">
              <a:latin typeface="+mn-lt"/>
              <a:cs typeface="+mn-cs"/>
            </a:endParaRPr>
          </a:p>
        </p:txBody>
      </p:sp>
      <p:sp>
        <p:nvSpPr>
          <p:cNvPr id="47" name="Oval 10">
            <a:extLst>
              <a:ext uri="{FF2B5EF4-FFF2-40B4-BE49-F238E27FC236}">
                <a16:creationId xmlns:a16="http://schemas.microsoft.com/office/drawing/2014/main" id="{7D14084E-C01D-41AF-A9BF-82CD245B2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485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4</a:t>
            </a:r>
          </a:p>
        </p:txBody>
      </p:sp>
      <p:sp>
        <p:nvSpPr>
          <p:cNvPr id="48" name="Oval 11">
            <a:extLst>
              <a:ext uri="{FF2B5EF4-FFF2-40B4-BE49-F238E27FC236}">
                <a16:creationId xmlns:a16="http://schemas.microsoft.com/office/drawing/2014/main" id="{9B7A700F-5A69-4661-A418-A9DFD0F9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010" y="3659981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7</a:t>
            </a:r>
          </a:p>
        </p:txBody>
      </p:sp>
      <p:sp>
        <p:nvSpPr>
          <p:cNvPr id="49" name="Oval 12">
            <a:extLst>
              <a:ext uri="{FF2B5EF4-FFF2-40B4-BE49-F238E27FC236}">
                <a16:creationId xmlns:a16="http://schemas.microsoft.com/office/drawing/2014/main" id="{6BA53496-81D7-4CF9-A280-A5F900E2B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735" y="3659981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1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50" name="AutoShape 13">
            <a:extLst>
              <a:ext uri="{FF2B5EF4-FFF2-40B4-BE49-F238E27FC236}">
                <a16:creationId xmlns:a16="http://schemas.microsoft.com/office/drawing/2014/main" id="{FDA2B38E-E577-4A08-A441-4B84553C56F9}"/>
              </a:ext>
            </a:extLst>
          </p:cNvPr>
          <p:cNvCxnSpPr>
            <a:cxnSpLocks noChangeShapeType="1"/>
            <a:stCxn id="43" idx="3"/>
            <a:endCxn id="45" idx="7"/>
          </p:cNvCxnSpPr>
          <p:nvPr/>
        </p:nvCxnSpPr>
        <p:spPr bwMode="auto">
          <a:xfrm flipH="1">
            <a:off x="859860" y="2158206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" name="AutoShape 14">
            <a:extLst>
              <a:ext uri="{FF2B5EF4-FFF2-40B4-BE49-F238E27FC236}">
                <a16:creationId xmlns:a16="http://schemas.microsoft.com/office/drawing/2014/main" id="{D97B7263-F6C7-45AF-BC1F-6B7EBB2B9FFC}"/>
              </a:ext>
            </a:extLst>
          </p:cNvPr>
          <p:cNvCxnSpPr>
            <a:cxnSpLocks noChangeShapeType="1"/>
            <a:stCxn id="43" idx="5"/>
            <a:endCxn id="46" idx="1"/>
          </p:cNvCxnSpPr>
          <p:nvPr/>
        </p:nvCxnSpPr>
        <p:spPr bwMode="auto">
          <a:xfrm>
            <a:off x="1525023" y="2158206"/>
            <a:ext cx="427037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2" name="AutoShape 15">
            <a:extLst>
              <a:ext uri="{FF2B5EF4-FFF2-40B4-BE49-F238E27FC236}">
                <a16:creationId xmlns:a16="http://schemas.microsoft.com/office/drawing/2014/main" id="{2DD072BC-BB6D-4DB7-A323-555EBED3C015}"/>
              </a:ext>
            </a:extLst>
          </p:cNvPr>
          <p:cNvCxnSpPr>
            <a:cxnSpLocks noChangeShapeType="1"/>
            <a:stCxn id="43" idx="6"/>
            <a:endCxn id="44" idx="2"/>
          </p:cNvCxnSpPr>
          <p:nvPr/>
        </p:nvCxnSpPr>
        <p:spPr bwMode="auto">
          <a:xfrm>
            <a:off x="1564710" y="2064544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3" name="AutoShape 16">
            <a:extLst>
              <a:ext uri="{FF2B5EF4-FFF2-40B4-BE49-F238E27FC236}">
                <a16:creationId xmlns:a16="http://schemas.microsoft.com/office/drawing/2014/main" id="{9F5773A1-3A0A-4CCE-9D3E-2090562200E3}"/>
              </a:ext>
            </a:extLst>
          </p:cNvPr>
          <p:cNvCxnSpPr>
            <a:cxnSpLocks noChangeShapeType="1"/>
            <a:stCxn id="44" idx="5"/>
            <a:endCxn id="47" idx="1"/>
          </p:cNvCxnSpPr>
          <p:nvPr/>
        </p:nvCxnSpPr>
        <p:spPr bwMode="auto">
          <a:xfrm>
            <a:off x="2755335" y="2158206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4" name="AutoShape 17">
            <a:extLst>
              <a:ext uri="{FF2B5EF4-FFF2-40B4-BE49-F238E27FC236}">
                <a16:creationId xmlns:a16="http://schemas.microsoft.com/office/drawing/2014/main" id="{1C8E1F71-BA22-4885-BD3B-7047266B627A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2177485" y="2928144"/>
            <a:ext cx="101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" name="AutoShape 18">
            <a:extLst>
              <a:ext uri="{FF2B5EF4-FFF2-40B4-BE49-F238E27FC236}">
                <a16:creationId xmlns:a16="http://schemas.microsoft.com/office/drawing/2014/main" id="{302999C0-EF3C-470A-9F07-8FAF05FA8744}"/>
              </a:ext>
            </a:extLst>
          </p:cNvPr>
          <p:cNvCxnSpPr>
            <a:cxnSpLocks noChangeShapeType="1"/>
            <a:stCxn id="49" idx="7"/>
            <a:endCxn id="47" idx="3"/>
          </p:cNvCxnSpPr>
          <p:nvPr/>
        </p:nvCxnSpPr>
        <p:spPr bwMode="auto">
          <a:xfrm flipV="1">
            <a:off x="2755335" y="3023394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6" name="AutoShape 19">
            <a:extLst>
              <a:ext uri="{FF2B5EF4-FFF2-40B4-BE49-F238E27FC236}">
                <a16:creationId xmlns:a16="http://schemas.microsoft.com/office/drawing/2014/main" id="{00E5326E-289A-425A-AC15-3B3103C3C990}"/>
              </a:ext>
            </a:extLst>
          </p:cNvPr>
          <p:cNvCxnSpPr>
            <a:cxnSpLocks noChangeShapeType="1"/>
            <a:stCxn id="46" idx="3"/>
            <a:endCxn id="48" idx="7"/>
          </p:cNvCxnSpPr>
          <p:nvPr/>
        </p:nvCxnSpPr>
        <p:spPr bwMode="auto">
          <a:xfrm flipH="1">
            <a:off x="1525023" y="3023394"/>
            <a:ext cx="427037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" name="AutoShape 20">
            <a:extLst>
              <a:ext uri="{FF2B5EF4-FFF2-40B4-BE49-F238E27FC236}">
                <a16:creationId xmlns:a16="http://schemas.microsoft.com/office/drawing/2014/main" id="{8EE414E2-0497-461D-8570-F9F98DB63A2A}"/>
              </a:ext>
            </a:extLst>
          </p:cNvPr>
          <p:cNvCxnSpPr>
            <a:cxnSpLocks noChangeShapeType="1"/>
            <a:stCxn id="49" idx="1"/>
            <a:endCxn id="46" idx="5"/>
          </p:cNvCxnSpPr>
          <p:nvPr/>
        </p:nvCxnSpPr>
        <p:spPr bwMode="auto">
          <a:xfrm flipH="1" flipV="1">
            <a:off x="2139385" y="3023394"/>
            <a:ext cx="4254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8" name="AutoShape 21">
            <a:extLst>
              <a:ext uri="{FF2B5EF4-FFF2-40B4-BE49-F238E27FC236}">
                <a16:creationId xmlns:a16="http://schemas.microsoft.com/office/drawing/2014/main" id="{C244E3EC-3D80-46FF-97F1-07738478017E}"/>
              </a:ext>
            </a:extLst>
          </p:cNvPr>
          <p:cNvCxnSpPr>
            <a:cxnSpLocks noChangeShapeType="1"/>
            <a:stCxn id="49" idx="2"/>
            <a:endCxn id="48" idx="6"/>
          </p:cNvCxnSpPr>
          <p:nvPr/>
        </p:nvCxnSpPr>
        <p:spPr bwMode="auto">
          <a:xfrm flipH="1">
            <a:off x="1564710" y="3793331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AutoShape 22">
            <a:extLst>
              <a:ext uri="{FF2B5EF4-FFF2-40B4-BE49-F238E27FC236}">
                <a16:creationId xmlns:a16="http://schemas.microsoft.com/office/drawing/2014/main" id="{BE3906B4-84B2-4A3F-8103-5D0804F0F0F5}"/>
              </a:ext>
            </a:extLst>
          </p:cNvPr>
          <p:cNvCxnSpPr>
            <a:cxnSpLocks noChangeShapeType="1"/>
            <a:stCxn id="45" idx="5"/>
            <a:endCxn id="48" idx="1"/>
          </p:cNvCxnSpPr>
          <p:nvPr/>
        </p:nvCxnSpPr>
        <p:spPr bwMode="auto">
          <a:xfrm>
            <a:off x="859860" y="3023394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0" name="AutoShape 23">
            <a:extLst>
              <a:ext uri="{FF2B5EF4-FFF2-40B4-BE49-F238E27FC236}">
                <a16:creationId xmlns:a16="http://schemas.microsoft.com/office/drawing/2014/main" id="{7725F1BF-A54D-49E4-9065-41D4FC9A8410}"/>
              </a:ext>
            </a:extLst>
          </p:cNvPr>
          <p:cNvCxnSpPr>
            <a:cxnSpLocks noChangeShapeType="1"/>
            <a:stCxn id="46" idx="2"/>
            <a:endCxn id="45" idx="6"/>
          </p:cNvCxnSpPr>
          <p:nvPr/>
        </p:nvCxnSpPr>
        <p:spPr bwMode="auto">
          <a:xfrm flipH="1">
            <a:off x="897960" y="2928144"/>
            <a:ext cx="10144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1" name="AutoShape 24">
            <a:extLst>
              <a:ext uri="{FF2B5EF4-FFF2-40B4-BE49-F238E27FC236}">
                <a16:creationId xmlns:a16="http://schemas.microsoft.com/office/drawing/2014/main" id="{BB365CE5-6B51-448A-8F70-ADD3E425E6B6}"/>
              </a:ext>
            </a:extLst>
          </p:cNvPr>
          <p:cNvCxnSpPr>
            <a:cxnSpLocks noChangeShapeType="1"/>
            <a:stCxn id="44" idx="3"/>
            <a:endCxn id="46" idx="7"/>
          </p:cNvCxnSpPr>
          <p:nvPr/>
        </p:nvCxnSpPr>
        <p:spPr bwMode="auto">
          <a:xfrm flipH="1">
            <a:off x="2139385" y="2158206"/>
            <a:ext cx="4254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D87B5420-CB93-4CE3-9DB6-15FDBEE90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751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1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E80CA07-5144-46EA-96F2-433F5084A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914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96C21ED-3326-48D5-9C82-3FD6571B8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1664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3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65" name="AutoShape 28">
            <a:extLst>
              <a:ext uri="{FF2B5EF4-FFF2-40B4-BE49-F238E27FC236}">
                <a16:creationId xmlns:a16="http://schemas.microsoft.com/office/drawing/2014/main" id="{B0B83287-E89C-424F-8126-90B4E75831A7}"/>
              </a:ext>
            </a:extLst>
          </p:cNvPr>
          <p:cNvCxnSpPr>
            <a:cxnSpLocks noChangeShapeType="1"/>
            <a:stCxn id="63" idx="6"/>
            <a:endCxn id="64" idx="2"/>
          </p:cNvCxnSpPr>
          <p:nvPr/>
        </p:nvCxnSpPr>
        <p:spPr bwMode="auto">
          <a:xfrm>
            <a:off x="5641614" y="2928144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BA115970-B9B3-4D83-8B15-41FC6330F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414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4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67" name="AutoShape 30">
            <a:extLst>
              <a:ext uri="{FF2B5EF4-FFF2-40B4-BE49-F238E27FC236}">
                <a16:creationId xmlns:a16="http://schemas.microsoft.com/office/drawing/2014/main" id="{6625A3F2-9A2D-46D3-A8F1-365C8F2F2C9C}"/>
              </a:ext>
            </a:extLst>
          </p:cNvPr>
          <p:cNvCxnSpPr>
            <a:cxnSpLocks noChangeShapeType="1"/>
            <a:stCxn id="64" idx="6"/>
            <a:endCxn id="66" idx="2"/>
          </p:cNvCxnSpPr>
          <p:nvPr/>
        </p:nvCxnSpPr>
        <p:spPr bwMode="auto">
          <a:xfrm>
            <a:off x="6308364" y="2928144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A7E6F571-B2FA-4102-AA1B-D41A395F2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576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5</a:t>
            </a:r>
          </a:p>
        </p:txBody>
      </p:sp>
      <p:cxnSp>
        <p:nvCxnSpPr>
          <p:cNvPr id="69" name="AutoShape 32">
            <a:extLst>
              <a:ext uri="{FF2B5EF4-FFF2-40B4-BE49-F238E27FC236}">
                <a16:creationId xmlns:a16="http://schemas.microsoft.com/office/drawing/2014/main" id="{5E558735-DAC2-4474-9E95-DF322C43740C}"/>
              </a:ext>
            </a:extLst>
          </p:cNvPr>
          <p:cNvCxnSpPr>
            <a:cxnSpLocks noChangeShapeType="1"/>
            <a:stCxn id="66" idx="6"/>
            <a:endCxn id="68" idx="2"/>
          </p:cNvCxnSpPr>
          <p:nvPr/>
        </p:nvCxnSpPr>
        <p:spPr bwMode="auto">
          <a:xfrm>
            <a:off x="6975114" y="2928144"/>
            <a:ext cx="3984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A56E4ABD-324A-4026-A1E5-F3090C60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326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6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71" name="AutoShape 34">
            <a:extLst>
              <a:ext uri="{FF2B5EF4-FFF2-40B4-BE49-F238E27FC236}">
                <a16:creationId xmlns:a16="http://schemas.microsoft.com/office/drawing/2014/main" id="{9FF0BC68-58F7-424B-A2AB-08F03DC38F54}"/>
              </a:ext>
            </a:extLst>
          </p:cNvPr>
          <p:cNvCxnSpPr>
            <a:cxnSpLocks noChangeShapeType="1"/>
            <a:stCxn id="68" idx="6"/>
            <a:endCxn id="70" idx="2"/>
          </p:cNvCxnSpPr>
          <p:nvPr/>
        </p:nvCxnSpPr>
        <p:spPr bwMode="auto">
          <a:xfrm>
            <a:off x="7640276" y="2928144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6A727255-42D4-4058-8E70-1B7EB01A2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5651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7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73" name="AutoShape 36">
            <a:extLst>
              <a:ext uri="{FF2B5EF4-FFF2-40B4-BE49-F238E27FC236}">
                <a16:creationId xmlns:a16="http://schemas.microsoft.com/office/drawing/2014/main" id="{2FAC137E-9579-4987-8A13-8483CAC7A6DB}"/>
              </a:ext>
            </a:extLst>
          </p:cNvPr>
          <p:cNvCxnSpPr>
            <a:cxnSpLocks noChangeShapeType="1"/>
            <a:stCxn id="70" idx="6"/>
            <a:endCxn id="72" idx="2"/>
          </p:cNvCxnSpPr>
          <p:nvPr/>
        </p:nvCxnSpPr>
        <p:spPr bwMode="auto">
          <a:xfrm>
            <a:off x="8307026" y="2928144"/>
            <a:ext cx="428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4" name="AutoShape 37">
            <a:extLst>
              <a:ext uri="{FF2B5EF4-FFF2-40B4-BE49-F238E27FC236}">
                <a16:creationId xmlns:a16="http://schemas.microsoft.com/office/drawing/2014/main" id="{EF1EC6C3-614B-44B4-A3EB-9882306723D8}"/>
              </a:ext>
            </a:extLst>
          </p:cNvPr>
          <p:cNvCxnSpPr>
            <a:cxnSpLocks noChangeShapeType="1"/>
            <a:stCxn id="64" idx="0"/>
            <a:endCxn id="68" idx="0"/>
          </p:cNvCxnSpPr>
          <p:nvPr/>
        </p:nvCxnSpPr>
        <p:spPr bwMode="auto">
          <a:xfrm rot="5400000" flipV="1">
            <a:off x="6840970" y="2128838"/>
            <a:ext cx="1587" cy="13335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5" name="AutoShape 38">
            <a:extLst>
              <a:ext uri="{FF2B5EF4-FFF2-40B4-BE49-F238E27FC236}">
                <a16:creationId xmlns:a16="http://schemas.microsoft.com/office/drawing/2014/main" id="{365D73D7-C6C2-45C4-9F2D-A98F8F1B72FF}"/>
              </a:ext>
            </a:extLst>
          </p:cNvPr>
          <p:cNvCxnSpPr>
            <a:cxnSpLocks noChangeShapeType="1"/>
            <a:stCxn id="63" idx="4"/>
            <a:endCxn id="68" idx="3"/>
          </p:cNvCxnSpPr>
          <p:nvPr/>
        </p:nvCxnSpPr>
        <p:spPr bwMode="auto">
          <a:xfrm rot="5400000" flipH="1" flipV="1">
            <a:off x="6440920" y="2090737"/>
            <a:ext cx="39688" cy="1901825"/>
          </a:xfrm>
          <a:prstGeom prst="curvedConnector3">
            <a:avLst>
              <a:gd name="adj1" fmla="val -648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6" name="AutoShape 39">
            <a:extLst>
              <a:ext uri="{FF2B5EF4-FFF2-40B4-BE49-F238E27FC236}">
                <a16:creationId xmlns:a16="http://schemas.microsoft.com/office/drawing/2014/main" id="{4B399C19-57C0-4DFD-AEFA-8DFFB2BD7FF1}"/>
              </a:ext>
            </a:extLst>
          </p:cNvPr>
          <p:cNvCxnSpPr>
            <a:cxnSpLocks noChangeShapeType="1"/>
            <a:stCxn id="62" idx="4"/>
            <a:endCxn id="68" idx="4"/>
          </p:cNvCxnSpPr>
          <p:nvPr/>
        </p:nvCxnSpPr>
        <p:spPr bwMode="auto">
          <a:xfrm rot="16200000" flipH="1">
            <a:off x="6175014" y="1729581"/>
            <a:ext cx="1587" cy="2665413"/>
          </a:xfrm>
          <a:prstGeom prst="curvedConnector3">
            <a:avLst>
              <a:gd name="adj1" fmla="val 298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7" name="AutoShape 40">
            <a:extLst>
              <a:ext uri="{FF2B5EF4-FFF2-40B4-BE49-F238E27FC236}">
                <a16:creationId xmlns:a16="http://schemas.microsoft.com/office/drawing/2014/main" id="{F4D351DE-587A-4D2B-AED2-F46DBD682F1A}"/>
              </a:ext>
            </a:extLst>
          </p:cNvPr>
          <p:cNvCxnSpPr>
            <a:cxnSpLocks noChangeShapeType="1"/>
            <a:stCxn id="62" idx="0"/>
            <a:endCxn id="66" idx="0"/>
          </p:cNvCxnSpPr>
          <p:nvPr/>
        </p:nvCxnSpPr>
        <p:spPr bwMode="auto">
          <a:xfrm rot="5400000" flipV="1">
            <a:off x="5841639" y="1796256"/>
            <a:ext cx="1587" cy="1998663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AutoShape 41">
            <a:extLst>
              <a:ext uri="{FF2B5EF4-FFF2-40B4-BE49-F238E27FC236}">
                <a16:creationId xmlns:a16="http://schemas.microsoft.com/office/drawing/2014/main" id="{06642151-03AF-41B1-BFF4-A8F4A165A208}"/>
              </a:ext>
            </a:extLst>
          </p:cNvPr>
          <p:cNvCxnSpPr>
            <a:cxnSpLocks noChangeShapeType="1"/>
            <a:stCxn id="68" idx="7"/>
            <a:endCxn id="72" idx="0"/>
          </p:cNvCxnSpPr>
          <p:nvPr/>
        </p:nvCxnSpPr>
        <p:spPr bwMode="auto">
          <a:xfrm rot="16200000">
            <a:off x="8216539" y="2180431"/>
            <a:ext cx="38100" cy="1266825"/>
          </a:xfrm>
          <a:prstGeom prst="curvedConnector3">
            <a:avLst>
              <a:gd name="adj1" fmla="val 676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9" name="AutoShape 42">
            <a:extLst>
              <a:ext uri="{FF2B5EF4-FFF2-40B4-BE49-F238E27FC236}">
                <a16:creationId xmlns:a16="http://schemas.microsoft.com/office/drawing/2014/main" id="{CB1AB784-E59C-47FF-AB1A-1EC6BE05568F}"/>
              </a:ext>
            </a:extLst>
          </p:cNvPr>
          <p:cNvCxnSpPr>
            <a:cxnSpLocks noChangeShapeType="1"/>
            <a:stCxn id="63" idx="0"/>
            <a:endCxn id="70" idx="0"/>
          </p:cNvCxnSpPr>
          <p:nvPr/>
        </p:nvCxnSpPr>
        <p:spPr bwMode="auto">
          <a:xfrm rot="5400000" flipV="1">
            <a:off x="6840970" y="1463675"/>
            <a:ext cx="1587" cy="2663825"/>
          </a:xfrm>
          <a:prstGeom prst="curvedConnector3">
            <a:avLst>
              <a:gd name="adj1" fmla="val -3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0" name="AutoShape 43">
            <a:extLst>
              <a:ext uri="{FF2B5EF4-FFF2-40B4-BE49-F238E27FC236}">
                <a16:creationId xmlns:a16="http://schemas.microsoft.com/office/drawing/2014/main" id="{6D8F96DB-294E-4082-8422-4851013180FF}"/>
              </a:ext>
            </a:extLst>
          </p:cNvPr>
          <p:cNvCxnSpPr>
            <a:cxnSpLocks noChangeShapeType="1"/>
            <a:stCxn id="62" idx="4"/>
            <a:endCxn id="72" idx="4"/>
          </p:cNvCxnSpPr>
          <p:nvPr/>
        </p:nvCxnSpPr>
        <p:spPr bwMode="auto">
          <a:xfrm rot="16200000" flipH="1">
            <a:off x="6855257" y="1049338"/>
            <a:ext cx="1587" cy="4025900"/>
          </a:xfrm>
          <a:prstGeom prst="curvedConnector3">
            <a:avLst>
              <a:gd name="adj1" fmla="val 405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E3301CA2-DD1E-4B32-9A46-74847174472F}"/>
              </a:ext>
            </a:extLst>
          </p:cNvPr>
          <p:cNvSpPr/>
          <p:nvPr/>
        </p:nvSpPr>
        <p:spPr bwMode="auto">
          <a:xfrm>
            <a:off x="3726885" y="2685828"/>
            <a:ext cx="823913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9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200" dirty="0"/>
                  <a:t>: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be a connected graph, and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be the layers produced by BFS(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).  Exactly one of the following holds.</a:t>
                </a:r>
              </a:p>
              <a:p>
                <a:pPr lvl="1">
                  <a:defRPr/>
                </a:pPr>
                <a:r>
                  <a:rPr lang="en-US" sz="2200" dirty="0"/>
                  <a:t>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 No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is bipartite.</a:t>
                </a:r>
              </a:p>
              <a:p>
                <a:pPr lvl="1">
                  <a:defRPr/>
                </a:pPr>
                <a:r>
                  <a:rPr lang="en-US" sz="2200" dirty="0"/>
                  <a:t>(ii)  An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contains an odd-length cycle (and hence is not bipartite).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Proof</a:t>
                </a:r>
                <a:r>
                  <a:rPr lang="en-US" sz="2200" dirty="0"/>
                  <a:t>.  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Suppose no edge joins two nodes in the same layer.</a:t>
                </a:r>
              </a:p>
              <a:p>
                <a:pPr lvl="1">
                  <a:defRPr/>
                </a:pPr>
                <a:r>
                  <a:rPr lang="en-US" sz="2200" dirty="0"/>
                  <a:t>By previous lemma, all edges join nodes on adjacent levels.</a:t>
                </a:r>
              </a:p>
              <a:p>
                <a:pPr marL="0" lvl="1" indent="0">
                  <a:defRPr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963" t="-70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7" name="Freeform 2">
            <a:extLst>
              <a:ext uri="{FF2B5EF4-FFF2-40B4-BE49-F238E27FC236}">
                <a16:creationId xmlns:a16="http://schemas.microsoft.com/office/drawing/2014/main" id="{FA232607-F542-4B05-BA41-012AEC6F3129}"/>
              </a:ext>
            </a:extLst>
          </p:cNvPr>
          <p:cNvSpPr>
            <a:spLocks/>
          </p:cNvSpPr>
          <p:nvPr/>
        </p:nvSpPr>
        <p:spPr bwMode="auto">
          <a:xfrm>
            <a:off x="3363913" y="4629150"/>
            <a:ext cx="493712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8" name="Freeform 3">
            <a:extLst>
              <a:ext uri="{FF2B5EF4-FFF2-40B4-BE49-F238E27FC236}">
                <a16:creationId xmlns:a16="http://schemas.microsoft.com/office/drawing/2014/main" id="{F8A9FAF6-1E94-427F-8220-0801F9D5A0B1}"/>
              </a:ext>
            </a:extLst>
          </p:cNvPr>
          <p:cNvSpPr>
            <a:spLocks/>
          </p:cNvSpPr>
          <p:nvPr/>
        </p:nvSpPr>
        <p:spPr bwMode="auto">
          <a:xfrm>
            <a:off x="2543175" y="462915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9" name="Freeform 4">
            <a:extLst>
              <a:ext uri="{FF2B5EF4-FFF2-40B4-BE49-F238E27FC236}">
                <a16:creationId xmlns:a16="http://schemas.microsoft.com/office/drawing/2014/main" id="{8E66EA4A-B772-4333-A18C-3F2572C1AC11}"/>
              </a:ext>
            </a:extLst>
          </p:cNvPr>
          <p:cNvSpPr>
            <a:spLocks/>
          </p:cNvSpPr>
          <p:nvPr/>
        </p:nvSpPr>
        <p:spPr bwMode="auto">
          <a:xfrm>
            <a:off x="1724025" y="464820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0" name="Oval 7">
            <a:extLst>
              <a:ext uri="{FF2B5EF4-FFF2-40B4-BE49-F238E27FC236}">
                <a16:creationId xmlns:a16="http://schemas.microsoft.com/office/drawing/2014/main" id="{AE506983-EBA5-4B7C-91D1-529A1ACF6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1" name="Oval 8">
            <a:extLst>
              <a:ext uri="{FF2B5EF4-FFF2-40B4-BE49-F238E27FC236}">
                <a16:creationId xmlns:a16="http://schemas.microsoft.com/office/drawing/2014/main" id="{C9403DC0-7F02-4867-A9AA-ED81395CB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2" name="Oval 9">
            <a:extLst>
              <a:ext uri="{FF2B5EF4-FFF2-40B4-BE49-F238E27FC236}">
                <a16:creationId xmlns:a16="http://schemas.microsoft.com/office/drawing/2014/main" id="{E8EC804A-E0A1-45D7-99AF-8520C55D1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3" name="Oval 10">
            <a:extLst>
              <a:ext uri="{FF2B5EF4-FFF2-40B4-BE49-F238E27FC236}">
                <a16:creationId xmlns:a16="http://schemas.microsoft.com/office/drawing/2014/main" id="{0B748B63-72BA-416C-ABCE-278AB834F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4" name="Oval 11">
            <a:extLst>
              <a:ext uri="{FF2B5EF4-FFF2-40B4-BE49-F238E27FC236}">
                <a16:creationId xmlns:a16="http://schemas.microsoft.com/office/drawing/2014/main" id="{6923477B-74A4-46CF-80A9-F43B023C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48291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5" name="Oval 12">
            <a:extLst>
              <a:ext uri="{FF2B5EF4-FFF2-40B4-BE49-F238E27FC236}">
                <a16:creationId xmlns:a16="http://schemas.microsoft.com/office/drawing/2014/main" id="{D3C1E115-3F7F-4629-989D-9453393B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6" name="Oval 13">
            <a:extLst>
              <a:ext uri="{FF2B5EF4-FFF2-40B4-BE49-F238E27FC236}">
                <a16:creationId xmlns:a16="http://schemas.microsoft.com/office/drawing/2014/main" id="{85684601-612A-417B-AE8E-F920AC426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7435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7" name="Oval 14">
            <a:extLst>
              <a:ext uri="{FF2B5EF4-FFF2-40B4-BE49-F238E27FC236}">
                <a16:creationId xmlns:a16="http://schemas.microsoft.com/office/drawing/2014/main" id="{A50229BA-F4F9-4B53-818B-1D195A842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8" name="Oval 15">
            <a:extLst>
              <a:ext uri="{FF2B5EF4-FFF2-40B4-BE49-F238E27FC236}">
                <a16:creationId xmlns:a16="http://schemas.microsoft.com/office/drawing/2014/main" id="{0CABAB7C-E973-4836-9687-7FCD05125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99" name="AutoShape 16">
            <a:extLst>
              <a:ext uri="{FF2B5EF4-FFF2-40B4-BE49-F238E27FC236}">
                <a16:creationId xmlns:a16="http://schemas.microsoft.com/office/drawing/2014/main" id="{9A7999AE-AA7A-4EB0-B0AA-AF02BD47D06A}"/>
              </a:ext>
            </a:extLst>
          </p:cNvPr>
          <p:cNvCxnSpPr>
            <a:cxnSpLocks noChangeShapeType="1"/>
            <a:stCxn id="90" idx="6"/>
            <a:endCxn id="94" idx="2"/>
          </p:cNvCxnSpPr>
          <p:nvPr/>
        </p:nvCxnSpPr>
        <p:spPr bwMode="auto">
          <a:xfrm>
            <a:off x="2009775" y="49053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0" name="AutoShape 17">
            <a:extLst>
              <a:ext uri="{FF2B5EF4-FFF2-40B4-BE49-F238E27FC236}">
                <a16:creationId xmlns:a16="http://schemas.microsoft.com/office/drawing/2014/main" id="{CABC4726-9758-4250-83BD-BF05F78A1E7F}"/>
              </a:ext>
            </a:extLst>
          </p:cNvPr>
          <p:cNvCxnSpPr>
            <a:cxnSpLocks noChangeShapeType="1"/>
            <a:stCxn id="91" idx="7"/>
            <a:endCxn id="94" idx="3"/>
          </p:cNvCxnSpPr>
          <p:nvPr/>
        </p:nvCxnSpPr>
        <p:spPr bwMode="auto">
          <a:xfrm flipV="1">
            <a:off x="1987550" y="4959350"/>
            <a:ext cx="7302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1" name="AutoShape 18">
            <a:extLst>
              <a:ext uri="{FF2B5EF4-FFF2-40B4-BE49-F238E27FC236}">
                <a16:creationId xmlns:a16="http://schemas.microsoft.com/office/drawing/2014/main" id="{4BCE547F-9B6D-400E-A13B-5D90EECC2BFF}"/>
              </a:ext>
            </a:extLst>
          </p:cNvPr>
          <p:cNvCxnSpPr>
            <a:cxnSpLocks noChangeShapeType="1"/>
            <a:stCxn id="91" idx="6"/>
            <a:endCxn id="95" idx="2"/>
          </p:cNvCxnSpPr>
          <p:nvPr/>
        </p:nvCxnSpPr>
        <p:spPr bwMode="auto">
          <a:xfrm>
            <a:off x="2009775" y="53625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2" name="AutoShape 19">
            <a:extLst>
              <a:ext uri="{FF2B5EF4-FFF2-40B4-BE49-F238E27FC236}">
                <a16:creationId xmlns:a16="http://schemas.microsoft.com/office/drawing/2014/main" id="{EF4D18FA-C752-4562-84A5-3874DE68B8A3}"/>
              </a:ext>
            </a:extLst>
          </p:cNvPr>
          <p:cNvCxnSpPr>
            <a:cxnSpLocks noChangeShapeType="1"/>
            <a:stCxn id="92" idx="6"/>
            <a:endCxn id="96" idx="2"/>
          </p:cNvCxnSpPr>
          <p:nvPr/>
        </p:nvCxnSpPr>
        <p:spPr bwMode="auto">
          <a:xfrm>
            <a:off x="2009775" y="58197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3" name="AutoShape 20">
            <a:extLst>
              <a:ext uri="{FF2B5EF4-FFF2-40B4-BE49-F238E27FC236}">
                <a16:creationId xmlns:a16="http://schemas.microsoft.com/office/drawing/2014/main" id="{59993B1D-5FD0-4336-BCD7-F68A69B217CA}"/>
              </a:ext>
            </a:extLst>
          </p:cNvPr>
          <p:cNvCxnSpPr>
            <a:cxnSpLocks noChangeShapeType="1"/>
            <a:stCxn id="93" idx="7"/>
            <a:endCxn id="90" idx="2"/>
          </p:cNvCxnSpPr>
          <p:nvPr/>
        </p:nvCxnSpPr>
        <p:spPr bwMode="auto">
          <a:xfrm flipV="1">
            <a:off x="1349375" y="4905375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4" name="AutoShape 21">
            <a:extLst>
              <a:ext uri="{FF2B5EF4-FFF2-40B4-BE49-F238E27FC236}">
                <a16:creationId xmlns:a16="http://schemas.microsoft.com/office/drawing/2014/main" id="{A4B7E2BE-A21A-4A1B-9793-9D33CF382FFF}"/>
              </a:ext>
            </a:extLst>
          </p:cNvPr>
          <p:cNvCxnSpPr>
            <a:cxnSpLocks noChangeShapeType="1"/>
            <a:stCxn id="93" idx="6"/>
            <a:endCxn id="91" idx="2"/>
          </p:cNvCxnSpPr>
          <p:nvPr/>
        </p:nvCxnSpPr>
        <p:spPr bwMode="auto">
          <a:xfrm>
            <a:off x="1371600" y="5362575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5" name="AutoShape 22">
            <a:extLst>
              <a:ext uri="{FF2B5EF4-FFF2-40B4-BE49-F238E27FC236}">
                <a16:creationId xmlns:a16="http://schemas.microsoft.com/office/drawing/2014/main" id="{BBED10D6-AC2C-42DA-9DC0-818C44F93D21}"/>
              </a:ext>
            </a:extLst>
          </p:cNvPr>
          <p:cNvCxnSpPr>
            <a:cxnSpLocks noChangeShapeType="1"/>
            <a:stCxn id="93" idx="5"/>
            <a:endCxn id="92" idx="2"/>
          </p:cNvCxnSpPr>
          <p:nvPr/>
        </p:nvCxnSpPr>
        <p:spPr bwMode="auto">
          <a:xfrm>
            <a:off x="1349375" y="5416550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6" name="AutoShape 23">
            <a:extLst>
              <a:ext uri="{FF2B5EF4-FFF2-40B4-BE49-F238E27FC236}">
                <a16:creationId xmlns:a16="http://schemas.microsoft.com/office/drawing/2014/main" id="{D4AF66DC-F34A-4E45-AFE6-A664F8DB02F5}"/>
              </a:ext>
            </a:extLst>
          </p:cNvPr>
          <p:cNvCxnSpPr>
            <a:cxnSpLocks noChangeShapeType="1"/>
            <a:stCxn id="94" idx="5"/>
            <a:endCxn id="97" idx="1"/>
          </p:cNvCxnSpPr>
          <p:nvPr/>
        </p:nvCxnSpPr>
        <p:spPr bwMode="auto">
          <a:xfrm>
            <a:off x="2825750" y="4959350"/>
            <a:ext cx="71120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7" name="AutoShape 24">
            <a:extLst>
              <a:ext uri="{FF2B5EF4-FFF2-40B4-BE49-F238E27FC236}">
                <a16:creationId xmlns:a16="http://schemas.microsoft.com/office/drawing/2014/main" id="{FDB14091-2F75-44B2-A6A7-32F68EE75513}"/>
              </a:ext>
            </a:extLst>
          </p:cNvPr>
          <p:cNvCxnSpPr>
            <a:cxnSpLocks noChangeShapeType="1"/>
            <a:stCxn id="96" idx="6"/>
            <a:endCxn id="97" idx="3"/>
          </p:cNvCxnSpPr>
          <p:nvPr/>
        </p:nvCxnSpPr>
        <p:spPr bwMode="auto">
          <a:xfrm flipV="1">
            <a:off x="2847975" y="5416550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8" name="AutoShape 25">
            <a:extLst>
              <a:ext uri="{FF2B5EF4-FFF2-40B4-BE49-F238E27FC236}">
                <a16:creationId xmlns:a16="http://schemas.microsoft.com/office/drawing/2014/main" id="{88E0D54A-C4B0-47C2-9AFE-916515C46118}"/>
              </a:ext>
            </a:extLst>
          </p:cNvPr>
          <p:cNvCxnSpPr>
            <a:cxnSpLocks noChangeShapeType="1"/>
            <a:stCxn id="95" idx="6"/>
            <a:endCxn id="98" idx="1"/>
          </p:cNvCxnSpPr>
          <p:nvPr/>
        </p:nvCxnSpPr>
        <p:spPr bwMode="auto">
          <a:xfrm>
            <a:off x="2847975" y="5362575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9" name="Oval 26">
            <a:extLst>
              <a:ext uri="{FF2B5EF4-FFF2-40B4-BE49-F238E27FC236}">
                <a16:creationId xmlns:a16="http://schemas.microsoft.com/office/drawing/2014/main" id="{05AE9FA5-DD36-42E7-A8FF-FDD3B310E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10" name="AutoShape 27">
            <a:extLst>
              <a:ext uri="{FF2B5EF4-FFF2-40B4-BE49-F238E27FC236}">
                <a16:creationId xmlns:a16="http://schemas.microsoft.com/office/drawing/2014/main" id="{14ECE84E-2B5E-4BFA-88F2-6341D02E8DAA}"/>
              </a:ext>
            </a:extLst>
          </p:cNvPr>
          <p:cNvCxnSpPr>
            <a:cxnSpLocks noChangeShapeType="1"/>
            <a:stCxn id="94" idx="6"/>
            <a:endCxn id="109" idx="2"/>
          </p:cNvCxnSpPr>
          <p:nvPr/>
        </p:nvCxnSpPr>
        <p:spPr bwMode="auto">
          <a:xfrm>
            <a:off x="2847975" y="4905375"/>
            <a:ext cx="666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1" name="Text Box 28">
            <a:extLst>
              <a:ext uri="{FF2B5EF4-FFF2-40B4-BE49-F238E27FC236}">
                <a16:creationId xmlns:a16="http://schemas.microsoft.com/office/drawing/2014/main" id="{4DB07BD7-5991-4406-8C51-7F86950B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373813"/>
            <a:ext cx="91124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>
                <a:latin typeface="+mn-lt"/>
                <a:cs typeface="+mn-cs"/>
              </a:rPr>
              <a:t>Case (i)</a:t>
            </a:r>
          </a:p>
        </p:txBody>
      </p:sp>
      <p:sp>
        <p:nvSpPr>
          <p:cNvPr id="112" name="Text Box 29">
            <a:extLst>
              <a:ext uri="{FF2B5EF4-FFF2-40B4-BE49-F238E27FC236}">
                <a16:creationId xmlns:a16="http://schemas.microsoft.com/office/drawing/2014/main" id="{360BA3C0-98F6-4BA8-A994-208AA2B6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67413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113" name="Text Box 30">
            <a:extLst>
              <a:ext uri="{FF2B5EF4-FFF2-40B4-BE49-F238E27FC236}">
                <a16:creationId xmlns:a16="http://schemas.microsoft.com/office/drawing/2014/main" id="{DE203289-0421-4943-9382-589F3667C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114" name="Text Box 31">
            <a:extLst>
              <a:ext uri="{FF2B5EF4-FFF2-40B4-BE49-F238E27FC236}">
                <a16:creationId xmlns:a16="http://schemas.microsoft.com/office/drawing/2014/main" id="{74DDB34B-D22F-47AE-A0D9-06DE078C3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cxnSp>
        <p:nvCxnSpPr>
          <p:cNvPr id="146" name="AutoShape 46">
            <a:extLst>
              <a:ext uri="{FF2B5EF4-FFF2-40B4-BE49-F238E27FC236}">
                <a16:creationId xmlns:a16="http://schemas.microsoft.com/office/drawing/2014/main" id="{A4BF446E-612F-4841-B1AF-39716D7166C5}"/>
              </a:ext>
            </a:extLst>
          </p:cNvPr>
          <p:cNvCxnSpPr>
            <a:cxnSpLocks noChangeShapeType="1"/>
            <a:stCxn id="90" idx="6"/>
            <a:endCxn id="95" idx="1"/>
          </p:cNvCxnSpPr>
          <p:nvPr/>
        </p:nvCxnSpPr>
        <p:spPr bwMode="auto">
          <a:xfrm>
            <a:off x="2009775" y="4905375"/>
            <a:ext cx="708118" cy="403318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7" name="AutoShape 46">
            <a:extLst>
              <a:ext uri="{FF2B5EF4-FFF2-40B4-BE49-F238E27FC236}">
                <a16:creationId xmlns:a16="http://schemas.microsoft.com/office/drawing/2014/main" id="{552A8ADE-8293-44A7-B250-4F812739F609}"/>
              </a:ext>
            </a:extLst>
          </p:cNvPr>
          <p:cNvCxnSpPr>
            <a:cxnSpLocks noChangeShapeType="1"/>
            <a:stCxn id="92" idx="7"/>
            <a:endCxn id="95" idx="3"/>
          </p:cNvCxnSpPr>
          <p:nvPr/>
        </p:nvCxnSpPr>
        <p:spPr bwMode="auto">
          <a:xfrm flipV="1">
            <a:off x="1987457" y="5416457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5F1434-3617-4565-A2E9-D279D8818DAC}"/>
              </a:ext>
            </a:extLst>
          </p:cNvPr>
          <p:cNvSpPr txBox="1"/>
          <p:nvPr/>
        </p:nvSpPr>
        <p:spPr>
          <a:xfrm>
            <a:off x="1475490" y="4814335"/>
            <a:ext cx="7276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Bipartition:  </a:t>
            </a:r>
            <a:br>
              <a:rPr lang="en-US" dirty="0"/>
            </a:br>
            <a:r>
              <a:rPr lang="en-US" dirty="0"/>
              <a:t>				    </a:t>
            </a:r>
            <a:r>
              <a:rPr lang="en-US" dirty="0">
                <a:solidFill>
                  <a:srgbClr val="FF0000"/>
                </a:solidFill>
              </a:rPr>
              <a:t>blue</a:t>
            </a:r>
            <a:r>
              <a:rPr lang="en-US" dirty="0"/>
              <a:t>  = nodes on odd levels, </a:t>
            </a:r>
            <a:br>
              <a:rPr lang="en-US" dirty="0"/>
            </a:br>
            <a:r>
              <a:rPr lang="en-US" dirty="0"/>
              <a:t>				    </a:t>
            </a:r>
            <a:r>
              <a:rPr lang="en-US" dirty="0">
                <a:solidFill>
                  <a:srgbClr val="00B0F0"/>
                </a:solidFill>
              </a:rPr>
              <a:t>red</a:t>
            </a:r>
            <a:r>
              <a:rPr lang="en-US" dirty="0"/>
              <a:t> = nodes on even levels.</a:t>
            </a:r>
          </a:p>
        </p:txBody>
      </p:sp>
    </p:spTree>
    <p:extLst>
      <p:ext uri="{BB962C8B-B14F-4D97-AF65-F5344CB8AC3E}">
        <p14:creationId xmlns:p14="http://schemas.microsoft.com/office/powerpoint/2010/main" val="29949451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Summary for last few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686800" cy="5181600"/>
              </a:xfrm>
            </p:spPr>
            <p:txBody>
              <a:bodyPr/>
              <a:lstStyle/>
              <a:p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Terminology: vertices, edges, paths, connected component, tree, bipartite…</a:t>
                </a:r>
              </a:p>
              <a:p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Vertices vs Edges: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Osaka" charset="0"/>
                            <a:cs typeface="Osak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Osaka" charset="0"/>
                            <a:cs typeface="Osaka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Osaka" charset="0"/>
                            <a:cs typeface="Osak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 in general,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 for trees</a:t>
                </a:r>
              </a:p>
              <a:p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BFS: Layers, queue, shortest paths, all edges go to same or adjacent layer</a:t>
                </a:r>
              </a:p>
              <a:p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DFS: recursion/stack; all edges ancestor/descendant</a:t>
                </a:r>
              </a:p>
              <a:p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Algorithms: Connected Comp, bipartiteness, topological sort</a:t>
                </a:r>
              </a:p>
              <a:p>
                <a:r>
                  <a:rPr lang="en-US" sz="2400" dirty="0">
                    <a:latin typeface="Gill Sans" charset="0"/>
                  </a:rPr>
                  <a:t>Techniques: Induction on vertices/layers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686800" cy="5181600"/>
              </a:xfrm>
              <a:blipFill>
                <a:blip r:embed="rId3"/>
                <a:stretch>
                  <a:fillRect l="-1123" t="-1059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7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200" dirty="0"/>
                  <a:t>: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be a connected graph, and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be the layers produced by BFS(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).  Exactly one of the following holds.</a:t>
                </a:r>
              </a:p>
              <a:p>
                <a:pPr lvl="1">
                  <a:defRPr/>
                </a:pPr>
                <a:r>
                  <a:rPr lang="en-US" sz="2200" dirty="0"/>
                  <a:t>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 No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is bipartite.</a:t>
                </a:r>
              </a:p>
              <a:p>
                <a:pPr lvl="1">
                  <a:defRPr/>
                </a:pPr>
                <a:r>
                  <a:rPr lang="en-US" sz="2200" dirty="0"/>
                  <a:t>(ii)  An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contains an odd-length cycle (and hence is not bipartite).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Proof</a:t>
                </a:r>
                <a:r>
                  <a:rPr lang="en-US" sz="2200" dirty="0"/>
                  <a:t>.  (ii)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Suppose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/>
                  <a:t> is an edge &amp;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in same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 their lowest common ancestor in BFS tree.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be level containing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Consider cycle that takes edge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,</a:t>
                </a:r>
                <a:br>
                  <a:rPr lang="en-US" sz="2200" dirty="0"/>
                </a:br>
                <a:r>
                  <a:rPr lang="en-US" sz="2200" dirty="0"/>
                  <a:t>then tree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/>
                  <a:t>, then tree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lvl="1">
                  <a:defRPr/>
                </a:pPr>
                <a:r>
                  <a:rPr lang="en-US" sz="2200" dirty="0"/>
                  <a:t>Its length is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1+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which is odd.</a:t>
                </a:r>
              </a:p>
              <a:p>
                <a:pPr marL="0" lvl="1" indent="0">
                  <a:defRPr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4"/>
                <a:stretch>
                  <a:fillRect l="-963" t="-70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68" name="Group 13">
            <a:extLst>
              <a:ext uri="{FF2B5EF4-FFF2-40B4-BE49-F238E27FC236}">
                <a16:creationId xmlns:a16="http://schemas.microsoft.com/office/drawing/2014/main" id="{106F5458-CF0E-4E21-A738-45B834E3C8C1}"/>
              </a:ext>
            </a:extLst>
          </p:cNvPr>
          <p:cNvGrpSpPr>
            <a:grpSpLocks/>
          </p:cNvGrpSpPr>
          <p:nvPr/>
        </p:nvGrpSpPr>
        <p:grpSpPr bwMode="auto">
          <a:xfrm>
            <a:off x="6816724" y="3640323"/>
            <a:ext cx="2327276" cy="2590800"/>
            <a:chOff x="4330" y="2016"/>
            <a:chExt cx="1466" cy="1632"/>
          </a:xfrm>
        </p:grpSpPr>
        <p:pic>
          <p:nvPicPr>
            <p:cNvPr id="69" name="Picture 4" descr="kleinberg_03F06">
              <a:extLst>
                <a:ext uri="{FF2B5EF4-FFF2-40B4-BE49-F238E27FC236}">
                  <a16:creationId xmlns:a16="http://schemas.microsoft.com/office/drawing/2014/main" id="{6E9E2A83-103C-4774-BE9A-66094328B661}"/>
                </a:ext>
              </a:extLst>
            </p:cNvPr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2" t="14378" r="16066" b="32027"/>
            <a:stretch>
              <a:fillRect/>
            </a:stretch>
          </p:blipFill>
          <p:spPr bwMode="auto">
            <a:xfrm>
              <a:off x="4330" y="2016"/>
              <a:ext cx="1115" cy="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0" name="Rectangle 5">
              <a:extLst>
                <a:ext uri="{FF2B5EF4-FFF2-40B4-BE49-F238E27FC236}">
                  <a16:creationId xmlns:a16="http://schemas.microsoft.com/office/drawing/2014/main" id="{A30F04F7-888E-4FDE-9728-AF5EC1A4E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1" y="2342"/>
              <a:ext cx="71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defRPr/>
              </a:pPr>
              <a:r>
                <a:rPr kumimoji="1" lang="en-US" sz="1600" i="1">
                  <a:latin typeface="+mn-lt"/>
                  <a:cs typeface="+mn-cs"/>
                </a:rPr>
                <a:t>z = lca(x, y)</a:t>
              </a:r>
            </a:p>
          </p:txBody>
        </p:sp>
        <p:sp>
          <p:nvSpPr>
            <p:cNvPr id="71" name="Line 6">
              <a:extLst>
                <a:ext uri="{FF2B5EF4-FFF2-40B4-BE49-F238E27FC236}">
                  <a16:creationId xmlns:a16="http://schemas.microsoft.com/office/drawing/2014/main" id="{67263B4C-BF87-4834-9B71-EC043D77DA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3" y="2550"/>
              <a:ext cx="63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 sz="3600" i="1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99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Obstruction to Bipartiteness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Corollary</a:t>
                </a:r>
                <a:r>
                  <a:rPr lang="en-US" sz="2400" dirty="0"/>
                  <a:t>: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bipartite if and only if it contains no odd length cycles. </a:t>
                </a:r>
              </a:p>
              <a:p>
                <a:pPr marL="0" lvl="1" indent="0">
                  <a:defRPr/>
                </a:pPr>
                <a:r>
                  <a:rPr lang="en-US" sz="2400" dirty="0"/>
                  <a:t>Furthermore, one can test bipartiteness using BFS.</a:t>
                </a:r>
              </a:p>
              <a:p>
                <a:pPr marL="0" lvl="1" indent="0">
                  <a:defRPr/>
                </a:pPr>
                <a:endParaRPr lang="en-US" sz="1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cxnSp>
        <p:nvCxnSpPr>
          <p:cNvPr id="62" name="AutoShape 1026">
            <a:extLst>
              <a:ext uri="{FF2B5EF4-FFF2-40B4-BE49-F238E27FC236}">
                <a16:creationId xmlns:a16="http://schemas.microsoft.com/office/drawing/2014/main" id="{49AC0675-F7B2-4752-BC45-D8D4D4F483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722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3" name="AutoShape 1027">
            <a:extLst>
              <a:ext uri="{FF2B5EF4-FFF2-40B4-BE49-F238E27FC236}">
                <a16:creationId xmlns:a16="http://schemas.microsoft.com/office/drawing/2014/main" id="{9187C23D-0DA4-4766-B9AE-D5DF7DA706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581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4" name="AutoShape 1028">
            <a:extLst>
              <a:ext uri="{FF2B5EF4-FFF2-40B4-BE49-F238E27FC236}">
                <a16:creationId xmlns:a16="http://schemas.microsoft.com/office/drawing/2014/main" id="{1E4E8417-8204-4F3E-87BA-122D41E630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103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AutoShape 1029">
            <a:extLst>
              <a:ext uri="{FF2B5EF4-FFF2-40B4-BE49-F238E27FC236}">
                <a16:creationId xmlns:a16="http://schemas.microsoft.com/office/drawing/2014/main" id="{BC942753-2AB4-4FA6-AF17-B8023C737800}"/>
              </a:ext>
            </a:extLst>
          </p:cNvPr>
          <p:cNvCxnSpPr>
            <a:cxnSpLocks noChangeShapeType="1"/>
            <a:stCxn id="71" idx="7"/>
            <a:endCxn id="70" idx="3"/>
          </p:cNvCxnSpPr>
          <p:nvPr/>
        </p:nvCxnSpPr>
        <p:spPr bwMode="auto">
          <a:xfrm flipV="1">
            <a:off x="72390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1030">
            <a:extLst>
              <a:ext uri="{FF2B5EF4-FFF2-40B4-BE49-F238E27FC236}">
                <a16:creationId xmlns:a16="http://schemas.microsoft.com/office/drawing/2014/main" id="{85C8F4F1-B3D4-4DA2-952F-8043D0617622}"/>
              </a:ext>
            </a:extLst>
          </p:cNvPr>
          <p:cNvCxnSpPr>
            <a:cxnSpLocks noChangeShapeType="1"/>
            <a:stCxn id="69" idx="5"/>
            <a:endCxn id="71" idx="1"/>
          </p:cNvCxnSpPr>
          <p:nvPr/>
        </p:nvCxnSpPr>
        <p:spPr bwMode="auto">
          <a:xfrm>
            <a:off x="65151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7" name="Oval 1033">
            <a:extLst>
              <a:ext uri="{FF2B5EF4-FFF2-40B4-BE49-F238E27FC236}">
                <a16:creationId xmlns:a16="http://schemas.microsoft.com/office/drawing/2014/main" id="{96940A9D-049C-4127-96B8-63347CD9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" name="Oval 1034">
            <a:extLst>
              <a:ext uri="{FF2B5EF4-FFF2-40B4-BE49-F238E27FC236}">
                <a16:creationId xmlns:a16="http://schemas.microsoft.com/office/drawing/2014/main" id="{2E8BF2DE-5756-428B-AE8C-7E522374C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" name="Oval 1035">
            <a:extLst>
              <a:ext uri="{FF2B5EF4-FFF2-40B4-BE49-F238E27FC236}">
                <a16:creationId xmlns:a16="http://schemas.microsoft.com/office/drawing/2014/main" id="{C537CE62-2DE8-4AB7-89DA-ABC708AB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Oval 1036">
            <a:extLst>
              <a:ext uri="{FF2B5EF4-FFF2-40B4-BE49-F238E27FC236}">
                <a16:creationId xmlns:a16="http://schemas.microsoft.com/office/drawing/2014/main" id="{E399378D-02DC-4362-9EEB-CDEFC979F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" name="Oval 1037">
            <a:extLst>
              <a:ext uri="{FF2B5EF4-FFF2-40B4-BE49-F238E27FC236}">
                <a16:creationId xmlns:a16="http://schemas.microsoft.com/office/drawing/2014/main" id="{AF8B4EAB-00DB-4D44-9303-BBEF2CF63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5" y="47339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" name="Oval 1038">
            <a:extLst>
              <a:ext uri="{FF2B5EF4-FFF2-40B4-BE49-F238E27FC236}">
                <a16:creationId xmlns:a16="http://schemas.microsoft.com/office/drawing/2014/main" id="{B2FE7D23-B7EA-4EB7-9381-82BCB1F26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10515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Oval 1039">
            <a:extLst>
              <a:ext uri="{FF2B5EF4-FFF2-40B4-BE49-F238E27FC236}">
                <a16:creationId xmlns:a16="http://schemas.microsoft.com/office/drawing/2014/main" id="{CA3C3F31-CFB4-476D-ACA9-6398C0F0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10515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" name="Oval 1040">
            <a:extLst>
              <a:ext uri="{FF2B5EF4-FFF2-40B4-BE49-F238E27FC236}">
                <a16:creationId xmlns:a16="http://schemas.microsoft.com/office/drawing/2014/main" id="{2A120DBC-6719-462D-BE49-62C6CCD04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" name="Oval 1041">
            <a:extLst>
              <a:ext uri="{FF2B5EF4-FFF2-40B4-BE49-F238E27FC236}">
                <a16:creationId xmlns:a16="http://schemas.microsoft.com/office/drawing/2014/main" id="{E2AA1E84-D00C-40A5-AFC9-F10C9BA1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" name="Oval 1042">
            <a:extLst>
              <a:ext uri="{FF2B5EF4-FFF2-40B4-BE49-F238E27FC236}">
                <a16:creationId xmlns:a16="http://schemas.microsoft.com/office/drawing/2014/main" id="{CCC538DC-295D-41A3-A435-381016D12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244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77" name="AutoShape 1043">
            <a:extLst>
              <a:ext uri="{FF2B5EF4-FFF2-40B4-BE49-F238E27FC236}">
                <a16:creationId xmlns:a16="http://schemas.microsoft.com/office/drawing/2014/main" id="{E149ACFD-57BF-49C4-A6AD-F7AAB23FC77B}"/>
              </a:ext>
            </a:extLst>
          </p:cNvPr>
          <p:cNvCxnSpPr>
            <a:cxnSpLocks noChangeShapeType="1"/>
            <a:stCxn id="72" idx="6"/>
            <a:endCxn id="73" idx="2"/>
          </p:cNvCxnSpPr>
          <p:nvPr/>
        </p:nvCxnSpPr>
        <p:spPr bwMode="auto">
          <a:xfrm>
            <a:off x="13906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AutoShape 1044">
            <a:extLst>
              <a:ext uri="{FF2B5EF4-FFF2-40B4-BE49-F238E27FC236}">
                <a16:creationId xmlns:a16="http://schemas.microsoft.com/office/drawing/2014/main" id="{F17EB52B-A2BB-448C-8BB6-645D0F784633}"/>
              </a:ext>
            </a:extLst>
          </p:cNvPr>
          <p:cNvCxnSpPr>
            <a:cxnSpLocks noChangeShapeType="1"/>
            <a:stCxn id="75" idx="0"/>
            <a:endCxn id="73" idx="4"/>
          </p:cNvCxnSpPr>
          <p:nvPr/>
        </p:nvCxnSpPr>
        <p:spPr bwMode="auto">
          <a:xfrm flipV="1">
            <a:off x="26765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9" name="AutoShape 1045">
            <a:extLst>
              <a:ext uri="{FF2B5EF4-FFF2-40B4-BE49-F238E27FC236}">
                <a16:creationId xmlns:a16="http://schemas.microsoft.com/office/drawing/2014/main" id="{21E60B6A-CDEC-4F6A-9069-E569A01D7B3E}"/>
              </a:ext>
            </a:extLst>
          </p:cNvPr>
          <p:cNvCxnSpPr>
            <a:cxnSpLocks noChangeShapeType="1"/>
            <a:stCxn id="74" idx="0"/>
            <a:endCxn id="72" idx="4"/>
          </p:cNvCxnSpPr>
          <p:nvPr/>
        </p:nvCxnSpPr>
        <p:spPr bwMode="auto">
          <a:xfrm flipV="1">
            <a:off x="12287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0" name="AutoShape 1046">
            <a:extLst>
              <a:ext uri="{FF2B5EF4-FFF2-40B4-BE49-F238E27FC236}">
                <a16:creationId xmlns:a16="http://schemas.microsoft.com/office/drawing/2014/main" id="{485E2EFF-F617-427D-9B80-7C7D244D73F3}"/>
              </a:ext>
            </a:extLst>
          </p:cNvPr>
          <p:cNvCxnSpPr>
            <a:cxnSpLocks noChangeShapeType="1"/>
            <a:stCxn id="76" idx="0"/>
            <a:endCxn id="72" idx="5"/>
          </p:cNvCxnSpPr>
          <p:nvPr/>
        </p:nvCxnSpPr>
        <p:spPr bwMode="auto">
          <a:xfrm flipH="1" flipV="1">
            <a:off x="1343025" y="3381375"/>
            <a:ext cx="723900" cy="134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1" name="AutoShape 1047">
            <a:extLst>
              <a:ext uri="{FF2B5EF4-FFF2-40B4-BE49-F238E27FC236}">
                <a16:creationId xmlns:a16="http://schemas.microsoft.com/office/drawing/2014/main" id="{6E107527-85CB-40C1-A9E9-F4EA95A2FA65}"/>
              </a:ext>
            </a:extLst>
          </p:cNvPr>
          <p:cNvCxnSpPr>
            <a:cxnSpLocks noChangeShapeType="1"/>
            <a:stCxn id="76" idx="7"/>
            <a:endCxn id="75" idx="3"/>
          </p:cNvCxnSpPr>
          <p:nvPr/>
        </p:nvCxnSpPr>
        <p:spPr bwMode="auto">
          <a:xfrm flipV="1">
            <a:off x="2181225" y="4314825"/>
            <a:ext cx="381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2" name="Rectangle 1048">
            <a:extLst>
              <a:ext uri="{FF2B5EF4-FFF2-40B4-BE49-F238E27FC236}">
                <a16:creationId xmlns:a16="http://schemas.microsoft.com/office/drawing/2014/main" id="{D8557993-9A33-47E5-9770-ABF538E65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257800"/>
            <a:ext cx="130269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(2-colorable)</a:t>
            </a:r>
          </a:p>
        </p:txBody>
      </p:sp>
      <p:sp>
        <p:nvSpPr>
          <p:cNvPr id="83" name="Rectangle 1049">
            <a:extLst>
              <a:ext uri="{FF2B5EF4-FFF2-40B4-BE49-F238E27FC236}">
                <a16:creationId xmlns:a16="http://schemas.microsoft.com/office/drawing/2014/main" id="{D437E79D-23FE-4147-83C8-60688392B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992" y="5249416"/>
            <a:ext cx="1643416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not 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(not 2-colorable)</a:t>
            </a:r>
          </a:p>
        </p:txBody>
      </p:sp>
      <p:cxnSp>
        <p:nvCxnSpPr>
          <p:cNvPr id="28" name="AutoShape 1026">
            <a:extLst>
              <a:ext uri="{FF2B5EF4-FFF2-40B4-BE49-F238E27FC236}">
                <a16:creationId xmlns:a16="http://schemas.microsoft.com/office/drawing/2014/main" id="{269E4B62-E3F6-4CA6-A7E5-17861B1B5E5A}"/>
              </a:ext>
            </a:extLst>
          </p:cNvPr>
          <p:cNvCxnSpPr>
            <a:cxnSpLocks noChangeShapeType="1"/>
            <a:stCxn id="71" idx="0"/>
            <a:endCxn id="67" idx="5"/>
          </p:cNvCxnSpPr>
          <p:nvPr/>
        </p:nvCxnSpPr>
        <p:spPr bwMode="auto">
          <a:xfrm flipH="1" flipV="1">
            <a:off x="6515298" y="3391098"/>
            <a:ext cx="609402" cy="13428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88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59"/>
                <a:ext cx="8229600" cy="5534315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BFS(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>
                    <a:solidFill>
                      <a:srgbClr val="0070C0"/>
                    </a:solidFill>
                  </a:rPr>
                  <a:t>) </a:t>
                </a:r>
                <a:r>
                  <a:rPr lang="en-US" altLang="en-US" sz="2400" dirty="0"/>
                  <a:t>implemented using queue.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Edges into then-undiscovered vertices define a tree – the “Breadth First spanning tree” of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Level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in the tree are exactly all vertices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r>
                  <a:rPr lang="en-US" altLang="en-US" sz="2400" dirty="0"/>
                  <a:t>, the shortest path (in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) from the root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is of length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All nontree edges join vertices on the same or adjacent layers of the tree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Applications: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Shortest Path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Connected component 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Test </a:t>
                </a:r>
                <a:r>
                  <a:rPr lang="en-US" altLang="en-US" sz="2000" dirty="0" err="1"/>
                  <a:t>bipartiteness</a:t>
                </a:r>
                <a:r>
                  <a:rPr lang="en-US" altLang="en-US" sz="2000" dirty="0"/>
                  <a:t> / 2-coloring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59"/>
                <a:ext cx="8229600" cy="5534315"/>
              </a:xfrm>
              <a:blipFill>
                <a:blip r:embed="rId3"/>
                <a:stretch>
                  <a:fillRect l="-963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171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63299</TotalTime>
  <Words>5117</Words>
  <Application>Microsoft Office PowerPoint</Application>
  <PresentationFormat>On-screen Show (4:3)</PresentationFormat>
  <Paragraphs>1333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Arial Black</vt:lpstr>
      <vt:lpstr>Comic Sans MS</vt:lpstr>
      <vt:lpstr>Cambria Math</vt:lpstr>
      <vt:lpstr>Helvetica</vt:lpstr>
      <vt:lpstr>Osaka</vt:lpstr>
      <vt:lpstr>Arial</vt:lpstr>
      <vt:lpstr>Gill Sans</vt:lpstr>
      <vt:lpstr>Times New Roman</vt:lpstr>
      <vt:lpstr>Monotype Sorts</vt:lpstr>
      <vt:lpstr>Tahoma</vt:lpstr>
      <vt:lpstr>Custom Design</vt:lpstr>
      <vt:lpstr>CSE 421:  Introduction to Algorithms</vt:lpstr>
      <vt:lpstr>Bipartite Graphs</vt:lpstr>
      <vt:lpstr>Testing Bipartiteness</vt:lpstr>
      <vt:lpstr>An Obstruction to Bipartiteness</vt:lpstr>
      <vt:lpstr>A Characterization of Bipartite Graphs</vt:lpstr>
      <vt:lpstr>A Characterization of Bipartite Graphs</vt:lpstr>
      <vt:lpstr>A Characterization of Bipartite Graphs</vt:lpstr>
      <vt:lpstr>Obstruction to Bipartiteness</vt:lpstr>
      <vt:lpstr>Summary</vt:lpstr>
      <vt:lpstr>CSE 421</vt:lpstr>
      <vt:lpstr>Depth First Search</vt:lpstr>
      <vt:lpstr>DFS(s) – Recursive version</vt:lpstr>
      <vt:lpstr>Non-Tree Edges in DFS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Properties of (undirected) DFS</vt:lpstr>
      <vt:lpstr>Non-Tree Edges in DFS</vt:lpstr>
      <vt:lpstr>Non-Tree Edges (Directed Graph)</vt:lpstr>
      <vt:lpstr>CSE 421</vt:lpstr>
      <vt:lpstr>Precedence Constraints</vt:lpstr>
      <vt:lpstr>Directed Acyclic Graphs (DAG)</vt:lpstr>
      <vt:lpstr>DAGs: A Sufficient Condition</vt:lpstr>
      <vt:lpstr>DAGs: A Sufficient Condition</vt:lpstr>
      <vt:lpstr>Every DAG has a source node</vt:lpstr>
      <vt:lpstr>DAG =&gt; Topological Order</vt:lpstr>
      <vt:lpstr>A Characterization of DAGs</vt:lpstr>
      <vt:lpstr>Quiz</vt:lpstr>
      <vt:lpstr>Example</vt:lpstr>
      <vt:lpstr>Example</vt:lpstr>
      <vt:lpstr>Summary for last few classes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296</cp:revision>
  <cp:lastPrinted>2000-07-01T21:41:59Z</cp:lastPrinted>
  <dcterms:created xsi:type="dcterms:W3CDTF">1998-04-21T02:39:18Z</dcterms:created>
  <dcterms:modified xsi:type="dcterms:W3CDTF">2022-01-10T18:11:59Z</dcterms:modified>
</cp:coreProperties>
</file>