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369" r:id="rId2"/>
    <p:sldId id="779" r:id="rId3"/>
    <p:sldId id="780" r:id="rId4"/>
    <p:sldId id="781" r:id="rId5"/>
    <p:sldId id="730" r:id="rId6"/>
    <p:sldId id="731" r:id="rId7"/>
    <p:sldId id="734" r:id="rId8"/>
    <p:sldId id="733" r:id="rId9"/>
    <p:sldId id="736" r:id="rId10"/>
    <p:sldId id="735" r:id="rId11"/>
    <p:sldId id="737" r:id="rId12"/>
    <p:sldId id="738" r:id="rId13"/>
    <p:sldId id="739" r:id="rId14"/>
    <p:sldId id="740" r:id="rId15"/>
    <p:sldId id="741" r:id="rId16"/>
    <p:sldId id="758" r:id="rId17"/>
    <p:sldId id="742" r:id="rId18"/>
    <p:sldId id="743" r:id="rId19"/>
    <p:sldId id="744" r:id="rId20"/>
    <p:sldId id="745" r:id="rId21"/>
    <p:sldId id="746" r:id="rId22"/>
    <p:sldId id="747" r:id="rId23"/>
    <p:sldId id="748" r:id="rId24"/>
    <p:sldId id="749" r:id="rId25"/>
    <p:sldId id="750" r:id="rId26"/>
    <p:sldId id="751" r:id="rId27"/>
    <p:sldId id="753" r:id="rId28"/>
    <p:sldId id="755" r:id="rId29"/>
    <p:sldId id="767" r:id="rId30"/>
    <p:sldId id="752" r:id="rId31"/>
    <p:sldId id="782" r:id="rId32"/>
    <p:sldId id="768" r:id="rId33"/>
    <p:sldId id="769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78" r:id="rId43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46"/>
    </p:embeddedFont>
    <p:embeddedFont>
      <p:font typeface="Arial Black" panose="020B0A04020102020204" pitchFamily="34" charset="0"/>
      <p:bold r:id="rId47"/>
    </p:embeddedFont>
    <p:embeddedFont>
      <p:font typeface="Cambria Math" panose="02040503050406030204" pitchFamily="18" charset="0"/>
      <p:regular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Helvetica" panose="020B0604020202020204" pitchFamily="34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3399FF"/>
    <a:srgbClr val="FF0000"/>
    <a:srgbClr val="FF33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154" autoAdjust="0"/>
  </p:normalViewPr>
  <p:slideViewPr>
    <p:cSldViewPr snapToGrid="0">
      <p:cViewPr varScale="1">
        <p:scale>
          <a:sx n="118" d="100"/>
          <a:sy n="118" d="100"/>
        </p:scale>
        <p:origin x="786" y="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13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21972 10676 88 0,'-6'0'33'0,"9"0"-18"0,-3 0-7 0,0 3 11 0,0-3-3 15,0 0 1-15,0-3-3 16,0 0-1 0,0 1-3-16,3-1-1 0,0-2-5 15,0-1-1-15,3 1 3 0,0 0-1 16,3 0 2-16,0-1-2 16,2-2 2-16,1 0 0 0,9 0 1 15,3 1-2-15,0 1 1 16,3-2 0-16,-1 3 1 15,4 0-2-15,0-1 1 32,3 1-2-32,5 2 0 15,-2 1-3-15,0 2 1 0,-3 2 2 16,-4 4 4-16,7-1-2 16,0 3 1-16,-3 3-1 15,-4-1 3-15,1 1-7 16,-3 2-2-16,-3 5 5 15,-1 6 4-15,-2-3-5 16,0 1-1-16,-6 1-2 0,-3 1-2 16,3 0 3-16,-6 0 0 15,-3 5 1-15,0 5 0 16,-3-2-2-16,-3 3 1 0,0-6-2 16,-3 0 2-16,0 0-2 15,-6 5-1-15,6-2 1 16,-6 0-1-16,-3-3 2 15,3 0 3-15,-3 0-2 16,0-2 0-16,-3-1-1 16,6 11 1-16,0-3-2 15,1-2-1-15,-4 0 1 16,0-6-1-16,3-2 2 0,-6 3 1 16,3 2-1-16,-3 0-2 15,9 0 1-15,0-3-1 16,0 1 2-16,3-1 3 15,6 1 0-15,0-1 0 16,3 3-3-16,3 6 1 16,0-6 0-1,0-3 1-15,3 1 2 16,0-1 1-16,3-2 1 16,3-3 0-16,-1 0-4 15,4-2-1-15,0 2-1 16,6 3 1-16,0-6-2 15,-4 1-1-15,1-1 1 16,-6 1 1-16,3-1-1 16,3 1 2-16,-6 0-2 15,-1-1-1-15,-2 1 1 16,0-1-1-16,3 3 0 0,-3 3 2 16,-6 0-1-16,6-3 2 15,0 3-4-15,-3 0-2 16,-3-3 4-16,-4 0 1 15,1 5 0-15,0 6 1 16,-3-3-2-16,-3 0-1 0,-3 1 3 16,0-1 0-16,0 0-4 15,-11 2-1-15,5 4 1 16,0 2 2-16,-3 0 0 16,0-3-1-16,0-2 1 15,0 0 1-15,-3-6 1 0,3 6 1 16,-3 0-5-16,3-3-1 15,-2 0 1-15,-4-3 2 16,3 1 0-16,3-3 2 16,-3-3-4-16,3-3-2 15,3 1 6-15,0-6 3 0,0 6-6 16,3-3-1-16,0-3 0 16,1 8 0 15,-1 0 1-31,3-2 0 15,0-1 0-15,0-2 0 0,3-3 2 16,0 1-1-16,0-1 2 16,3 0 0-16,0-2 1 15,0-1 0-15,0 1 2 0,0 5-5 16,-3-3-1-16,5 5 0 16,-2-2 0-16,0-3 0 15,6-2 2-15,-3 0-1 16,-3-1-1-16,0 1 3 15,0-1 2-15,0 1-2 16,-3 2-2-16,0 0-3 16,0 1 1-16,-6-1 1 15,0 0 2 1,0 3-1-16,-3 5-1 16,-2 6-10-16,-1-1-4 15,-6-5-13-15,6-5-3 0,-6-5-39 16,3-11-16-16,-12-21-45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33.227"/>
    </inkml:context>
    <inkml:brush xml:id="br0">
      <inkml:brushProperty name="width" value="0.08819" units="cm"/>
      <inkml:brushProperty name="height" value="0.08819" units="cm"/>
    </inkml:brush>
  </inkml:definitions>
  <inkml:trace contextRef="#ctx0" brushRef="#br0">16730 11028 72 0,'-3'2'27'0,"0"-2"-14"0,3 0-4 0,0 0 9 0,0 0-4 15,0 0 0-15,0 0 0 16,0 0 2-16,0 0-5 0,0 0-1 16,0 0-2-16,0-2 0 15,3-3-4-15,0-1-1 0,3-4 1 16,3-9 2-16,0 1 1 16,3-1 3-16,3 1 1 15,3-6 1-15,5 0 2 0,4 0-3 16,3-5 1-16,3-3-5 15,-1 3 1-15,-2 3-5 16,9-1-2-16,-3 1 4 16,-1 5 1-16,1-1-2 15,0 4-3-15,0 5 0 0,-1 2 1 16,-2 1-1-16,3 2 2 16,-7 5 0-16,-2 3 3 15,-3 5-3-15,-6 3 0 31,-3 3 3-31,-3 5 3 16,0 5-4-16,-6 3-1 16,0 2 0-16,-6 3 2 0,0 3-1 15,-3 0 0-15,-3 5-1 16,-6 2 0-16,-6 1 0 16,0 2 0-16,3-4-2 0,0 6-2 15,0-4 1-15,0-3 1 16,4-2-1-16,-1-4-1 15,3-2 1-15,3-2-1 16,3-3 0-16,3-6 0 0,6-2-3 16,3-5 2-16,8-6 1 31,7-2 0-31,6-6 2 16,0-5 3-16,3-3-2 15,5-2-2-15,1 0 0 16,0-5-1-16,2-6 0 15,1 5 2-15,6 3-1 16,-4 0-1-16,-2 3 1 0,0 3 1 16,-4 4-3-16,1 1-2 15,0 0 2-15,-4 2 0 0,-5 3 1 16,0 8 2-16,-3 0-1 16,-3 5-1-16,-4 0 1 15,-2 1-1-15,-3-1 0 16,-3 3 0-16,-3 2 0 15,-3 3 2-15,0 3-1 16,-3 5 2-16,-3 3-2 0,0 0-1 16,0 0-2-16,-3-3-1 15,0 0 4-15,0 3 1 16,0 2-3-16,0 0 1 16,0 1 0-16,0-3 0 15,0-1-3-15,3 1 2 16,0-6 1-1,0 6 0-15,3 0 0 16,0-6 2-16,3-2-3 16,0 0 0-16,3-5 1 15,0-4 0-15,0-1 2 16,3-4 1-16,2-2-4 0,7-3-1 16,-3-5 5-16,3-2 3 15,0-3-6-15,3-1 1 16,-1-4-1-16,1-6 2 15,3 0-1-15,3 0-1 16,0-2 1-16,-4 2-1 16,4 0 0-16,0 3 0 15,-3-1 0-15,0 4 0 16,-4 2 0-16,10 0 2 16,-3 3-1-16,-6-1-1 15,-4 4 1-15,-2-1 1 16,0 3-3-16,-3 0 0 15,0 3 1-15,3-1 2 16,-6 1-1-16,0 2-1 16,0 1 1-16,-4-1 1 0,1 0 1 15,0 0 1-15,0 1 2 16,3-4 1-16,0 4 1 16,0-4 2-16,0 1-5 0,0 0-1 15,0-1-4-15,-3-2-3 16,0 0 2-16,-3 0 2 15,2 0-18-15,-2-2-8 16,0-4-47-16,0-2-18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51.037"/>
    </inkml:context>
    <inkml:brush xml:id="br0">
      <inkml:brushProperty name="width" value="0.08819" units="cm"/>
      <inkml:brushProperty name="height" value="0.08819" units="cm"/>
      <inkml:brushProperty name="color" value="#0070C0"/>
    </inkml:brush>
  </inkml:definitions>
  <inkml:trace contextRef="#ctx0" brushRef="#br0">16584 11044 40 0,'0'-11'16'0,"-3"6"-8"0,3 0-5 0,0 5 7 0,3 0 5 16,-3-3 3-16,0 3 2 15,0 0 0-15,0 0-3 16,-3 3 2-16,3-1-4 16,0 3 1-16,0 1 0 15,-3-1 2-15,0 3-4 16,0 3 0-16,3-1-8 16,0 1-2-16,0 2 2 0,-3 6-3 15,0 2-2-15,0 2 0 16,-3 4 1-16,1 2-1 15,-1 3 2-15,0 10-2 0,-3 0 2 16,0 1-4-16,-6 2 0 16,-3 5 1-16,3-2 0 15,0-1 0-15,3-2 0 16,0-2 2-16,4-1 1 16,2 3 3-16,3-5 1 0,9-6-6 15,0-2-2 1,-1-3 2-16,10-3 1 0,0-5 2 0,0-2 2 15,3-3-3-15,0 0 0 32,0-3 1-32,3 6 2 0,2-1-1 15,4 1 2-15,-3-4-2 16,0-1 2-16,0-1-4 16,-1 0 0-16,4 0-3 15,0 1-1-15,0-1 3 16,8 3 1-16,-5 0-4 15,0-1-1-15,-3 7 1 0,-3 1 0 16,-1-1 1-16,-2 1 0 16,-3-1 0-16,-3 4 2 15,-3 0-1-15,-6 1 2 16,-3 10-2-16,-3 0 2 0,-3 3-4 16,-3 2 0-16,-3 11 3 15,0-3 3-15,-9 0 2 16,0 1 3-16,-6 10-3 15,1-6 1-15,-1 1-5 32,0-3-2-32,3 5 0 0,0-3 1 15,4-4-1-15,2-6 2 16,0 2-2-16,3 1-1 16,3-8-4-16,3-6 0 15,0-5 4-15,3-5 2 0,3-3-3 16,3-2-1-16,3-4-2 15,3-1 0-15,3-6-6 16,3-3-4-16,9-2 16 0,2-3 10 16,1 0-7-16,0-3-3 15,3 0-1-15,-4-2 1 16,4 0-1-16,3-1-1 16,3-4 1-16,-1-1-1 15,1 3 0 1,0-5 0-16,0 0 0 15,5 2 0-15,1 3 0 16,-6 3 0-16,-1 2 0 16,-2 1 0-16,-6-1 2 15,0 6 1-15,-4 2-1 16,4 3-2-16,0 3-2 0,-3-1-1 16,-3 1 4-16,-3-1 1 15,-1 4-3-15,-2-1 1 16,0 3-2-16,-3 0 0 15,0-1 2-15,-3 1 2 16,0 0-3-16,0 5 0 16,-3 6 3-16,0-1 1 15,-3-2-1-15,0 0-2 16,-3 0-4-16,0-1 0 0,0-4 0 16,0 0 2-16,0 2 1 0,3 5 3 15,0-5-1-15,0-2-1 31,0-3 1-31,-1-3-1 16,4 0 0-16,0-2 0 16,0-1-3-16,0 1 2 0,0 0-1 15,0-4 0-15,0 1 2 16,3 0 0-16,-3-2-3 16,9-1 2-1,6-2 1 1,0-3 0-16,-4 0-3 15,4-3 2-15,-3 0-1 16,0-2 0-16,0 0 2 0,0-1 2 16,6 1-1-16,2 0 2 15,-2 0-4-15,3-1-2 16,-3 1 4-16,0 0 3 0,-1-6-1 31,-2 3-2-31,0 0 0 16,-3 3-1-16,0-6-3 15,3 3 0-15,-4 0 4 0,1 3 3 16,0 5-1-16,-3-3 0 16,0 6-1-16,-3 0-2 15,0-6-2-15,0 6-1 16,0-1 2-16,-3 1 0 16,-1 0 1-16,1-1 0 15,0-2 0-15,0 0 2 0,-3 0-1 16,3 0-3-1,0 0 1-15,0 0 1 16,-3 6 0-16,0-1 2 0,0-5 1 16,-3 0-6-16,3 0 0 15,6 5 1 1,-3 1 1-16,0-4 1 31,2 3 4-15,1-2-4-16,-3 0 0 0,0-3 0 15,-3 0 0-15,0 0 0 16,0 0 2-16,0 2-3 16,0-2 0-16,-3 0-1 15,0 3 0-15,0-3 2 0,-3 0 2 16,3 0-1-16,0 3 2 16,-3-3-2-16,3 2-1 15,0-2-2-15,0 0 1 16,-3 0 1-16,3 3 2 15,3-3-1-15,-6 0-1 16,3 0 1-16,-3 0 1 0,0 0-3 16,0 0 0-16,0 0-4 15,0 0 1-15,0 0-18 16,-3 3-6-16,0-3-130 31,-6-19 45-31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4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4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3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88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9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8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1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71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3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30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854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15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9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55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99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19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58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96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66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55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9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30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15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198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69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96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8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5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7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6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9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CEg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0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50.emf"/><Relationship Id="rId10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7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Dijkstra’s Algorithm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4327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2436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177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590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7531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7504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17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055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926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975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Homework 1 Comments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465299" cy="504705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sz="2200" dirty="0"/>
                  <a:t>Except for EC, each question should take less than 1 page.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(You don’t have so much time in midterm/final/interviews)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200" dirty="0"/>
                  <a:t>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Q3: 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−1)/3</m:t>
                    </m:r>
                  </m:oMath>
                </a14:m>
                <a:r>
                  <a:rPr lang="en-US" sz="2200" dirty="0"/>
                  <a:t>, some student gets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−1)/5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ym typeface="Wingdings" panose="05000000000000000000" pitchFamily="2" charset="2"/>
                  </a:rPr>
                  <a:t></a:t>
                </a: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Q4: Reduction-type Question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Algo: Transform input. Call the class algorithm. Transform output.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Proof: Why the input is valid. Why the output is what we want.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465299" cy="5047058"/>
              </a:xfrm>
              <a:blipFill>
                <a:blip r:embed="rId3"/>
                <a:stretch>
                  <a:fillRect l="-936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522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11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694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786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6956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8688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18</a:t>
            </a: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45449" y="6060412"/>
            <a:ext cx="4106927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Dijkstra’s Algorithm outputs a tree.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3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Remarks on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200" dirty="0"/>
                  <a:t>Algorithm works on directed graph (with nonnegative weights)</a:t>
                </a:r>
              </a:p>
              <a:p>
                <a:pPr eaLnBrk="1" hangingPunct="1"/>
                <a:r>
                  <a:rPr lang="en-US" altLang="en-US" sz="2200" dirty="0"/>
                  <a:t>Algorithm produces a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tree</a:t>
                </a:r>
                <a:r>
                  <a:rPr lang="en-US" altLang="en-US" sz="2200" dirty="0"/>
                  <a:t> of shortest paths to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following Parent links (for undirected graph)</a:t>
                </a: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The algorithm fails with negative edge weights. 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Why does it fail?</a:t>
                </a:r>
              </a:p>
              <a:p>
                <a:pPr marL="285750" lvl="1">
                  <a:defRPr/>
                </a:pPr>
                <a:r>
                  <a:rPr lang="en-US" sz="2200" dirty="0"/>
                  <a:t>	</a:t>
                </a:r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For unit length graph, Dijkstra’s algorithm is same as BFS.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804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le:Dijkstra negative edge weights error.png">
            <a:extLst>
              <a:ext uri="{FF2B5EF4-FFF2-40B4-BE49-F238E27FC236}">
                <a16:creationId xmlns:a16="http://schemas.microsoft.com/office/drawing/2014/main" id="{DB108E31-223C-48A4-87EC-6B01412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06" y="2977236"/>
            <a:ext cx="3546947" cy="20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Implementing Dijkstra's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Priority Queue</a:t>
                </a:r>
                <a:r>
                  <a:rPr lang="en-US" altLang="en-US" sz="2200" dirty="0"/>
                  <a:t>: Elements each with an associated key</a:t>
                </a:r>
                <a:r>
                  <a:rPr lang="en-US" altLang="en-US" sz="2200" b="1" dirty="0"/>
                  <a:t> </a:t>
                </a:r>
                <a:r>
                  <a:rPr lang="en-US" altLang="en-US" sz="2200" dirty="0"/>
                  <a:t>Operations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Insert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Delete-min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 and delete it from the data structure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Decrease-key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Decrease the key value of some element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Implementations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Binary Heaps: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insert/decrease-key/delete-min,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find-min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Fibonacci heap: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insert/decrease-key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delete-min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solidFill>
                      <a:srgbClr val="FF0000"/>
                    </a:solidFill>
                  </a:rPr>
                  <a:t>O(1)</a:t>
                </a:r>
                <a:r>
                  <a:rPr lang="en-US" altLang="en-US" sz="1800" dirty="0"/>
                  <a:t> time find-min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  <a:blipFill>
                <a:blip r:embed="rId3"/>
                <a:stretch>
                  <a:fillRect l="-950" t="-1856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Insert all 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of s into a priority 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delete min element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 err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Insert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Decrease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delete min,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blipFill>
                <a:blip r:embed="rId4"/>
                <a:stretch>
                  <a:fillRect l="-2597" t="-2542" r="-2078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insert,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blipFill>
                <a:blip r:embed="rId5"/>
                <a:stretch>
                  <a:fillRect l="-2932" t="-2542" r="-651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/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decrease/insert key, </a:t>
                </a:r>
              </a:p>
              <a:p>
                <a:pPr algn="l"/>
                <a:r>
                  <a:rPr lang="en-US" dirty="0"/>
                  <a:t>each 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blipFill>
                <a:blip r:embed="rId6"/>
                <a:stretch>
                  <a:fillRect l="-1739" t="-3390" r="-1043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Office Hour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6"/>
            <a:ext cx="8465299" cy="5047058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Please do HW earlier.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You can start doing HW once it is announced.</a:t>
            </a:r>
            <a:br>
              <a:rPr lang="en-US" sz="2200" dirty="0"/>
            </a:br>
            <a:r>
              <a:rPr lang="en-US" sz="2200" dirty="0"/>
              <a:t>(I won’t ask things that hasn’t covered)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HW3 is out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If no time slot works for you,</a:t>
            </a:r>
          </a:p>
          <a:p>
            <a:pPr marL="0" indent="0">
              <a:buNone/>
              <a:defRPr/>
            </a:pPr>
            <a:r>
              <a:rPr lang="en-US" sz="2200" dirty="0"/>
              <a:t>    fill in this </a:t>
            </a:r>
            <a:r>
              <a:rPr lang="en-US" sz="2200" dirty="0">
                <a:hlinkClick r:id="rId3"/>
              </a:rPr>
              <a:t>https://bit.ly/3fCEgaU</a:t>
            </a: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pic>
        <p:nvPicPr>
          <p:cNvPr id="1028" name="Picture 4" descr="Depressed Lonely Cartoon Boy Sitting Alone on the Floor. Sad or Bored  Child. Vector Illustration, Isolated White Background Stock Vector -  Illustration of looking, expression: 182492383">
            <a:extLst>
              <a:ext uri="{FF2B5EF4-FFF2-40B4-BE49-F238E27FC236}">
                <a16:creationId xmlns:a16="http://schemas.microsoft.com/office/drawing/2014/main" id="{C6068672-52F7-4789-B997-34272D68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97" y="3301091"/>
            <a:ext cx="2742670" cy="2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D2105-C08E-48D3-8FDA-62115D19C36D}"/>
              </a:ext>
            </a:extLst>
          </p:cNvPr>
          <p:cNvSpPr txBox="1"/>
          <p:nvPr/>
        </p:nvSpPr>
        <p:spPr>
          <a:xfrm>
            <a:off x="6045200" y="6244303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TAs and YinTat are lonely</a:t>
            </a:r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092453D-D1C2-482C-AAC8-6216905226FD}"/>
              </a:ext>
            </a:extLst>
          </p:cNvPr>
          <p:cNvSpPr/>
          <p:nvPr/>
        </p:nvSpPr>
        <p:spPr bwMode="auto">
          <a:xfrm>
            <a:off x="7622514" y="3133661"/>
            <a:ext cx="1299984" cy="255389"/>
          </a:xfrm>
          <a:prstGeom prst="flowChartAlternateProcess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YinTat has hair?</a:t>
            </a:r>
          </a:p>
        </p:txBody>
      </p:sp>
    </p:spTree>
    <p:extLst>
      <p:ext uri="{BB962C8B-B14F-4D97-AF65-F5344CB8AC3E}">
        <p14:creationId xmlns:p14="http://schemas.microsoft.com/office/powerpoint/2010/main" val="4728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Dijkstra's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Theorem: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on the tree is the shortest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 (For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Proof: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Base Case:</a:t>
                </a:r>
                <a:r>
                  <a:rPr lang="en-US" sz="2200" dirty="0"/>
                  <a:t> This is always true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200" dirty="0"/>
                  <a:t> Say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200" dirty="0"/>
                  <a:t> vertex that we add to S.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last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is not the shortest path, there is a shorter path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200" dirty="0"/>
                  <a:t> time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leaves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with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A contradiction.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 descr="25%">
            <a:extLst>
              <a:ext uri="{FF2B5EF4-FFF2-40B4-BE49-F238E27FC236}">
                <a16:creationId xmlns:a16="http://schemas.microsoft.com/office/drawing/2014/main" id="{B9A24988-F16E-421D-8D98-016FC914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49" y="4604659"/>
            <a:ext cx="1463040" cy="2204272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" name="Oval 8" descr="25%">
            <a:extLst>
              <a:ext uri="{FF2B5EF4-FFF2-40B4-BE49-F238E27FC236}">
                <a16:creationId xmlns:a16="http://schemas.microsoft.com/office/drawing/2014/main" id="{2E60CDAA-2D7E-45F3-85CE-399542E8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48" y="4613262"/>
            <a:ext cx="1463040" cy="2244738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Helvetica" panose="020B0604020202020204" pitchFamily="34" charset="0"/>
              </a:rPr>
              <a:t>S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A6368EC1-DFA7-4DF9-B2E7-707E292C2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2526" y="6171944"/>
            <a:ext cx="1188279" cy="562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C9C849-8BC5-4A54-A499-9DC8151C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4" y="61469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v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A7E06A9-FEEC-46E1-A3FC-FA52742A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14" y="4604659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y</a:t>
            </a: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5FA8975C-02AA-4D44-BFFD-4ACB0CDB4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695" y="61183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0BA462E-7559-4B26-824E-72BD2ED2A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63139" y="6171944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D9C5D69E-1ACF-4D5B-8545-A9421B4BB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6965" y="50896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389CE88-92FA-4CDB-B772-3440AC1E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00" y="621410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295509E-3BA3-45C2-B045-5A81D98E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9" y="4685366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</a:t>
            </a: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61414BFA-986A-4926-9A5F-18FEE6CAB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998" y="4982431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1873157A-F34A-4CAE-A6F3-CD75046E1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7615" y="5396095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1FA2891-D52C-49FD-AC8B-398A4FB9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846" y="4995602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14:cNvPr>
              <p14:cNvContentPartPr/>
              <p14:nvPr/>
            </p14:nvContentPartPr>
            <p14:xfrm>
              <a:off x="7984429" y="5044956"/>
              <a:ext cx="391320" cy="11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9749" y="5037756"/>
                <a:ext cx="4064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14:cNvPr>
              <p14:cNvContentPartPr/>
              <p14:nvPr/>
            </p14:nvContentPartPr>
            <p14:xfrm>
              <a:off x="6097309" y="5052516"/>
              <a:ext cx="817920" cy="48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7949" y="5039556"/>
                <a:ext cx="838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14:cNvPr>
              <p14:cNvContentPartPr/>
              <p14:nvPr/>
            </p14:nvContentPartPr>
            <p14:xfrm>
              <a:off x="5987149" y="5208756"/>
              <a:ext cx="77400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5629" y="5200836"/>
                <a:ext cx="799200" cy="107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Line 13">
            <a:extLst>
              <a:ext uri="{FF2B5EF4-FFF2-40B4-BE49-F238E27FC236}">
                <a16:creationId xmlns:a16="http://schemas.microsoft.com/office/drawing/2014/main" id="{B3930F3C-5A0A-45DD-BF17-ABFF9ABA5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659" y="5076032"/>
            <a:ext cx="740339" cy="377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Arial" charset="0"/>
                  </a:rPr>
                  <a:t>Due to the choice of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blipFill>
                <a:blip r:embed="rId12"/>
                <a:stretch>
                  <a:fillRect b="-153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the shorter path.</a:t>
                </a: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blipFill>
                <a:blip r:embed="rId13"/>
                <a:stretch>
                  <a:fillRect b="-1282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92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151E-C43C-4B66-94BD-A9E59FC1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11C69-E8A4-45C2-8521-DAECC6B0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40B66-B51B-4B19-A56F-1B976448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47"/>
            <a:ext cx="9144000" cy="5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1105190"/>
            <a:ext cx="5105400" cy="5472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C26AC-E913-4DB8-855C-ECB7E4A5A84B}"/>
              </a:ext>
            </a:extLst>
          </p:cNvPr>
          <p:cNvSpPr/>
          <p:nvPr/>
        </p:nvSpPr>
        <p:spPr>
          <a:xfrm>
            <a:off x="0" y="645162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dirty="0"/>
              <a:t>Images comes from A.V. Goldberg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5500" y="1752599"/>
            <a:ext cx="276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1.6 million vertices</a:t>
            </a:r>
          </a:p>
          <a:p>
            <a:r>
              <a:rPr lang="en-US" dirty="0"/>
              <a:t>3.8 million edges</a:t>
            </a:r>
          </a:p>
          <a:p>
            <a:r>
              <a:rPr lang="en-US" dirty="0"/>
              <a:t>Distance = travel time.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957B2-C779-479F-9B87-FFF89A3CF5F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9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3243"/>
            <a:ext cx="5012267" cy="5325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9468" y="1752599"/>
            <a:ext cx="319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Searched Area</a:t>
            </a:r>
          </a:p>
          <a:p>
            <a:r>
              <a:rPr lang="en-US" dirty="0">
                <a:solidFill>
                  <a:srgbClr val="00B050"/>
                </a:solidFill>
              </a:rPr>
              <a:t>(starting from green point)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charset="0"/>
                  </a:rPr>
                  <a:t>Problem of </a:t>
                </a:r>
                <a:r>
                  <a:rPr lang="en-US" dirty="0" err="1">
                    <a:latin typeface="Arial" charset="0"/>
                  </a:rPr>
                  <a:t>Dijkstra</a:t>
                </a:r>
                <a:r>
                  <a:rPr lang="en-US" dirty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Did</a:t>
                </a:r>
                <a:r>
                  <a:rPr lang="en-US" dirty="0">
                    <a:latin typeface="Arial" charset="0"/>
                  </a:rPr>
                  <a:t>n’t 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where is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blipFill>
                <a:blip r:embed="rId5"/>
                <a:stretch>
                  <a:fillRect l="-155" b="-6716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23AC6D-B4C7-4A1C-81A4-FCE4594EC70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Bidirectional </a:t>
            </a:r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0" y="1752599"/>
            <a:ext cx="276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3" y="1214184"/>
            <a:ext cx="4886240" cy="5237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charset="0"/>
                  </a:rPr>
                  <a:t>Problem of Bidirectional </a:t>
                </a:r>
                <a:r>
                  <a:rPr lang="en-US" dirty="0" err="1">
                    <a:latin typeface="Arial" charset="0"/>
                  </a:rPr>
                  <a:t>Dijkstra</a:t>
                </a:r>
                <a:r>
                  <a:rPr lang="en-US" dirty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Forward search did not</a:t>
                </a:r>
                <a:r>
                  <a:rPr lang="en-US" dirty="0">
                    <a:latin typeface="Arial" charset="0"/>
                  </a:rPr>
                  <a:t> 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r>
                  <a:rPr lang="en-US" dirty="0">
                    <a:latin typeface="Arial" charset="0"/>
                  </a:rPr>
                  <a:t>Backward search did not take account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340ms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37942-86FE-4EA8-B011-3B9DEDDA957D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AStar(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Search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64458" y="1176368"/>
            <a:ext cx="1040671" cy="4678817"/>
            <a:chOff x="7564458" y="1176368"/>
            <a:chExt cx="1040671" cy="4678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4258" y="1176368"/>
              <a:ext cx="981075" cy="4381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64458" y="2108200"/>
              <a:ext cx="1010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BFS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4458" y="3833034"/>
              <a:ext cx="1040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Dijkstra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estimate of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exactly the shortest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 the algorithm would go directly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blipFill>
                <a:blip r:embed="rId8"/>
                <a:stretch>
                  <a:fillRect l="-811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AF9CE3A-D784-463D-9667-2D0860A9F60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Search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 be the estimate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kern="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Define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Claim 1: </a:t>
                </a:r>
                <a:r>
                  <a:rPr lang="en-US" sz="2200" kern="0" dirty="0"/>
                  <a:t>Shortest path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/>
                  <a:t> is same as shortest path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b="1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Claim 2: </a:t>
                </a:r>
                <a:r>
                  <a:rPr lang="en-US" sz="2200" kern="0" dirty="0"/>
                  <a:t>If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b="1" kern="0" dirty="0"/>
                  <a:t> </a:t>
                </a:r>
                <a:r>
                  <a:rPr lang="en-US" sz="2200" kern="0" dirty="0"/>
                  <a:t>is non-negative, 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err="1"/>
                  <a:t>Dijkstra</a:t>
                </a:r>
                <a:r>
                  <a:rPr lang="en-US" sz="2200" kern="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/>
                  <a:t>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/>
                  <a:t> with the estimate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/>
                  <a:t> is correct.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5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A36707A-55B2-49A7-890A-4DC7DD52121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Estimating the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Euclidean bounds: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Limited applicability, not very good for driving directions.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Triangle inequality: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 be the shortest path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kern="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For any node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kern="0" dirty="0"/>
                  <a:t>, we can estimate the distance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kern="0" dirty="0"/>
                  <a:t> by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Note that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/>
                  <a:t>. (Triangle inequality)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So,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/>
                  <a:t> is a lower bound for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!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Algorithm: </a:t>
                </a:r>
                <a:r>
                  <a:rPr lang="en-US" sz="2200" kern="0" dirty="0"/>
                  <a:t>Select landmarks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kern="0" dirty="0"/>
                  <a:t>, define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kern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4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430E1A3-FD0A-4120-AE84-92ED3459CA03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5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+ Landmarks + Triangle equality (ATL)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5" y="1491376"/>
            <a:ext cx="4326467" cy="4637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233" y="2218266"/>
            <a:ext cx="2760133" cy="132343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>
                <a:solidFill>
                  <a:srgbClr val="0033CC"/>
                </a:solidFill>
              </a:rPr>
              <a:t>Backward search</a:t>
            </a:r>
          </a:p>
          <a:p>
            <a:r>
              <a:rPr lang="en-US" dirty="0">
                <a:solidFill>
                  <a:srgbClr val="FF0000"/>
                </a:solidFill>
              </a:rPr>
              <a:t>Inactive landmarks</a:t>
            </a:r>
          </a:p>
          <a:p>
            <a:r>
              <a:rPr lang="en-US" dirty="0">
                <a:solidFill>
                  <a:srgbClr val="FFFF00"/>
                </a:solidFill>
              </a:rPr>
              <a:t>Active landmarks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12ms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4115085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Problem of ATL:</a:t>
            </a:r>
          </a:p>
          <a:p>
            <a:r>
              <a:rPr lang="en-US" dirty="0">
                <a:latin typeface="Arial" charset="0"/>
              </a:rPr>
              <a:t>We should stick with highway!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5926952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From now on, we allow to preprocess the graph.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AD3FC-923D-4895-9FD3-1F57485FD61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233" y="2218266"/>
            <a:ext cx="2912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Use highway except for the beginning and the end of the journey!</a:t>
            </a:r>
          </a:p>
          <a:p>
            <a:pPr algn="l"/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3" y="1579034"/>
            <a:ext cx="3860800" cy="410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3B1DB-A918-4219-8ED6-0CEB4514A48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1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77099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Experiment 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6"/>
            <a:ext cx="8465299" cy="504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Axiom:</a:t>
            </a:r>
          </a:p>
          <a:p>
            <a:pPr>
              <a:defRPr/>
            </a:pPr>
            <a:r>
              <a:rPr lang="en-US" sz="2200" dirty="0"/>
              <a:t>My teaching needs improvement.</a:t>
            </a:r>
          </a:p>
          <a:p>
            <a:pPr>
              <a:defRPr/>
            </a:pPr>
            <a:r>
              <a:rPr lang="en-US" sz="2200" dirty="0"/>
              <a:t>I care about teaching.</a:t>
            </a:r>
          </a:p>
          <a:p>
            <a:pPr>
              <a:defRPr/>
            </a:pPr>
            <a:r>
              <a:rPr lang="en-US" sz="2200" dirty="0"/>
              <a:t>Improvements are possible.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Algorithm:</a:t>
            </a:r>
          </a:p>
          <a:p>
            <a:pPr>
              <a:defRPr/>
            </a:pPr>
            <a:r>
              <a:rPr lang="en-US" sz="2200" dirty="0"/>
              <a:t>For each week</a:t>
            </a:r>
          </a:p>
          <a:p>
            <a:pPr lvl="1">
              <a:defRPr/>
            </a:pPr>
            <a:r>
              <a:rPr lang="en-US" sz="1800" dirty="0"/>
              <a:t>I will make a post to collect suggestions.</a:t>
            </a:r>
          </a:p>
          <a:p>
            <a:pPr lvl="1">
              <a:defRPr/>
            </a:pPr>
            <a:r>
              <a:rPr lang="en-US" sz="1800" dirty="0"/>
              <a:t>I will implement the suggestion with the most hearts.</a:t>
            </a:r>
          </a:p>
          <a:p>
            <a:pPr lvl="1">
              <a:defRPr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For the benefit of everyone, please participate.</a:t>
            </a:r>
          </a:p>
        </p:txBody>
      </p:sp>
    </p:spTree>
    <p:extLst>
      <p:ext uri="{BB962C8B-B14F-4D97-AF65-F5344CB8AC3E}">
        <p14:creationId xmlns:p14="http://schemas.microsoft.com/office/powerpoint/2010/main" val="2883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Creating shortcut in the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6" y="2833056"/>
            <a:ext cx="8235794" cy="184395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231506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kern="0" dirty="0"/>
              <a:t>When you are on the highway, don’t need to keep checking the map until you are nearby!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7210B-573A-46B4-BAEF-EB10E51C97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+ Shortcut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233" y="2218266"/>
            <a:ext cx="291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66" y="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7" y="1417638"/>
            <a:ext cx="4450478" cy="4728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B51A9F-BA32-4F24-9250-D89E38B06317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9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+ Shortcut + ATL Algorithm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67" y="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7" y="1308100"/>
            <a:ext cx="4577976" cy="4864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533F21-7A56-4AA0-98C3-A8CF944AF67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9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Single Source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Given an (un)directed graph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non-negative</a:t>
                </a:r>
                <a:r>
                  <a:rPr lang="en-US" altLang="en-US" sz="24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and a start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Find length of shortest paths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visualign.files.wordpress.com/2012/07/london.gif">
            <a:extLst>
              <a:ext uri="{FF2B5EF4-FFF2-40B4-BE49-F238E27FC236}">
                <a16:creationId xmlns:a16="http://schemas.microsoft.com/office/drawing/2014/main" id="{33AF1FAB-F480-4F8F-A472-D9053561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8" y="2846554"/>
            <a:ext cx="5646823" cy="3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/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74134" y="1451639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Set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all vertices to which we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have found the shortest path.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blipFill>
                <a:blip r:embed="rId4"/>
                <a:stretch>
                  <a:fillRect l="-256" r="-85" b="-15385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409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0431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555285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69686</TotalTime>
  <Words>2198</Words>
  <Application>Microsoft Office PowerPoint</Application>
  <PresentationFormat>On-screen Show (4:3)</PresentationFormat>
  <Paragraphs>974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Times New Roman</vt:lpstr>
      <vt:lpstr>Courier New</vt:lpstr>
      <vt:lpstr>ＭＳ Ｐゴシック</vt:lpstr>
      <vt:lpstr>Tahoma</vt:lpstr>
      <vt:lpstr>Wingdings</vt:lpstr>
      <vt:lpstr>Symbol</vt:lpstr>
      <vt:lpstr>Arial Black</vt:lpstr>
      <vt:lpstr>Comic Sans MS</vt:lpstr>
      <vt:lpstr>Cambria Math</vt:lpstr>
      <vt:lpstr>Helvetica</vt:lpstr>
      <vt:lpstr>Custom Design</vt:lpstr>
      <vt:lpstr>CSE 421</vt:lpstr>
      <vt:lpstr>Homework 1 Comments</vt:lpstr>
      <vt:lpstr>Office Hour</vt:lpstr>
      <vt:lpstr>Experiment Y</vt:lpstr>
      <vt:lpstr>Single Source Shortest Path</vt:lpstr>
      <vt:lpstr>PowerPoint Presentation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Remarks on Dijkstra’s Algorithm</vt:lpstr>
      <vt:lpstr>Implementing Dijkstra's Algorithm</vt:lpstr>
      <vt:lpstr>PowerPoint Presentation</vt:lpstr>
      <vt:lpstr>Dijkstra's Algorithm: Correctness</vt:lpstr>
      <vt:lpstr>PowerPoint Presentation</vt:lpstr>
      <vt:lpstr>Dijkstra Example</vt:lpstr>
      <vt:lpstr>Dijkstra Example</vt:lpstr>
      <vt:lpstr>Bidirectional Dijkstra</vt:lpstr>
      <vt:lpstr>A^∗ Search</vt:lpstr>
      <vt:lpstr>A^∗ Search</vt:lpstr>
      <vt:lpstr>Estimating the distance</vt:lpstr>
      <vt:lpstr>A^∗ + Landmarks + Triangle equality (ATL)</vt:lpstr>
      <vt:lpstr>Reach Algorithm</vt:lpstr>
      <vt:lpstr>Creating shortcut in the graph</vt:lpstr>
      <vt:lpstr>Reach + Shortcut Algorithm</vt:lpstr>
      <vt:lpstr>Reach + Shortcut + ATL Algorithm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395</cp:revision>
  <cp:lastPrinted>2000-07-01T21:41:59Z</cp:lastPrinted>
  <dcterms:created xsi:type="dcterms:W3CDTF">1998-04-21T02:39:18Z</dcterms:created>
  <dcterms:modified xsi:type="dcterms:W3CDTF">2022-01-19T21:25:55Z</dcterms:modified>
</cp:coreProperties>
</file>