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910" r:id="rId1"/>
  </p:sldMasterIdLst>
  <p:notesMasterIdLst>
    <p:notesMasterId r:id="rId28"/>
  </p:notesMasterIdLst>
  <p:handoutMasterIdLst>
    <p:handoutMasterId r:id="rId29"/>
  </p:handoutMasterIdLst>
  <p:sldIdLst>
    <p:sldId id="278" r:id="rId2"/>
    <p:sldId id="349" r:id="rId3"/>
    <p:sldId id="344" r:id="rId4"/>
    <p:sldId id="326" r:id="rId5"/>
    <p:sldId id="327" r:id="rId6"/>
    <p:sldId id="343" r:id="rId7"/>
    <p:sldId id="352" r:id="rId8"/>
    <p:sldId id="328" r:id="rId9"/>
    <p:sldId id="329" r:id="rId10"/>
    <p:sldId id="346" r:id="rId11"/>
    <p:sldId id="348" r:id="rId12"/>
    <p:sldId id="355" r:id="rId13"/>
    <p:sldId id="354" r:id="rId14"/>
    <p:sldId id="331" r:id="rId15"/>
    <p:sldId id="332" r:id="rId16"/>
    <p:sldId id="333" r:id="rId17"/>
    <p:sldId id="350" r:id="rId18"/>
    <p:sldId id="334" r:id="rId19"/>
    <p:sldId id="335" r:id="rId20"/>
    <p:sldId id="336" r:id="rId21"/>
    <p:sldId id="337" r:id="rId22"/>
    <p:sldId id="351" r:id="rId23"/>
    <p:sldId id="338" r:id="rId24"/>
    <p:sldId id="340" r:id="rId25"/>
    <p:sldId id="325" r:id="rId26"/>
    <p:sldId id="303" r:id="rId27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F33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7587" autoAdjust="0"/>
    <p:restoredTop sz="91748" autoAdjust="0"/>
  </p:normalViewPr>
  <p:slideViewPr>
    <p:cSldViewPr>
      <p:cViewPr varScale="1">
        <p:scale>
          <a:sx n="95" d="100"/>
          <a:sy n="95" d="100"/>
        </p:scale>
        <p:origin x="-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12/9/10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03C085-174E-9743-9BAA-10903643E452}" type="slidenum">
              <a:rPr lang="en-US"/>
              <a:pPr/>
              <a:t>7</a:t>
            </a:fld>
            <a:endParaRPr lang="en-US"/>
          </a:p>
        </p:txBody>
      </p:sp>
      <p:sp>
        <p:nvSpPr>
          <p:cNvPr id="2836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973388" y="549275"/>
            <a:ext cx="3659187" cy="274320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8E078-46F6-4347-B98E-E532B2120054}" type="slidenum">
              <a:rPr lang="en-US"/>
              <a:pPr/>
              <a:t>13</a:t>
            </a:fld>
            <a:endParaRPr lang="en-US"/>
          </a:p>
        </p:txBody>
      </p:sp>
      <p:sp>
        <p:nvSpPr>
          <p:cNvPr id="261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1600200"/>
            <a:ext cx="3863788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3867912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4303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12/9/10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senix.org/event/osdi10/tech/full_papers/Haeberlen.pdf" TargetMode="External"/><Relationship Id="rId3" Type="http://schemas.openxmlformats.org/officeDocument/2006/relationships/hyperlink" Target="http://www.usenix.org/event/osdi10/tech/slides/haeberlen.pptx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16764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9</a:t>
            </a:r>
          </a:p>
          <a:p>
            <a:pPr algn="ctr"/>
            <a:r>
              <a:rPr lang="en-US" dirty="0"/>
              <a:t>Final exam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virtual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problem does a TLB address?</a:t>
            </a:r>
          </a:p>
          <a:p>
            <a:endParaRPr lang="en-US" dirty="0"/>
          </a:p>
          <a:p>
            <a:r>
              <a:rPr lang="en-US" dirty="0"/>
              <a:t>What problem do two-level page tables address?</a:t>
            </a:r>
          </a:p>
          <a:p>
            <a:pPr lvl="1"/>
            <a:r>
              <a:rPr lang="en-US" dirty="0"/>
              <a:t>What’s the key concept?</a:t>
            </a:r>
          </a:p>
          <a:p>
            <a:pPr lvl="2"/>
            <a:r>
              <a:rPr lang="en-US" u="sng" dirty="0">
                <a:solidFill>
                  <a:srgbClr val="FFAF03"/>
                </a:solidFill>
              </a:rPr>
              <a:t>Indirection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Memory forms a </a:t>
            </a:r>
            <a:r>
              <a:rPr lang="en-US" u="sng" dirty="0">
                <a:solidFill>
                  <a:srgbClr val="FFAF03"/>
                </a:solidFill>
              </a:rPr>
              <a:t>hierarchy</a:t>
            </a:r>
          </a:p>
          <a:p>
            <a:r>
              <a:rPr lang="en-US" dirty="0"/>
              <a:t>Different levels of disk abstraction:</a:t>
            </a:r>
          </a:p>
          <a:p>
            <a:pPr lvl="1"/>
            <a:r>
              <a:rPr lang="en-US" dirty="0"/>
              <a:t>Sectors</a:t>
            </a:r>
          </a:p>
          <a:p>
            <a:pPr lvl="1"/>
            <a:r>
              <a:rPr lang="en-US" dirty="0"/>
              <a:t>Blocks</a:t>
            </a:r>
          </a:p>
          <a:p>
            <a:pPr lvl="1"/>
            <a:r>
              <a:rPr lang="en-US" dirty="0"/>
              <a:t>Files</a:t>
            </a:r>
          </a:p>
          <a:p>
            <a:r>
              <a:rPr lang="en-US" dirty="0"/>
              <a:t>What factor most influences the ways that we interact with disks?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Memory forms a </a:t>
            </a:r>
            <a:r>
              <a:rPr lang="en-US" u="sng" dirty="0">
                <a:solidFill>
                  <a:srgbClr val="FFAF03"/>
                </a:solidFill>
              </a:rPr>
              <a:t>hierarchy</a:t>
            </a:r>
          </a:p>
          <a:p>
            <a:r>
              <a:rPr lang="en-US" dirty="0"/>
              <a:t>Different levels of disk abstraction:</a:t>
            </a:r>
          </a:p>
          <a:p>
            <a:pPr lvl="1"/>
            <a:r>
              <a:rPr lang="en-US" dirty="0"/>
              <a:t>Sectors</a:t>
            </a:r>
          </a:p>
          <a:p>
            <a:pPr lvl="1"/>
            <a:r>
              <a:rPr lang="en-US" dirty="0"/>
              <a:t>Blocks</a:t>
            </a:r>
          </a:p>
          <a:p>
            <a:pPr lvl="1"/>
            <a:r>
              <a:rPr lang="en-US" dirty="0"/>
              <a:t>Files</a:t>
            </a:r>
          </a:p>
          <a:p>
            <a:r>
              <a:rPr lang="en-US" dirty="0"/>
              <a:t>What factor most influences the ways that we interact with disks?</a:t>
            </a:r>
          </a:p>
          <a:p>
            <a:pPr lvl="1"/>
            <a:r>
              <a:rPr lang="en-US" u="sng" dirty="0">
                <a:solidFill>
                  <a:srgbClr val="FFAF03"/>
                </a:solidFill>
              </a:rPr>
              <a:t>Latency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3C57-0C3D-5548-89D2-5B983B8D56E9}" type="datetime1">
              <a:rPr lang="en-US"/>
              <a:pPr/>
              <a:t>12/9/10</a:t>
            </a:fld>
            <a:endParaRPr lang="en-US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6E2D-F6B9-B147-A783-564143F5033E}" type="slidenum">
              <a:rPr lang="en-US"/>
              <a:pPr/>
              <a:t>13</a:t>
            </a:fld>
            <a:endParaRPr lang="en-US"/>
          </a:p>
        </p:txBody>
      </p:sp>
      <p:sp>
        <p:nvSpPr>
          <p:cNvPr id="238602" name="Line 10"/>
          <p:cNvSpPr>
            <a:spLocks noChangeShapeType="1"/>
          </p:cNvSpPr>
          <p:nvPr/>
        </p:nvSpPr>
        <p:spPr bwMode="auto">
          <a:xfrm>
            <a:off x="4699000" y="22098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5486400"/>
            <a:ext cx="6553200" cy="457200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Each level acts as a cache of lower levels</a:t>
            </a: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3860800" y="1828800"/>
            <a:ext cx="160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bg1"/>
                </a:solidFill>
              </a:rPr>
              <a:t>CPU registers</a:t>
            </a:r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3708400" y="2362200"/>
            <a:ext cx="1981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L1 cache</a:t>
            </a:r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3479800" y="2895600"/>
            <a:ext cx="24384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L2 cache</a:t>
            </a:r>
          </a:p>
        </p:txBody>
      </p:sp>
      <p:sp>
        <p:nvSpPr>
          <p:cNvPr id="238599" name="Rectangle 7"/>
          <p:cNvSpPr>
            <a:spLocks noChangeArrowheads="1"/>
          </p:cNvSpPr>
          <p:nvPr/>
        </p:nvSpPr>
        <p:spPr bwMode="auto">
          <a:xfrm>
            <a:off x="3098800" y="3429000"/>
            <a:ext cx="32766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Primary Memory</a:t>
            </a:r>
          </a:p>
        </p:txBody>
      </p:sp>
      <p:sp>
        <p:nvSpPr>
          <p:cNvPr id="238600" name="Rectangle 8"/>
          <p:cNvSpPr>
            <a:spLocks noChangeArrowheads="1"/>
          </p:cNvSpPr>
          <p:nvPr/>
        </p:nvSpPr>
        <p:spPr bwMode="auto">
          <a:xfrm>
            <a:off x="1955800" y="3962400"/>
            <a:ext cx="541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Secondary Storage</a:t>
            </a:r>
          </a:p>
        </p:txBody>
      </p:sp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1270000" y="4495800"/>
            <a:ext cx="67818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000000"/>
                </a:solidFill>
              </a:rPr>
              <a:t>Tertiary Storage</a:t>
            </a:r>
          </a:p>
        </p:txBody>
      </p:sp>
      <p:sp>
        <p:nvSpPr>
          <p:cNvPr id="238603" name="Text Box 11"/>
          <p:cNvSpPr txBox="1">
            <a:spLocks noChangeArrowheads="1"/>
          </p:cNvSpPr>
          <p:nvPr/>
        </p:nvSpPr>
        <p:spPr bwMode="auto">
          <a:xfrm>
            <a:off x="2908300" y="1828800"/>
            <a:ext cx="9525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100 bytes</a:t>
            </a:r>
          </a:p>
        </p:txBody>
      </p:sp>
      <p:sp>
        <p:nvSpPr>
          <p:cNvPr id="238604" name="Text Box 12"/>
          <p:cNvSpPr txBox="1">
            <a:spLocks noChangeArrowheads="1"/>
          </p:cNvSpPr>
          <p:nvPr/>
        </p:nvSpPr>
        <p:spPr bwMode="auto">
          <a:xfrm>
            <a:off x="3098800" y="2362200"/>
            <a:ext cx="6191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32KB</a:t>
            </a:r>
          </a:p>
        </p:txBody>
      </p:sp>
      <p:sp>
        <p:nvSpPr>
          <p:cNvPr id="238605" name="Text Box 13"/>
          <p:cNvSpPr txBox="1">
            <a:spLocks noChangeArrowheads="1"/>
          </p:cNvSpPr>
          <p:nvPr/>
        </p:nvSpPr>
        <p:spPr bwMode="auto">
          <a:xfrm>
            <a:off x="2762250" y="2895600"/>
            <a:ext cx="7175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256KB</a:t>
            </a:r>
          </a:p>
        </p:txBody>
      </p:sp>
      <p:sp>
        <p:nvSpPr>
          <p:cNvPr id="238606" name="Text Box 14"/>
          <p:cNvSpPr txBox="1">
            <a:spLocks noChangeArrowheads="1"/>
          </p:cNvSpPr>
          <p:nvPr/>
        </p:nvSpPr>
        <p:spPr bwMode="auto">
          <a:xfrm>
            <a:off x="2559050" y="3429000"/>
            <a:ext cx="5397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1GB</a:t>
            </a:r>
          </a:p>
        </p:txBody>
      </p:sp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1333500" y="3962400"/>
            <a:ext cx="5095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1TB</a:t>
            </a:r>
          </a:p>
        </p:txBody>
      </p:sp>
      <p:sp>
        <p:nvSpPr>
          <p:cNvPr id="238608" name="Text Box 16"/>
          <p:cNvSpPr txBox="1">
            <a:spLocks noChangeArrowheads="1"/>
          </p:cNvSpPr>
          <p:nvPr/>
        </p:nvSpPr>
        <p:spPr bwMode="auto">
          <a:xfrm>
            <a:off x="525463" y="4572000"/>
            <a:ext cx="5207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1PB</a:t>
            </a:r>
          </a:p>
        </p:txBody>
      </p:sp>
      <p:sp>
        <p:nvSpPr>
          <p:cNvPr id="238609" name="Text Box 17"/>
          <p:cNvSpPr txBox="1">
            <a:spLocks noChangeArrowheads="1"/>
          </p:cNvSpPr>
          <p:nvPr/>
        </p:nvSpPr>
        <p:spPr bwMode="auto">
          <a:xfrm>
            <a:off x="7348538" y="3962400"/>
            <a:ext cx="6667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10 ms</a:t>
            </a:r>
          </a:p>
        </p:txBody>
      </p:sp>
      <p:sp>
        <p:nvSpPr>
          <p:cNvPr id="238610" name="Text Box 18"/>
          <p:cNvSpPr txBox="1">
            <a:spLocks noChangeArrowheads="1"/>
          </p:cNvSpPr>
          <p:nvPr/>
        </p:nvSpPr>
        <p:spPr bwMode="auto">
          <a:xfrm>
            <a:off x="8077200" y="4495800"/>
            <a:ext cx="685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1s-1hr</a:t>
            </a:r>
          </a:p>
        </p:txBody>
      </p:sp>
      <p:sp>
        <p:nvSpPr>
          <p:cNvPr id="238611" name="Text Box 19"/>
          <p:cNvSpPr txBox="1">
            <a:spLocks noChangeArrowheads="1"/>
          </p:cNvSpPr>
          <p:nvPr/>
        </p:nvSpPr>
        <p:spPr bwMode="auto">
          <a:xfrm>
            <a:off x="5383213" y="1828800"/>
            <a:ext cx="67151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&lt; 1 ns</a:t>
            </a:r>
          </a:p>
        </p:txBody>
      </p:sp>
      <p:sp>
        <p:nvSpPr>
          <p:cNvPr id="238612" name="Text Box 20"/>
          <p:cNvSpPr txBox="1">
            <a:spLocks noChangeArrowheads="1"/>
          </p:cNvSpPr>
          <p:nvPr/>
        </p:nvSpPr>
        <p:spPr bwMode="auto">
          <a:xfrm>
            <a:off x="5686425" y="2362200"/>
            <a:ext cx="5191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1 ns</a:t>
            </a:r>
          </a:p>
        </p:txBody>
      </p:sp>
      <p:sp>
        <p:nvSpPr>
          <p:cNvPr id="238613" name="Text Box 21"/>
          <p:cNvSpPr txBox="1">
            <a:spLocks noChangeArrowheads="1"/>
          </p:cNvSpPr>
          <p:nvPr/>
        </p:nvSpPr>
        <p:spPr bwMode="auto">
          <a:xfrm>
            <a:off x="5900738" y="2895600"/>
            <a:ext cx="51911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4 ns</a:t>
            </a:r>
          </a:p>
        </p:txBody>
      </p:sp>
      <p:sp>
        <p:nvSpPr>
          <p:cNvPr id="238614" name="Text Box 22"/>
          <p:cNvSpPr txBox="1">
            <a:spLocks noChangeArrowheads="1"/>
          </p:cNvSpPr>
          <p:nvPr/>
        </p:nvSpPr>
        <p:spPr bwMode="auto">
          <a:xfrm>
            <a:off x="6350000" y="3429000"/>
            <a:ext cx="6175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60 ns</a:t>
            </a: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5318" y="6416675"/>
            <a:ext cx="5643282" cy="365125"/>
          </a:xfrm>
        </p:spPr>
        <p:txBody>
          <a:bodyPr/>
          <a:lstStyle/>
          <a:p>
            <a:r>
              <a:rPr lang="en-US"/>
              <a:t>© 2010 Gribble, Lazowska, Levy, Zahorjan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a file system give you?</a:t>
            </a:r>
          </a:p>
          <a:p>
            <a:pPr lvl="1"/>
            <a:r>
              <a:rPr lang="en-US" dirty="0"/>
              <a:t>Useful abstraction for secondary storage</a:t>
            </a:r>
          </a:p>
          <a:p>
            <a:pPr lvl="1"/>
            <a:r>
              <a:rPr lang="en-US" dirty="0"/>
              <a:t>Organization of data</a:t>
            </a:r>
          </a:p>
          <a:p>
            <a:pPr lvl="2"/>
            <a:r>
              <a:rPr lang="en-US" dirty="0"/>
              <a:t>Hierarchy of directories and files</a:t>
            </a:r>
          </a:p>
          <a:p>
            <a:pPr lvl="1"/>
            <a:r>
              <a:rPr lang="en-US" dirty="0"/>
              <a:t>Sharing of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internals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Directories</a:t>
            </a:r>
          </a:p>
          <a:p>
            <a:r>
              <a:rPr lang="en-US" dirty="0"/>
              <a:t>Directory entries</a:t>
            </a:r>
          </a:p>
          <a:p>
            <a:r>
              <a:rPr lang="en-US" dirty="0"/>
              <a:t>Inodes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Files:</a:t>
            </a:r>
          </a:p>
          <a:p>
            <a:pPr lvl="1"/>
            <a:r>
              <a:rPr lang="en-US" dirty="0"/>
              <a:t>One inode per file</a:t>
            </a:r>
          </a:p>
          <a:p>
            <a:pPr lvl="1"/>
            <a:r>
              <a:rPr lang="en-US" dirty="0"/>
              <a:t>Multiple directory entries (links) per file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Inode-based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Sequence of steps when I run </a:t>
            </a:r>
            <a:r>
              <a:rPr lang="en-US" i="1" dirty="0"/>
              <a:t>echo “some text” &gt; /homes/pjh/file.txt</a:t>
            </a:r>
            <a:r>
              <a:rPr lang="en-US" dirty="0"/>
              <a:t> ?</a:t>
            </a:r>
          </a:p>
          <a:p>
            <a:pPr lvl="1"/>
            <a:r>
              <a:rPr lang="en-US" dirty="0"/>
              <a:t>Open file:</a:t>
            </a:r>
          </a:p>
          <a:p>
            <a:pPr lvl="2"/>
            <a:r>
              <a:rPr lang="en-US" dirty="0"/>
              <a:t>Get inode for / -&gt; get data block for /</a:t>
            </a:r>
          </a:p>
          <a:p>
            <a:pPr lvl="2"/>
            <a:r>
              <a:rPr lang="en-US" dirty="0"/>
              <a:t>Read directory entry for / -&gt; get inode for /homes</a:t>
            </a:r>
          </a:p>
          <a:p>
            <a:pPr lvl="2"/>
            <a:r>
              <a:rPr lang="en-US" dirty="0"/>
              <a:t>Repeat… -&gt; get data block for file.txt, check permissions</a:t>
            </a:r>
          </a:p>
          <a:p>
            <a:pPr lvl="1"/>
            <a:r>
              <a:rPr lang="en-US" dirty="0"/>
              <a:t>Write to file:</a:t>
            </a:r>
          </a:p>
          <a:p>
            <a:pPr lvl="2"/>
            <a:r>
              <a:rPr lang="en-US" dirty="0"/>
              <a:t>Modify data block(s) for file.txt in buffer cache</a:t>
            </a:r>
          </a:p>
          <a:p>
            <a:pPr lvl="1"/>
            <a:r>
              <a:rPr lang="en-US" dirty="0"/>
              <a:t>Close file:</a:t>
            </a:r>
          </a:p>
          <a:p>
            <a:pPr lvl="2"/>
            <a:r>
              <a:rPr lang="en-US" dirty="0"/>
              <a:t>Mark buffer as dirty, release to buffer cache</a:t>
            </a:r>
          </a:p>
          <a:p>
            <a:pPr lvl="2"/>
            <a:r>
              <a:rPr lang="en-US" dirty="0"/>
              <a:t>Kernel flushes dirty blocks back to disk at a later time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problem does each of these address?</a:t>
            </a:r>
          </a:p>
          <a:p>
            <a:pPr lvl="1"/>
            <a:r>
              <a:rPr lang="en-US" dirty="0"/>
              <a:t>BSD Unix fast file system (FFS):</a:t>
            </a:r>
          </a:p>
          <a:p>
            <a:pPr lvl="2"/>
            <a:r>
              <a:rPr lang="en-US" dirty="0"/>
              <a:t>Performance: smarter physical disk layout</a:t>
            </a:r>
          </a:p>
          <a:p>
            <a:pPr lvl="1"/>
            <a:r>
              <a:rPr lang="en-US" dirty="0"/>
              <a:t>Journaling file systems (JFS):</a:t>
            </a:r>
          </a:p>
          <a:p>
            <a:pPr lvl="2"/>
            <a:r>
              <a:rPr lang="en-US" dirty="0"/>
              <a:t>Reliability: transactions prevent inconsistencies after crash</a:t>
            </a:r>
          </a:p>
          <a:p>
            <a:pPr lvl="1"/>
            <a:r>
              <a:rPr lang="en-US" dirty="0"/>
              <a:t>Berkeley log-structured file system (LFS):</a:t>
            </a:r>
          </a:p>
          <a:p>
            <a:pPr lvl="2"/>
            <a:r>
              <a:rPr lang="en-US" dirty="0"/>
              <a:t>Performance: even smarter physical disk layout?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AF03"/>
                </a:solidFill>
              </a:rPr>
              <a:t>Striping</a:t>
            </a:r>
            <a:r>
              <a:rPr lang="en-US" dirty="0"/>
              <a:t>: read/write from multiple disks simultaneously</a:t>
            </a:r>
          </a:p>
          <a:p>
            <a:pPr lvl="1"/>
            <a:r>
              <a:rPr lang="en-US" dirty="0"/>
              <a:t>Improves performance</a:t>
            </a:r>
          </a:p>
          <a:p>
            <a:pPr lvl="1"/>
            <a:r>
              <a:rPr lang="en-US" dirty="0"/>
              <a:t>Hurts reliability</a:t>
            </a:r>
          </a:p>
          <a:p>
            <a:r>
              <a:rPr lang="en-US" u="sng" dirty="0">
                <a:solidFill>
                  <a:srgbClr val="FFAF03"/>
                </a:solidFill>
              </a:rPr>
              <a:t>Parity</a:t>
            </a:r>
            <a:r>
              <a:rPr lang="en-US" dirty="0">
                <a:solidFill>
                  <a:srgbClr val="FFFFFF"/>
                </a:solidFill>
              </a:rPr>
              <a:t>: store redundant information to allow data recovery after disk failures</a:t>
            </a:r>
            <a:endParaRPr lang="en-US" u="sng" dirty="0">
              <a:solidFill>
                <a:srgbClr val="FFAF03"/>
              </a:solidFill>
            </a:endParaRPr>
          </a:p>
          <a:p>
            <a:pPr lvl="1"/>
            <a:r>
              <a:rPr lang="en-US" dirty="0"/>
              <a:t>Improves reliability</a:t>
            </a:r>
          </a:p>
          <a:p>
            <a:pPr lvl="1"/>
            <a:r>
              <a:rPr lang="en-US" dirty="0"/>
              <a:t>Hurts performance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Layering</a:t>
            </a:r>
          </a:p>
          <a:p>
            <a:r>
              <a:rPr lang="en-US" u="sng" dirty="0">
                <a:solidFill>
                  <a:srgbClr val="FFAF03"/>
                </a:solidFill>
              </a:rPr>
              <a:t>Encapsulation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of this section: key </a:t>
            </a:r>
            <a:r>
              <a:rPr lang="en-US" u="sng" dirty="0">
                <a:solidFill>
                  <a:srgbClr val="FFAF03"/>
                </a:solidFill>
              </a:rPr>
              <a:t>concepts</a:t>
            </a:r>
            <a:r>
              <a:rPr lang="en-US" dirty="0"/>
              <a:t> you should understand</a:t>
            </a:r>
          </a:p>
          <a:p>
            <a:pPr lvl="1"/>
            <a:r>
              <a:rPr lang="en-US" dirty="0"/>
              <a:t>Not just a summary of lectures</a:t>
            </a:r>
          </a:p>
          <a:p>
            <a:pPr lvl="1"/>
            <a:r>
              <a:rPr lang="en-US" dirty="0"/>
              <a:t>Slides may not cover all topics that will be on exam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Benefits:</a:t>
            </a:r>
          </a:p>
          <a:p>
            <a:pPr lvl="1"/>
            <a:r>
              <a:rPr lang="en-US" dirty="0"/>
              <a:t>Low-level details taken care of for you</a:t>
            </a:r>
          </a:p>
          <a:p>
            <a:pPr lvl="1"/>
            <a:r>
              <a:rPr lang="en-US" dirty="0"/>
              <a:t>Natural interface</a:t>
            </a:r>
          </a:p>
          <a:p>
            <a:r>
              <a:rPr lang="en-US" dirty="0"/>
              <a:t>Implementation issues:</a:t>
            </a:r>
          </a:p>
          <a:p>
            <a:pPr lvl="1"/>
            <a:r>
              <a:rPr lang="en-US" dirty="0"/>
              <a:t>Network failures / retries</a:t>
            </a:r>
          </a:p>
          <a:p>
            <a:pPr lvl="1"/>
            <a:r>
              <a:rPr lang="en-US" dirty="0"/>
              <a:t>Architecture differences</a:t>
            </a:r>
          </a:p>
          <a:p>
            <a:pPr lvl="1"/>
            <a:r>
              <a:rPr lang="en-US" dirty="0"/>
              <a:t>Performance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Why do we want them?</a:t>
            </a:r>
          </a:p>
          <a:p>
            <a:pPr lvl="1"/>
            <a:r>
              <a:rPr lang="en-US" dirty="0"/>
              <a:t>Location independence</a:t>
            </a:r>
          </a:p>
          <a:p>
            <a:pPr lvl="1"/>
            <a:r>
              <a:rPr lang="en-US" dirty="0"/>
              <a:t>Large-scale data sharing</a:t>
            </a:r>
          </a:p>
          <a:p>
            <a:r>
              <a:rPr lang="en-US" dirty="0"/>
              <a:t>Why are they hard?</a:t>
            </a:r>
          </a:p>
          <a:p>
            <a:pPr lvl="1"/>
            <a:r>
              <a:rPr lang="en-US" dirty="0"/>
              <a:t>Consistency</a:t>
            </a:r>
          </a:p>
          <a:p>
            <a:pPr lvl="1"/>
            <a:r>
              <a:rPr lang="en-US" dirty="0"/>
              <a:t>Replication</a:t>
            </a:r>
          </a:p>
          <a:p>
            <a:pPr lvl="1"/>
            <a:r>
              <a:rPr lang="en-US" dirty="0"/>
              <a:t>Performance</a:t>
            </a:r>
          </a:p>
          <a:p>
            <a:r>
              <a:rPr lang="en-US" dirty="0"/>
              <a:t>Understand the target workloads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AF03"/>
                </a:solidFill>
              </a:rPr>
              <a:t>Scalability</a:t>
            </a:r>
          </a:p>
          <a:p>
            <a:pPr lvl="1"/>
            <a:r>
              <a:rPr lang="en-US" dirty="0"/>
              <a:t>Limited by sharing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machine monitors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VMM is an additional </a:t>
            </a:r>
            <a:r>
              <a:rPr lang="en-US" u="sng" dirty="0"/>
              <a:t>layer</a:t>
            </a:r>
            <a:r>
              <a:rPr lang="en-US" dirty="0"/>
              <a:t> between OS and hardware</a:t>
            </a:r>
          </a:p>
          <a:p>
            <a:pPr lvl="1"/>
            <a:r>
              <a:rPr lang="en-US" dirty="0"/>
              <a:t>Can interpose on instruction execution, memory accesses, I/O requests, and network communication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Symmetric (secret key) vs. asymmetric (public key) encryption</a:t>
            </a:r>
          </a:p>
          <a:p>
            <a:r>
              <a:rPr lang="en-US" dirty="0"/>
              <a:t>Privacy/confidentiality vs. integrity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Cool uses for VMs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Accountable Virtual Machines</a:t>
            </a:r>
          </a:p>
          <a:p>
            <a:pPr lvl="1"/>
            <a:r>
              <a:rPr lang="en-US" dirty="0"/>
              <a:t>Andreas Haeberlen, University of Pennsylvania; Paarijaat Aditya, Rodrigo Rodrigues, and Peter Druschel, Max Planck Institute for Software Systems</a:t>
            </a:r>
          </a:p>
          <a:p>
            <a:pPr lvl="1"/>
            <a:r>
              <a:rPr lang="en-US" dirty="0"/>
              <a:t>OSDI 2010</a:t>
            </a:r>
          </a:p>
          <a:p>
            <a:pPr lvl="2"/>
            <a:r>
              <a:rPr lang="en-US" dirty="0">
                <a:hlinkClick r:id="rId2"/>
              </a:rPr>
              <a:t>http://www.usenix.org/event/osdi10/tech/full_papers/Haeberlen.pdf</a:t>
            </a:r>
            <a:endParaRPr lang="en-US" dirty="0"/>
          </a:p>
          <a:p>
            <a:pPr lvl="2"/>
            <a:r>
              <a:rPr lang="en-US" dirty="0">
                <a:hlinkClick r:id="rId3"/>
              </a:rPr>
              <a:t>http://www.usenix.org/event/osdi10/tech/slides/haeberlen.pptx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Queues</a:t>
            </a:r>
          </a:p>
          <a:p>
            <a:r>
              <a:rPr lang="en-US" dirty="0"/>
              <a:t>Synchronization</a:t>
            </a:r>
          </a:p>
          <a:p>
            <a:r>
              <a:rPr lang="en-US" dirty="0"/>
              <a:t>Preemption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Purposes:</a:t>
            </a:r>
          </a:p>
          <a:p>
            <a:pPr lvl="1"/>
            <a:r>
              <a:rPr lang="en-US" dirty="0"/>
              <a:t>Resource partitioning / sharing</a:t>
            </a:r>
          </a:p>
          <a:p>
            <a:pPr lvl="1"/>
            <a:r>
              <a:rPr lang="en-US" u="sng" dirty="0">
                <a:solidFill>
                  <a:srgbClr val="FFAF03"/>
                </a:solidFill>
              </a:rPr>
              <a:t>Isolation</a:t>
            </a:r>
          </a:p>
          <a:p>
            <a:pPr lvl="1"/>
            <a:r>
              <a:rPr lang="en-US" dirty="0"/>
              <a:t>Usability</a:t>
            </a:r>
          </a:p>
          <a:p>
            <a:r>
              <a:rPr lang="en-US" dirty="0"/>
              <a:t>Paging</a:t>
            </a:r>
          </a:p>
          <a:p>
            <a:r>
              <a:rPr lang="en-US" dirty="0"/>
              <a:t>Segmentation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on a virtual memory access?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What happens on a virtual memory access?</a:t>
            </a:r>
          </a:p>
          <a:p>
            <a:pPr lvl="1"/>
            <a:r>
              <a:rPr lang="en-US" dirty="0"/>
              <a:t>Address translation: who performs it?</a:t>
            </a:r>
          </a:p>
          <a:p>
            <a:pPr lvl="2"/>
            <a:r>
              <a:rPr lang="en-US" dirty="0"/>
              <a:t>Page table lookup</a:t>
            </a:r>
          </a:p>
          <a:p>
            <a:pPr lvl="2"/>
            <a:r>
              <a:rPr lang="en-US" dirty="0"/>
              <a:t>TLB</a:t>
            </a:r>
          </a:p>
          <a:p>
            <a:pPr lvl="1"/>
            <a:r>
              <a:rPr lang="en-US" dirty="0"/>
              <a:t>Page fault?</a:t>
            </a:r>
          </a:p>
          <a:p>
            <a:pPr lvl="2"/>
            <a:r>
              <a:rPr lang="en-US" dirty="0"/>
              <a:t>Page replacement</a:t>
            </a:r>
          </a:p>
          <a:p>
            <a:pPr lvl="2"/>
            <a:r>
              <a:rPr lang="en-US" dirty="0"/>
              <a:t>Process/queue management</a:t>
            </a:r>
          </a:p>
          <a:p>
            <a:r>
              <a:rPr lang="en-US" dirty="0"/>
              <a:t>How does all of this overhead pay off?</a:t>
            </a:r>
          </a:p>
          <a:p>
            <a:pPr lvl="1"/>
            <a:r>
              <a:rPr lang="en-US" u="sng" dirty="0">
                <a:solidFill>
                  <a:schemeClr val="accent1"/>
                </a:solidFill>
              </a:rPr>
              <a:t>Locality</a:t>
            </a:r>
            <a:r>
              <a:rPr lang="en-US" u="sng" dirty="0">
                <a:solidFill>
                  <a:srgbClr val="FFAF03"/>
                </a:solidFill>
              </a:rPr>
              <a:t>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5D5B-A7CB-6446-8FDF-24FB661B4660}" type="datetime1">
              <a:rPr lang="en-US"/>
              <a:pPr/>
              <a:t>12/9/10</a:t>
            </a:fld>
            <a:endParaRPr lang="en-US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2010 Gribble, Lazowska, Levy, Zahorjan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926F-21AD-2740-8CB4-160DB219D99C}" type="slidenum">
              <a:rPr lang="en-US"/>
              <a:pPr/>
              <a:t>7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7129463" y="2514600"/>
            <a:ext cx="1143000" cy="533400"/>
          </a:xfrm>
          <a:prstGeom prst="rect">
            <a:avLst/>
          </a:prstGeom>
          <a:solidFill>
            <a:srgbClr val="EBEBFF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bg1"/>
                </a:solidFill>
              </a:rPr>
              <a:t>page</a:t>
            </a:r>
          </a:p>
          <a:p>
            <a:r>
              <a:rPr lang="en-US" sz="1600">
                <a:solidFill>
                  <a:schemeClr val="bg1"/>
                </a:solidFill>
              </a:rPr>
              <a:t>frame 0</a:t>
            </a: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7129463" y="3048000"/>
            <a:ext cx="1143000" cy="533400"/>
          </a:xfrm>
          <a:prstGeom prst="rect">
            <a:avLst/>
          </a:prstGeom>
          <a:solidFill>
            <a:srgbClr val="EBEBFF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bg1"/>
                </a:solidFill>
              </a:rPr>
              <a:t>page</a:t>
            </a:r>
          </a:p>
          <a:p>
            <a:r>
              <a:rPr lang="en-US" sz="1600">
                <a:solidFill>
                  <a:schemeClr val="bg1"/>
                </a:solidFill>
              </a:rPr>
              <a:t>frame 1</a:t>
            </a: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7129463" y="3581400"/>
            <a:ext cx="1143000" cy="533400"/>
          </a:xfrm>
          <a:prstGeom prst="rect">
            <a:avLst/>
          </a:prstGeom>
          <a:solidFill>
            <a:srgbClr val="EBEBFF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bg1"/>
                </a:solidFill>
              </a:rPr>
              <a:t>page</a:t>
            </a:r>
          </a:p>
          <a:p>
            <a:r>
              <a:rPr lang="en-US" sz="1600">
                <a:solidFill>
                  <a:schemeClr val="bg1"/>
                </a:solidFill>
              </a:rPr>
              <a:t>frame 2</a:t>
            </a:r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7129463" y="5181600"/>
            <a:ext cx="1143000" cy="533400"/>
          </a:xfrm>
          <a:prstGeom prst="rect">
            <a:avLst/>
          </a:prstGeom>
          <a:solidFill>
            <a:srgbClr val="EBEBFF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bg1"/>
                </a:solidFill>
              </a:rPr>
              <a:t>page</a:t>
            </a:r>
          </a:p>
          <a:p>
            <a:r>
              <a:rPr lang="en-US" sz="1600">
                <a:solidFill>
                  <a:schemeClr val="bg1"/>
                </a:solidFill>
              </a:rPr>
              <a:t>frame Y</a:t>
            </a:r>
          </a:p>
        </p:txBody>
      </p:sp>
      <p:sp>
        <p:nvSpPr>
          <p:cNvPr id="282631" name="Rectangle 7"/>
          <p:cNvSpPr>
            <a:spLocks noChangeArrowheads="1"/>
          </p:cNvSpPr>
          <p:nvPr/>
        </p:nvSpPr>
        <p:spPr bwMode="auto">
          <a:xfrm rot="-5400000">
            <a:off x="7415213" y="4745037"/>
            <a:ext cx="438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7129463" y="4114800"/>
            <a:ext cx="1143000" cy="533400"/>
          </a:xfrm>
          <a:prstGeom prst="rect">
            <a:avLst/>
          </a:prstGeom>
          <a:solidFill>
            <a:srgbClr val="EBEBFF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>
                <a:solidFill>
                  <a:schemeClr val="bg1"/>
                </a:solidFill>
              </a:rPr>
              <a:t>page</a:t>
            </a:r>
          </a:p>
          <a:p>
            <a:r>
              <a:rPr lang="en-US" sz="1600">
                <a:solidFill>
                  <a:schemeClr val="bg1"/>
                </a:solidFill>
              </a:rPr>
              <a:t>frame 3</a:t>
            </a:r>
          </a:p>
        </p:txBody>
      </p:sp>
      <p:sp>
        <p:nvSpPr>
          <p:cNvPr id="282633" name="Rectangle 9"/>
          <p:cNvSpPr>
            <a:spLocks noChangeArrowheads="1"/>
          </p:cNvSpPr>
          <p:nvPr/>
        </p:nvSpPr>
        <p:spPr bwMode="auto">
          <a:xfrm>
            <a:off x="6900863" y="2133600"/>
            <a:ext cx="16335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82634" name="Rectangle 10"/>
          <p:cNvSpPr>
            <a:spLocks noChangeArrowheads="1"/>
          </p:cNvSpPr>
          <p:nvPr/>
        </p:nvSpPr>
        <p:spPr bwMode="auto">
          <a:xfrm>
            <a:off x="5486400" y="3733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/>
              <a:t>offset</a:t>
            </a:r>
          </a:p>
        </p:txBody>
      </p:sp>
      <p:sp>
        <p:nvSpPr>
          <p:cNvPr id="282635" name="Rectangle 11"/>
          <p:cNvSpPr>
            <a:spLocks noChangeArrowheads="1"/>
          </p:cNvSpPr>
          <p:nvPr/>
        </p:nvSpPr>
        <p:spPr bwMode="auto">
          <a:xfrm>
            <a:off x="4094163" y="3429000"/>
            <a:ext cx="16208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282636" name="Rectangle 12"/>
          <p:cNvSpPr>
            <a:spLocks noChangeArrowheads="1"/>
          </p:cNvSpPr>
          <p:nvPr/>
        </p:nvSpPr>
        <p:spPr bwMode="auto">
          <a:xfrm>
            <a:off x="4038600" y="3733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/>
              <a:t>page frame #</a:t>
            </a:r>
          </a:p>
        </p:txBody>
      </p:sp>
      <p:sp>
        <p:nvSpPr>
          <p:cNvPr id="282637" name="Line 13"/>
          <p:cNvSpPr>
            <a:spLocks noChangeShapeType="1"/>
          </p:cNvSpPr>
          <p:nvPr/>
        </p:nvSpPr>
        <p:spPr bwMode="auto">
          <a:xfrm>
            <a:off x="64008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638" name="Rectangle 14"/>
          <p:cNvSpPr>
            <a:spLocks noChangeArrowheads="1"/>
          </p:cNvSpPr>
          <p:nvPr/>
        </p:nvSpPr>
        <p:spPr bwMode="auto">
          <a:xfrm>
            <a:off x="1676400" y="3733800"/>
            <a:ext cx="1447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/>
              <a:t>page frame #</a:t>
            </a:r>
          </a:p>
        </p:txBody>
      </p:sp>
      <p:sp>
        <p:nvSpPr>
          <p:cNvPr id="282639" name="Rectangle 15"/>
          <p:cNvSpPr>
            <a:spLocks noChangeArrowheads="1"/>
          </p:cNvSpPr>
          <p:nvPr/>
        </p:nvSpPr>
        <p:spPr bwMode="auto">
          <a:xfrm>
            <a:off x="1676400" y="4038600"/>
            <a:ext cx="1447800" cy="304800"/>
          </a:xfrm>
          <a:prstGeom prst="rect">
            <a:avLst/>
          </a:prstGeom>
          <a:solidFill>
            <a:srgbClr val="F6F2F2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2640" name="Rectangle 16"/>
          <p:cNvSpPr>
            <a:spLocks noChangeArrowheads="1"/>
          </p:cNvSpPr>
          <p:nvPr/>
        </p:nvSpPr>
        <p:spPr bwMode="auto">
          <a:xfrm>
            <a:off x="1676400" y="4343400"/>
            <a:ext cx="1447800" cy="304800"/>
          </a:xfrm>
          <a:prstGeom prst="rect">
            <a:avLst/>
          </a:prstGeom>
          <a:solidFill>
            <a:srgbClr val="F6F2F2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2641" name="Rectangle 17"/>
          <p:cNvSpPr>
            <a:spLocks noChangeArrowheads="1"/>
          </p:cNvSpPr>
          <p:nvPr/>
        </p:nvSpPr>
        <p:spPr bwMode="auto">
          <a:xfrm>
            <a:off x="1676400" y="3429000"/>
            <a:ext cx="1447800" cy="304800"/>
          </a:xfrm>
          <a:prstGeom prst="rect">
            <a:avLst/>
          </a:prstGeom>
          <a:solidFill>
            <a:srgbClr val="F6F2F2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2642" name="Rectangle 18"/>
          <p:cNvSpPr>
            <a:spLocks noChangeArrowheads="1"/>
          </p:cNvSpPr>
          <p:nvPr/>
        </p:nvSpPr>
        <p:spPr bwMode="auto">
          <a:xfrm>
            <a:off x="1676400" y="4648200"/>
            <a:ext cx="1447800" cy="304800"/>
          </a:xfrm>
          <a:prstGeom prst="rect">
            <a:avLst/>
          </a:prstGeom>
          <a:solidFill>
            <a:srgbClr val="F6F2F2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2643" name="Rectangle 19"/>
          <p:cNvSpPr>
            <a:spLocks noChangeArrowheads="1"/>
          </p:cNvSpPr>
          <p:nvPr/>
        </p:nvSpPr>
        <p:spPr bwMode="auto">
          <a:xfrm>
            <a:off x="1676400" y="3124200"/>
            <a:ext cx="1447800" cy="304800"/>
          </a:xfrm>
          <a:prstGeom prst="rect">
            <a:avLst/>
          </a:prstGeom>
          <a:solidFill>
            <a:srgbClr val="F6F2F2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2644" name="Rectangle 20"/>
          <p:cNvSpPr>
            <a:spLocks noChangeArrowheads="1"/>
          </p:cNvSpPr>
          <p:nvPr/>
        </p:nvSpPr>
        <p:spPr bwMode="auto">
          <a:xfrm>
            <a:off x="1676400" y="4953000"/>
            <a:ext cx="1447800" cy="304800"/>
          </a:xfrm>
          <a:prstGeom prst="rect">
            <a:avLst/>
          </a:prstGeom>
          <a:solidFill>
            <a:srgbClr val="F6F2F2"/>
          </a:solidFill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82645" name="Rectangle 21"/>
          <p:cNvSpPr>
            <a:spLocks noChangeArrowheads="1"/>
          </p:cNvSpPr>
          <p:nvPr/>
        </p:nvSpPr>
        <p:spPr bwMode="auto">
          <a:xfrm>
            <a:off x="1862138" y="2819400"/>
            <a:ext cx="10588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82646" name="Rectangle 22"/>
          <p:cNvSpPr>
            <a:spLocks noChangeArrowheads="1"/>
          </p:cNvSpPr>
          <p:nvPr/>
        </p:nvSpPr>
        <p:spPr bwMode="auto">
          <a:xfrm>
            <a:off x="1828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/>
              <a:t>offset</a:t>
            </a:r>
          </a:p>
        </p:txBody>
      </p:sp>
      <p:sp>
        <p:nvSpPr>
          <p:cNvPr id="282647" name="Rectangle 23"/>
          <p:cNvSpPr>
            <a:spLocks noChangeArrowheads="1"/>
          </p:cNvSpPr>
          <p:nvPr/>
        </p:nvSpPr>
        <p:spPr bwMode="auto">
          <a:xfrm>
            <a:off x="776288" y="1524000"/>
            <a:ext cx="14446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82648" name="Rectangle 24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/>
              <a:t>virtual page #</a:t>
            </a:r>
          </a:p>
        </p:txBody>
      </p:sp>
      <p:sp>
        <p:nvSpPr>
          <p:cNvPr id="282649" name="Freeform 25"/>
          <p:cNvSpPr>
            <a:spLocks/>
          </p:cNvSpPr>
          <p:nvPr/>
        </p:nvSpPr>
        <p:spPr bwMode="auto">
          <a:xfrm>
            <a:off x="1066800" y="2133600"/>
            <a:ext cx="533400" cy="175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4"/>
              </a:cxn>
              <a:cxn ang="0">
                <a:pos x="336" y="1104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650" name="Freeform 26"/>
          <p:cNvSpPr>
            <a:spLocks/>
          </p:cNvSpPr>
          <p:nvPr/>
        </p:nvSpPr>
        <p:spPr bwMode="auto">
          <a:xfrm>
            <a:off x="2286000" y="2133600"/>
            <a:ext cx="3657600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2304" y="144"/>
              </a:cxn>
              <a:cxn ang="0">
                <a:pos x="2304" y="960"/>
              </a:cxn>
            </a:cxnLst>
            <a:rect l="0" t="0" r="r" b="b"/>
            <a:pathLst>
              <a:path w="2304" h="960">
                <a:moveTo>
                  <a:pt x="0" y="0"/>
                </a:moveTo>
                <a:lnTo>
                  <a:pt x="0" y="144"/>
                </a:lnTo>
                <a:lnTo>
                  <a:pt x="2304" y="144"/>
                </a:lnTo>
                <a:lnTo>
                  <a:pt x="2304" y="96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651" name="Line 27"/>
          <p:cNvSpPr>
            <a:spLocks noChangeShapeType="1"/>
          </p:cNvSpPr>
          <p:nvPr/>
        </p:nvSpPr>
        <p:spPr bwMode="auto">
          <a:xfrm>
            <a:off x="3124200" y="3886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652" name="Text Box 28"/>
          <p:cNvSpPr txBox="1">
            <a:spLocks noChangeArrowheads="1"/>
          </p:cNvSpPr>
          <p:nvPr/>
        </p:nvSpPr>
        <p:spPr bwMode="auto">
          <a:xfrm>
            <a:off x="3657600" y="5410200"/>
            <a:ext cx="2819400" cy="65405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Note:  Each process has its own page table!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replacement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Algorithms:</a:t>
            </a:r>
          </a:p>
          <a:p>
            <a:pPr lvl="1"/>
            <a:r>
              <a:rPr lang="en-US" dirty="0"/>
              <a:t>Belady, FIFO, LRU, LRU clock / NRU, working set…</a:t>
            </a:r>
          </a:p>
          <a:p>
            <a:pPr lvl="1"/>
            <a:r>
              <a:rPr lang="en-US" dirty="0"/>
              <a:t>Local vs. global</a:t>
            </a:r>
          </a:p>
          <a:p>
            <a:r>
              <a:rPr lang="en-US" dirty="0"/>
              <a:t>How/why are any of these better or worse than the others?</a:t>
            </a:r>
          </a:p>
          <a:p>
            <a:r>
              <a:rPr lang="en-US" dirty="0"/>
              <a:t>What happens when paging goes wrong?</a:t>
            </a:r>
          </a:p>
          <a:p>
            <a:pPr lvl="1"/>
            <a:r>
              <a:rPr lang="en-US" u="sng" dirty="0">
                <a:solidFill>
                  <a:srgbClr val="FFAF03"/>
                </a:solidFill>
              </a:rPr>
              <a:t>Thrashing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virtual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problem does a TLB address?</a:t>
            </a:r>
          </a:p>
          <a:p>
            <a:endParaRPr lang="en-US" dirty="0"/>
          </a:p>
          <a:p>
            <a:r>
              <a:rPr lang="en-US" dirty="0"/>
              <a:t>What problem do two-level page tables address?</a:t>
            </a:r>
          </a:p>
          <a:p>
            <a:pPr lvl="1"/>
            <a:r>
              <a:rPr lang="en-US" dirty="0"/>
              <a:t>What’s the key concept?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12/9/10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13201</TotalTime>
  <Words>920</Words>
  <Application>Microsoft Macintosh PowerPoint</Application>
  <PresentationFormat>On-screen Show (4:3)</PresentationFormat>
  <Paragraphs>234</Paragraphs>
  <Slides>26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Twilight</vt:lpstr>
      <vt:lpstr>CSE 451: Operating Systems</vt:lpstr>
      <vt:lpstr>Final exam review</vt:lpstr>
      <vt:lpstr>Thread management</vt:lpstr>
      <vt:lpstr>Memory management</vt:lpstr>
      <vt:lpstr>Virtual memory</vt:lpstr>
      <vt:lpstr>Virtual memory</vt:lpstr>
      <vt:lpstr>Virtual memory</vt:lpstr>
      <vt:lpstr>Page replacement</vt:lpstr>
      <vt:lpstr>Advanced virtual memory</vt:lpstr>
      <vt:lpstr>Advanced virtual memory</vt:lpstr>
      <vt:lpstr>Secondary storage</vt:lpstr>
      <vt:lpstr>Secondary storage</vt:lpstr>
      <vt:lpstr>Memory hierarchy</vt:lpstr>
      <vt:lpstr>File systems</vt:lpstr>
      <vt:lpstr>File system internals</vt:lpstr>
      <vt:lpstr>Inode-based file system</vt:lpstr>
      <vt:lpstr>Other file systems</vt:lpstr>
      <vt:lpstr>RAID</vt:lpstr>
      <vt:lpstr>Networking</vt:lpstr>
      <vt:lpstr>RPC</vt:lpstr>
      <vt:lpstr>Distributed file systems</vt:lpstr>
      <vt:lpstr>Distributed systems</vt:lpstr>
      <vt:lpstr>Virtual machine monitors</vt:lpstr>
      <vt:lpstr>Security</vt:lpstr>
      <vt:lpstr>Cool uses for VMs</vt:lpstr>
      <vt:lpstr>Slide 26</vt:lpstr>
    </vt:vector>
  </TitlesOfParts>
  <Company>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Peter Hornyack</cp:lastModifiedBy>
  <cp:revision>889</cp:revision>
  <cp:lastPrinted>2010-09-30T06:51:22Z</cp:lastPrinted>
  <dcterms:created xsi:type="dcterms:W3CDTF">2010-12-09T17:36:17Z</dcterms:created>
  <dcterms:modified xsi:type="dcterms:W3CDTF">2010-12-09T20:16:00Z</dcterms:modified>
</cp:coreProperties>
</file>