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301" r:id="rId3"/>
    <p:sldId id="302" r:id="rId4"/>
    <p:sldId id="303" r:id="rId5"/>
    <p:sldId id="304" r:id="rId6"/>
    <p:sldId id="305" r:id="rId7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00"/>
    <a:srgbClr val="F8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108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t" anchorCtr="0" compatLnSpc="1">
            <a:prstTxWarp prst="textNoShape">
              <a:avLst/>
            </a:prstTxWarp>
          </a:bodyPr>
          <a:lstStyle>
            <a:lvl1pPr algn="l" defTabSz="9747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t" anchorCtr="0" compatLnSpc="1">
            <a:prstTxWarp prst="textNoShape">
              <a:avLst/>
            </a:prstTxWarp>
          </a:bodyPr>
          <a:lstStyle>
            <a:lvl1pPr algn="r" defTabSz="9747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b" anchorCtr="0" compatLnSpc="1">
            <a:prstTxWarp prst="textNoShape">
              <a:avLst/>
            </a:prstTxWarp>
          </a:bodyPr>
          <a:lstStyle>
            <a:lvl1pPr algn="l" defTabSz="9747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b" anchorCtr="0" compatLnSpc="1">
            <a:prstTxWarp prst="textNoShape">
              <a:avLst/>
            </a:prstTxWarp>
          </a:bodyPr>
          <a:lstStyle>
            <a:lvl1pPr algn="r" defTabSz="9747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534BA739-008F-4DD2-8C2F-A6D85D922E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39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t" anchorCtr="0" compatLnSpc="1">
            <a:prstTxWarp prst="textNoShape">
              <a:avLst/>
            </a:prstTxWarp>
          </a:bodyPr>
          <a:lstStyle>
            <a:lvl1pPr algn="l" defTabSz="9747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t" anchorCtr="0" compatLnSpc="1">
            <a:prstTxWarp prst="textNoShape">
              <a:avLst/>
            </a:prstTxWarp>
          </a:bodyPr>
          <a:lstStyle>
            <a:lvl1pPr algn="r" defTabSz="9747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60888"/>
            <a:ext cx="53689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b" anchorCtr="0" compatLnSpc="1">
            <a:prstTxWarp prst="textNoShape">
              <a:avLst/>
            </a:prstTxWarp>
          </a:bodyPr>
          <a:lstStyle>
            <a:lvl1pPr algn="l" defTabSz="9747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212" tIns="48602" rIns="97212" bIns="48602" numCol="1" anchor="b" anchorCtr="0" compatLnSpc="1">
            <a:prstTxWarp prst="textNoShape">
              <a:avLst/>
            </a:prstTxWarp>
          </a:bodyPr>
          <a:lstStyle>
            <a:lvl1pPr algn="r" defTabSz="9747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96DE59F2-1D9D-4868-BFBB-49BE0C36A2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3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83AAE0-FA38-4269-91B4-C18CE17E87C2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197" tIns="47254" rIns="96197" bIns="47254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22388" y="1093788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9075"/>
            <a:ext cx="2444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253" tIns="28691" rIns="20253" bIns="28691"/>
          <a:lstStyle/>
          <a:p>
            <a:pPr defTabSz="974725">
              <a:lnSpc>
                <a:spcPts val="1700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CFAEEE-E16B-4F66-9600-B351492EC80A}" type="slidenum">
              <a:rPr lang="en-US"/>
              <a:pPr/>
              <a:t>2</a:t>
            </a:fld>
            <a:endParaRPr lang="en-US"/>
          </a:p>
        </p:txBody>
      </p:sp>
      <p:sp>
        <p:nvSpPr>
          <p:cNvPr id="355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D40D3A-E300-401C-A426-AF1E1674B06D}" type="slidenum">
              <a:rPr lang="en-US"/>
              <a:pPr/>
              <a:t>3</a:t>
            </a:fld>
            <a:endParaRPr lang="en-US"/>
          </a:p>
        </p:txBody>
      </p:sp>
      <p:sp>
        <p:nvSpPr>
          <p:cNvPr id="357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3A4387-2713-408F-B40C-7C6ED16F4751}" type="slidenum">
              <a:rPr lang="en-US"/>
              <a:pPr/>
              <a:t>4</a:t>
            </a:fld>
            <a:endParaRPr lang="en-US"/>
          </a:p>
        </p:txBody>
      </p:sp>
      <p:sp>
        <p:nvSpPr>
          <p:cNvPr id="359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DA73A8-C48C-4095-AAFD-FFD306D0A072}" type="slidenum">
              <a:rPr lang="en-US"/>
              <a:pPr/>
              <a:t>5</a:t>
            </a:fld>
            <a:endParaRPr lang="en-US"/>
          </a:p>
        </p:txBody>
      </p:sp>
      <p:sp>
        <p:nvSpPr>
          <p:cNvPr id="361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CC4C11-C1DB-4A75-9A15-D9EE31FFE446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88928-2BF4-4662-91B3-4689CA513C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1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71BB8D-ED9D-4F78-B96A-95A061FCE53C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C6F9B-8948-4D80-A16B-95D1708938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96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843F50-0882-48A1-8AE1-DEF151C0C864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E8B5A-C18E-4C7E-BD2B-CD180E6AB3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71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A3702B-D4F6-4D2A-899D-B34280B4734B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A0C34-A6F1-431C-A071-E966E53C7F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2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63980D-9292-42BC-9212-563A2AB50375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C260C-7195-4807-AE18-966708721D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28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303BD7-C598-4207-AA47-95FB55B33793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A51E0-4251-42CA-93CB-1845C08472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1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F922BB-5E94-46EC-959D-8DC869BEC62A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18C1C-AAFF-4EBA-9B13-660783CE4F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3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4C0C30-F049-4961-89A3-D024302114ED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18BD7-3880-440F-A056-B33EDD18B9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3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369BCA-7749-43CC-AF31-D528635BA994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3CE87-B3EF-4E42-949C-5245AF60EE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5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C6A7CF-D618-4598-8E2E-E1B2C83F0AC0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65AC2-A324-47C0-9AC3-7D62668D2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12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344B61-89CB-4E8C-B47D-F18A5407E65A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F9F24-8920-46EF-8352-76133166AA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1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6B4E48D2-DF54-42D9-BB5D-44049CB3760A}" type="datetime1">
              <a:rPr lang="en-US"/>
              <a:pPr/>
              <a:t>5/12/2012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DE803FB9-B4F6-4C61-ABA2-FEA595D15B2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990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Spring 2012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19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File System Summary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D8149-5336-48F2-9517-0A6B8BA230F4}" type="slidenum">
              <a:rPr lang="en-US"/>
              <a:pPr/>
              <a:t>2</a:t>
            </a:fld>
            <a:endParaRPr lang="en-US"/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UFS</a:t>
            </a:r>
          </a:p>
        </p:txBody>
      </p:sp>
      <p:sp>
        <p:nvSpPr>
          <p:cNvPr id="354307" name="AutoShape 3"/>
          <p:cNvSpPr>
            <a:spLocks noChangeArrowheads="1"/>
          </p:cNvSpPr>
          <p:nvPr/>
        </p:nvSpPr>
        <p:spPr bwMode="auto">
          <a:xfrm>
            <a:off x="4419600" y="1447800"/>
            <a:ext cx="533400" cy="533400"/>
          </a:xfrm>
          <a:prstGeom prst="flowChartMagneticDisk">
            <a:avLst/>
          </a:prstGeom>
          <a:solidFill>
            <a:srgbClr val="EBEB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08" name="Rectangle 4"/>
          <p:cNvSpPr>
            <a:spLocks noChangeArrowheads="1"/>
          </p:cNvSpPr>
          <p:nvPr/>
        </p:nvSpPr>
        <p:spPr bwMode="auto">
          <a:xfrm>
            <a:off x="4343400" y="22098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09" name="Rectangle 5"/>
          <p:cNvSpPr>
            <a:spLocks noChangeArrowheads="1"/>
          </p:cNvSpPr>
          <p:nvPr/>
        </p:nvSpPr>
        <p:spPr bwMode="auto">
          <a:xfrm>
            <a:off x="4343400" y="24384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10" name="Rectangle 6"/>
          <p:cNvSpPr>
            <a:spLocks noChangeArrowheads="1"/>
          </p:cNvSpPr>
          <p:nvPr/>
        </p:nvSpPr>
        <p:spPr bwMode="auto">
          <a:xfrm>
            <a:off x="4343400" y="26670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11" name="Rectangle 7"/>
          <p:cNvSpPr>
            <a:spLocks noChangeArrowheads="1"/>
          </p:cNvSpPr>
          <p:nvPr/>
        </p:nvSpPr>
        <p:spPr bwMode="auto">
          <a:xfrm>
            <a:off x="4343400" y="31242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12" name="Rectangle 8"/>
          <p:cNvSpPr>
            <a:spLocks noChangeArrowheads="1"/>
          </p:cNvSpPr>
          <p:nvPr/>
        </p:nvSpPr>
        <p:spPr bwMode="auto">
          <a:xfrm>
            <a:off x="4343400" y="3352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13" name="Rectangle 9"/>
          <p:cNvSpPr>
            <a:spLocks noChangeArrowheads="1"/>
          </p:cNvSpPr>
          <p:nvPr/>
        </p:nvSpPr>
        <p:spPr bwMode="auto">
          <a:xfrm>
            <a:off x="4343400" y="3581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14" name="Rectangle 10" descr="Horizontal brick"/>
          <p:cNvSpPr>
            <a:spLocks noChangeArrowheads="1"/>
          </p:cNvSpPr>
          <p:nvPr/>
        </p:nvSpPr>
        <p:spPr bwMode="auto">
          <a:xfrm>
            <a:off x="4343400" y="3810000"/>
            <a:ext cx="685800" cy="228600"/>
          </a:xfrm>
          <a:prstGeom prst="rect">
            <a:avLst/>
          </a:prstGeom>
          <a:pattFill prst="horzBrick">
            <a:fgClr>
              <a:schemeClr val="tx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15" name="Rectangle 11"/>
          <p:cNvSpPr>
            <a:spLocks noChangeArrowheads="1"/>
          </p:cNvSpPr>
          <p:nvPr/>
        </p:nvSpPr>
        <p:spPr bwMode="auto">
          <a:xfrm>
            <a:off x="4343400" y="4038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16" name="Rectangle 12"/>
          <p:cNvSpPr>
            <a:spLocks noChangeArrowheads="1"/>
          </p:cNvSpPr>
          <p:nvPr/>
        </p:nvSpPr>
        <p:spPr bwMode="auto">
          <a:xfrm>
            <a:off x="4343400" y="4267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17" name="Rectangle 13"/>
          <p:cNvSpPr>
            <a:spLocks noChangeArrowheads="1"/>
          </p:cNvSpPr>
          <p:nvPr/>
        </p:nvSpPr>
        <p:spPr bwMode="auto">
          <a:xfrm>
            <a:off x="4343400" y="4495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18" name="Rectangle 14"/>
          <p:cNvSpPr>
            <a:spLocks noChangeArrowheads="1"/>
          </p:cNvSpPr>
          <p:nvPr/>
        </p:nvSpPr>
        <p:spPr bwMode="auto">
          <a:xfrm>
            <a:off x="4343400" y="4724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19" name="Rectangle 15" descr="Horizontal brick"/>
          <p:cNvSpPr>
            <a:spLocks noChangeArrowheads="1"/>
          </p:cNvSpPr>
          <p:nvPr/>
        </p:nvSpPr>
        <p:spPr bwMode="auto">
          <a:xfrm>
            <a:off x="4343400" y="4953000"/>
            <a:ext cx="685800" cy="228600"/>
          </a:xfrm>
          <a:prstGeom prst="rect">
            <a:avLst/>
          </a:prstGeom>
          <a:pattFill prst="horzBrick">
            <a:fgClr>
              <a:schemeClr val="tx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20" name="Rectangle 16"/>
          <p:cNvSpPr>
            <a:spLocks noChangeArrowheads="1"/>
          </p:cNvSpPr>
          <p:nvPr/>
        </p:nvSpPr>
        <p:spPr bwMode="auto">
          <a:xfrm>
            <a:off x="4343400" y="5181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21" name="Rectangle 17"/>
          <p:cNvSpPr>
            <a:spLocks noChangeArrowheads="1"/>
          </p:cNvSpPr>
          <p:nvPr/>
        </p:nvSpPr>
        <p:spPr bwMode="auto">
          <a:xfrm>
            <a:off x="4343400" y="5638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22" name="Rectangle 18" descr="Horizontal brick"/>
          <p:cNvSpPr>
            <a:spLocks noChangeArrowheads="1"/>
          </p:cNvSpPr>
          <p:nvPr/>
        </p:nvSpPr>
        <p:spPr bwMode="auto">
          <a:xfrm>
            <a:off x="4343400" y="5867400"/>
            <a:ext cx="685800" cy="228600"/>
          </a:xfrm>
          <a:prstGeom prst="rect">
            <a:avLst/>
          </a:prstGeom>
          <a:pattFill prst="horzBrick">
            <a:fgClr>
              <a:schemeClr val="tx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23" name="Text Box 19"/>
          <p:cNvSpPr txBox="1">
            <a:spLocks noChangeArrowheads="1"/>
          </p:cNvSpPr>
          <p:nvPr/>
        </p:nvSpPr>
        <p:spPr bwMode="auto">
          <a:xfrm>
            <a:off x="4419600" y="2819400"/>
            <a:ext cx="498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</a:t>
            </a:r>
          </a:p>
        </p:txBody>
      </p:sp>
      <p:sp>
        <p:nvSpPr>
          <p:cNvPr id="354324" name="Text Box 20"/>
          <p:cNvSpPr txBox="1">
            <a:spLocks noChangeArrowheads="1"/>
          </p:cNvSpPr>
          <p:nvPr/>
        </p:nvSpPr>
        <p:spPr bwMode="auto">
          <a:xfrm>
            <a:off x="4419600" y="5334000"/>
            <a:ext cx="498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</a:t>
            </a:r>
          </a:p>
        </p:txBody>
      </p:sp>
      <p:cxnSp>
        <p:nvCxnSpPr>
          <p:cNvPr id="354325" name="AutoShape 21"/>
          <p:cNvCxnSpPr>
            <a:cxnSpLocks noChangeShapeType="1"/>
            <a:stCxn id="354309" idx="3"/>
            <a:endCxn id="354314" idx="3"/>
          </p:cNvCxnSpPr>
          <p:nvPr/>
        </p:nvCxnSpPr>
        <p:spPr bwMode="auto">
          <a:xfrm>
            <a:off x="5029200" y="2552700"/>
            <a:ext cx="1588" cy="1371600"/>
          </a:xfrm>
          <a:prstGeom prst="curvedConnector3">
            <a:avLst>
              <a:gd name="adj1" fmla="val 1440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4326" name="AutoShape 22"/>
          <p:cNvCxnSpPr>
            <a:cxnSpLocks noChangeShapeType="1"/>
            <a:stCxn id="354309" idx="3"/>
            <a:endCxn id="354319" idx="3"/>
          </p:cNvCxnSpPr>
          <p:nvPr/>
        </p:nvCxnSpPr>
        <p:spPr bwMode="auto">
          <a:xfrm>
            <a:off x="5029200" y="2552700"/>
            <a:ext cx="1588" cy="2514600"/>
          </a:xfrm>
          <a:prstGeom prst="curvedConnector3">
            <a:avLst>
              <a:gd name="adj1" fmla="val 3340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4327" name="AutoShape 23"/>
          <p:cNvCxnSpPr>
            <a:cxnSpLocks noChangeShapeType="1"/>
            <a:stCxn id="354309" idx="3"/>
            <a:endCxn id="354322" idx="3"/>
          </p:cNvCxnSpPr>
          <p:nvPr/>
        </p:nvCxnSpPr>
        <p:spPr bwMode="auto">
          <a:xfrm>
            <a:off x="5029200" y="2552700"/>
            <a:ext cx="1588" cy="3429000"/>
          </a:xfrm>
          <a:prstGeom prst="curvedConnector3">
            <a:avLst>
              <a:gd name="adj1" fmla="val 6280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4328" name="Text Box 24"/>
          <p:cNvSpPr txBox="1">
            <a:spLocks noChangeArrowheads="1"/>
          </p:cNvSpPr>
          <p:nvPr/>
        </p:nvSpPr>
        <p:spPr bwMode="auto">
          <a:xfrm>
            <a:off x="784225" y="1408113"/>
            <a:ext cx="193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Hardware Device</a:t>
            </a:r>
          </a:p>
        </p:txBody>
      </p:sp>
      <p:sp>
        <p:nvSpPr>
          <p:cNvPr id="354329" name="Text Box 25"/>
          <p:cNvSpPr txBox="1">
            <a:spLocks noChangeArrowheads="1"/>
          </p:cNvSpPr>
          <p:nvPr/>
        </p:nvSpPr>
        <p:spPr bwMode="auto">
          <a:xfrm>
            <a:off x="1301750" y="2452688"/>
            <a:ext cx="857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inodes</a:t>
            </a:r>
          </a:p>
        </p:txBody>
      </p:sp>
      <p:sp>
        <p:nvSpPr>
          <p:cNvPr id="354330" name="Text Box 26"/>
          <p:cNvSpPr txBox="1">
            <a:spLocks noChangeArrowheads="1"/>
          </p:cNvSpPr>
          <p:nvPr/>
        </p:nvSpPr>
        <p:spPr bwMode="auto">
          <a:xfrm>
            <a:off x="1054100" y="4281488"/>
            <a:ext cx="1339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data blocks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6BC4D-4DFC-45EC-88F1-220BF8DA78E4}" type="slidenum">
              <a:rPr lang="en-US"/>
              <a:pPr/>
              <a:t>3</a:t>
            </a:fld>
            <a:endParaRPr lang="en-US"/>
          </a:p>
        </p:txBody>
      </p:sp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FFS</a:t>
            </a:r>
          </a:p>
        </p:txBody>
      </p:sp>
      <p:sp>
        <p:nvSpPr>
          <p:cNvPr id="356355" name="AutoShape 3"/>
          <p:cNvSpPr>
            <a:spLocks noChangeArrowheads="1"/>
          </p:cNvSpPr>
          <p:nvPr/>
        </p:nvSpPr>
        <p:spPr bwMode="auto">
          <a:xfrm>
            <a:off x="4419600" y="1447800"/>
            <a:ext cx="533400" cy="533400"/>
          </a:xfrm>
          <a:prstGeom prst="flowChartMagneticDisk">
            <a:avLst/>
          </a:prstGeom>
          <a:solidFill>
            <a:srgbClr val="EBEB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56" name="Rectangle 4"/>
          <p:cNvSpPr>
            <a:spLocks noChangeArrowheads="1"/>
          </p:cNvSpPr>
          <p:nvPr/>
        </p:nvSpPr>
        <p:spPr bwMode="auto">
          <a:xfrm>
            <a:off x="6704013" y="22098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57" name="Rectangle 5"/>
          <p:cNvSpPr>
            <a:spLocks noChangeArrowheads="1"/>
          </p:cNvSpPr>
          <p:nvPr/>
        </p:nvSpPr>
        <p:spPr bwMode="auto">
          <a:xfrm>
            <a:off x="6704013" y="24384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58" name="Rectangle 6"/>
          <p:cNvSpPr>
            <a:spLocks noChangeArrowheads="1"/>
          </p:cNvSpPr>
          <p:nvPr/>
        </p:nvSpPr>
        <p:spPr bwMode="auto">
          <a:xfrm>
            <a:off x="6704013" y="26670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59" name="Rectangle 7"/>
          <p:cNvSpPr>
            <a:spLocks noChangeArrowheads="1"/>
          </p:cNvSpPr>
          <p:nvPr/>
        </p:nvSpPr>
        <p:spPr bwMode="auto">
          <a:xfrm>
            <a:off x="6704013" y="31242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60" name="Rectangle 8"/>
          <p:cNvSpPr>
            <a:spLocks noChangeArrowheads="1"/>
          </p:cNvSpPr>
          <p:nvPr/>
        </p:nvSpPr>
        <p:spPr bwMode="auto">
          <a:xfrm>
            <a:off x="6704013" y="3352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61" name="Rectangle 9"/>
          <p:cNvSpPr>
            <a:spLocks noChangeArrowheads="1"/>
          </p:cNvSpPr>
          <p:nvPr/>
        </p:nvSpPr>
        <p:spPr bwMode="auto">
          <a:xfrm>
            <a:off x="6704013" y="3581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62" name="Rectangle 10" descr="Horizontal brick"/>
          <p:cNvSpPr>
            <a:spLocks noChangeArrowheads="1"/>
          </p:cNvSpPr>
          <p:nvPr/>
        </p:nvSpPr>
        <p:spPr bwMode="auto">
          <a:xfrm>
            <a:off x="6704013" y="3810000"/>
            <a:ext cx="685800" cy="228600"/>
          </a:xfrm>
          <a:prstGeom prst="rect">
            <a:avLst/>
          </a:prstGeom>
          <a:pattFill prst="horzBrick">
            <a:fgClr>
              <a:schemeClr val="tx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63" name="Rectangle 11" descr="Horizontal brick"/>
          <p:cNvSpPr>
            <a:spLocks noChangeArrowheads="1"/>
          </p:cNvSpPr>
          <p:nvPr/>
        </p:nvSpPr>
        <p:spPr bwMode="auto">
          <a:xfrm>
            <a:off x="6704013" y="4038600"/>
            <a:ext cx="685800" cy="228600"/>
          </a:xfrm>
          <a:prstGeom prst="rect">
            <a:avLst/>
          </a:prstGeom>
          <a:pattFill prst="horzBrick">
            <a:fgClr>
              <a:schemeClr val="tx1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64" name="Rectangle 12"/>
          <p:cNvSpPr>
            <a:spLocks noChangeArrowheads="1"/>
          </p:cNvSpPr>
          <p:nvPr/>
        </p:nvSpPr>
        <p:spPr bwMode="auto">
          <a:xfrm>
            <a:off x="6704013" y="4267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65" name="Rectangle 13"/>
          <p:cNvSpPr>
            <a:spLocks noChangeArrowheads="1"/>
          </p:cNvSpPr>
          <p:nvPr/>
        </p:nvSpPr>
        <p:spPr bwMode="auto">
          <a:xfrm>
            <a:off x="6704013" y="4495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66" name="Rectangle 14"/>
          <p:cNvSpPr>
            <a:spLocks noChangeArrowheads="1"/>
          </p:cNvSpPr>
          <p:nvPr/>
        </p:nvSpPr>
        <p:spPr bwMode="auto">
          <a:xfrm>
            <a:off x="6704013" y="4724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67" name="Rectangle 15" descr="Horizontal brick"/>
          <p:cNvSpPr>
            <a:spLocks noChangeArrowheads="1"/>
          </p:cNvSpPr>
          <p:nvPr/>
        </p:nvSpPr>
        <p:spPr bwMode="auto">
          <a:xfrm>
            <a:off x="6704013" y="4953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pattFill prst="horzBrick">
                  <a:fgClr>
                    <a:schemeClr val="tx2"/>
                  </a:fgClr>
                  <a:bgClr>
                    <a:srgbClr val="FFFFFF"/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68" name="Rectangle 16"/>
          <p:cNvSpPr>
            <a:spLocks noChangeArrowheads="1"/>
          </p:cNvSpPr>
          <p:nvPr/>
        </p:nvSpPr>
        <p:spPr bwMode="auto">
          <a:xfrm>
            <a:off x="6704013" y="5181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69" name="Rectangle 17"/>
          <p:cNvSpPr>
            <a:spLocks noChangeArrowheads="1"/>
          </p:cNvSpPr>
          <p:nvPr/>
        </p:nvSpPr>
        <p:spPr bwMode="auto">
          <a:xfrm>
            <a:off x="6704013" y="5638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70" name="Rectangle 18" descr="Horizontal brick"/>
          <p:cNvSpPr>
            <a:spLocks noChangeArrowheads="1"/>
          </p:cNvSpPr>
          <p:nvPr/>
        </p:nvSpPr>
        <p:spPr bwMode="auto">
          <a:xfrm>
            <a:off x="6704013" y="5867400"/>
            <a:ext cx="685800" cy="228600"/>
          </a:xfrm>
          <a:prstGeom prst="rect">
            <a:avLst/>
          </a:prstGeom>
          <a:pattFill prst="horzBrick">
            <a:fgClr>
              <a:schemeClr val="tx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71" name="Text Box 19"/>
          <p:cNvSpPr txBox="1">
            <a:spLocks noChangeArrowheads="1"/>
          </p:cNvSpPr>
          <p:nvPr/>
        </p:nvSpPr>
        <p:spPr bwMode="auto">
          <a:xfrm>
            <a:off x="6780213" y="2819400"/>
            <a:ext cx="498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</a:t>
            </a:r>
          </a:p>
        </p:txBody>
      </p:sp>
      <p:sp>
        <p:nvSpPr>
          <p:cNvPr id="356372" name="Text Box 20"/>
          <p:cNvSpPr txBox="1">
            <a:spLocks noChangeArrowheads="1"/>
          </p:cNvSpPr>
          <p:nvPr/>
        </p:nvSpPr>
        <p:spPr bwMode="auto">
          <a:xfrm>
            <a:off x="6780213" y="5334000"/>
            <a:ext cx="498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</a:t>
            </a:r>
          </a:p>
        </p:txBody>
      </p:sp>
      <p:cxnSp>
        <p:nvCxnSpPr>
          <p:cNvPr id="356373" name="AutoShape 21"/>
          <p:cNvCxnSpPr>
            <a:cxnSpLocks noChangeShapeType="1"/>
            <a:stCxn id="356357" idx="3"/>
            <a:endCxn id="356362" idx="3"/>
          </p:cNvCxnSpPr>
          <p:nvPr/>
        </p:nvCxnSpPr>
        <p:spPr bwMode="auto">
          <a:xfrm>
            <a:off x="7389813" y="2552700"/>
            <a:ext cx="1587" cy="1371600"/>
          </a:xfrm>
          <a:prstGeom prst="curvedConnector3">
            <a:avLst>
              <a:gd name="adj1" fmla="val 1440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6374" name="AutoShape 22"/>
          <p:cNvCxnSpPr>
            <a:cxnSpLocks noChangeShapeType="1"/>
            <a:stCxn id="356357" idx="3"/>
            <a:endCxn id="356363" idx="3"/>
          </p:cNvCxnSpPr>
          <p:nvPr/>
        </p:nvCxnSpPr>
        <p:spPr bwMode="auto">
          <a:xfrm>
            <a:off x="7389813" y="2552700"/>
            <a:ext cx="1587" cy="1600200"/>
          </a:xfrm>
          <a:prstGeom prst="curvedConnector3">
            <a:avLst>
              <a:gd name="adj1" fmla="val 2190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6375" name="AutoShape 23"/>
          <p:cNvCxnSpPr>
            <a:cxnSpLocks noChangeShapeType="1"/>
            <a:stCxn id="356357" idx="3"/>
            <a:endCxn id="356370" idx="3"/>
          </p:cNvCxnSpPr>
          <p:nvPr/>
        </p:nvCxnSpPr>
        <p:spPr bwMode="auto">
          <a:xfrm>
            <a:off x="7389813" y="2552700"/>
            <a:ext cx="1587" cy="3429000"/>
          </a:xfrm>
          <a:prstGeom prst="curvedConnector3">
            <a:avLst>
              <a:gd name="adj1" fmla="val 62800000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6376" name="Rectangle 24"/>
          <p:cNvSpPr>
            <a:spLocks noChangeArrowheads="1"/>
          </p:cNvSpPr>
          <p:nvPr/>
        </p:nvSpPr>
        <p:spPr bwMode="auto">
          <a:xfrm>
            <a:off x="4343400" y="2209800"/>
            <a:ext cx="6858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77" name="Rectangle 25"/>
          <p:cNvSpPr>
            <a:spLocks noChangeArrowheads="1"/>
          </p:cNvSpPr>
          <p:nvPr/>
        </p:nvSpPr>
        <p:spPr bwMode="auto">
          <a:xfrm>
            <a:off x="4343400" y="2438400"/>
            <a:ext cx="6858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78" name="Rectangle 26"/>
          <p:cNvSpPr>
            <a:spLocks noChangeArrowheads="1"/>
          </p:cNvSpPr>
          <p:nvPr/>
        </p:nvSpPr>
        <p:spPr bwMode="auto">
          <a:xfrm>
            <a:off x="4343400" y="2667000"/>
            <a:ext cx="6858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79" name="Rectangle 27"/>
          <p:cNvSpPr>
            <a:spLocks noChangeArrowheads="1"/>
          </p:cNvSpPr>
          <p:nvPr/>
        </p:nvSpPr>
        <p:spPr bwMode="auto">
          <a:xfrm>
            <a:off x="4343400" y="3124200"/>
            <a:ext cx="6858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0" name="Rectangle 28"/>
          <p:cNvSpPr>
            <a:spLocks noChangeArrowheads="1"/>
          </p:cNvSpPr>
          <p:nvPr/>
        </p:nvSpPr>
        <p:spPr bwMode="auto">
          <a:xfrm>
            <a:off x="4343400" y="3352800"/>
            <a:ext cx="685800" cy="2286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1" name="Rectangle 29"/>
          <p:cNvSpPr>
            <a:spLocks noChangeArrowheads="1"/>
          </p:cNvSpPr>
          <p:nvPr/>
        </p:nvSpPr>
        <p:spPr bwMode="auto">
          <a:xfrm>
            <a:off x="4343400" y="3581400"/>
            <a:ext cx="685800" cy="2286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2" name="Rectangle 30"/>
          <p:cNvSpPr>
            <a:spLocks noChangeArrowheads="1"/>
          </p:cNvSpPr>
          <p:nvPr/>
        </p:nvSpPr>
        <p:spPr bwMode="auto">
          <a:xfrm>
            <a:off x="4343400" y="3810000"/>
            <a:ext cx="685800" cy="2286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3" name="Rectangle 31"/>
          <p:cNvSpPr>
            <a:spLocks noChangeArrowheads="1"/>
          </p:cNvSpPr>
          <p:nvPr/>
        </p:nvSpPr>
        <p:spPr bwMode="auto">
          <a:xfrm>
            <a:off x="4343400" y="4038600"/>
            <a:ext cx="685800" cy="2286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4" name="Rectangle 32"/>
          <p:cNvSpPr>
            <a:spLocks noChangeArrowheads="1"/>
          </p:cNvSpPr>
          <p:nvPr/>
        </p:nvSpPr>
        <p:spPr bwMode="auto">
          <a:xfrm>
            <a:off x="4343400" y="4267200"/>
            <a:ext cx="685800" cy="2286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5" name="Rectangle 33"/>
          <p:cNvSpPr>
            <a:spLocks noChangeArrowheads="1"/>
          </p:cNvSpPr>
          <p:nvPr/>
        </p:nvSpPr>
        <p:spPr bwMode="auto">
          <a:xfrm>
            <a:off x="4343400" y="4495800"/>
            <a:ext cx="685800" cy="2286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6" name="Rectangle 34"/>
          <p:cNvSpPr>
            <a:spLocks noChangeArrowheads="1"/>
          </p:cNvSpPr>
          <p:nvPr/>
        </p:nvSpPr>
        <p:spPr bwMode="auto">
          <a:xfrm>
            <a:off x="4343400" y="4724400"/>
            <a:ext cx="685800" cy="2286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7" name="Rectangle 35"/>
          <p:cNvSpPr>
            <a:spLocks noChangeArrowheads="1"/>
          </p:cNvSpPr>
          <p:nvPr/>
        </p:nvSpPr>
        <p:spPr bwMode="auto">
          <a:xfrm>
            <a:off x="4343400" y="4953000"/>
            <a:ext cx="685800" cy="2286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8" name="Rectangle 36"/>
          <p:cNvSpPr>
            <a:spLocks noChangeArrowheads="1"/>
          </p:cNvSpPr>
          <p:nvPr/>
        </p:nvSpPr>
        <p:spPr bwMode="auto">
          <a:xfrm>
            <a:off x="4343400" y="5181600"/>
            <a:ext cx="685800" cy="2286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89" name="Rectangle 37"/>
          <p:cNvSpPr>
            <a:spLocks noChangeArrowheads="1"/>
          </p:cNvSpPr>
          <p:nvPr/>
        </p:nvSpPr>
        <p:spPr bwMode="auto">
          <a:xfrm>
            <a:off x="4343400" y="5638800"/>
            <a:ext cx="685800" cy="2286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90" name="Rectangle 38"/>
          <p:cNvSpPr>
            <a:spLocks noChangeArrowheads="1"/>
          </p:cNvSpPr>
          <p:nvPr/>
        </p:nvSpPr>
        <p:spPr bwMode="auto">
          <a:xfrm>
            <a:off x="4343400" y="5867400"/>
            <a:ext cx="685800" cy="2286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91" name="Rectangle 39"/>
          <p:cNvSpPr>
            <a:spLocks noChangeArrowheads="1"/>
          </p:cNvSpPr>
          <p:nvPr/>
        </p:nvSpPr>
        <p:spPr bwMode="auto">
          <a:xfrm>
            <a:off x="4343400" y="2895600"/>
            <a:ext cx="6858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92" name="Rectangle 40"/>
          <p:cNvSpPr>
            <a:spLocks noChangeArrowheads="1"/>
          </p:cNvSpPr>
          <p:nvPr/>
        </p:nvSpPr>
        <p:spPr bwMode="auto">
          <a:xfrm>
            <a:off x="4343400" y="5410200"/>
            <a:ext cx="685800" cy="2286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93" name="Text Box 41"/>
          <p:cNvSpPr txBox="1">
            <a:spLocks noChangeArrowheads="1"/>
          </p:cNvSpPr>
          <p:nvPr/>
        </p:nvSpPr>
        <p:spPr bwMode="auto">
          <a:xfrm>
            <a:off x="4454525" y="6034088"/>
            <a:ext cx="498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</a:t>
            </a:r>
          </a:p>
        </p:txBody>
      </p:sp>
      <p:sp>
        <p:nvSpPr>
          <p:cNvPr id="356394" name="Line 42"/>
          <p:cNvSpPr>
            <a:spLocks noChangeShapeType="1"/>
          </p:cNvSpPr>
          <p:nvPr/>
        </p:nvSpPr>
        <p:spPr bwMode="auto">
          <a:xfrm flipV="1">
            <a:off x="5105400" y="2209800"/>
            <a:ext cx="14478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95" name="Line 43"/>
          <p:cNvSpPr>
            <a:spLocks noChangeShapeType="1"/>
          </p:cNvSpPr>
          <p:nvPr/>
        </p:nvSpPr>
        <p:spPr bwMode="auto">
          <a:xfrm>
            <a:off x="5105400" y="4495800"/>
            <a:ext cx="14478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96" name="Text Box 44"/>
          <p:cNvSpPr txBox="1">
            <a:spLocks noChangeArrowheads="1"/>
          </p:cNvSpPr>
          <p:nvPr/>
        </p:nvSpPr>
        <p:spPr bwMode="auto">
          <a:xfrm>
            <a:off x="304800" y="381000"/>
            <a:ext cx="2667000" cy="160655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Low throughput addressed by: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larger blocks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cylinder groups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aggressive caching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hardware awareness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5F91-23F8-4641-B915-C8DCC466DCD9}" type="slidenum">
              <a:rPr lang="en-US"/>
              <a:pPr/>
              <a:t>4</a:t>
            </a:fld>
            <a:endParaRPr lang="en-US"/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JFS</a:t>
            </a:r>
          </a:p>
        </p:txBody>
      </p:sp>
      <p:sp>
        <p:nvSpPr>
          <p:cNvPr id="358403" name="AutoShape 3"/>
          <p:cNvSpPr>
            <a:spLocks noChangeArrowheads="1"/>
          </p:cNvSpPr>
          <p:nvPr/>
        </p:nvSpPr>
        <p:spPr bwMode="auto">
          <a:xfrm>
            <a:off x="3581400" y="1143000"/>
            <a:ext cx="533400" cy="533400"/>
          </a:xfrm>
          <a:prstGeom prst="flowChartMagneticDisk">
            <a:avLst/>
          </a:prstGeom>
          <a:solidFill>
            <a:srgbClr val="EBEB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04" name="Rectangle 4"/>
          <p:cNvSpPr>
            <a:spLocks noChangeArrowheads="1"/>
          </p:cNvSpPr>
          <p:nvPr/>
        </p:nvSpPr>
        <p:spPr bwMode="auto">
          <a:xfrm>
            <a:off x="3581400" y="2209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05" name="Rectangle 5"/>
          <p:cNvSpPr>
            <a:spLocks noChangeArrowheads="1"/>
          </p:cNvSpPr>
          <p:nvPr/>
        </p:nvSpPr>
        <p:spPr bwMode="auto">
          <a:xfrm>
            <a:off x="3581400" y="2438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06" name="Rectangle 6"/>
          <p:cNvSpPr>
            <a:spLocks noChangeArrowheads="1"/>
          </p:cNvSpPr>
          <p:nvPr/>
        </p:nvSpPr>
        <p:spPr bwMode="auto">
          <a:xfrm>
            <a:off x="3581400" y="2667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07" name="Rectangle 7"/>
          <p:cNvSpPr>
            <a:spLocks noChangeArrowheads="1"/>
          </p:cNvSpPr>
          <p:nvPr/>
        </p:nvSpPr>
        <p:spPr bwMode="auto">
          <a:xfrm>
            <a:off x="3581400" y="3124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08" name="Rectangle 8"/>
          <p:cNvSpPr>
            <a:spLocks noChangeArrowheads="1"/>
          </p:cNvSpPr>
          <p:nvPr/>
        </p:nvSpPr>
        <p:spPr bwMode="auto">
          <a:xfrm>
            <a:off x="3581400" y="3352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09" name="Rectangle 9"/>
          <p:cNvSpPr>
            <a:spLocks noChangeArrowheads="1"/>
          </p:cNvSpPr>
          <p:nvPr/>
        </p:nvSpPr>
        <p:spPr bwMode="auto">
          <a:xfrm>
            <a:off x="3581400" y="3581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0" name="Rectangle 10"/>
          <p:cNvSpPr>
            <a:spLocks noChangeArrowheads="1"/>
          </p:cNvSpPr>
          <p:nvPr/>
        </p:nvSpPr>
        <p:spPr bwMode="auto">
          <a:xfrm>
            <a:off x="3581400" y="3810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1" name="Rectangle 11"/>
          <p:cNvSpPr>
            <a:spLocks noChangeArrowheads="1"/>
          </p:cNvSpPr>
          <p:nvPr/>
        </p:nvSpPr>
        <p:spPr bwMode="auto">
          <a:xfrm>
            <a:off x="3581400" y="4038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2" name="Rectangle 12"/>
          <p:cNvSpPr>
            <a:spLocks noChangeArrowheads="1"/>
          </p:cNvSpPr>
          <p:nvPr/>
        </p:nvSpPr>
        <p:spPr bwMode="auto">
          <a:xfrm>
            <a:off x="3581400" y="4267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3" name="Rectangle 13"/>
          <p:cNvSpPr>
            <a:spLocks noChangeArrowheads="1"/>
          </p:cNvSpPr>
          <p:nvPr/>
        </p:nvSpPr>
        <p:spPr bwMode="auto">
          <a:xfrm>
            <a:off x="3581400" y="4495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4" name="Rectangle 14"/>
          <p:cNvSpPr>
            <a:spLocks noChangeArrowheads="1"/>
          </p:cNvSpPr>
          <p:nvPr/>
        </p:nvSpPr>
        <p:spPr bwMode="auto">
          <a:xfrm>
            <a:off x="3581400" y="4724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5" name="Rectangle 15"/>
          <p:cNvSpPr>
            <a:spLocks noChangeArrowheads="1"/>
          </p:cNvSpPr>
          <p:nvPr/>
        </p:nvSpPr>
        <p:spPr bwMode="auto">
          <a:xfrm>
            <a:off x="3581400" y="4953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6" name="Rectangle 16"/>
          <p:cNvSpPr>
            <a:spLocks noChangeArrowheads="1"/>
          </p:cNvSpPr>
          <p:nvPr/>
        </p:nvSpPr>
        <p:spPr bwMode="auto">
          <a:xfrm>
            <a:off x="3581400" y="5181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7" name="Rectangle 17"/>
          <p:cNvSpPr>
            <a:spLocks noChangeArrowheads="1"/>
          </p:cNvSpPr>
          <p:nvPr/>
        </p:nvSpPr>
        <p:spPr bwMode="auto">
          <a:xfrm>
            <a:off x="3581400" y="56388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8" name="Rectangle 18"/>
          <p:cNvSpPr>
            <a:spLocks noChangeArrowheads="1"/>
          </p:cNvSpPr>
          <p:nvPr/>
        </p:nvSpPr>
        <p:spPr bwMode="auto">
          <a:xfrm>
            <a:off x="3581400" y="5867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19" name="Rectangle 19"/>
          <p:cNvSpPr>
            <a:spLocks noChangeArrowheads="1"/>
          </p:cNvSpPr>
          <p:nvPr/>
        </p:nvSpPr>
        <p:spPr bwMode="auto">
          <a:xfrm>
            <a:off x="3581400" y="28956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0" name="Rectangle 20"/>
          <p:cNvSpPr>
            <a:spLocks noChangeArrowheads="1"/>
          </p:cNvSpPr>
          <p:nvPr/>
        </p:nvSpPr>
        <p:spPr bwMode="auto">
          <a:xfrm>
            <a:off x="3581400" y="54102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1" name="Text Box 21"/>
          <p:cNvSpPr txBox="1">
            <a:spLocks noChangeArrowheads="1"/>
          </p:cNvSpPr>
          <p:nvPr/>
        </p:nvSpPr>
        <p:spPr bwMode="auto">
          <a:xfrm>
            <a:off x="4578350" y="3733800"/>
            <a:ext cx="126365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Journal </a:t>
            </a:r>
          </a:p>
          <a:p>
            <a:r>
              <a:rPr lang="en-US"/>
              <a:t>+</a:t>
            </a:r>
          </a:p>
          <a:p>
            <a:r>
              <a:rPr lang="en-US"/>
              <a:t>some </a:t>
            </a:r>
            <a:br>
              <a:rPr lang="en-US"/>
            </a:br>
            <a:r>
              <a:rPr lang="en-US"/>
              <a:t>file system</a:t>
            </a:r>
          </a:p>
        </p:txBody>
      </p:sp>
      <p:sp>
        <p:nvSpPr>
          <p:cNvPr id="358422" name="AutoShape 22"/>
          <p:cNvSpPr>
            <a:spLocks/>
          </p:cNvSpPr>
          <p:nvPr/>
        </p:nvSpPr>
        <p:spPr bwMode="auto">
          <a:xfrm>
            <a:off x="4343400" y="2209800"/>
            <a:ext cx="304800" cy="3886200"/>
          </a:xfrm>
          <a:prstGeom prst="rightBrace">
            <a:avLst>
              <a:gd name="adj1" fmla="val 10625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3" name="Text Box 23"/>
          <p:cNvSpPr txBox="1">
            <a:spLocks noChangeArrowheads="1"/>
          </p:cNvSpPr>
          <p:nvPr/>
        </p:nvSpPr>
        <p:spPr bwMode="auto">
          <a:xfrm>
            <a:off x="6477000" y="2389188"/>
            <a:ext cx="2068513" cy="2139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286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en-US" sz="1400">
                <a:latin typeface="Arial" charset="0"/>
              </a:rPr>
              <a:t>…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1400">
                <a:latin typeface="Arial" charset="0"/>
              </a:rPr>
              <a:t>Start t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1400">
                <a:latin typeface="Arial" charset="0"/>
              </a:rPr>
              <a:t>Alloc inode 1067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1400">
                <a:latin typeface="Arial" charset="0"/>
              </a:rPr>
              <a:t>Write inode 1067 w/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[data]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1400">
                <a:latin typeface="Arial" charset="0"/>
              </a:rPr>
              <a:t>Write block 22731 w/</a:t>
            </a:r>
            <a:br>
              <a:rPr lang="en-US" sz="1400">
                <a:latin typeface="Arial" charset="0"/>
              </a:rPr>
            </a:br>
            <a:r>
              <a:rPr lang="en-US" sz="1400">
                <a:latin typeface="Arial" charset="0"/>
              </a:rPr>
              <a:t>[data]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1400">
                <a:latin typeface="Arial" charset="0"/>
              </a:rPr>
              <a:t>Commit t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sz="1400">
                <a:latin typeface="Arial" charset="0"/>
              </a:rPr>
              <a:t>….</a:t>
            </a:r>
          </a:p>
        </p:txBody>
      </p:sp>
      <p:sp>
        <p:nvSpPr>
          <p:cNvPr id="358424" name="Line 24"/>
          <p:cNvSpPr>
            <a:spLocks noChangeShapeType="1"/>
          </p:cNvSpPr>
          <p:nvPr/>
        </p:nvSpPr>
        <p:spPr bwMode="auto">
          <a:xfrm flipV="1">
            <a:off x="5638800" y="3048000"/>
            <a:ext cx="762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5" name="Text Box 25"/>
          <p:cNvSpPr txBox="1">
            <a:spLocks noChangeArrowheads="1"/>
          </p:cNvSpPr>
          <p:nvPr/>
        </p:nvSpPr>
        <p:spPr bwMode="auto">
          <a:xfrm>
            <a:off x="6394450" y="1865313"/>
            <a:ext cx="236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Example: file creation</a:t>
            </a:r>
          </a:p>
        </p:txBody>
      </p:sp>
      <p:sp>
        <p:nvSpPr>
          <p:cNvPr id="358426" name="Oval 26"/>
          <p:cNvSpPr>
            <a:spLocks noChangeArrowheads="1"/>
          </p:cNvSpPr>
          <p:nvPr/>
        </p:nvSpPr>
        <p:spPr bwMode="auto">
          <a:xfrm>
            <a:off x="2286000" y="2743200"/>
            <a:ext cx="1143000" cy="2895600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Main</a:t>
            </a:r>
            <a:br>
              <a:rPr lang="en-US"/>
            </a:br>
            <a:r>
              <a:rPr lang="en-US"/>
              <a:t>memory</a:t>
            </a:r>
            <a:br>
              <a:rPr lang="en-US"/>
            </a:br>
            <a:r>
              <a:rPr lang="en-US"/>
              <a:t>cache</a:t>
            </a:r>
          </a:p>
        </p:txBody>
      </p:sp>
      <p:sp>
        <p:nvSpPr>
          <p:cNvPr id="358427" name="AutoShape 27"/>
          <p:cNvSpPr>
            <a:spLocks noChangeArrowheads="1"/>
          </p:cNvSpPr>
          <p:nvPr/>
        </p:nvSpPr>
        <p:spPr bwMode="auto">
          <a:xfrm>
            <a:off x="1295400" y="4038600"/>
            <a:ext cx="838200" cy="304800"/>
          </a:xfrm>
          <a:prstGeom prst="leftRightArrow">
            <a:avLst>
              <a:gd name="adj1" fmla="val 50000"/>
              <a:gd name="adj2" fmla="val 55000"/>
            </a:avLst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8" name="Text Box 28"/>
          <p:cNvSpPr txBox="1">
            <a:spLocks noChangeArrowheads="1"/>
          </p:cNvSpPr>
          <p:nvPr/>
        </p:nvSpPr>
        <p:spPr bwMode="auto">
          <a:xfrm>
            <a:off x="311150" y="3827463"/>
            <a:ext cx="1060450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App</a:t>
            </a:r>
          </a:p>
          <a:p>
            <a:r>
              <a:rPr lang="en-US"/>
              <a:t>requests</a:t>
            </a:r>
          </a:p>
        </p:txBody>
      </p:sp>
      <p:sp>
        <p:nvSpPr>
          <p:cNvPr id="358429" name="Text Box 29"/>
          <p:cNvSpPr txBox="1">
            <a:spLocks noChangeArrowheads="1"/>
          </p:cNvSpPr>
          <p:nvPr/>
        </p:nvSpPr>
        <p:spPr bwMode="auto">
          <a:xfrm>
            <a:off x="6086475" y="5167313"/>
            <a:ext cx="23812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/>
              <a:t>If data block updates are not</a:t>
            </a:r>
            <a:br>
              <a:rPr lang="en-US" sz="1200" i="1"/>
            </a:br>
            <a:r>
              <a:rPr lang="en-US" sz="1200" i="1"/>
              <a:t>journaled, after a crash files may</a:t>
            </a:r>
            <a:br>
              <a:rPr lang="en-US" sz="1200" i="1"/>
            </a:br>
            <a:r>
              <a:rPr lang="en-US" sz="1200" i="1"/>
              <a:t>have garbage blocks</a:t>
            </a:r>
          </a:p>
        </p:txBody>
      </p:sp>
      <p:sp>
        <p:nvSpPr>
          <p:cNvPr id="358430" name="Text Box 30"/>
          <p:cNvSpPr txBox="1">
            <a:spLocks noChangeArrowheads="1"/>
          </p:cNvSpPr>
          <p:nvPr/>
        </p:nvSpPr>
        <p:spPr bwMode="auto">
          <a:xfrm>
            <a:off x="304800" y="381000"/>
            <a:ext cx="2743200" cy="160655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Long post-crash boot times addressed by: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transactional journal of changes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propagated back to “real” file system asynchronously</a:t>
            </a:r>
          </a:p>
        </p:txBody>
      </p:sp>
      <p:sp>
        <p:nvSpPr>
          <p:cNvPr id="358431" name="Text Box 31"/>
          <p:cNvSpPr txBox="1">
            <a:spLocks noChangeArrowheads="1"/>
          </p:cNvSpPr>
          <p:nvPr/>
        </p:nvSpPr>
        <p:spPr bwMode="auto">
          <a:xfrm>
            <a:off x="0" y="5486400"/>
            <a:ext cx="26670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</a:rPr>
              <a:t>(To be clear:  FS and FFS have a cache too – I just didn’t draw it.)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5C95C-CB0C-4972-86E6-5E40AEAC4813}" type="slidenum">
              <a:rPr lang="en-US"/>
              <a:pPr/>
              <a:t>5</a:t>
            </a:fld>
            <a:endParaRPr lang="en-US"/>
          </a:p>
        </p:txBody>
      </p:sp>
      <p:sp>
        <p:nvSpPr>
          <p:cNvPr id="360450" name="AutoShape 2"/>
          <p:cNvSpPr>
            <a:spLocks noChangeArrowheads="1"/>
          </p:cNvSpPr>
          <p:nvPr/>
        </p:nvSpPr>
        <p:spPr bwMode="auto">
          <a:xfrm>
            <a:off x="4343400" y="52578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LFS</a:t>
            </a:r>
          </a:p>
        </p:txBody>
      </p:sp>
      <p:sp>
        <p:nvSpPr>
          <p:cNvPr id="360452" name="Text Box 4"/>
          <p:cNvSpPr txBox="1">
            <a:spLocks noChangeArrowheads="1"/>
          </p:cNvSpPr>
          <p:nvPr/>
        </p:nvSpPr>
        <p:spPr bwMode="auto">
          <a:xfrm>
            <a:off x="7872413" y="5791200"/>
            <a:ext cx="5095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/>
              <a:t>file1</a:t>
            </a:r>
          </a:p>
        </p:txBody>
      </p:sp>
      <p:sp>
        <p:nvSpPr>
          <p:cNvPr id="360453" name="AutoShape 5"/>
          <p:cNvSpPr>
            <a:spLocks noChangeArrowheads="1"/>
          </p:cNvSpPr>
          <p:nvPr/>
        </p:nvSpPr>
        <p:spPr bwMode="auto">
          <a:xfrm>
            <a:off x="3505200" y="1143000"/>
            <a:ext cx="533400" cy="533400"/>
          </a:xfrm>
          <a:prstGeom prst="flowChartMagneticDisk">
            <a:avLst/>
          </a:prstGeom>
          <a:solidFill>
            <a:srgbClr val="EBEB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54" name="Rectangle 6"/>
          <p:cNvSpPr>
            <a:spLocks noChangeArrowheads="1"/>
          </p:cNvSpPr>
          <p:nvPr/>
        </p:nvSpPr>
        <p:spPr bwMode="auto">
          <a:xfrm>
            <a:off x="3505200" y="2209800"/>
            <a:ext cx="6858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55" name="Rectangle 7"/>
          <p:cNvSpPr>
            <a:spLocks noChangeArrowheads="1"/>
          </p:cNvSpPr>
          <p:nvPr/>
        </p:nvSpPr>
        <p:spPr bwMode="auto">
          <a:xfrm>
            <a:off x="3505200" y="2438400"/>
            <a:ext cx="6858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56" name="Rectangle 8"/>
          <p:cNvSpPr>
            <a:spLocks noChangeArrowheads="1"/>
          </p:cNvSpPr>
          <p:nvPr/>
        </p:nvSpPr>
        <p:spPr bwMode="auto">
          <a:xfrm>
            <a:off x="3505200" y="2667000"/>
            <a:ext cx="6858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57" name="Rectangle 9"/>
          <p:cNvSpPr>
            <a:spLocks noChangeArrowheads="1"/>
          </p:cNvSpPr>
          <p:nvPr/>
        </p:nvSpPr>
        <p:spPr bwMode="auto">
          <a:xfrm>
            <a:off x="3505200" y="3124200"/>
            <a:ext cx="685800" cy="2286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58" name="Rectangle 10"/>
          <p:cNvSpPr>
            <a:spLocks noChangeArrowheads="1"/>
          </p:cNvSpPr>
          <p:nvPr/>
        </p:nvSpPr>
        <p:spPr bwMode="auto">
          <a:xfrm>
            <a:off x="3505200" y="3352800"/>
            <a:ext cx="685800" cy="2286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59" name="Rectangle 11"/>
          <p:cNvSpPr>
            <a:spLocks noChangeArrowheads="1"/>
          </p:cNvSpPr>
          <p:nvPr/>
        </p:nvSpPr>
        <p:spPr bwMode="auto">
          <a:xfrm>
            <a:off x="3505200" y="3581400"/>
            <a:ext cx="685800" cy="2286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60" name="Rectangle 12"/>
          <p:cNvSpPr>
            <a:spLocks noChangeArrowheads="1"/>
          </p:cNvSpPr>
          <p:nvPr/>
        </p:nvSpPr>
        <p:spPr bwMode="auto">
          <a:xfrm>
            <a:off x="3505200" y="3810000"/>
            <a:ext cx="685800" cy="2286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61" name="Rectangle 13"/>
          <p:cNvSpPr>
            <a:spLocks noChangeArrowheads="1"/>
          </p:cNvSpPr>
          <p:nvPr/>
        </p:nvSpPr>
        <p:spPr bwMode="auto">
          <a:xfrm>
            <a:off x="3505200" y="40386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62" name="Rectangle 14"/>
          <p:cNvSpPr>
            <a:spLocks noChangeArrowheads="1"/>
          </p:cNvSpPr>
          <p:nvPr/>
        </p:nvSpPr>
        <p:spPr bwMode="auto">
          <a:xfrm>
            <a:off x="3505200" y="42672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63" name="Rectangle 15"/>
          <p:cNvSpPr>
            <a:spLocks noChangeArrowheads="1"/>
          </p:cNvSpPr>
          <p:nvPr/>
        </p:nvSpPr>
        <p:spPr bwMode="auto">
          <a:xfrm>
            <a:off x="3505200" y="44958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64" name="Rectangle 16"/>
          <p:cNvSpPr>
            <a:spLocks noChangeArrowheads="1"/>
          </p:cNvSpPr>
          <p:nvPr/>
        </p:nvSpPr>
        <p:spPr bwMode="auto">
          <a:xfrm>
            <a:off x="3505200" y="4724400"/>
            <a:ext cx="685800" cy="228600"/>
          </a:xfrm>
          <a:prstGeom prst="rect">
            <a:avLst/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65" name="Rectangle 17"/>
          <p:cNvSpPr>
            <a:spLocks noChangeArrowheads="1"/>
          </p:cNvSpPr>
          <p:nvPr/>
        </p:nvSpPr>
        <p:spPr bwMode="auto">
          <a:xfrm>
            <a:off x="3505200" y="4953000"/>
            <a:ext cx="6858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66" name="Rectangle 18"/>
          <p:cNvSpPr>
            <a:spLocks noChangeArrowheads="1"/>
          </p:cNvSpPr>
          <p:nvPr/>
        </p:nvSpPr>
        <p:spPr bwMode="auto">
          <a:xfrm>
            <a:off x="3505200" y="5181600"/>
            <a:ext cx="6858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67" name="Rectangle 19"/>
          <p:cNvSpPr>
            <a:spLocks noChangeArrowheads="1"/>
          </p:cNvSpPr>
          <p:nvPr/>
        </p:nvSpPr>
        <p:spPr bwMode="auto">
          <a:xfrm>
            <a:off x="3505200" y="5638800"/>
            <a:ext cx="6858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68" name="Rectangle 20"/>
          <p:cNvSpPr>
            <a:spLocks noChangeArrowheads="1"/>
          </p:cNvSpPr>
          <p:nvPr/>
        </p:nvSpPr>
        <p:spPr bwMode="auto">
          <a:xfrm>
            <a:off x="3505200" y="58674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69" name="Rectangle 21"/>
          <p:cNvSpPr>
            <a:spLocks noChangeArrowheads="1"/>
          </p:cNvSpPr>
          <p:nvPr/>
        </p:nvSpPr>
        <p:spPr bwMode="auto">
          <a:xfrm>
            <a:off x="3505200" y="2895600"/>
            <a:ext cx="6858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3505200" y="5410200"/>
            <a:ext cx="6858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71" name="Text Box 23"/>
          <p:cNvSpPr txBox="1">
            <a:spLocks noChangeArrowheads="1"/>
          </p:cNvSpPr>
          <p:nvPr/>
        </p:nvSpPr>
        <p:spPr bwMode="auto">
          <a:xfrm>
            <a:off x="1835150" y="3900488"/>
            <a:ext cx="1212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Segments</a:t>
            </a: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638800" y="2362200"/>
            <a:ext cx="3048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73" name="Rectangle 25" descr="Large checker board"/>
          <p:cNvSpPr>
            <a:spLocks noChangeArrowheads="1"/>
          </p:cNvSpPr>
          <p:nvPr/>
        </p:nvSpPr>
        <p:spPr bwMode="auto">
          <a:xfrm>
            <a:off x="5943600" y="2362200"/>
            <a:ext cx="304800" cy="457200"/>
          </a:xfrm>
          <a:prstGeom prst="rect">
            <a:avLst/>
          </a:prstGeom>
          <a:pattFill prst="lgCheck">
            <a:fgClr>
              <a:schemeClr val="accent1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6248400" y="2362200"/>
            <a:ext cx="304800" cy="457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6553200" y="2362200"/>
            <a:ext cx="304800" cy="457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6858000" y="2362200"/>
            <a:ext cx="304800" cy="457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77" name="Rectangle 29"/>
          <p:cNvSpPr>
            <a:spLocks noChangeArrowheads="1"/>
          </p:cNvSpPr>
          <p:nvPr/>
        </p:nvSpPr>
        <p:spPr bwMode="auto">
          <a:xfrm>
            <a:off x="7162800" y="2362200"/>
            <a:ext cx="304800" cy="457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78" name="Rectangle 30" descr="Large checker board"/>
          <p:cNvSpPr>
            <a:spLocks noChangeArrowheads="1"/>
          </p:cNvSpPr>
          <p:nvPr/>
        </p:nvSpPr>
        <p:spPr bwMode="auto">
          <a:xfrm>
            <a:off x="7467600" y="23622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7772400" y="2362200"/>
            <a:ext cx="3048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80" name="Rectangle 32"/>
          <p:cNvSpPr>
            <a:spLocks noChangeArrowheads="1"/>
          </p:cNvSpPr>
          <p:nvPr/>
        </p:nvSpPr>
        <p:spPr bwMode="auto">
          <a:xfrm>
            <a:off x="8077200" y="2362200"/>
            <a:ext cx="3048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0481" name="AutoShape 33"/>
          <p:cNvCxnSpPr>
            <a:cxnSpLocks noChangeShapeType="1"/>
            <a:stCxn id="360478" idx="0"/>
            <a:endCxn id="360477" idx="0"/>
          </p:cNvCxnSpPr>
          <p:nvPr/>
        </p:nvCxnSpPr>
        <p:spPr bwMode="auto">
          <a:xfrm rot="16200000" flipH="1" flipV="1">
            <a:off x="7466806" y="2210594"/>
            <a:ext cx="1588" cy="304800"/>
          </a:xfrm>
          <a:prstGeom prst="bentConnector3">
            <a:avLst>
              <a:gd name="adj1" fmla="val -1440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0482" name="AutoShape 34"/>
          <p:cNvCxnSpPr>
            <a:cxnSpLocks noChangeShapeType="1"/>
            <a:stCxn id="360478" idx="0"/>
            <a:endCxn id="360476" idx="0"/>
          </p:cNvCxnSpPr>
          <p:nvPr/>
        </p:nvCxnSpPr>
        <p:spPr bwMode="auto">
          <a:xfrm rot="16200000" flipH="1" flipV="1">
            <a:off x="7314406" y="2058194"/>
            <a:ext cx="1588" cy="609600"/>
          </a:xfrm>
          <a:prstGeom prst="bentConnector3">
            <a:avLst>
              <a:gd name="adj1" fmla="val -2270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0483" name="AutoShape 35"/>
          <p:cNvCxnSpPr>
            <a:cxnSpLocks noChangeShapeType="1"/>
            <a:stCxn id="360478" idx="0"/>
            <a:endCxn id="360475" idx="0"/>
          </p:cNvCxnSpPr>
          <p:nvPr/>
        </p:nvCxnSpPr>
        <p:spPr bwMode="auto">
          <a:xfrm rot="16200000" flipH="1" flipV="1">
            <a:off x="7162006" y="1905794"/>
            <a:ext cx="1588" cy="914400"/>
          </a:xfrm>
          <a:prstGeom prst="bentConnector3">
            <a:avLst>
              <a:gd name="adj1" fmla="val -3520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0484" name="AutoShape 36"/>
          <p:cNvCxnSpPr>
            <a:cxnSpLocks noChangeShapeType="1"/>
            <a:stCxn id="360478" idx="0"/>
            <a:endCxn id="360474" idx="0"/>
          </p:cNvCxnSpPr>
          <p:nvPr/>
        </p:nvCxnSpPr>
        <p:spPr bwMode="auto">
          <a:xfrm rot="16200000" flipH="1" flipV="1">
            <a:off x="7009606" y="1753394"/>
            <a:ext cx="1588" cy="1219200"/>
          </a:xfrm>
          <a:prstGeom prst="bentConnector3">
            <a:avLst>
              <a:gd name="adj1" fmla="val -5460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0485" name="Text Box 37"/>
          <p:cNvSpPr txBox="1">
            <a:spLocks noChangeArrowheads="1"/>
          </p:cNvSpPr>
          <p:nvPr/>
        </p:nvSpPr>
        <p:spPr bwMode="auto">
          <a:xfrm>
            <a:off x="7415213" y="2971800"/>
            <a:ext cx="5095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/>
              <a:t>file1</a:t>
            </a:r>
          </a:p>
        </p:txBody>
      </p:sp>
      <p:sp>
        <p:nvSpPr>
          <p:cNvPr id="360486" name="Rectangle 38"/>
          <p:cNvSpPr>
            <a:spLocks noChangeArrowheads="1"/>
          </p:cNvSpPr>
          <p:nvPr/>
        </p:nvSpPr>
        <p:spPr bwMode="auto">
          <a:xfrm>
            <a:off x="5486400" y="5181600"/>
            <a:ext cx="3048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87" name="Rectangle 39"/>
          <p:cNvSpPr>
            <a:spLocks noChangeArrowheads="1"/>
          </p:cNvSpPr>
          <p:nvPr/>
        </p:nvSpPr>
        <p:spPr bwMode="auto">
          <a:xfrm>
            <a:off x="5791200" y="5181600"/>
            <a:ext cx="3048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88" name="Rectangle 40"/>
          <p:cNvSpPr>
            <a:spLocks noChangeArrowheads="1"/>
          </p:cNvSpPr>
          <p:nvPr/>
        </p:nvSpPr>
        <p:spPr bwMode="auto">
          <a:xfrm>
            <a:off x="6096000" y="5181600"/>
            <a:ext cx="3048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89" name="Rectangle 41"/>
          <p:cNvSpPr>
            <a:spLocks noChangeArrowheads="1"/>
          </p:cNvSpPr>
          <p:nvPr/>
        </p:nvSpPr>
        <p:spPr bwMode="auto">
          <a:xfrm>
            <a:off x="6400800" y="5181600"/>
            <a:ext cx="3048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90" name="Rectangle 42"/>
          <p:cNvSpPr>
            <a:spLocks noChangeArrowheads="1"/>
          </p:cNvSpPr>
          <p:nvPr/>
        </p:nvSpPr>
        <p:spPr bwMode="auto">
          <a:xfrm>
            <a:off x="6705600" y="5181600"/>
            <a:ext cx="3048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91" name="Rectangle 43"/>
          <p:cNvSpPr>
            <a:spLocks noChangeArrowheads="1"/>
          </p:cNvSpPr>
          <p:nvPr/>
        </p:nvSpPr>
        <p:spPr bwMode="auto">
          <a:xfrm>
            <a:off x="7010400" y="5181600"/>
            <a:ext cx="3048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92" name="Rectangle 44" descr="Large checker board"/>
          <p:cNvSpPr>
            <a:spLocks noChangeArrowheads="1"/>
          </p:cNvSpPr>
          <p:nvPr/>
        </p:nvSpPr>
        <p:spPr bwMode="auto">
          <a:xfrm>
            <a:off x="7315200" y="5181600"/>
            <a:ext cx="3048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pattFill prst="lgCheck">
                  <a:fgClr>
                    <a:schemeClr val="tx1"/>
                  </a:fgClr>
                  <a:bgClr>
                    <a:srgbClr val="FFFFFF"/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93" name="Rectangle 45"/>
          <p:cNvSpPr>
            <a:spLocks noChangeArrowheads="1"/>
          </p:cNvSpPr>
          <p:nvPr/>
        </p:nvSpPr>
        <p:spPr bwMode="auto">
          <a:xfrm>
            <a:off x="7620000" y="5181600"/>
            <a:ext cx="304800" cy="457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94" name="Rectangle 46" descr="Large checker board"/>
          <p:cNvSpPr>
            <a:spLocks noChangeArrowheads="1"/>
          </p:cNvSpPr>
          <p:nvPr/>
        </p:nvSpPr>
        <p:spPr bwMode="auto">
          <a:xfrm>
            <a:off x="7924800" y="5181600"/>
            <a:ext cx="304800" cy="457200"/>
          </a:xfrm>
          <a:prstGeom prst="rect">
            <a:avLst/>
          </a:prstGeom>
          <a:pattFill prst="lgCheck">
            <a:fgClr>
              <a:schemeClr val="tx1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495" name="Text Box 47"/>
          <p:cNvSpPr txBox="1">
            <a:spLocks noChangeArrowheads="1"/>
          </p:cNvSpPr>
          <p:nvPr/>
        </p:nvSpPr>
        <p:spPr bwMode="auto">
          <a:xfrm>
            <a:off x="5867400" y="2971800"/>
            <a:ext cx="55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/>
              <a:t>file 2</a:t>
            </a:r>
          </a:p>
        </p:txBody>
      </p:sp>
      <p:cxnSp>
        <p:nvCxnSpPr>
          <p:cNvPr id="360496" name="AutoShape 48"/>
          <p:cNvCxnSpPr>
            <a:cxnSpLocks noChangeShapeType="1"/>
            <a:stCxn id="360473" idx="0"/>
            <a:endCxn id="360472" idx="0"/>
          </p:cNvCxnSpPr>
          <p:nvPr/>
        </p:nvCxnSpPr>
        <p:spPr bwMode="auto">
          <a:xfrm rot="16200000" flipH="1" flipV="1">
            <a:off x="5942806" y="2210594"/>
            <a:ext cx="1588" cy="304800"/>
          </a:xfrm>
          <a:prstGeom prst="bentConnector3">
            <a:avLst>
              <a:gd name="adj1" fmla="val -1440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0497" name="AutoShape 49"/>
          <p:cNvCxnSpPr>
            <a:cxnSpLocks noChangeShapeType="1"/>
            <a:stCxn id="360494" idx="0"/>
            <a:endCxn id="360477" idx="2"/>
          </p:cNvCxnSpPr>
          <p:nvPr/>
        </p:nvCxnSpPr>
        <p:spPr bwMode="auto">
          <a:xfrm flipH="1" flipV="1">
            <a:off x="7315200" y="2819400"/>
            <a:ext cx="762000" cy="2362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0498" name="AutoShape 50"/>
          <p:cNvCxnSpPr>
            <a:cxnSpLocks noChangeShapeType="1"/>
            <a:stCxn id="360494" idx="0"/>
            <a:endCxn id="360476" idx="2"/>
          </p:cNvCxnSpPr>
          <p:nvPr/>
        </p:nvCxnSpPr>
        <p:spPr bwMode="auto">
          <a:xfrm flipH="1" flipV="1">
            <a:off x="7010400" y="2819400"/>
            <a:ext cx="1066800" cy="2362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0499" name="AutoShape 51"/>
          <p:cNvCxnSpPr>
            <a:cxnSpLocks noChangeShapeType="1"/>
            <a:stCxn id="360494" idx="0"/>
            <a:endCxn id="360475" idx="2"/>
          </p:cNvCxnSpPr>
          <p:nvPr/>
        </p:nvCxnSpPr>
        <p:spPr bwMode="auto">
          <a:xfrm flipH="1" flipV="1">
            <a:off x="6705600" y="2819400"/>
            <a:ext cx="1371600" cy="2362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0500" name="AutoShape 52"/>
          <p:cNvSpPr>
            <a:spLocks/>
          </p:cNvSpPr>
          <p:nvPr/>
        </p:nvSpPr>
        <p:spPr bwMode="auto">
          <a:xfrm>
            <a:off x="3124200" y="2286000"/>
            <a:ext cx="152400" cy="3505200"/>
          </a:xfrm>
          <a:prstGeom prst="leftBrace">
            <a:avLst>
              <a:gd name="adj1" fmla="val 191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501" name="Rectangle 53"/>
          <p:cNvSpPr>
            <a:spLocks noChangeArrowheads="1"/>
          </p:cNvSpPr>
          <p:nvPr/>
        </p:nvSpPr>
        <p:spPr bwMode="auto">
          <a:xfrm>
            <a:off x="3505200" y="6096000"/>
            <a:ext cx="685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0502" name="AutoShape 54"/>
          <p:cNvCxnSpPr>
            <a:cxnSpLocks noChangeShapeType="1"/>
            <a:stCxn id="360494" idx="0"/>
            <a:endCxn id="360493" idx="0"/>
          </p:cNvCxnSpPr>
          <p:nvPr/>
        </p:nvCxnSpPr>
        <p:spPr bwMode="auto">
          <a:xfrm rot="16200000" flipH="1" flipV="1">
            <a:off x="7924006" y="5029994"/>
            <a:ext cx="1588" cy="304800"/>
          </a:xfrm>
          <a:prstGeom prst="bentConnector3">
            <a:avLst>
              <a:gd name="adj1" fmla="val -1440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0503" name="AutoShape 55"/>
          <p:cNvSpPr>
            <a:spLocks/>
          </p:cNvSpPr>
          <p:nvPr/>
        </p:nvSpPr>
        <p:spPr bwMode="auto">
          <a:xfrm>
            <a:off x="3200400" y="5867400"/>
            <a:ext cx="76200" cy="457200"/>
          </a:xfrm>
          <a:prstGeom prst="leftBrace">
            <a:avLst>
              <a:gd name="adj1" fmla="val 50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504" name="Text Box 56"/>
          <p:cNvSpPr txBox="1">
            <a:spLocks noChangeArrowheads="1"/>
          </p:cNvSpPr>
          <p:nvPr/>
        </p:nvSpPr>
        <p:spPr bwMode="auto">
          <a:xfrm>
            <a:off x="1752600" y="5957888"/>
            <a:ext cx="1365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inode maps</a:t>
            </a:r>
          </a:p>
        </p:txBody>
      </p:sp>
      <p:cxnSp>
        <p:nvCxnSpPr>
          <p:cNvPr id="360505" name="AutoShape 57"/>
          <p:cNvCxnSpPr>
            <a:cxnSpLocks noChangeShapeType="1"/>
            <a:stCxn id="360468" idx="3"/>
            <a:endCxn id="360478" idx="2"/>
          </p:cNvCxnSpPr>
          <p:nvPr/>
        </p:nvCxnSpPr>
        <p:spPr bwMode="auto">
          <a:xfrm flipV="1">
            <a:off x="4191000" y="2819400"/>
            <a:ext cx="3429000" cy="31623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0506" name="AutoShape 58"/>
          <p:cNvCxnSpPr>
            <a:cxnSpLocks noChangeShapeType="1"/>
            <a:stCxn id="360468" idx="3"/>
            <a:endCxn id="360473" idx="2"/>
          </p:cNvCxnSpPr>
          <p:nvPr/>
        </p:nvCxnSpPr>
        <p:spPr bwMode="auto">
          <a:xfrm flipV="1">
            <a:off x="4191000" y="2819400"/>
            <a:ext cx="1905000" cy="3162300"/>
          </a:xfrm>
          <a:prstGeom prst="straightConnector1">
            <a:avLst/>
          </a:prstGeom>
          <a:noFill/>
          <a:ln w="127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0507" name="AutoShape 59"/>
          <p:cNvCxnSpPr>
            <a:cxnSpLocks noChangeShapeType="1"/>
            <a:stCxn id="360501" idx="3"/>
            <a:endCxn id="360494" idx="2"/>
          </p:cNvCxnSpPr>
          <p:nvPr/>
        </p:nvCxnSpPr>
        <p:spPr bwMode="auto">
          <a:xfrm flipV="1">
            <a:off x="4191000" y="5638800"/>
            <a:ext cx="3886200" cy="571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0508" name="AutoShape 60"/>
          <p:cNvCxnSpPr>
            <a:cxnSpLocks noChangeShapeType="1"/>
            <a:stCxn id="360501" idx="3"/>
            <a:endCxn id="360473" idx="2"/>
          </p:cNvCxnSpPr>
          <p:nvPr/>
        </p:nvCxnSpPr>
        <p:spPr bwMode="auto">
          <a:xfrm flipV="1">
            <a:off x="4191000" y="2819400"/>
            <a:ext cx="1905000" cy="3390900"/>
          </a:xfrm>
          <a:prstGeom prst="straightConnector1">
            <a:avLst/>
          </a:prstGeom>
          <a:noFill/>
          <a:ln w="127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0509" name="Oval 61"/>
          <p:cNvSpPr>
            <a:spLocks noChangeArrowheads="1"/>
          </p:cNvSpPr>
          <p:nvPr/>
        </p:nvSpPr>
        <p:spPr bwMode="auto">
          <a:xfrm>
            <a:off x="609600" y="2743200"/>
            <a:ext cx="1143000" cy="2895600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Main</a:t>
            </a:r>
            <a:br>
              <a:rPr lang="en-US"/>
            </a:br>
            <a:r>
              <a:rPr lang="en-US"/>
              <a:t>memory</a:t>
            </a:r>
            <a:br>
              <a:rPr lang="en-US"/>
            </a:br>
            <a:r>
              <a:rPr lang="en-US"/>
              <a:t>cache</a:t>
            </a:r>
          </a:p>
        </p:txBody>
      </p:sp>
      <p:sp>
        <p:nvSpPr>
          <p:cNvPr id="360510" name="AutoShape 62"/>
          <p:cNvSpPr>
            <a:spLocks noChangeArrowheads="1"/>
          </p:cNvSpPr>
          <p:nvPr/>
        </p:nvSpPr>
        <p:spPr bwMode="auto">
          <a:xfrm>
            <a:off x="4343400" y="25146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511" name="AutoShape 63"/>
          <p:cNvSpPr>
            <a:spLocks noChangeArrowheads="1"/>
          </p:cNvSpPr>
          <p:nvPr/>
        </p:nvSpPr>
        <p:spPr bwMode="auto">
          <a:xfrm>
            <a:off x="4343400" y="33528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512" name="AutoShape 64"/>
          <p:cNvSpPr>
            <a:spLocks noChangeArrowheads="1"/>
          </p:cNvSpPr>
          <p:nvPr/>
        </p:nvSpPr>
        <p:spPr bwMode="auto">
          <a:xfrm>
            <a:off x="4343400" y="42672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BF5A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0513" name="Text Box 65"/>
          <p:cNvSpPr txBox="1">
            <a:spLocks noChangeArrowheads="1"/>
          </p:cNvSpPr>
          <p:nvPr/>
        </p:nvSpPr>
        <p:spPr bwMode="auto">
          <a:xfrm>
            <a:off x="304800" y="381000"/>
            <a:ext cx="2743200" cy="649288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Write throughput addressed by: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the file system is a log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E4690-BC44-42A8-9808-48E88E618551}" type="slidenum">
              <a:rPr lang="en-US"/>
              <a:pPr/>
              <a:t>6</a:t>
            </a:fld>
            <a:endParaRPr lang="en-US"/>
          </a:p>
        </p:txBody>
      </p:sp>
      <p:pic>
        <p:nvPicPr>
          <p:cNvPr id="3717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463"/>
            <a:ext cx="8229600" cy="622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171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  <a:solidFill>
            <a:schemeClr val="bg1"/>
          </a:solidFill>
          <a:ln/>
        </p:spPr>
        <p:txBody>
          <a:bodyPr/>
          <a:lstStyle/>
          <a:p>
            <a:r>
              <a:rPr lang="en-US"/>
              <a:t>Supporting Multiple File Systems:  vfs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2544</TotalTime>
  <Words>192</Words>
  <Application>Microsoft Office PowerPoint</Application>
  <PresentationFormat>On-screen Show (4:3)</PresentationFormat>
  <Paragraphs>65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Symbol</vt:lpstr>
      <vt:lpstr>Blank Presentation</vt:lpstr>
      <vt:lpstr>CSE 451: Operating Systems Spring 2012  Module 19 File System Summary</vt:lpstr>
      <vt:lpstr>UFS</vt:lpstr>
      <vt:lpstr>FFS</vt:lpstr>
      <vt:lpstr>JFS</vt:lpstr>
      <vt:lpstr>LFS</vt:lpstr>
      <vt:lpstr>Supporting Multiple File Systems:  vfs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438</cp:revision>
  <dcterms:created xsi:type="dcterms:W3CDTF">1998-03-30T02:45:13Z</dcterms:created>
  <dcterms:modified xsi:type="dcterms:W3CDTF">2012-05-13T05:47:46Z</dcterms:modified>
</cp:coreProperties>
</file>