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6" r:id="rId2"/>
    <p:sldId id="333" r:id="rId3"/>
    <p:sldId id="335" r:id="rId4"/>
    <p:sldId id="334" r:id="rId5"/>
    <p:sldId id="281" r:id="rId6"/>
    <p:sldId id="324" r:id="rId7"/>
    <p:sldId id="282" r:id="rId8"/>
    <p:sldId id="336" r:id="rId9"/>
    <p:sldId id="341" r:id="rId10"/>
    <p:sldId id="330" r:id="rId11"/>
    <p:sldId id="327" r:id="rId12"/>
    <p:sldId id="328" r:id="rId13"/>
    <p:sldId id="329" r:id="rId14"/>
    <p:sldId id="337" r:id="rId15"/>
    <p:sldId id="339" r:id="rId16"/>
    <p:sldId id="338" r:id="rId17"/>
    <p:sldId id="340" r:id="rId18"/>
    <p:sldId id="342" r:id="rId1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9966"/>
    <a:srgbClr val="FFBBA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1380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imes New Roman" charset="0"/>
              </a:defRPr>
            </a:lvl1pPr>
          </a:lstStyle>
          <a:p>
            <a:fld id="{B3B2334D-DA65-441C-A5E4-15B959BDAB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48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9013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l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28" tIns="48515" rIns="97028" bIns="48515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E805943C-2D13-40AB-AA56-A5CCE052A9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04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594CD4-FD11-4F34-91EE-C8F7D46D0CD7}" type="slidenum">
              <a:rPr lang="en-US"/>
              <a:pPr/>
              <a:t>1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020" tIns="47167" rIns="96020" bIns="47167"/>
          <a:lstStyle/>
          <a:p>
            <a:endParaRPr lang="en-US"/>
          </a:p>
        </p:txBody>
      </p:sp>
      <p:sp>
        <p:nvSpPr>
          <p:cNvPr id="154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5563" y="1092200"/>
            <a:ext cx="4802187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3643313" y="9109075"/>
            <a:ext cx="2460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14" tIns="28637" rIns="20214" bIns="28637"/>
          <a:lstStyle/>
          <a:p>
            <a:pPr defTabSz="966788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E5957-6F2C-42F3-AA19-06C675BF5297}" type="slidenum">
              <a:rPr lang="en-US"/>
              <a:pPr/>
              <a:t>14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77CA8D-4712-4029-84E8-5B63D2D6396E}" type="slidenum">
              <a:rPr lang="en-US"/>
              <a:pPr/>
              <a:t>16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9E2CEA-B2D9-4298-9E0B-8080FEB89022}" type="slidenum">
              <a:rPr lang="en-US"/>
              <a:pPr/>
              <a:t>17</a:t>
            </a:fld>
            <a:endParaRPr lang="en-US"/>
          </a:p>
        </p:txBody>
      </p:sp>
      <p:sp>
        <p:nvSpPr>
          <p:cNvPr id="179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179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7365" tIns="48683" rIns="97365" bIns="4868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9C497-EDFD-4378-8250-5F00990099E3}" type="slidenum">
              <a:rPr lang="en-US"/>
              <a:pPr/>
              <a:t>18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1F7F2-45ED-4E09-8A68-D710EB2A4C88}" type="slidenum">
              <a:rPr lang="en-US"/>
              <a:pPr/>
              <a:t>2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2DABB3-8B45-4332-A50F-BA36C9085A57}" type="slidenum">
              <a:rPr lang="en-US"/>
              <a:pPr/>
              <a:t>4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697030-AB3B-4A98-870A-ADC23AEB3FC3}" type="slidenum">
              <a:rPr lang="en-US"/>
              <a:pPr/>
              <a:t>5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7224C2-4E0C-483F-B30B-EEDA8D994451}" type="slidenum">
              <a:rPr lang="en-US"/>
              <a:pPr/>
              <a:t>7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F4479-80F8-430D-9397-0F6C2EEE1F4C}" type="slidenum">
              <a:rPr lang="en-US"/>
              <a:pPr/>
              <a:t>10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36F00-B167-458C-8C49-ED5E6641D70A}" type="slidenum">
              <a:rPr lang="en-US"/>
              <a:pPr/>
              <a:t>11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1D094E-D6CB-4751-9221-F85CF310C7BA}" type="slidenum">
              <a:rPr lang="en-US"/>
              <a:pPr/>
              <a:t>12</a:t>
            </a:fld>
            <a:endParaRPr 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31946-2CED-4717-A4EC-9B2FB1746AFC}" type="slidenum">
              <a:rPr lang="en-US"/>
              <a:pPr/>
              <a:t>13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0725"/>
            <a:ext cx="4799012" cy="3598863"/>
          </a:xfrm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94A749-39AF-423A-B52D-F42FA3A57FAA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2C1B93-5BA8-4518-9824-E3B32656E5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65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FCCDAF-66CE-4B33-BB42-A369ECBD30A7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4CCC8-F146-4A49-814C-4695F4C904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79F431-CCAD-4A3B-8141-6E49C7546B1F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AADD1-DD53-46CC-96E1-00A35C0F93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4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F6EF29-EF60-4BEB-868B-94CB2668A3A3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23F40-BED7-4DBA-B145-F31DF10704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6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2F1FF6-8B78-4712-B713-BC4D7ED4A9E0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C2667-A510-4F5B-89CE-A5793B9CBE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1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1E9F59-BF3B-42C6-8E6E-8C157D5F3F7B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B844C-8DE7-4CF9-AD42-89AE87A63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3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E63C22-3718-43F4-9E4D-526EEA149375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4E492-403F-4678-A514-1F92C7E5A2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007600-5D20-44A5-AC21-53785CD94628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642EA-A48B-4BFD-B4A9-A23BE1296A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1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A38C57-23AC-443E-9970-B18FF3CB1EFC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38EC5-DEEC-4559-81A6-F5EB723FFF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6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25F918-3CE5-4A8C-9D12-88558067EF6D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B20FE-C094-4D53-8EE1-4171541CF2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5460C9-EA3D-4C67-B8BF-6670FBFB0312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1CE90-F60E-43D6-8E89-5BE9BF0398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9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797D1B7C-15BE-47FA-A4E0-FB46E2E141B1}" type="datetime1">
              <a:rPr lang="en-US"/>
              <a:pPr/>
              <a:t>4/7/2012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010D4AE5-CA3A-4833-A985-20E3CC2080B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2012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6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 smtClean="0">
                <a:solidFill>
                  <a:srgbClr val="FF3300"/>
                </a:solidFill>
              </a:rPr>
              <a:t>Review of Processes,</a:t>
            </a:r>
            <a:br>
              <a:rPr lang="en-US" sz="2900" b="1" dirty="0" smtClean="0">
                <a:solidFill>
                  <a:srgbClr val="FF3300"/>
                </a:solidFill>
              </a:rPr>
            </a:br>
            <a:r>
              <a:rPr lang="en-US" sz="2900" b="1" dirty="0" smtClean="0">
                <a:solidFill>
                  <a:srgbClr val="FF3300"/>
                </a:solidFill>
              </a:rPr>
              <a:t>Kernel Threads, User-Level </a:t>
            </a:r>
            <a:r>
              <a:rPr lang="en-US" sz="2900" b="1" dirty="0">
                <a:solidFill>
                  <a:srgbClr val="FF3300"/>
                </a:solidFill>
              </a:rPr>
              <a:t>Threads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570 Allen Center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B959-B875-43CB-924E-EDD5BB91FE4D}" type="slidenum">
              <a:rPr lang="en-US"/>
              <a:pPr/>
              <a:t>10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idea:</a:t>
            </a:r>
          </a:p>
          <a:p>
            <a:pPr lvl="1"/>
            <a:r>
              <a:rPr lang="en-US"/>
              <a:t>separate the concept of a </a:t>
            </a:r>
            <a:r>
              <a:rPr lang="en-US">
                <a:solidFill>
                  <a:srgbClr val="FF0000"/>
                </a:solidFill>
              </a:rPr>
              <a:t>process</a:t>
            </a:r>
            <a:r>
              <a:rPr lang="en-US"/>
              <a:t> (address space, OS resources)</a:t>
            </a:r>
          </a:p>
          <a:p>
            <a:pPr lvl="1"/>
            <a:r>
              <a:rPr lang="en-US"/>
              <a:t>… from that of a minimal “</a:t>
            </a:r>
            <a:r>
              <a:rPr lang="en-US">
                <a:solidFill>
                  <a:srgbClr val="FF0000"/>
                </a:solidFill>
              </a:rPr>
              <a:t>thread of control</a:t>
            </a:r>
            <a:r>
              <a:rPr lang="en-US"/>
              <a:t>” (execution state:  stack, stack pointer, program counter, registers)</a:t>
            </a:r>
          </a:p>
          <a:p>
            <a:r>
              <a:rPr lang="en-US"/>
              <a:t>This execution state is usually called a </a:t>
            </a:r>
            <a:r>
              <a:rPr lang="en-US">
                <a:solidFill>
                  <a:srgbClr val="FF0000"/>
                </a:solidFill>
              </a:rPr>
              <a:t>thread</a:t>
            </a:r>
            <a:r>
              <a:rPr lang="en-US"/>
              <a:t>, or sometimes, a </a:t>
            </a:r>
            <a:r>
              <a:rPr lang="en-US">
                <a:solidFill>
                  <a:srgbClr val="FF0000"/>
                </a:solidFill>
              </a:rPr>
              <a:t>lightweight process</a:t>
            </a:r>
          </a:p>
        </p:txBody>
      </p:sp>
      <p:sp>
        <p:nvSpPr>
          <p:cNvPr id="161796" name="Freeform 4"/>
          <p:cNvSpPr>
            <a:spLocks/>
          </p:cNvSpPr>
          <p:nvPr/>
        </p:nvSpPr>
        <p:spPr bwMode="auto">
          <a:xfrm>
            <a:off x="3810000" y="4114800"/>
            <a:ext cx="1143000" cy="1295400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797" name="Text Box 5"/>
          <p:cNvSpPr txBox="1">
            <a:spLocks noChangeArrowheads="1"/>
          </p:cNvSpPr>
          <p:nvPr/>
        </p:nvSpPr>
        <p:spPr bwMode="auto">
          <a:xfrm>
            <a:off x="5486400" y="44196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thread</a:t>
            </a:r>
          </a:p>
        </p:txBody>
      </p:sp>
      <p:sp>
        <p:nvSpPr>
          <p:cNvPr id="161798" name="Line 6"/>
          <p:cNvSpPr>
            <a:spLocks noChangeShapeType="1"/>
          </p:cNvSpPr>
          <p:nvPr/>
        </p:nvSpPr>
        <p:spPr bwMode="auto">
          <a:xfrm flipH="1">
            <a:off x="4953000" y="4648200"/>
            <a:ext cx="91440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50E71-FB4B-4874-BB4C-B0E9BED8411B}" type="slidenum">
              <a:rPr lang="en-US"/>
              <a:pPr/>
              <a:t>11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design space</a:t>
            </a: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address space</a:t>
            </a:r>
          </a:p>
        </p:txBody>
      </p:sp>
      <p:sp>
        <p:nvSpPr>
          <p:cNvPr id="155653" name="Freeform 5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thread</a:t>
            </a:r>
          </a:p>
        </p:txBody>
      </p:sp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3276600" y="16002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6" name="Freeform 8"/>
          <p:cNvSpPr>
            <a:spLocks/>
          </p:cNvSpPr>
          <p:nvPr/>
        </p:nvSpPr>
        <p:spPr bwMode="auto">
          <a:xfrm>
            <a:off x="3505200" y="1752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5791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8" name="Freeform 10"/>
          <p:cNvSpPr>
            <a:spLocks/>
          </p:cNvSpPr>
          <p:nvPr/>
        </p:nvSpPr>
        <p:spPr bwMode="auto">
          <a:xfrm>
            <a:off x="6019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59" name="Rectangle 11"/>
          <p:cNvSpPr>
            <a:spLocks noChangeArrowheads="1"/>
          </p:cNvSpPr>
          <p:nvPr/>
        </p:nvSpPr>
        <p:spPr bwMode="auto">
          <a:xfrm>
            <a:off x="5791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0" name="Freeform 12"/>
          <p:cNvSpPr>
            <a:spLocks/>
          </p:cNvSpPr>
          <p:nvPr/>
        </p:nvSpPr>
        <p:spPr bwMode="auto">
          <a:xfrm>
            <a:off x="6019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6553200" y="1524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2" name="Freeform 14"/>
          <p:cNvSpPr>
            <a:spLocks/>
          </p:cNvSpPr>
          <p:nvPr/>
        </p:nvSpPr>
        <p:spPr bwMode="auto">
          <a:xfrm>
            <a:off x="6781800" y="1676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6553200" y="2286000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4" name="Freeform 16"/>
          <p:cNvSpPr>
            <a:spLocks/>
          </p:cNvSpPr>
          <p:nvPr/>
        </p:nvSpPr>
        <p:spPr bwMode="auto">
          <a:xfrm>
            <a:off x="6781800" y="2438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5" name="Rectangle 17"/>
          <p:cNvSpPr>
            <a:spLocks noChangeArrowheads="1"/>
          </p:cNvSpPr>
          <p:nvPr/>
        </p:nvSpPr>
        <p:spPr bwMode="auto">
          <a:xfrm>
            <a:off x="3048000" y="4038600"/>
            <a:ext cx="12192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6" name="Freeform 18"/>
          <p:cNvSpPr>
            <a:spLocks/>
          </p:cNvSpPr>
          <p:nvPr/>
        </p:nvSpPr>
        <p:spPr bwMode="auto">
          <a:xfrm>
            <a:off x="32766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7" name="Freeform 19"/>
          <p:cNvSpPr>
            <a:spLocks/>
          </p:cNvSpPr>
          <p:nvPr/>
        </p:nvSpPr>
        <p:spPr bwMode="auto">
          <a:xfrm>
            <a:off x="3781425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8" name="Freeform 20"/>
          <p:cNvSpPr>
            <a:spLocks/>
          </p:cNvSpPr>
          <p:nvPr/>
        </p:nvSpPr>
        <p:spPr bwMode="auto">
          <a:xfrm>
            <a:off x="3276600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69" name="Freeform 21"/>
          <p:cNvSpPr>
            <a:spLocks/>
          </p:cNvSpPr>
          <p:nvPr/>
        </p:nvSpPr>
        <p:spPr bwMode="auto">
          <a:xfrm>
            <a:off x="3781425" y="47244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0" name="Rectangle 22"/>
          <p:cNvSpPr>
            <a:spLocks noChangeArrowheads="1"/>
          </p:cNvSpPr>
          <p:nvPr/>
        </p:nvSpPr>
        <p:spPr bwMode="auto">
          <a:xfrm>
            <a:off x="5638800" y="4038600"/>
            <a:ext cx="685800" cy="1219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1" name="Rectangle 23"/>
          <p:cNvSpPr>
            <a:spLocks noChangeArrowheads="1"/>
          </p:cNvSpPr>
          <p:nvPr/>
        </p:nvSpPr>
        <p:spPr bwMode="auto">
          <a:xfrm>
            <a:off x="6553200" y="4038600"/>
            <a:ext cx="9144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2" name="Rectangle 24"/>
          <p:cNvSpPr>
            <a:spLocks noChangeArrowheads="1"/>
          </p:cNvSpPr>
          <p:nvPr/>
        </p:nvSpPr>
        <p:spPr bwMode="auto">
          <a:xfrm>
            <a:off x="6705600" y="4800600"/>
            <a:ext cx="457200" cy="4572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3" name="Freeform 25"/>
          <p:cNvSpPr>
            <a:spLocks/>
          </p:cNvSpPr>
          <p:nvPr/>
        </p:nvSpPr>
        <p:spPr bwMode="auto">
          <a:xfrm>
            <a:off x="5867400" y="41910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4" name="Freeform 26"/>
          <p:cNvSpPr>
            <a:spLocks/>
          </p:cNvSpPr>
          <p:nvPr/>
        </p:nvSpPr>
        <p:spPr bwMode="auto">
          <a:xfrm>
            <a:off x="5715000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5" name="Freeform 27"/>
          <p:cNvSpPr>
            <a:spLocks/>
          </p:cNvSpPr>
          <p:nvPr/>
        </p:nvSpPr>
        <p:spPr bwMode="auto">
          <a:xfrm>
            <a:off x="6067425" y="46910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6" name="Freeform 28"/>
          <p:cNvSpPr>
            <a:spLocks/>
          </p:cNvSpPr>
          <p:nvPr/>
        </p:nvSpPr>
        <p:spPr bwMode="auto">
          <a:xfrm>
            <a:off x="6753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7" name="Freeform 29"/>
          <p:cNvSpPr>
            <a:spLocks/>
          </p:cNvSpPr>
          <p:nvPr/>
        </p:nvSpPr>
        <p:spPr bwMode="auto">
          <a:xfrm>
            <a:off x="7134225" y="41576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8" name="Freeform 30"/>
          <p:cNvSpPr>
            <a:spLocks/>
          </p:cNvSpPr>
          <p:nvPr/>
        </p:nvSpPr>
        <p:spPr bwMode="auto">
          <a:xfrm>
            <a:off x="6829425" y="4843463"/>
            <a:ext cx="180975" cy="338137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679" name="Line 31"/>
          <p:cNvSpPr>
            <a:spLocks noChangeShapeType="1"/>
          </p:cNvSpPr>
          <p:nvPr/>
        </p:nvSpPr>
        <p:spPr bwMode="auto">
          <a:xfrm>
            <a:off x="4876800" y="1600200"/>
            <a:ext cx="0" cy="457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0" name="Line 32"/>
          <p:cNvSpPr>
            <a:spLocks noChangeShapeType="1"/>
          </p:cNvSpPr>
          <p:nvPr/>
        </p:nvSpPr>
        <p:spPr bwMode="auto">
          <a:xfrm>
            <a:off x="2514600" y="3810000"/>
            <a:ext cx="556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1" name="Rectangle 33"/>
          <p:cNvSpPr>
            <a:spLocks noChangeArrowheads="1"/>
          </p:cNvSpPr>
          <p:nvPr/>
        </p:nvSpPr>
        <p:spPr bwMode="auto">
          <a:xfrm>
            <a:off x="51816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55682" name="Rectangle 34"/>
          <p:cNvSpPr>
            <a:spLocks noChangeArrowheads="1"/>
          </p:cNvSpPr>
          <p:nvPr/>
        </p:nvSpPr>
        <p:spPr bwMode="auto">
          <a:xfrm>
            <a:off x="5486400" y="3276600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55683" name="Rectangle 35"/>
          <p:cNvSpPr>
            <a:spLocks noChangeArrowheads="1"/>
          </p:cNvSpPr>
          <p:nvPr/>
        </p:nvSpPr>
        <p:spPr bwMode="auto">
          <a:xfrm>
            <a:off x="50673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55684" name="Rectangle 36"/>
          <p:cNvSpPr>
            <a:spLocks noChangeArrowheads="1"/>
          </p:cNvSpPr>
          <p:nvPr/>
        </p:nvSpPr>
        <p:spPr bwMode="auto">
          <a:xfrm>
            <a:off x="5537200" y="5729288"/>
            <a:ext cx="184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many processes</a:t>
            </a:r>
          </a:p>
        </p:txBody>
      </p:sp>
      <p:sp>
        <p:nvSpPr>
          <p:cNvPr id="155685" name="Rectangle 37"/>
          <p:cNvSpPr>
            <a:spLocks noChangeArrowheads="1"/>
          </p:cNvSpPr>
          <p:nvPr/>
        </p:nvSpPr>
        <p:spPr bwMode="auto">
          <a:xfrm>
            <a:off x="2286000" y="2971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one thread per process</a:t>
            </a:r>
          </a:p>
        </p:txBody>
      </p:sp>
      <p:sp>
        <p:nvSpPr>
          <p:cNvPr id="155686" name="Rectangle 38"/>
          <p:cNvSpPr>
            <a:spLocks noChangeArrowheads="1"/>
          </p:cNvSpPr>
          <p:nvPr/>
        </p:nvSpPr>
        <p:spPr bwMode="auto">
          <a:xfrm>
            <a:off x="2997200" y="3290888"/>
            <a:ext cx="1428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55687" name="Rectangle 39"/>
          <p:cNvSpPr>
            <a:spLocks noChangeArrowheads="1"/>
          </p:cNvSpPr>
          <p:nvPr/>
        </p:nvSpPr>
        <p:spPr bwMode="auto">
          <a:xfrm>
            <a:off x="1981200" y="5410200"/>
            <a:ext cx="282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rgbClr val="FF0000"/>
                </a:solidFill>
              </a:rPr>
              <a:t>many threads per process</a:t>
            </a:r>
          </a:p>
        </p:txBody>
      </p:sp>
      <p:sp>
        <p:nvSpPr>
          <p:cNvPr id="155688" name="Rectangle 40"/>
          <p:cNvSpPr>
            <a:spLocks noChangeArrowheads="1"/>
          </p:cNvSpPr>
          <p:nvPr/>
        </p:nvSpPr>
        <p:spPr bwMode="auto">
          <a:xfrm>
            <a:off x="2743200" y="571500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solidFill>
                  <a:schemeClr val="accent2"/>
                </a:solidFill>
              </a:rPr>
              <a:t>one process</a:t>
            </a:r>
          </a:p>
        </p:txBody>
      </p:sp>
      <p:sp>
        <p:nvSpPr>
          <p:cNvPr id="155689" name="Rectangle 41"/>
          <p:cNvSpPr>
            <a:spLocks noChangeArrowheads="1"/>
          </p:cNvSpPr>
          <p:nvPr/>
        </p:nvSpPr>
        <p:spPr bwMode="auto">
          <a:xfrm>
            <a:off x="1828800" y="2362200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MS/DOS</a:t>
            </a:r>
          </a:p>
        </p:txBody>
      </p:sp>
      <p:sp>
        <p:nvSpPr>
          <p:cNvPr id="155690" name="Rectangle 42"/>
          <p:cNvSpPr>
            <a:spLocks noChangeArrowheads="1"/>
          </p:cNvSpPr>
          <p:nvPr/>
        </p:nvSpPr>
        <p:spPr bwMode="auto">
          <a:xfrm>
            <a:off x="1885950" y="4586288"/>
            <a:ext cx="66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Java</a:t>
            </a:r>
          </a:p>
        </p:txBody>
      </p:sp>
      <p:sp>
        <p:nvSpPr>
          <p:cNvPr id="155691" name="Rectangle 43"/>
          <p:cNvSpPr>
            <a:spLocks noChangeArrowheads="1"/>
          </p:cNvSpPr>
          <p:nvPr/>
        </p:nvSpPr>
        <p:spPr bwMode="auto">
          <a:xfrm>
            <a:off x="7543800" y="2057400"/>
            <a:ext cx="9715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older</a:t>
            </a:r>
          </a:p>
          <a:p>
            <a:pPr>
              <a:spcBef>
                <a:spcPct val="10000"/>
              </a:spcBef>
            </a:pPr>
            <a:r>
              <a:rPr lang="en-US" i="1"/>
              <a:t>UNIXes</a:t>
            </a:r>
          </a:p>
        </p:txBody>
      </p:sp>
      <p:sp>
        <p:nvSpPr>
          <p:cNvPr id="155692" name="Rectangle 44"/>
          <p:cNvSpPr>
            <a:spLocks noChangeArrowheads="1"/>
          </p:cNvSpPr>
          <p:nvPr/>
        </p:nvSpPr>
        <p:spPr bwMode="auto">
          <a:xfrm>
            <a:off x="7696200" y="4648200"/>
            <a:ext cx="1238250" cy="66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 i="1"/>
              <a:t>Mach, NT,</a:t>
            </a:r>
          </a:p>
          <a:p>
            <a:pPr>
              <a:spcBef>
                <a:spcPct val="10000"/>
              </a:spcBef>
            </a:pPr>
            <a:r>
              <a:rPr lang="en-US" i="1"/>
              <a:t>Linux, …</a:t>
            </a:r>
          </a:p>
        </p:txBody>
      </p:sp>
      <p:sp>
        <p:nvSpPr>
          <p:cNvPr id="155693" name="Rectangle 45"/>
          <p:cNvSpPr>
            <a:spLocks noChangeArrowheads="1"/>
          </p:cNvSpPr>
          <p:nvPr/>
        </p:nvSpPr>
        <p:spPr bwMode="auto">
          <a:xfrm>
            <a:off x="228600" y="2209800"/>
            <a:ext cx="1066800" cy="2819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94" name="Text Box 46"/>
          <p:cNvSpPr txBox="1">
            <a:spLocks noChangeArrowheads="1"/>
          </p:cNvSpPr>
          <p:nvPr/>
        </p:nvSpPr>
        <p:spPr bwMode="auto">
          <a:xfrm>
            <a:off x="488950" y="1789113"/>
            <a:ext cx="577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Key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4BD2B-B301-489A-91B5-E52A853661BF}" type="slidenum">
              <a:rPr lang="en-US"/>
              <a:pPr/>
              <a:t>12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(old) Process address space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13335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12827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12192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57702" name="Line 6"/>
          <p:cNvSpPr>
            <a:spLocks noChangeShapeType="1"/>
          </p:cNvSpPr>
          <p:nvPr/>
        </p:nvSpPr>
        <p:spPr bwMode="auto">
          <a:xfrm flipV="1">
            <a:off x="20193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7703" name="Line 7"/>
          <p:cNvSpPr>
            <a:spLocks noChangeShapeType="1"/>
          </p:cNvSpPr>
          <p:nvPr/>
        </p:nvSpPr>
        <p:spPr bwMode="auto">
          <a:xfrm flipV="1">
            <a:off x="20193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3384550" y="4724400"/>
            <a:ext cx="27432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code</a:t>
            </a:r>
          </a:p>
          <a:p>
            <a:pPr>
              <a:spcBef>
                <a:spcPct val="10000"/>
              </a:spcBef>
            </a:pPr>
            <a:r>
              <a:rPr lang="en-US"/>
              <a:t>(text segment)</a:t>
            </a:r>
          </a:p>
        </p:txBody>
      </p:sp>
      <p:sp>
        <p:nvSpPr>
          <p:cNvPr id="157705" name="Rectangle 9"/>
          <p:cNvSpPr>
            <a:spLocks noChangeArrowheads="1"/>
          </p:cNvSpPr>
          <p:nvPr/>
        </p:nvSpPr>
        <p:spPr bwMode="auto">
          <a:xfrm>
            <a:off x="3384550" y="39624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static data</a:t>
            </a:r>
          </a:p>
          <a:p>
            <a:pPr>
              <a:spcBef>
                <a:spcPct val="10000"/>
              </a:spcBef>
            </a:pPr>
            <a:r>
              <a:rPr lang="en-US"/>
              <a:t>(data segment)</a:t>
            </a:r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3384550" y="32004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heap</a:t>
            </a:r>
          </a:p>
          <a:p>
            <a:pPr>
              <a:spcBef>
                <a:spcPct val="10000"/>
              </a:spcBef>
            </a:pPr>
            <a:r>
              <a:rPr lang="en-US"/>
              <a:t>(dynamic allocated mem)</a:t>
            </a:r>
          </a:p>
        </p:txBody>
      </p:sp>
      <p:sp>
        <p:nvSpPr>
          <p:cNvPr id="157707" name="Rectangle 11"/>
          <p:cNvSpPr>
            <a:spLocks noChangeArrowheads="1"/>
          </p:cNvSpPr>
          <p:nvPr/>
        </p:nvSpPr>
        <p:spPr bwMode="auto">
          <a:xfrm>
            <a:off x="3384550" y="24384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/>
          </a:p>
        </p:txBody>
      </p:sp>
      <p:sp>
        <p:nvSpPr>
          <p:cNvPr id="157708" name="Rectangle 12"/>
          <p:cNvSpPr>
            <a:spLocks noChangeArrowheads="1"/>
          </p:cNvSpPr>
          <p:nvPr/>
        </p:nvSpPr>
        <p:spPr bwMode="auto">
          <a:xfrm>
            <a:off x="3384550" y="1676400"/>
            <a:ext cx="2743200" cy="762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stack</a:t>
            </a:r>
          </a:p>
          <a:p>
            <a:pPr>
              <a:spcBef>
                <a:spcPct val="10000"/>
              </a:spcBef>
            </a:pPr>
            <a:r>
              <a:rPr lang="en-US"/>
              <a:t>(dynamic allocated mem)</a:t>
            </a:r>
          </a:p>
        </p:txBody>
      </p:sp>
      <p:sp>
        <p:nvSpPr>
          <p:cNvPr id="157709" name="Line 13"/>
          <p:cNvSpPr>
            <a:spLocks noChangeShapeType="1"/>
          </p:cNvSpPr>
          <p:nvPr/>
        </p:nvSpPr>
        <p:spPr bwMode="auto">
          <a:xfrm>
            <a:off x="475615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0" name="Line 14"/>
          <p:cNvSpPr>
            <a:spLocks noChangeShapeType="1"/>
          </p:cNvSpPr>
          <p:nvPr/>
        </p:nvSpPr>
        <p:spPr bwMode="auto">
          <a:xfrm>
            <a:off x="475615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1" name="Line 15"/>
          <p:cNvSpPr>
            <a:spLocks noChangeShapeType="1"/>
          </p:cNvSpPr>
          <p:nvPr/>
        </p:nvSpPr>
        <p:spPr bwMode="auto">
          <a:xfrm flipH="1">
            <a:off x="6280150" y="2438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2" name="Line 16"/>
          <p:cNvSpPr>
            <a:spLocks noChangeShapeType="1"/>
          </p:cNvSpPr>
          <p:nvPr/>
        </p:nvSpPr>
        <p:spPr bwMode="auto">
          <a:xfrm flipH="1">
            <a:off x="628015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3" name="Rectangle 17"/>
          <p:cNvSpPr>
            <a:spLocks noChangeArrowheads="1"/>
          </p:cNvSpPr>
          <p:nvPr/>
        </p:nvSpPr>
        <p:spPr bwMode="auto">
          <a:xfrm>
            <a:off x="6661150" y="4891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PC</a:t>
            </a:r>
          </a:p>
        </p:txBody>
      </p:sp>
      <p:sp>
        <p:nvSpPr>
          <p:cNvPr id="157714" name="Rectangle 18"/>
          <p:cNvSpPr>
            <a:spLocks noChangeArrowheads="1"/>
          </p:cNvSpPr>
          <p:nvPr/>
        </p:nvSpPr>
        <p:spPr bwMode="auto">
          <a:xfrm>
            <a:off x="6661150" y="2286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SP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657EB-40A2-4839-AC68-7E503A4F3E75}" type="slidenum">
              <a:rPr lang="en-US"/>
              <a:pPr/>
              <a:t>13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r>
              <a:rPr lang="en-US"/>
              <a:t>(new) Address space with threads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9525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9017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8382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59750" name="Line 6"/>
          <p:cNvSpPr>
            <a:spLocks noChangeShapeType="1"/>
          </p:cNvSpPr>
          <p:nvPr/>
        </p:nvSpPr>
        <p:spPr bwMode="auto">
          <a:xfrm flipV="1">
            <a:off x="16383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9751" name="Line 7"/>
          <p:cNvSpPr>
            <a:spLocks noChangeShapeType="1"/>
          </p:cNvSpPr>
          <p:nvPr/>
        </p:nvSpPr>
        <p:spPr bwMode="auto">
          <a:xfrm flipV="1">
            <a:off x="16383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3810000" y="5257800"/>
            <a:ext cx="2743200" cy="9906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code</a:t>
            </a:r>
          </a:p>
          <a:p>
            <a:pPr>
              <a:spcBef>
                <a:spcPct val="10000"/>
              </a:spcBef>
            </a:pPr>
            <a:r>
              <a:rPr lang="en-US"/>
              <a:t>(text segment)</a:t>
            </a:r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3810000" y="44958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static data</a:t>
            </a:r>
          </a:p>
          <a:p>
            <a:pPr>
              <a:spcBef>
                <a:spcPct val="10000"/>
              </a:spcBef>
            </a:pPr>
            <a:r>
              <a:rPr lang="en-US"/>
              <a:t>(data segment)</a:t>
            </a:r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3810000" y="37338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heap</a:t>
            </a:r>
          </a:p>
          <a:p>
            <a:pPr>
              <a:spcBef>
                <a:spcPct val="10000"/>
              </a:spcBef>
            </a:pPr>
            <a:r>
              <a:rPr lang="en-US"/>
              <a:t>(dynamic allocated mem)</a:t>
            </a:r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3810000" y="29718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/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3810000" y="1143000"/>
            <a:ext cx="2743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thread 1 stack</a:t>
            </a:r>
          </a:p>
        </p:txBody>
      </p:sp>
      <p:sp>
        <p:nvSpPr>
          <p:cNvPr id="159757" name="Line 13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8" name="Line 14"/>
          <p:cNvSpPr>
            <a:spLocks noChangeShapeType="1"/>
          </p:cNvSpPr>
          <p:nvPr/>
        </p:nvSpPr>
        <p:spPr bwMode="auto">
          <a:xfrm>
            <a:off x="5181600" y="3505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9" name="Line 15"/>
          <p:cNvSpPr>
            <a:spLocks noChangeShapeType="1"/>
          </p:cNvSpPr>
          <p:nvPr/>
        </p:nvSpPr>
        <p:spPr bwMode="auto">
          <a:xfrm flipH="1">
            <a:off x="6705600" y="22860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0" name="Line 16"/>
          <p:cNvSpPr>
            <a:spLocks noChangeShapeType="1"/>
          </p:cNvSpPr>
          <p:nvPr/>
        </p:nvSpPr>
        <p:spPr bwMode="auto">
          <a:xfrm flipH="1">
            <a:off x="6705600" y="54244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7086600" y="52720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PC (T2)</a:t>
            </a:r>
          </a:p>
        </p:txBody>
      </p:sp>
      <p:sp>
        <p:nvSpPr>
          <p:cNvPr id="159762" name="Rectangle 18"/>
          <p:cNvSpPr>
            <a:spLocks noChangeArrowheads="1"/>
          </p:cNvSpPr>
          <p:nvPr/>
        </p:nvSpPr>
        <p:spPr bwMode="auto">
          <a:xfrm>
            <a:off x="7162800" y="21336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SP (T2)</a:t>
            </a:r>
          </a:p>
        </p:txBody>
      </p:sp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3810000" y="1447800"/>
            <a:ext cx="2743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/>
          </a:p>
        </p:txBody>
      </p:sp>
      <p:sp>
        <p:nvSpPr>
          <p:cNvPr id="159764" name="Rectangle 20"/>
          <p:cNvSpPr>
            <a:spLocks noChangeArrowheads="1"/>
          </p:cNvSpPr>
          <p:nvPr/>
        </p:nvSpPr>
        <p:spPr bwMode="auto">
          <a:xfrm>
            <a:off x="3810000" y="1752600"/>
            <a:ext cx="2743200" cy="5334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thread 2 stack</a:t>
            </a:r>
          </a:p>
        </p:txBody>
      </p:sp>
      <p:sp>
        <p:nvSpPr>
          <p:cNvPr id="159765" name="Rectangle 21"/>
          <p:cNvSpPr>
            <a:spLocks noChangeArrowheads="1"/>
          </p:cNvSpPr>
          <p:nvPr/>
        </p:nvSpPr>
        <p:spPr bwMode="auto">
          <a:xfrm>
            <a:off x="3810000" y="2286000"/>
            <a:ext cx="2743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/>
          </a:p>
        </p:txBody>
      </p:sp>
      <p:sp>
        <p:nvSpPr>
          <p:cNvPr id="159766" name="Rectangle 22"/>
          <p:cNvSpPr>
            <a:spLocks noChangeArrowheads="1"/>
          </p:cNvSpPr>
          <p:nvPr/>
        </p:nvSpPr>
        <p:spPr bwMode="auto">
          <a:xfrm>
            <a:off x="3810000" y="2590800"/>
            <a:ext cx="27432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thread 3 stack</a:t>
            </a:r>
          </a:p>
        </p:txBody>
      </p:sp>
      <p:sp>
        <p:nvSpPr>
          <p:cNvPr id="159767" name="Line 23"/>
          <p:cNvSpPr>
            <a:spLocks noChangeShapeType="1"/>
          </p:cNvSpPr>
          <p:nvPr/>
        </p:nvSpPr>
        <p:spPr bwMode="auto">
          <a:xfrm>
            <a:off x="5181600" y="2286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8" name="Line 24"/>
          <p:cNvSpPr>
            <a:spLocks noChangeShapeType="1"/>
          </p:cNvSpPr>
          <p:nvPr/>
        </p:nvSpPr>
        <p:spPr bwMode="auto">
          <a:xfrm>
            <a:off x="5181600" y="1447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9" name="Line 25"/>
          <p:cNvSpPr>
            <a:spLocks noChangeShapeType="1"/>
          </p:cNvSpPr>
          <p:nvPr/>
        </p:nvSpPr>
        <p:spPr bwMode="auto">
          <a:xfrm flipH="1">
            <a:off x="6705600" y="14478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0" name="Rectangle 26"/>
          <p:cNvSpPr>
            <a:spLocks noChangeArrowheads="1"/>
          </p:cNvSpPr>
          <p:nvPr/>
        </p:nvSpPr>
        <p:spPr bwMode="auto">
          <a:xfrm>
            <a:off x="7162800" y="12954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SP (T1)</a:t>
            </a:r>
          </a:p>
        </p:txBody>
      </p:sp>
      <p:sp>
        <p:nvSpPr>
          <p:cNvPr id="159771" name="Line 27"/>
          <p:cNvSpPr>
            <a:spLocks noChangeShapeType="1"/>
          </p:cNvSpPr>
          <p:nvPr/>
        </p:nvSpPr>
        <p:spPr bwMode="auto">
          <a:xfrm flipH="1">
            <a:off x="6705600" y="29860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2" name="Rectangle 28"/>
          <p:cNvSpPr>
            <a:spLocks noChangeArrowheads="1"/>
          </p:cNvSpPr>
          <p:nvPr/>
        </p:nvSpPr>
        <p:spPr bwMode="auto">
          <a:xfrm>
            <a:off x="7162800" y="2833688"/>
            <a:ext cx="971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SP (T3)</a:t>
            </a:r>
          </a:p>
        </p:txBody>
      </p:sp>
      <p:sp>
        <p:nvSpPr>
          <p:cNvPr id="159773" name="Line 29"/>
          <p:cNvSpPr>
            <a:spLocks noChangeShapeType="1"/>
          </p:cNvSpPr>
          <p:nvPr/>
        </p:nvSpPr>
        <p:spPr bwMode="auto">
          <a:xfrm flipH="1">
            <a:off x="6705600" y="5729288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4" name="Rectangle 30"/>
          <p:cNvSpPr>
            <a:spLocks noChangeArrowheads="1"/>
          </p:cNvSpPr>
          <p:nvPr/>
        </p:nvSpPr>
        <p:spPr bwMode="auto">
          <a:xfrm>
            <a:off x="7550150" y="55768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PC (T1)</a:t>
            </a:r>
          </a:p>
        </p:txBody>
      </p:sp>
      <p:sp>
        <p:nvSpPr>
          <p:cNvPr id="159775" name="Line 31"/>
          <p:cNvSpPr>
            <a:spLocks noChangeShapeType="1"/>
          </p:cNvSpPr>
          <p:nvPr/>
        </p:nvSpPr>
        <p:spPr bwMode="auto">
          <a:xfrm flipH="1">
            <a:off x="6705600" y="603408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6" name="Rectangle 32"/>
          <p:cNvSpPr>
            <a:spLocks noChangeArrowheads="1"/>
          </p:cNvSpPr>
          <p:nvPr/>
        </p:nvSpPr>
        <p:spPr bwMode="auto">
          <a:xfrm>
            <a:off x="7086600" y="5881688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PC (T3)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E241D-591E-4254-8602-BDE0DD6B3119}" type="slidenum">
              <a:rPr lang="en-US"/>
              <a:pPr/>
              <a:t>14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Kernel threads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610600" cy="5257800"/>
          </a:xfrm>
        </p:spPr>
        <p:txBody>
          <a:bodyPr/>
          <a:lstStyle/>
          <a:p>
            <a:r>
              <a:rPr lang="en-US"/>
              <a:t>OS now manages threads </a:t>
            </a:r>
            <a:r>
              <a:rPr lang="en-US" i="1"/>
              <a:t>and</a:t>
            </a:r>
            <a:r>
              <a:rPr lang="en-US"/>
              <a:t> processes / address spaces</a:t>
            </a:r>
          </a:p>
          <a:p>
            <a:pPr lvl="1"/>
            <a:r>
              <a:rPr lang="en-US"/>
              <a:t>all thread operations are implemented in the kernel</a:t>
            </a:r>
          </a:p>
          <a:p>
            <a:pPr lvl="1"/>
            <a:r>
              <a:rPr lang="en-US"/>
              <a:t>OS schedules all of the threads in a system</a:t>
            </a:r>
          </a:p>
          <a:p>
            <a:pPr lvl="2"/>
            <a:r>
              <a:rPr lang="en-US"/>
              <a:t>if one thread in a process blocks (e.g., on I/O), the OS knows about it, and can run other threads from that process</a:t>
            </a:r>
          </a:p>
          <a:p>
            <a:pPr lvl="2"/>
            <a:r>
              <a:rPr lang="en-US"/>
              <a:t>possible to overlap I/O and computation </a:t>
            </a:r>
            <a:r>
              <a:rPr lang="en-US">
                <a:solidFill>
                  <a:srgbClr val="FF0000"/>
                </a:solidFill>
              </a:rPr>
              <a:t>inside</a:t>
            </a:r>
            <a:r>
              <a:rPr lang="en-US"/>
              <a:t> a process</a:t>
            </a:r>
          </a:p>
          <a:p>
            <a:r>
              <a:rPr lang="en-US"/>
              <a:t>Kernel threads are cheaper than processes</a:t>
            </a:r>
          </a:p>
          <a:p>
            <a:pPr lvl="1"/>
            <a:r>
              <a:rPr lang="en-US"/>
              <a:t>less state to allocate and initialize</a:t>
            </a:r>
          </a:p>
          <a:p>
            <a:r>
              <a:rPr lang="en-US"/>
              <a:t>But, they’re still pretty expensive for fine-grained use</a:t>
            </a:r>
          </a:p>
          <a:p>
            <a:pPr lvl="1"/>
            <a:r>
              <a:rPr lang="en-US"/>
              <a:t>orders of magnitude more expensive than a procedure call</a:t>
            </a:r>
          </a:p>
          <a:p>
            <a:pPr lvl="1"/>
            <a:r>
              <a:rPr lang="en-US"/>
              <a:t>thread operations are all system calls</a:t>
            </a:r>
          </a:p>
          <a:p>
            <a:pPr lvl="2"/>
            <a:r>
              <a:rPr lang="en-US"/>
              <a:t>context switch</a:t>
            </a:r>
          </a:p>
          <a:p>
            <a:pPr lvl="2"/>
            <a:r>
              <a:rPr lang="en-US"/>
              <a:t>argument checks</a:t>
            </a:r>
          </a:p>
          <a:p>
            <a:pPr lvl="1"/>
            <a:r>
              <a:rPr lang="en-US"/>
              <a:t>must maintain kernel state for each thread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D157C-81E1-40AF-A8D4-3F1196C545AA}" type="slidenum">
              <a:rPr lang="en-US"/>
              <a:pPr/>
              <a:t>15</a:t>
            </a:fld>
            <a:endParaRPr lang="en-US"/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the beginning …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Fork a process</a:t>
            </a:r>
          </a:p>
          <a:p>
            <a:pPr lvl="1"/>
            <a:r>
              <a:rPr lang="en-US"/>
              <a:t>Creates an address space that’s a clone of the parent, with one thread</a:t>
            </a:r>
          </a:p>
          <a:p>
            <a:pPr lvl="1"/>
            <a:r>
              <a:rPr lang="en-US"/>
              <a:t>There’s a PCB that describes the address space and the OS resources</a:t>
            </a:r>
          </a:p>
          <a:p>
            <a:pPr lvl="1"/>
            <a:r>
              <a:rPr lang="en-US"/>
              <a:t>There’s a TCB that holds the CPU state and is the unit of scheduling</a:t>
            </a:r>
          </a:p>
          <a:p>
            <a:pPr lvl="1"/>
            <a:r>
              <a:rPr lang="en-US"/>
              <a:t>The TCB and the PCB are linked – e.g., so the OS knows which set of page tables to use when scheduling a particular thread</a:t>
            </a:r>
          </a:p>
          <a:p>
            <a:r>
              <a:rPr lang="en-US"/>
              <a:t>First thread can create additional threads</a:t>
            </a:r>
          </a:p>
          <a:p>
            <a:pPr lvl="1"/>
            <a:r>
              <a:rPr lang="en-US"/>
              <a:t>OS creates a new TCB, initializes CPU state (an entry point must be provided in the “create” syscall)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E977A-554C-4840-8C39-FB70B0E9F0AF}" type="slidenum">
              <a:rPr lang="en-US"/>
              <a:pPr/>
              <a:t>16</a:t>
            </a:fld>
            <a:endParaRPr lang="en-US"/>
          </a:p>
        </p:txBody>
      </p:sp>
      <p:sp>
        <p:nvSpPr>
          <p:cNvPr id="175106" name="Rectangle 2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07" name="Rectangle 3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address space</a:t>
            </a:r>
          </a:p>
        </p:txBody>
      </p:sp>
      <p:sp>
        <p:nvSpPr>
          <p:cNvPr id="175108" name="Freeform 4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169 w 357"/>
              <a:gd name="T1" fmla="*/ 0 h 816"/>
              <a:gd name="T2" fmla="*/ 115 w 357"/>
              <a:gd name="T3" fmla="*/ 24 h 816"/>
              <a:gd name="T4" fmla="*/ 25 w 357"/>
              <a:gd name="T5" fmla="*/ 84 h 816"/>
              <a:gd name="T6" fmla="*/ 19 w 357"/>
              <a:gd name="T7" fmla="*/ 132 h 816"/>
              <a:gd name="T8" fmla="*/ 55 w 357"/>
              <a:gd name="T9" fmla="*/ 144 h 816"/>
              <a:gd name="T10" fmla="*/ 73 w 357"/>
              <a:gd name="T11" fmla="*/ 150 h 816"/>
              <a:gd name="T12" fmla="*/ 307 w 357"/>
              <a:gd name="T13" fmla="*/ 192 h 816"/>
              <a:gd name="T14" fmla="*/ 325 w 357"/>
              <a:gd name="T15" fmla="*/ 210 h 816"/>
              <a:gd name="T16" fmla="*/ 253 w 357"/>
              <a:gd name="T17" fmla="*/ 258 h 816"/>
              <a:gd name="T18" fmla="*/ 205 w 357"/>
              <a:gd name="T19" fmla="*/ 288 h 816"/>
              <a:gd name="T20" fmla="*/ 181 w 357"/>
              <a:gd name="T21" fmla="*/ 294 h 816"/>
              <a:gd name="T22" fmla="*/ 97 w 357"/>
              <a:gd name="T23" fmla="*/ 330 h 816"/>
              <a:gd name="T24" fmla="*/ 61 w 357"/>
              <a:gd name="T25" fmla="*/ 354 h 816"/>
              <a:gd name="T26" fmla="*/ 43 w 357"/>
              <a:gd name="T27" fmla="*/ 366 h 816"/>
              <a:gd name="T28" fmla="*/ 103 w 357"/>
              <a:gd name="T29" fmla="*/ 414 h 816"/>
              <a:gd name="T30" fmla="*/ 145 w 357"/>
              <a:gd name="T31" fmla="*/ 402 h 816"/>
              <a:gd name="T32" fmla="*/ 163 w 357"/>
              <a:gd name="T33" fmla="*/ 414 h 816"/>
              <a:gd name="T34" fmla="*/ 253 w 357"/>
              <a:gd name="T35" fmla="*/ 462 h 816"/>
              <a:gd name="T36" fmla="*/ 247 w 357"/>
              <a:gd name="T37" fmla="*/ 576 h 816"/>
              <a:gd name="T38" fmla="*/ 193 w 357"/>
              <a:gd name="T39" fmla="*/ 606 h 816"/>
              <a:gd name="T40" fmla="*/ 181 w 357"/>
              <a:gd name="T41" fmla="*/ 684 h 816"/>
              <a:gd name="T42" fmla="*/ 163 w 357"/>
              <a:gd name="T43" fmla="*/ 780 h 816"/>
              <a:gd name="T44" fmla="*/ 175 w 357"/>
              <a:gd name="T45" fmla="*/ 816 h 8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 cmpd="sng">
            <a:solidFill>
              <a:srgbClr val="1C1C6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/>
              <a:t>thread</a:t>
            </a:r>
          </a:p>
        </p:txBody>
      </p:sp>
      <p:grpSp>
        <p:nvGrpSpPr>
          <p:cNvPr id="175110" name="Group 6"/>
          <p:cNvGrpSpPr>
            <a:grpSpLocks/>
          </p:cNvGrpSpPr>
          <p:nvPr/>
        </p:nvGrpSpPr>
        <p:grpSpPr bwMode="auto">
          <a:xfrm>
            <a:off x="3200400" y="1981200"/>
            <a:ext cx="3295650" cy="1277938"/>
            <a:chOff x="2016" y="1248"/>
            <a:chExt cx="2076" cy="805"/>
          </a:xfrm>
        </p:grpSpPr>
        <p:sp>
          <p:nvSpPr>
            <p:cNvPr id="175111" name="Rectangle 7"/>
            <p:cNvSpPr>
              <a:spLocks noChangeArrowheads="1"/>
            </p:cNvSpPr>
            <p:nvPr/>
          </p:nvSpPr>
          <p:spPr bwMode="auto">
            <a:xfrm>
              <a:off x="2016" y="1248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2" name="Rectangle 8"/>
            <p:cNvSpPr>
              <a:spLocks noChangeArrowheads="1"/>
            </p:cNvSpPr>
            <p:nvPr/>
          </p:nvSpPr>
          <p:spPr bwMode="auto">
            <a:xfrm>
              <a:off x="2592" y="1248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3" name="Rectangle 9"/>
            <p:cNvSpPr>
              <a:spLocks noChangeArrowheads="1"/>
            </p:cNvSpPr>
            <p:nvPr/>
          </p:nvSpPr>
          <p:spPr bwMode="auto">
            <a:xfrm>
              <a:off x="2688" y="1728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114" name="Freeform 10"/>
            <p:cNvSpPr>
              <a:spLocks/>
            </p:cNvSpPr>
            <p:nvPr/>
          </p:nvSpPr>
          <p:spPr bwMode="auto">
            <a:xfrm>
              <a:off x="2160" y="1344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5" name="Freeform 11"/>
            <p:cNvSpPr>
              <a:spLocks/>
            </p:cNvSpPr>
            <p:nvPr/>
          </p:nvSpPr>
          <p:spPr bwMode="auto">
            <a:xfrm>
              <a:off x="2064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6" name="Freeform 12"/>
            <p:cNvSpPr>
              <a:spLocks/>
            </p:cNvSpPr>
            <p:nvPr/>
          </p:nvSpPr>
          <p:spPr bwMode="auto">
            <a:xfrm>
              <a:off x="2286" y="1659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7" name="Freeform 13"/>
            <p:cNvSpPr>
              <a:spLocks/>
            </p:cNvSpPr>
            <p:nvPr/>
          </p:nvSpPr>
          <p:spPr bwMode="auto">
            <a:xfrm>
              <a:off x="271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8" name="Freeform 14"/>
            <p:cNvSpPr>
              <a:spLocks/>
            </p:cNvSpPr>
            <p:nvPr/>
          </p:nvSpPr>
          <p:spPr bwMode="auto">
            <a:xfrm>
              <a:off x="2958" y="1323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19" name="Freeform 15"/>
            <p:cNvSpPr>
              <a:spLocks/>
            </p:cNvSpPr>
            <p:nvPr/>
          </p:nvSpPr>
          <p:spPr bwMode="auto">
            <a:xfrm>
              <a:off x="2766" y="1755"/>
              <a:ext cx="114" cy="213"/>
            </a:xfrm>
            <a:custGeom>
              <a:avLst/>
              <a:gdLst>
                <a:gd name="T0" fmla="*/ 169 w 357"/>
                <a:gd name="T1" fmla="*/ 0 h 816"/>
                <a:gd name="T2" fmla="*/ 115 w 357"/>
                <a:gd name="T3" fmla="*/ 24 h 816"/>
                <a:gd name="T4" fmla="*/ 25 w 357"/>
                <a:gd name="T5" fmla="*/ 84 h 816"/>
                <a:gd name="T6" fmla="*/ 19 w 357"/>
                <a:gd name="T7" fmla="*/ 132 h 816"/>
                <a:gd name="T8" fmla="*/ 55 w 357"/>
                <a:gd name="T9" fmla="*/ 144 h 816"/>
                <a:gd name="T10" fmla="*/ 73 w 357"/>
                <a:gd name="T11" fmla="*/ 150 h 816"/>
                <a:gd name="T12" fmla="*/ 307 w 357"/>
                <a:gd name="T13" fmla="*/ 192 h 816"/>
                <a:gd name="T14" fmla="*/ 325 w 357"/>
                <a:gd name="T15" fmla="*/ 210 h 816"/>
                <a:gd name="T16" fmla="*/ 253 w 357"/>
                <a:gd name="T17" fmla="*/ 258 h 816"/>
                <a:gd name="T18" fmla="*/ 205 w 357"/>
                <a:gd name="T19" fmla="*/ 288 h 816"/>
                <a:gd name="T20" fmla="*/ 181 w 357"/>
                <a:gd name="T21" fmla="*/ 294 h 816"/>
                <a:gd name="T22" fmla="*/ 97 w 357"/>
                <a:gd name="T23" fmla="*/ 330 h 816"/>
                <a:gd name="T24" fmla="*/ 61 w 357"/>
                <a:gd name="T25" fmla="*/ 354 h 816"/>
                <a:gd name="T26" fmla="*/ 43 w 357"/>
                <a:gd name="T27" fmla="*/ 366 h 816"/>
                <a:gd name="T28" fmla="*/ 103 w 357"/>
                <a:gd name="T29" fmla="*/ 414 h 816"/>
                <a:gd name="T30" fmla="*/ 145 w 357"/>
                <a:gd name="T31" fmla="*/ 402 h 816"/>
                <a:gd name="T32" fmla="*/ 163 w 357"/>
                <a:gd name="T33" fmla="*/ 414 h 816"/>
                <a:gd name="T34" fmla="*/ 253 w 357"/>
                <a:gd name="T35" fmla="*/ 462 h 816"/>
                <a:gd name="T36" fmla="*/ 247 w 357"/>
                <a:gd name="T37" fmla="*/ 576 h 816"/>
                <a:gd name="T38" fmla="*/ 193 w 357"/>
                <a:gd name="T39" fmla="*/ 606 h 816"/>
                <a:gd name="T40" fmla="*/ 181 w 357"/>
                <a:gd name="T41" fmla="*/ 684 h 816"/>
                <a:gd name="T42" fmla="*/ 163 w 357"/>
                <a:gd name="T43" fmla="*/ 780 h 816"/>
                <a:gd name="T44" fmla="*/ 175 w 357"/>
                <a:gd name="T4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 cmpd="sng">
              <a:solidFill>
                <a:srgbClr val="1C1C6E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0" name="Rectangle 16"/>
            <p:cNvSpPr>
              <a:spLocks noChangeArrowheads="1"/>
            </p:cNvSpPr>
            <p:nvPr/>
          </p:nvSpPr>
          <p:spPr bwMode="auto">
            <a:xfrm>
              <a:off x="3312" y="1632"/>
              <a:ext cx="780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BEB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 i="1"/>
                <a:t>Mach, NT,</a:t>
              </a:r>
            </a:p>
            <a:p>
              <a:pPr>
                <a:spcBef>
                  <a:spcPct val="10000"/>
                </a:spcBef>
              </a:pPr>
              <a:r>
                <a:rPr lang="en-US" i="1"/>
                <a:t>Linux, …</a:t>
              </a:r>
            </a:p>
          </p:txBody>
        </p:sp>
      </p:grpSp>
      <p:sp>
        <p:nvSpPr>
          <p:cNvPr id="175121" name="Rectangle 17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os kernel</a:t>
            </a:r>
          </a:p>
        </p:txBody>
      </p:sp>
      <p:sp>
        <p:nvSpPr>
          <p:cNvPr id="175122" name="Line 18"/>
          <p:cNvSpPr>
            <a:spLocks noChangeShapeType="1"/>
          </p:cNvSpPr>
          <p:nvPr/>
        </p:nvSpPr>
        <p:spPr bwMode="auto">
          <a:xfrm flipH="1">
            <a:off x="3048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 flipH="1">
            <a:off x="3429000" y="2971800"/>
            <a:ext cx="304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4" name="Line 20"/>
          <p:cNvSpPr>
            <a:spLocks noChangeShapeType="1"/>
          </p:cNvSpPr>
          <p:nvPr/>
        </p:nvSpPr>
        <p:spPr bwMode="auto">
          <a:xfrm flipH="1">
            <a:off x="4267200" y="3048000"/>
            <a:ext cx="228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5" name="Line 21"/>
          <p:cNvSpPr>
            <a:spLocks noChangeShapeType="1"/>
          </p:cNvSpPr>
          <p:nvPr/>
        </p:nvSpPr>
        <p:spPr bwMode="auto">
          <a:xfrm flipH="1">
            <a:off x="3200400" y="2438400"/>
            <a:ext cx="3048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6" name="Line 22"/>
          <p:cNvSpPr>
            <a:spLocks noChangeShapeType="1"/>
          </p:cNvSpPr>
          <p:nvPr/>
        </p:nvSpPr>
        <p:spPr bwMode="auto">
          <a:xfrm flipH="1">
            <a:off x="3810000" y="2438400"/>
            <a:ext cx="6096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7" name="Line 23"/>
          <p:cNvSpPr>
            <a:spLocks noChangeShapeType="1"/>
          </p:cNvSpPr>
          <p:nvPr/>
        </p:nvSpPr>
        <p:spPr bwMode="auto">
          <a:xfrm>
            <a:off x="4800600" y="2362200"/>
            <a:ext cx="2286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28" name="Text Box 24"/>
          <p:cNvSpPr txBox="1">
            <a:spLocks noChangeArrowheads="1"/>
          </p:cNvSpPr>
          <p:nvPr/>
        </p:nvSpPr>
        <p:spPr bwMode="auto">
          <a:xfrm>
            <a:off x="4114800" y="48768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200"/>
              <a:t>(thread create, destroy, signal, wait, etc.)</a:t>
            </a:r>
          </a:p>
        </p:txBody>
      </p:sp>
      <p:sp>
        <p:nvSpPr>
          <p:cNvPr id="175129" name="Rectangle 25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/>
              <a:t>CPU</a:t>
            </a:r>
          </a:p>
        </p:txBody>
      </p:sp>
      <p:sp>
        <p:nvSpPr>
          <p:cNvPr id="175130" name="Line 26"/>
          <p:cNvSpPr>
            <a:spLocks noChangeShapeType="1"/>
          </p:cNvSpPr>
          <p:nvPr/>
        </p:nvSpPr>
        <p:spPr bwMode="auto">
          <a:xfrm>
            <a:off x="4419600" y="4343400"/>
            <a:ext cx="609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5131" name="Rectangle 2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Kernel threads</a:t>
            </a:r>
          </a:p>
        </p:txBody>
      </p:sp>
      <p:sp>
        <p:nvSpPr>
          <p:cNvPr id="175132" name="Text Box 28"/>
          <p:cNvSpPr txBox="1">
            <a:spLocks noChangeArrowheads="1"/>
          </p:cNvSpPr>
          <p:nvPr/>
        </p:nvSpPr>
        <p:spPr bwMode="auto">
          <a:xfrm>
            <a:off x="6172200" y="3505200"/>
            <a:ext cx="2819400" cy="2273300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What happens when a thread wants to:</a:t>
            </a:r>
          </a:p>
          <a:p>
            <a:pPr algn="l"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create another thread?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terminate itself?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wait for some condition?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signal some condition?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do I/O?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A1382-48F3-4887-A658-DC5540D4A3AD}" type="slidenum">
              <a:rPr lang="en-US"/>
              <a:pPr/>
              <a:t>17</a:t>
            </a:fld>
            <a:endParaRPr lang="en-US"/>
          </a:p>
        </p:txBody>
      </p:sp>
      <p:sp>
        <p:nvSpPr>
          <p:cNvPr id="178178" name="Date Placeholder 1"/>
          <p:cNvSpPr txBox="1">
            <a:spLocks noGrp="1"/>
          </p:cNvSpPr>
          <p:nvPr/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1F220D9-9128-4E1F-B97D-6CBBF535873F}" type="datetime1">
              <a:rPr lang="en-US" sz="1400">
                <a:latin typeface="Arial" charset="0"/>
                <a:ea typeface="ＭＳ Ｐゴシック" charset="-128"/>
              </a:rPr>
              <a:pPr/>
              <a:t>4/7/2012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8179" name="Slide Number Placeholder 3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r"/>
            <a:fld id="{8301D2A7-E5CB-4868-B445-A94633954E5D}" type="slidenum">
              <a:rPr lang="en-US" sz="1400">
                <a:latin typeface="Arial" charset="0"/>
                <a:ea typeface="ＭＳ Ｐゴシック" charset="-128"/>
              </a:rPr>
              <a:pPr algn="r"/>
              <a:t>17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425450" y="2392363"/>
            <a:ext cx="609600" cy="609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>
              <a:ea typeface="ＭＳ Ｐゴシック" charset="-128"/>
            </a:endParaRP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228600" y="3016250"/>
            <a:ext cx="111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ea typeface="ＭＳ Ｐゴシック" charset="-128"/>
              </a:rPr>
              <a:t>address space</a:t>
            </a:r>
          </a:p>
        </p:txBody>
      </p:sp>
      <p:sp>
        <p:nvSpPr>
          <p:cNvPr id="178182" name="Freeform 6"/>
          <p:cNvSpPr>
            <a:spLocks/>
          </p:cNvSpPr>
          <p:nvPr/>
        </p:nvSpPr>
        <p:spPr bwMode="auto">
          <a:xfrm>
            <a:off x="654050" y="4038600"/>
            <a:ext cx="180975" cy="338138"/>
          </a:xfrm>
          <a:custGeom>
            <a:avLst/>
            <a:gdLst>
              <a:gd name="T0" fmla="*/ 43429945 w 357"/>
              <a:gd name="T1" fmla="*/ 0 h 816"/>
              <a:gd name="T2" fmla="*/ 29552660 w 357"/>
              <a:gd name="T3" fmla="*/ 4121057 h 816"/>
              <a:gd name="T4" fmla="*/ 6424359 w 357"/>
              <a:gd name="T5" fmla="*/ 14423906 h 816"/>
              <a:gd name="T6" fmla="*/ 4882776 w 357"/>
              <a:gd name="T7" fmla="*/ 22666434 h 816"/>
              <a:gd name="T8" fmla="*/ 14133793 w 357"/>
              <a:gd name="T9" fmla="*/ 24726756 h 816"/>
              <a:gd name="T10" fmla="*/ 18759554 w 357"/>
              <a:gd name="T11" fmla="*/ 25757331 h 816"/>
              <a:gd name="T12" fmla="*/ 78892934 w 357"/>
              <a:gd name="T13" fmla="*/ 32969284 h 816"/>
              <a:gd name="T14" fmla="*/ 83518695 w 357"/>
              <a:gd name="T15" fmla="*/ 36060180 h 816"/>
              <a:gd name="T16" fmla="*/ 65016156 w 357"/>
              <a:gd name="T17" fmla="*/ 44302294 h 816"/>
              <a:gd name="T18" fmla="*/ 52680961 w 357"/>
              <a:gd name="T19" fmla="*/ 49453926 h 816"/>
              <a:gd name="T20" fmla="*/ 46513617 w 357"/>
              <a:gd name="T21" fmla="*/ 50484086 h 816"/>
              <a:gd name="T22" fmla="*/ 24926898 w 357"/>
              <a:gd name="T23" fmla="*/ 56665879 h 816"/>
              <a:gd name="T24" fmla="*/ 15675882 w 357"/>
              <a:gd name="T25" fmla="*/ 60786936 h 816"/>
              <a:gd name="T26" fmla="*/ 11050121 w 357"/>
              <a:gd name="T27" fmla="*/ 62847671 h 816"/>
              <a:gd name="T28" fmla="*/ 26468988 w 357"/>
              <a:gd name="T29" fmla="*/ 71089785 h 816"/>
              <a:gd name="T30" fmla="*/ 37262093 w 357"/>
              <a:gd name="T31" fmla="*/ 69029464 h 816"/>
              <a:gd name="T32" fmla="*/ 41887855 w 357"/>
              <a:gd name="T33" fmla="*/ 71089785 h 816"/>
              <a:gd name="T34" fmla="*/ 65016156 w 357"/>
              <a:gd name="T35" fmla="*/ 79332313 h 816"/>
              <a:gd name="T36" fmla="*/ 63474066 w 357"/>
              <a:gd name="T37" fmla="*/ 98907851 h 816"/>
              <a:gd name="T38" fmla="*/ 49597289 w 357"/>
              <a:gd name="T39" fmla="*/ 104059069 h 816"/>
              <a:gd name="T40" fmla="*/ 46513617 w 357"/>
              <a:gd name="T41" fmla="*/ 117452814 h 816"/>
              <a:gd name="T42" fmla="*/ 41887855 w 357"/>
              <a:gd name="T43" fmla="*/ 133937456 h 816"/>
              <a:gd name="T44" fmla="*/ 44971527 w 357"/>
              <a:gd name="T45" fmla="*/ 140119249 h 8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57"/>
              <a:gd name="T70" fmla="*/ 0 h 816"/>
              <a:gd name="T71" fmla="*/ 357 w 357"/>
              <a:gd name="T72" fmla="*/ 816 h 8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57" h="816">
                <a:moveTo>
                  <a:pt x="169" y="0"/>
                </a:moveTo>
                <a:cubicBezTo>
                  <a:pt x="149" y="7"/>
                  <a:pt x="135" y="17"/>
                  <a:pt x="115" y="24"/>
                </a:cubicBezTo>
                <a:cubicBezTo>
                  <a:pt x="100" y="39"/>
                  <a:pt x="44" y="78"/>
                  <a:pt x="25" y="84"/>
                </a:cubicBezTo>
                <a:cubicBezTo>
                  <a:pt x="16" y="98"/>
                  <a:pt x="0" y="113"/>
                  <a:pt x="19" y="132"/>
                </a:cubicBezTo>
                <a:cubicBezTo>
                  <a:pt x="28" y="141"/>
                  <a:pt x="43" y="140"/>
                  <a:pt x="55" y="144"/>
                </a:cubicBezTo>
                <a:cubicBezTo>
                  <a:pt x="61" y="146"/>
                  <a:pt x="73" y="150"/>
                  <a:pt x="73" y="150"/>
                </a:cubicBezTo>
                <a:cubicBezTo>
                  <a:pt x="148" y="139"/>
                  <a:pt x="235" y="168"/>
                  <a:pt x="307" y="192"/>
                </a:cubicBezTo>
                <a:cubicBezTo>
                  <a:pt x="313" y="198"/>
                  <a:pt x="320" y="203"/>
                  <a:pt x="325" y="210"/>
                </a:cubicBezTo>
                <a:cubicBezTo>
                  <a:pt x="357" y="258"/>
                  <a:pt x="272" y="256"/>
                  <a:pt x="253" y="258"/>
                </a:cubicBezTo>
                <a:cubicBezTo>
                  <a:pt x="196" y="272"/>
                  <a:pt x="265" y="251"/>
                  <a:pt x="205" y="288"/>
                </a:cubicBezTo>
                <a:cubicBezTo>
                  <a:pt x="198" y="292"/>
                  <a:pt x="189" y="291"/>
                  <a:pt x="181" y="294"/>
                </a:cubicBezTo>
                <a:cubicBezTo>
                  <a:pt x="62" y="343"/>
                  <a:pt x="192" y="298"/>
                  <a:pt x="97" y="330"/>
                </a:cubicBezTo>
                <a:cubicBezTo>
                  <a:pt x="83" y="335"/>
                  <a:pt x="73" y="346"/>
                  <a:pt x="61" y="354"/>
                </a:cubicBezTo>
                <a:cubicBezTo>
                  <a:pt x="55" y="358"/>
                  <a:pt x="43" y="366"/>
                  <a:pt x="43" y="366"/>
                </a:cubicBezTo>
                <a:cubicBezTo>
                  <a:pt x="53" y="397"/>
                  <a:pt x="78" y="397"/>
                  <a:pt x="103" y="414"/>
                </a:cubicBezTo>
                <a:cubicBezTo>
                  <a:pt x="117" y="410"/>
                  <a:pt x="131" y="400"/>
                  <a:pt x="145" y="402"/>
                </a:cubicBezTo>
                <a:cubicBezTo>
                  <a:pt x="152" y="403"/>
                  <a:pt x="157" y="411"/>
                  <a:pt x="163" y="414"/>
                </a:cubicBezTo>
                <a:cubicBezTo>
                  <a:pt x="192" y="429"/>
                  <a:pt x="225" y="444"/>
                  <a:pt x="253" y="462"/>
                </a:cubicBezTo>
                <a:cubicBezTo>
                  <a:pt x="265" y="497"/>
                  <a:pt x="270" y="542"/>
                  <a:pt x="247" y="576"/>
                </a:cubicBezTo>
                <a:cubicBezTo>
                  <a:pt x="236" y="593"/>
                  <a:pt x="193" y="606"/>
                  <a:pt x="193" y="606"/>
                </a:cubicBezTo>
                <a:cubicBezTo>
                  <a:pt x="178" y="651"/>
                  <a:pt x="173" y="626"/>
                  <a:pt x="181" y="684"/>
                </a:cubicBezTo>
                <a:cubicBezTo>
                  <a:pt x="171" y="715"/>
                  <a:pt x="168" y="748"/>
                  <a:pt x="163" y="780"/>
                </a:cubicBezTo>
                <a:cubicBezTo>
                  <a:pt x="170" y="808"/>
                  <a:pt x="165" y="797"/>
                  <a:pt x="175" y="816"/>
                </a:cubicBezTo>
              </a:path>
            </a:pathLst>
          </a:custGeom>
          <a:noFill/>
          <a:ln w="28575">
            <a:solidFill>
              <a:srgbClr val="1C1C6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spcBef>
                <a:spcPct val="10000"/>
              </a:spcBef>
            </a:pPr>
            <a:endParaRPr lang="en-US">
              <a:ea typeface="ＭＳ Ｐゴシック" charset="-128"/>
            </a:endParaRP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349250" y="4419600"/>
            <a:ext cx="831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10000"/>
              </a:spcBef>
            </a:pPr>
            <a:r>
              <a:rPr lang="en-US">
                <a:ea typeface="ＭＳ Ｐゴシック" charset="-128"/>
              </a:rPr>
              <a:t>thread</a:t>
            </a:r>
          </a:p>
        </p:txBody>
      </p:sp>
      <p:grpSp>
        <p:nvGrpSpPr>
          <p:cNvPr id="178184" name="Group 8"/>
          <p:cNvGrpSpPr>
            <a:grpSpLocks/>
          </p:cNvGrpSpPr>
          <p:nvPr/>
        </p:nvGrpSpPr>
        <p:grpSpPr bwMode="auto">
          <a:xfrm>
            <a:off x="3200400" y="1981200"/>
            <a:ext cx="1828800" cy="1219200"/>
            <a:chOff x="3552" y="2544"/>
            <a:chExt cx="1152" cy="768"/>
          </a:xfrm>
        </p:grpSpPr>
        <p:sp>
          <p:nvSpPr>
            <p:cNvPr id="174089" name="Rectangle 9"/>
            <p:cNvSpPr>
              <a:spLocks noChangeArrowheads="1"/>
            </p:cNvSpPr>
            <p:nvPr/>
          </p:nvSpPr>
          <p:spPr bwMode="auto">
            <a:xfrm>
              <a:off x="3552" y="2544"/>
              <a:ext cx="432" cy="76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74090" name="Rectangle 10"/>
            <p:cNvSpPr>
              <a:spLocks noChangeArrowheads="1"/>
            </p:cNvSpPr>
            <p:nvPr/>
          </p:nvSpPr>
          <p:spPr bwMode="auto">
            <a:xfrm>
              <a:off x="4128" y="2544"/>
              <a:ext cx="576" cy="38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74091" name="Rectangle 11"/>
            <p:cNvSpPr>
              <a:spLocks noChangeArrowheads="1"/>
            </p:cNvSpPr>
            <p:nvPr/>
          </p:nvSpPr>
          <p:spPr bwMode="auto">
            <a:xfrm>
              <a:off x="4224" y="3024"/>
              <a:ext cx="288" cy="288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78188" name="Freeform 12"/>
            <p:cNvSpPr>
              <a:spLocks/>
            </p:cNvSpPr>
            <p:nvPr/>
          </p:nvSpPr>
          <p:spPr bwMode="auto">
            <a:xfrm>
              <a:off x="3696" y="2640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78189" name="Freeform 13"/>
            <p:cNvSpPr>
              <a:spLocks/>
            </p:cNvSpPr>
            <p:nvPr/>
          </p:nvSpPr>
          <p:spPr bwMode="auto">
            <a:xfrm>
              <a:off x="3600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78190" name="Freeform 14"/>
            <p:cNvSpPr>
              <a:spLocks/>
            </p:cNvSpPr>
            <p:nvPr/>
          </p:nvSpPr>
          <p:spPr bwMode="auto">
            <a:xfrm>
              <a:off x="3822" y="2955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78191" name="Freeform 15"/>
            <p:cNvSpPr>
              <a:spLocks/>
            </p:cNvSpPr>
            <p:nvPr/>
          </p:nvSpPr>
          <p:spPr bwMode="auto">
            <a:xfrm>
              <a:off x="425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78192" name="Freeform 16"/>
            <p:cNvSpPr>
              <a:spLocks/>
            </p:cNvSpPr>
            <p:nvPr/>
          </p:nvSpPr>
          <p:spPr bwMode="auto">
            <a:xfrm>
              <a:off x="4494" y="2619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78193" name="Freeform 17"/>
            <p:cNvSpPr>
              <a:spLocks/>
            </p:cNvSpPr>
            <p:nvPr/>
          </p:nvSpPr>
          <p:spPr bwMode="auto">
            <a:xfrm>
              <a:off x="4302" y="3051"/>
              <a:ext cx="114" cy="213"/>
            </a:xfrm>
            <a:custGeom>
              <a:avLst/>
              <a:gdLst>
                <a:gd name="T0" fmla="*/ 17 w 357"/>
                <a:gd name="T1" fmla="*/ 0 h 816"/>
                <a:gd name="T2" fmla="*/ 12 w 357"/>
                <a:gd name="T3" fmla="*/ 2 h 816"/>
                <a:gd name="T4" fmla="*/ 3 w 357"/>
                <a:gd name="T5" fmla="*/ 6 h 816"/>
                <a:gd name="T6" fmla="*/ 2 w 357"/>
                <a:gd name="T7" fmla="*/ 9 h 816"/>
                <a:gd name="T8" fmla="*/ 6 w 357"/>
                <a:gd name="T9" fmla="*/ 10 h 816"/>
                <a:gd name="T10" fmla="*/ 7 w 357"/>
                <a:gd name="T11" fmla="*/ 10 h 816"/>
                <a:gd name="T12" fmla="*/ 31 w 357"/>
                <a:gd name="T13" fmla="*/ 13 h 816"/>
                <a:gd name="T14" fmla="*/ 33 w 357"/>
                <a:gd name="T15" fmla="*/ 14 h 816"/>
                <a:gd name="T16" fmla="*/ 26 w 357"/>
                <a:gd name="T17" fmla="*/ 17 h 816"/>
                <a:gd name="T18" fmla="*/ 21 w 357"/>
                <a:gd name="T19" fmla="*/ 20 h 816"/>
                <a:gd name="T20" fmla="*/ 19 w 357"/>
                <a:gd name="T21" fmla="*/ 20 h 816"/>
                <a:gd name="T22" fmla="*/ 10 w 357"/>
                <a:gd name="T23" fmla="*/ 22 h 816"/>
                <a:gd name="T24" fmla="*/ 6 w 357"/>
                <a:gd name="T25" fmla="*/ 24 h 816"/>
                <a:gd name="T26" fmla="*/ 4 w 357"/>
                <a:gd name="T27" fmla="*/ 25 h 816"/>
                <a:gd name="T28" fmla="*/ 11 w 357"/>
                <a:gd name="T29" fmla="*/ 28 h 816"/>
                <a:gd name="T30" fmla="*/ 15 w 357"/>
                <a:gd name="T31" fmla="*/ 27 h 816"/>
                <a:gd name="T32" fmla="*/ 17 w 357"/>
                <a:gd name="T33" fmla="*/ 28 h 816"/>
                <a:gd name="T34" fmla="*/ 26 w 357"/>
                <a:gd name="T35" fmla="*/ 32 h 816"/>
                <a:gd name="T36" fmla="*/ 25 w 357"/>
                <a:gd name="T37" fmla="*/ 39 h 816"/>
                <a:gd name="T38" fmla="*/ 20 w 357"/>
                <a:gd name="T39" fmla="*/ 41 h 816"/>
                <a:gd name="T40" fmla="*/ 19 w 357"/>
                <a:gd name="T41" fmla="*/ 47 h 816"/>
                <a:gd name="T42" fmla="*/ 17 w 357"/>
                <a:gd name="T43" fmla="*/ 53 h 816"/>
                <a:gd name="T44" fmla="*/ 18 w 357"/>
                <a:gd name="T45" fmla="*/ 56 h 81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57"/>
                <a:gd name="T70" fmla="*/ 0 h 816"/>
                <a:gd name="T71" fmla="*/ 357 w 357"/>
                <a:gd name="T72" fmla="*/ 816 h 81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57" h="816">
                  <a:moveTo>
                    <a:pt x="169" y="0"/>
                  </a:moveTo>
                  <a:cubicBezTo>
                    <a:pt x="149" y="7"/>
                    <a:pt x="135" y="17"/>
                    <a:pt x="115" y="24"/>
                  </a:cubicBezTo>
                  <a:cubicBezTo>
                    <a:pt x="100" y="39"/>
                    <a:pt x="44" y="78"/>
                    <a:pt x="25" y="84"/>
                  </a:cubicBezTo>
                  <a:cubicBezTo>
                    <a:pt x="16" y="98"/>
                    <a:pt x="0" y="113"/>
                    <a:pt x="19" y="132"/>
                  </a:cubicBezTo>
                  <a:cubicBezTo>
                    <a:pt x="28" y="141"/>
                    <a:pt x="43" y="140"/>
                    <a:pt x="55" y="144"/>
                  </a:cubicBezTo>
                  <a:cubicBezTo>
                    <a:pt x="61" y="146"/>
                    <a:pt x="73" y="150"/>
                    <a:pt x="73" y="150"/>
                  </a:cubicBezTo>
                  <a:cubicBezTo>
                    <a:pt x="148" y="139"/>
                    <a:pt x="235" y="168"/>
                    <a:pt x="307" y="192"/>
                  </a:cubicBezTo>
                  <a:cubicBezTo>
                    <a:pt x="313" y="198"/>
                    <a:pt x="320" y="203"/>
                    <a:pt x="325" y="210"/>
                  </a:cubicBezTo>
                  <a:cubicBezTo>
                    <a:pt x="357" y="258"/>
                    <a:pt x="272" y="256"/>
                    <a:pt x="253" y="258"/>
                  </a:cubicBezTo>
                  <a:cubicBezTo>
                    <a:pt x="196" y="272"/>
                    <a:pt x="265" y="251"/>
                    <a:pt x="205" y="288"/>
                  </a:cubicBezTo>
                  <a:cubicBezTo>
                    <a:pt x="198" y="292"/>
                    <a:pt x="189" y="291"/>
                    <a:pt x="181" y="294"/>
                  </a:cubicBezTo>
                  <a:cubicBezTo>
                    <a:pt x="62" y="343"/>
                    <a:pt x="192" y="298"/>
                    <a:pt x="97" y="330"/>
                  </a:cubicBezTo>
                  <a:cubicBezTo>
                    <a:pt x="83" y="335"/>
                    <a:pt x="73" y="346"/>
                    <a:pt x="61" y="354"/>
                  </a:cubicBezTo>
                  <a:cubicBezTo>
                    <a:pt x="55" y="358"/>
                    <a:pt x="43" y="366"/>
                    <a:pt x="43" y="366"/>
                  </a:cubicBezTo>
                  <a:cubicBezTo>
                    <a:pt x="53" y="397"/>
                    <a:pt x="78" y="397"/>
                    <a:pt x="103" y="414"/>
                  </a:cubicBezTo>
                  <a:cubicBezTo>
                    <a:pt x="117" y="410"/>
                    <a:pt x="131" y="400"/>
                    <a:pt x="145" y="402"/>
                  </a:cubicBezTo>
                  <a:cubicBezTo>
                    <a:pt x="152" y="403"/>
                    <a:pt x="157" y="411"/>
                    <a:pt x="163" y="414"/>
                  </a:cubicBezTo>
                  <a:cubicBezTo>
                    <a:pt x="192" y="429"/>
                    <a:pt x="225" y="444"/>
                    <a:pt x="253" y="462"/>
                  </a:cubicBezTo>
                  <a:cubicBezTo>
                    <a:pt x="265" y="497"/>
                    <a:pt x="270" y="542"/>
                    <a:pt x="247" y="576"/>
                  </a:cubicBezTo>
                  <a:cubicBezTo>
                    <a:pt x="236" y="593"/>
                    <a:pt x="193" y="606"/>
                    <a:pt x="193" y="606"/>
                  </a:cubicBezTo>
                  <a:cubicBezTo>
                    <a:pt x="178" y="651"/>
                    <a:pt x="173" y="626"/>
                    <a:pt x="181" y="684"/>
                  </a:cubicBezTo>
                  <a:cubicBezTo>
                    <a:pt x="171" y="715"/>
                    <a:pt x="168" y="748"/>
                    <a:pt x="163" y="780"/>
                  </a:cubicBezTo>
                  <a:cubicBezTo>
                    <a:pt x="170" y="808"/>
                    <a:pt x="165" y="797"/>
                    <a:pt x="175" y="816"/>
                  </a:cubicBezTo>
                </a:path>
              </a:pathLst>
            </a:custGeom>
            <a:noFill/>
            <a:ln w="28575">
              <a:solidFill>
                <a:srgbClr val="1C1C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</p:grpSp>
      <p:sp>
        <p:nvSpPr>
          <p:cNvPr id="178194" name="Rectangle 19"/>
          <p:cNvSpPr>
            <a:spLocks noChangeArrowheads="1"/>
          </p:cNvSpPr>
          <p:nvPr/>
        </p:nvSpPr>
        <p:spPr bwMode="auto">
          <a:xfrm>
            <a:off x="2819400" y="3962400"/>
            <a:ext cx="2895600" cy="533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>
                <a:ea typeface="ＭＳ Ｐゴシック" charset="-128"/>
              </a:rPr>
              <a:t>os kernel</a:t>
            </a:r>
          </a:p>
        </p:txBody>
      </p:sp>
      <p:sp>
        <p:nvSpPr>
          <p:cNvPr id="178195" name="Rectangle 20"/>
          <p:cNvSpPr>
            <a:spLocks noChangeArrowheads="1"/>
          </p:cNvSpPr>
          <p:nvPr/>
        </p:nvSpPr>
        <p:spPr bwMode="auto">
          <a:xfrm>
            <a:off x="3200400" y="3048000"/>
            <a:ext cx="6858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>
              <a:ea typeface="ＭＳ Ｐゴシック" charset="-128"/>
            </a:endParaRPr>
          </a:p>
        </p:txBody>
      </p:sp>
      <p:sp>
        <p:nvSpPr>
          <p:cNvPr id="178196" name="Rectangle 21"/>
          <p:cNvSpPr>
            <a:spLocks noChangeArrowheads="1"/>
          </p:cNvSpPr>
          <p:nvPr/>
        </p:nvSpPr>
        <p:spPr bwMode="auto">
          <a:xfrm>
            <a:off x="4267200" y="3048000"/>
            <a:ext cx="4572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>
              <a:ea typeface="ＭＳ Ｐゴシック" charset="-128"/>
            </a:endParaRPr>
          </a:p>
        </p:txBody>
      </p:sp>
      <p:sp>
        <p:nvSpPr>
          <p:cNvPr id="178197" name="Rectangle 22"/>
          <p:cNvSpPr>
            <a:spLocks noChangeArrowheads="1"/>
          </p:cNvSpPr>
          <p:nvPr/>
        </p:nvSpPr>
        <p:spPr bwMode="auto">
          <a:xfrm>
            <a:off x="4114800" y="2438400"/>
            <a:ext cx="914400" cy="152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10000"/>
              </a:spcBef>
            </a:pPr>
            <a:endParaRPr lang="en-US">
              <a:ea typeface="ＭＳ Ｐゴシック" charset="-128"/>
            </a:endParaRPr>
          </a:p>
        </p:txBody>
      </p:sp>
      <p:sp>
        <p:nvSpPr>
          <p:cNvPr id="178198" name="Line 23"/>
          <p:cNvSpPr>
            <a:spLocks noChangeShapeType="1"/>
          </p:cNvSpPr>
          <p:nvPr/>
        </p:nvSpPr>
        <p:spPr bwMode="auto">
          <a:xfrm flipV="1">
            <a:off x="5029200" y="1676400"/>
            <a:ext cx="1219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99" name="Line 24"/>
          <p:cNvSpPr>
            <a:spLocks noChangeShapeType="1"/>
          </p:cNvSpPr>
          <p:nvPr/>
        </p:nvSpPr>
        <p:spPr bwMode="auto">
          <a:xfrm flipV="1">
            <a:off x="4724400" y="1752600"/>
            <a:ext cx="16764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00" name="Line 25"/>
          <p:cNvSpPr>
            <a:spLocks noChangeShapeType="1"/>
          </p:cNvSpPr>
          <p:nvPr/>
        </p:nvSpPr>
        <p:spPr bwMode="auto">
          <a:xfrm flipV="1">
            <a:off x="3886200" y="1524000"/>
            <a:ext cx="22860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lg" len="lg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01" name="Rectangle 26"/>
          <p:cNvSpPr>
            <a:spLocks noChangeArrowheads="1"/>
          </p:cNvSpPr>
          <p:nvPr/>
        </p:nvSpPr>
        <p:spPr bwMode="auto">
          <a:xfrm>
            <a:off x="2819400" y="4495800"/>
            <a:ext cx="2895600" cy="3048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10000"/>
              </a:spcBef>
            </a:pPr>
            <a:r>
              <a:rPr lang="en-US">
                <a:ea typeface="ＭＳ Ｐゴシック" charset="-128"/>
              </a:rPr>
              <a:t>CPU</a:t>
            </a:r>
          </a:p>
        </p:txBody>
      </p:sp>
      <p:sp>
        <p:nvSpPr>
          <p:cNvPr id="178202" name="Rectangle 27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spcBef>
                <a:spcPct val="0"/>
              </a:spcBef>
            </a:pPr>
            <a:r>
              <a:rPr lang="en-US" sz="3200">
                <a:solidFill>
                  <a:schemeClr val="tx2"/>
                </a:solidFill>
                <a:ea typeface="ＭＳ Ｐゴシック" charset="-128"/>
              </a:rPr>
              <a:t>User-level threads</a:t>
            </a:r>
          </a:p>
        </p:txBody>
      </p:sp>
      <p:grpSp>
        <p:nvGrpSpPr>
          <p:cNvPr id="178203" name="Group 28"/>
          <p:cNvGrpSpPr>
            <a:grpSpLocks/>
          </p:cNvGrpSpPr>
          <p:nvPr/>
        </p:nvGrpSpPr>
        <p:grpSpPr bwMode="auto">
          <a:xfrm>
            <a:off x="6096000" y="990600"/>
            <a:ext cx="2743200" cy="1752600"/>
            <a:chOff x="3840" y="624"/>
            <a:chExt cx="1728" cy="1104"/>
          </a:xfrm>
        </p:grpSpPr>
        <p:sp>
          <p:nvSpPr>
            <p:cNvPr id="178204" name="Oval 29"/>
            <p:cNvSpPr>
              <a:spLocks noChangeArrowheads="1"/>
            </p:cNvSpPr>
            <p:nvPr/>
          </p:nvSpPr>
          <p:spPr bwMode="auto">
            <a:xfrm>
              <a:off x="3840" y="624"/>
              <a:ext cx="1296" cy="576"/>
            </a:xfrm>
            <a:prstGeom prst="ellipse">
              <a:avLst/>
            </a:prstGeom>
            <a:solidFill>
              <a:srgbClr val="FF99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10000"/>
                </a:spcBef>
              </a:pPr>
              <a:endParaRPr lang="en-US">
                <a:ea typeface="ＭＳ Ｐゴシック" charset="-128"/>
              </a:endParaRPr>
            </a:p>
          </p:txBody>
        </p:sp>
        <p:sp>
          <p:nvSpPr>
            <p:cNvPr id="178205" name="Rectangle 30"/>
            <p:cNvSpPr>
              <a:spLocks noChangeArrowheads="1"/>
            </p:cNvSpPr>
            <p:nvPr/>
          </p:nvSpPr>
          <p:spPr bwMode="auto">
            <a:xfrm>
              <a:off x="4032" y="720"/>
              <a:ext cx="95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10000"/>
                </a:spcBef>
              </a:pPr>
              <a:r>
                <a:rPr lang="en-US">
                  <a:ea typeface="ＭＳ Ｐゴシック" charset="-128"/>
                </a:rPr>
                <a:t>user-level</a:t>
              </a:r>
            </a:p>
            <a:p>
              <a:pPr>
                <a:spcBef>
                  <a:spcPct val="0"/>
                </a:spcBef>
              </a:pPr>
              <a:r>
                <a:rPr lang="en-US">
                  <a:ea typeface="ＭＳ Ｐゴシック" charset="-128"/>
                </a:rPr>
                <a:t>thread library</a:t>
              </a:r>
            </a:p>
          </p:txBody>
        </p:sp>
        <p:sp>
          <p:nvSpPr>
            <p:cNvPr id="178206" name="Text Box 31"/>
            <p:cNvSpPr txBox="1">
              <a:spLocks noChangeArrowheads="1"/>
            </p:cNvSpPr>
            <p:nvPr/>
          </p:nvSpPr>
          <p:spPr bwMode="auto">
            <a:xfrm>
              <a:off x="4272" y="1440"/>
              <a:ext cx="12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1pPr>
              <a:lvl2pPr marL="37931725" indent="-37474525" algn="l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200">
                  <a:latin typeface="Arial" charset="0"/>
                  <a:ea typeface="ＭＳ Ｐゴシック" charset="-128"/>
                </a:rPr>
                <a:t>(thread create, destroy, signal, wait, etc.)</a:t>
              </a:r>
            </a:p>
          </p:txBody>
        </p:sp>
        <p:sp>
          <p:nvSpPr>
            <p:cNvPr id="178207" name="Line 32"/>
            <p:cNvSpPr>
              <a:spLocks noChangeShapeType="1"/>
            </p:cNvSpPr>
            <p:nvPr/>
          </p:nvSpPr>
          <p:spPr bwMode="auto">
            <a:xfrm>
              <a:off x="4512" y="1104"/>
              <a:ext cx="384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8208" name="Line 25"/>
          <p:cNvSpPr>
            <a:spLocks noChangeShapeType="1"/>
          </p:cNvSpPr>
          <p:nvPr/>
        </p:nvSpPr>
        <p:spPr bwMode="auto">
          <a:xfrm>
            <a:off x="4800600" y="2590800"/>
            <a:ext cx="1524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09" name="Line 25"/>
          <p:cNvSpPr>
            <a:spLocks noChangeShapeType="1"/>
          </p:cNvSpPr>
          <p:nvPr/>
        </p:nvSpPr>
        <p:spPr bwMode="auto">
          <a:xfrm>
            <a:off x="4495800" y="3200400"/>
            <a:ext cx="762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10" name="Line 25"/>
          <p:cNvSpPr>
            <a:spLocks noChangeShapeType="1"/>
          </p:cNvSpPr>
          <p:nvPr/>
        </p:nvSpPr>
        <p:spPr bwMode="auto">
          <a:xfrm flipH="1">
            <a:off x="3505200" y="3200400"/>
            <a:ext cx="762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12" name="Text Box 36"/>
          <p:cNvSpPr txBox="1">
            <a:spLocks noChangeArrowheads="1"/>
          </p:cNvSpPr>
          <p:nvPr/>
        </p:nvSpPr>
        <p:spPr bwMode="auto">
          <a:xfrm>
            <a:off x="6172200" y="3505200"/>
            <a:ext cx="2819400" cy="2273300"/>
          </a:xfrm>
          <a:prstGeom prst="rect">
            <a:avLst/>
          </a:prstGeom>
          <a:noFill/>
          <a:ln w="12700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>
                <a:solidFill>
                  <a:srgbClr val="FF3300"/>
                </a:solidFill>
              </a:rPr>
              <a:t>What happens when a thread wants to:</a:t>
            </a:r>
          </a:p>
          <a:p>
            <a:pPr algn="l"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create another thread?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terminate itself?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wait for some condition?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signal some condition?</a:t>
            </a:r>
          </a:p>
          <a:p>
            <a:pPr algn="l">
              <a:spcBef>
                <a:spcPct val="10000"/>
              </a:spcBef>
              <a:buFontTx/>
              <a:buChar char="•"/>
            </a:pPr>
            <a:r>
              <a:rPr lang="en-US">
                <a:solidFill>
                  <a:srgbClr val="FF3300"/>
                </a:solidFill>
              </a:rPr>
              <a:t> do I/O?</a:t>
            </a:r>
          </a:p>
        </p:txBody>
      </p:sp>
      <p:sp>
        <p:nvSpPr>
          <p:cNvPr id="178213" name="Line 25"/>
          <p:cNvSpPr>
            <a:spLocks noChangeShapeType="1"/>
          </p:cNvSpPr>
          <p:nvPr/>
        </p:nvSpPr>
        <p:spPr bwMode="auto">
          <a:xfrm flipH="1">
            <a:off x="3124200" y="3200400"/>
            <a:ext cx="228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214" name="Line 25"/>
          <p:cNvSpPr>
            <a:spLocks noChangeShapeType="1"/>
          </p:cNvSpPr>
          <p:nvPr/>
        </p:nvSpPr>
        <p:spPr bwMode="auto">
          <a:xfrm>
            <a:off x="4953000" y="2590800"/>
            <a:ext cx="30480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E696B-F43F-451B-BE65-7EDBC94B59CA}" type="slidenum">
              <a:rPr lang="en-US"/>
              <a:pPr/>
              <a:t>18</a:t>
            </a:fld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953000"/>
          </a:xfrm>
        </p:spPr>
        <p:txBody>
          <a:bodyPr/>
          <a:lstStyle/>
          <a:p>
            <a:r>
              <a:rPr lang="en-US"/>
              <a:t>You really want multiple threads per address space</a:t>
            </a:r>
          </a:p>
          <a:p>
            <a:r>
              <a:rPr lang="en-US"/>
              <a:t>Kernel threads are much more efficient than processes, but they’re still not cheap</a:t>
            </a:r>
          </a:p>
          <a:p>
            <a:pPr lvl="1"/>
            <a:r>
              <a:rPr lang="en-US"/>
              <a:t>all operations require a kernel call and parameter validation</a:t>
            </a:r>
          </a:p>
          <a:p>
            <a:r>
              <a:rPr lang="en-US"/>
              <a:t>User-level threads are:</a:t>
            </a:r>
          </a:p>
          <a:p>
            <a:pPr lvl="1"/>
            <a:r>
              <a:rPr lang="en-US"/>
              <a:t>really fast/cheap</a:t>
            </a:r>
          </a:p>
          <a:p>
            <a:pPr lvl="1"/>
            <a:r>
              <a:rPr lang="en-US"/>
              <a:t>great for common-case operations</a:t>
            </a:r>
          </a:p>
          <a:p>
            <a:pPr lvl="2"/>
            <a:r>
              <a:rPr lang="en-US"/>
              <a:t>creation, synchronization, destruction</a:t>
            </a:r>
          </a:p>
          <a:p>
            <a:pPr lvl="1"/>
            <a:r>
              <a:rPr lang="en-US"/>
              <a:t>can suffer in uncommon cases due to kernel obliviousness</a:t>
            </a:r>
          </a:p>
          <a:p>
            <a:pPr lvl="2"/>
            <a:r>
              <a:rPr lang="en-US"/>
              <a:t>I/O</a:t>
            </a:r>
          </a:p>
          <a:p>
            <a:pPr lvl="2"/>
            <a:r>
              <a:rPr lang="en-US"/>
              <a:t>preemption of a lock-holder</a:t>
            </a:r>
          </a:p>
          <a:p>
            <a:r>
              <a:rPr lang="en-US"/>
              <a:t>Scheduler activations are an answer</a:t>
            </a:r>
          </a:p>
          <a:p>
            <a:pPr lvl="1"/>
            <a:r>
              <a:rPr lang="en-US"/>
              <a:t>pretty subtle though</a:t>
            </a:r>
          </a:p>
          <a:p>
            <a:pPr>
              <a:buFontTx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62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5D5A7-698D-474A-8338-CFAC505D0257}" type="slidenum">
              <a:rPr lang="en-US"/>
              <a:pPr/>
              <a:t>2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“in” a process?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 consists of (at least):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address space</a:t>
            </a:r>
            <a:r>
              <a:rPr lang="en-US" dirty="0"/>
              <a:t>, containing</a:t>
            </a:r>
          </a:p>
          <a:p>
            <a:pPr lvl="2"/>
            <a:r>
              <a:rPr lang="en-US" dirty="0"/>
              <a:t>the code (instructions) for the running program</a:t>
            </a:r>
          </a:p>
          <a:p>
            <a:pPr lvl="2"/>
            <a:r>
              <a:rPr lang="en-US" dirty="0"/>
              <a:t>the data for the running </a:t>
            </a:r>
            <a:r>
              <a:rPr lang="en-US" dirty="0" smtClean="0"/>
              <a:t>program (static data, heap data, stack)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>
                <a:solidFill>
                  <a:srgbClr val="FF3300"/>
                </a:solidFill>
              </a:rPr>
              <a:t>PU</a:t>
            </a:r>
            <a:r>
              <a:rPr lang="en-US" dirty="0">
                <a:solidFill>
                  <a:srgbClr val="FF0000"/>
                </a:solidFill>
              </a:rPr>
              <a:t> state</a:t>
            </a:r>
            <a:r>
              <a:rPr lang="en-US" dirty="0"/>
              <a:t>, consisting of</a:t>
            </a:r>
          </a:p>
          <a:p>
            <a:pPr lvl="2"/>
            <a:r>
              <a:rPr lang="en-US" dirty="0"/>
              <a:t>The program counter (PC), indicating the next instruction</a:t>
            </a:r>
          </a:p>
          <a:p>
            <a:pPr lvl="2"/>
            <a:r>
              <a:rPr lang="en-US" dirty="0"/>
              <a:t>The stack </a:t>
            </a:r>
            <a:r>
              <a:rPr lang="en-US" dirty="0" smtClean="0"/>
              <a:t>pointer</a:t>
            </a:r>
            <a:endParaRPr lang="en-US" dirty="0"/>
          </a:p>
          <a:p>
            <a:pPr lvl="2"/>
            <a:r>
              <a:rPr lang="en-US" dirty="0"/>
              <a:t>Other general purpose register values</a:t>
            </a:r>
          </a:p>
          <a:p>
            <a:pPr lvl="1"/>
            <a:r>
              <a:rPr lang="en-US" dirty="0"/>
              <a:t>A set of </a:t>
            </a:r>
            <a:r>
              <a:rPr lang="en-US" dirty="0">
                <a:solidFill>
                  <a:srgbClr val="FF0000"/>
                </a:solidFill>
              </a:rPr>
              <a:t>OS resources</a:t>
            </a:r>
          </a:p>
          <a:p>
            <a:pPr lvl="2"/>
            <a:r>
              <a:rPr lang="en-US" dirty="0"/>
              <a:t>open files, network connections, sound channels, …</a:t>
            </a:r>
          </a:p>
          <a:p>
            <a:r>
              <a:rPr lang="en-US" dirty="0"/>
              <a:t>In other words, it’s all the stuff you need to run the program</a:t>
            </a:r>
          </a:p>
          <a:p>
            <a:pPr lvl="1"/>
            <a:r>
              <a:rPr lang="en-US" dirty="0"/>
              <a:t>or to re-start it, if it’s interrupted at some point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41FE4-432F-4F61-950A-65C8A0D38577}" type="slidenum">
              <a:rPr lang="en-US"/>
              <a:pPr/>
              <a:t>3</a:t>
            </a:fld>
            <a:endParaRPr lang="en-US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OS gets control because of …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Trap</a:t>
            </a:r>
            <a:r>
              <a:rPr lang="en-US" dirty="0"/>
              <a:t>:  Program executes a </a:t>
            </a:r>
            <a:r>
              <a:rPr lang="en-US" dirty="0" err="1"/>
              <a:t>syscall</a:t>
            </a:r>
            <a:endParaRPr lang="en-US" dirty="0"/>
          </a:p>
          <a:p>
            <a:r>
              <a:rPr lang="en-US" dirty="0">
                <a:solidFill>
                  <a:srgbClr val="FF3300"/>
                </a:solidFill>
              </a:rPr>
              <a:t>Exception</a:t>
            </a:r>
            <a:r>
              <a:rPr lang="en-US" dirty="0"/>
              <a:t>:  Program does something unexpected (e.g., page fault)</a:t>
            </a:r>
          </a:p>
          <a:p>
            <a:r>
              <a:rPr lang="en-US" dirty="0">
                <a:solidFill>
                  <a:srgbClr val="FF3300"/>
                </a:solidFill>
              </a:rPr>
              <a:t>Interrupt</a:t>
            </a:r>
            <a:r>
              <a:rPr lang="en-US" dirty="0"/>
              <a:t>:  A hardware device requests service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141AB-1395-407B-A91E-D1C1B37E0D5C}" type="slidenum">
              <a:rPr lang="en-US"/>
              <a:pPr/>
              <a:t>4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PCBs and CPU state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5562600"/>
          </a:xfrm>
        </p:spPr>
        <p:txBody>
          <a:bodyPr/>
          <a:lstStyle/>
          <a:p>
            <a:r>
              <a:rPr lang="en-US" dirty="0"/>
              <a:t>When a process is running, its CPU state is inside the CPU</a:t>
            </a:r>
          </a:p>
          <a:p>
            <a:pPr lvl="1"/>
            <a:r>
              <a:rPr lang="en-US" dirty="0"/>
              <a:t>PC, SP, registers</a:t>
            </a:r>
          </a:p>
          <a:p>
            <a:pPr lvl="1"/>
            <a:r>
              <a:rPr lang="en-US" dirty="0"/>
              <a:t>CPU contains current values</a:t>
            </a:r>
          </a:p>
          <a:p>
            <a:r>
              <a:rPr lang="en-US" dirty="0"/>
              <a:t>When the OS gets control (trap, exception, interrupt), the OS saves the CPU state of the running process in that process’s PCB</a:t>
            </a:r>
          </a:p>
          <a:p>
            <a:pPr lvl="1"/>
            <a:r>
              <a:rPr lang="en-US" dirty="0"/>
              <a:t>when the OS returns the process to the running state, it loads the hardware registers with values from that process’s </a:t>
            </a:r>
            <a:r>
              <a:rPr lang="en-US" dirty="0" smtClean="0"/>
              <a:t>PCB – general purpose registers, stack pointer, instruction pointer</a:t>
            </a:r>
            <a:endParaRPr lang="en-US" dirty="0"/>
          </a:p>
          <a:p>
            <a:r>
              <a:rPr lang="en-US" dirty="0"/>
              <a:t>This is called a </a:t>
            </a:r>
            <a:r>
              <a:rPr lang="en-US" dirty="0">
                <a:solidFill>
                  <a:srgbClr val="FF0000"/>
                </a:solidFill>
              </a:rPr>
              <a:t>context switch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07B7-F455-43B8-A7A8-AED8FE7C790C}" type="slidenum">
              <a:rPr lang="en-US"/>
              <a:pPr/>
              <a:t>5</a:t>
            </a:fld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syscall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user programs do something privileged?</a:t>
            </a:r>
          </a:p>
          <a:p>
            <a:pPr lvl="1"/>
            <a:r>
              <a:rPr lang="en-US" dirty="0"/>
              <a:t>e.g., how can you write to a disk if you can’t execute an I/O instructions?</a:t>
            </a:r>
          </a:p>
          <a:p>
            <a:r>
              <a:rPr lang="en-US" dirty="0"/>
              <a:t>User programs must call an OS procedure – that is, get the OS to do it for them</a:t>
            </a:r>
          </a:p>
          <a:p>
            <a:pPr lvl="1"/>
            <a:r>
              <a:rPr lang="en-US" dirty="0"/>
              <a:t>OS defines a set of system calls</a:t>
            </a:r>
          </a:p>
          <a:p>
            <a:pPr lvl="1"/>
            <a:r>
              <a:rPr lang="en-US" dirty="0"/>
              <a:t>User-mode program executes system call </a:t>
            </a:r>
            <a:r>
              <a:rPr lang="en-US" dirty="0" smtClean="0"/>
              <a:t>instruction with a parameter indicating the specific function desired</a:t>
            </a:r>
            <a:endParaRPr lang="en-US" dirty="0"/>
          </a:p>
          <a:p>
            <a:r>
              <a:rPr lang="en-US" dirty="0" err="1"/>
              <a:t>Syscall</a:t>
            </a:r>
            <a:r>
              <a:rPr lang="en-US" dirty="0"/>
              <a:t> instruction</a:t>
            </a:r>
          </a:p>
          <a:p>
            <a:pPr lvl="1"/>
            <a:r>
              <a:rPr lang="en-US" dirty="0"/>
              <a:t>Like a protected procedure call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4CA55-9E23-4953-B6E9-C293ABD79A8F}" type="slidenum">
              <a:rPr lang="en-US"/>
              <a:pPr/>
              <a:t>6</a:t>
            </a:fld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syscall</a:t>
            </a:r>
            <a:r>
              <a:rPr lang="en-US" dirty="0"/>
              <a:t> instruction atomically:</a:t>
            </a:r>
          </a:p>
          <a:p>
            <a:pPr lvl="1"/>
            <a:r>
              <a:rPr lang="en-US" dirty="0"/>
              <a:t>Saves the current PC</a:t>
            </a:r>
          </a:p>
          <a:p>
            <a:pPr lvl="1"/>
            <a:r>
              <a:rPr lang="en-US" dirty="0"/>
              <a:t>Sets the execution mode to privileged</a:t>
            </a:r>
          </a:p>
          <a:p>
            <a:pPr lvl="1"/>
            <a:r>
              <a:rPr lang="en-US" dirty="0"/>
              <a:t>Sets the PC to a handler address</a:t>
            </a:r>
          </a:p>
          <a:p>
            <a:r>
              <a:rPr lang="en-US" dirty="0"/>
              <a:t>With that, it’s a lot like a local procedure call</a:t>
            </a:r>
          </a:p>
          <a:p>
            <a:pPr lvl="1"/>
            <a:r>
              <a:rPr lang="en-US" dirty="0"/>
              <a:t>Caller puts arguments in a place </a:t>
            </a:r>
            <a:r>
              <a:rPr lang="en-US" dirty="0" err="1"/>
              <a:t>callee</a:t>
            </a:r>
            <a:r>
              <a:rPr lang="en-US" dirty="0"/>
              <a:t> expects (registers or stack)</a:t>
            </a:r>
          </a:p>
          <a:p>
            <a:pPr lvl="2"/>
            <a:r>
              <a:rPr lang="en-US" dirty="0"/>
              <a:t>One of the </a:t>
            </a:r>
            <a:r>
              <a:rPr lang="en-US" dirty="0" err="1"/>
              <a:t>args</a:t>
            </a:r>
            <a:r>
              <a:rPr lang="en-US" dirty="0"/>
              <a:t> is a </a:t>
            </a:r>
            <a:r>
              <a:rPr lang="en-US" dirty="0" err="1"/>
              <a:t>syscall</a:t>
            </a:r>
            <a:r>
              <a:rPr lang="en-US" dirty="0"/>
              <a:t> number, indicating which OS function to invoke</a:t>
            </a:r>
          </a:p>
          <a:p>
            <a:pPr lvl="1"/>
            <a:r>
              <a:rPr lang="en-US" dirty="0" err="1"/>
              <a:t>Callee</a:t>
            </a:r>
            <a:r>
              <a:rPr lang="en-US" dirty="0"/>
              <a:t> (OS) saves caller’s state (registers, other control state) so it can use the CPU</a:t>
            </a:r>
          </a:p>
          <a:p>
            <a:pPr lvl="1"/>
            <a:r>
              <a:rPr lang="en-US" dirty="0"/>
              <a:t>OS function code runs</a:t>
            </a:r>
          </a:p>
          <a:p>
            <a:pPr lvl="2"/>
            <a:r>
              <a:rPr lang="en-US" dirty="0">
                <a:solidFill>
                  <a:srgbClr val="FF3300"/>
                </a:solidFill>
              </a:rPr>
              <a:t>OS must verify caller’s arguments</a:t>
            </a:r>
            <a:r>
              <a:rPr lang="en-US" dirty="0"/>
              <a:t> (e.g., pointers)</a:t>
            </a:r>
          </a:p>
          <a:p>
            <a:pPr lvl="1"/>
            <a:r>
              <a:rPr lang="en-US" dirty="0"/>
              <a:t>OS returns using a special instruction</a:t>
            </a:r>
          </a:p>
          <a:p>
            <a:pPr lvl="2"/>
            <a:r>
              <a:rPr lang="en-US" dirty="0"/>
              <a:t>Automatically sets PC to return address and sets execution mode to user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DBFD-1D0E-4FB1-AB8D-4CAAF06AD14B}" type="slidenum">
              <a:rPr lang="en-US"/>
              <a:pPr/>
              <a:t>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kernel crossing illustrated</a:t>
            </a: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838200" y="3200400"/>
            <a:ext cx="7543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768350" y="2814638"/>
            <a:ext cx="1263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user mode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779463" y="3195638"/>
            <a:ext cx="1441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kernel mode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876300" y="1524000"/>
            <a:ext cx="598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Firefox: read(int fileDescriptor, void *buffer, int numBytes)</a:t>
            </a:r>
          </a:p>
        </p:txBody>
      </p:sp>
      <p:sp>
        <p:nvSpPr>
          <p:cNvPr id="52232" name="Line 8"/>
          <p:cNvSpPr>
            <a:spLocks noChangeShapeType="1"/>
          </p:cNvSpPr>
          <p:nvPr/>
        </p:nvSpPr>
        <p:spPr bwMode="auto">
          <a:xfrm>
            <a:off x="3124200" y="20574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124200" y="3810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Freeform 10"/>
          <p:cNvSpPr>
            <a:spLocks/>
          </p:cNvSpPr>
          <p:nvPr/>
        </p:nvSpPr>
        <p:spPr bwMode="auto">
          <a:xfrm rot="1073908">
            <a:off x="4722813" y="2201863"/>
            <a:ext cx="1724025" cy="4343400"/>
          </a:xfrm>
          <a:custGeom>
            <a:avLst/>
            <a:gdLst>
              <a:gd name="T0" fmla="*/ 0 w 816"/>
              <a:gd name="T1" fmla="*/ 2256 h 2256"/>
              <a:gd name="T2" fmla="*/ 624 w 816"/>
              <a:gd name="T3" fmla="*/ 1872 h 2256"/>
              <a:gd name="T4" fmla="*/ 720 w 816"/>
              <a:gd name="T5" fmla="*/ 384 h 2256"/>
              <a:gd name="T6" fmla="*/ 48 w 816"/>
              <a:gd name="T7" fmla="*/ 0 h 2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16" h="2256">
                <a:moveTo>
                  <a:pt x="0" y="2256"/>
                </a:moveTo>
                <a:cubicBezTo>
                  <a:pt x="252" y="2220"/>
                  <a:pt x="504" y="2184"/>
                  <a:pt x="624" y="1872"/>
                </a:cubicBezTo>
                <a:cubicBezTo>
                  <a:pt x="744" y="1560"/>
                  <a:pt x="816" y="696"/>
                  <a:pt x="720" y="384"/>
                </a:cubicBezTo>
                <a:cubicBezTo>
                  <a:pt x="624" y="72"/>
                  <a:pt x="336" y="36"/>
                  <a:pt x="48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3124200" y="2209800"/>
            <a:ext cx="36576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Save user PC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PC = trap handler address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Enter kernel mode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3124200" y="3886200"/>
            <a:ext cx="4267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Save app state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Verify syscall number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Find sys_read( ) handler in vector table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2514600" y="3429000"/>
            <a:ext cx="1403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trap handler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1752600" y="4724400"/>
            <a:ext cx="277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sys_read( ) kernel routine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3200400" y="5105400"/>
            <a:ext cx="42672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Verify args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Initiate read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Choose next process to run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Setup return values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Restore app state</a:t>
            </a:r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3124200" y="5105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2133600" y="6172200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ERET instruction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6553200" y="3505200"/>
            <a:ext cx="4267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PC = saved PC</a:t>
            </a:r>
          </a:p>
          <a:p>
            <a:pPr algn="l">
              <a:spcBef>
                <a:spcPct val="0"/>
              </a:spcBef>
            </a:pPr>
            <a:r>
              <a:rPr lang="en-US" sz="1400" b="1">
                <a:solidFill>
                  <a:srgbClr val="339966"/>
                </a:solidFill>
              </a:rPr>
              <a:t>Enter user mode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7BDD-45BE-4813-98FA-DF5A39CA2A79}" type="slidenum">
              <a:rPr lang="en-US"/>
              <a:pPr/>
              <a:t>8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391400" cy="685800"/>
          </a:xfrm>
        </p:spPr>
        <p:txBody>
          <a:bodyPr/>
          <a:lstStyle/>
          <a:p>
            <a:r>
              <a:rPr lang="en-US"/>
              <a:t>Interrupts and exceptions work the same way as traps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/>
              <a:t>Transition to kernel mode</a:t>
            </a:r>
          </a:p>
          <a:p>
            <a:r>
              <a:rPr lang="en-US"/>
              <a:t>Save state of running process in PCB</a:t>
            </a:r>
          </a:p>
          <a:p>
            <a:r>
              <a:rPr lang="en-US"/>
              <a:t>Handler routine deals with whatever occurred</a:t>
            </a:r>
          </a:p>
          <a:p>
            <a:r>
              <a:rPr lang="en-US"/>
              <a:t>Choose a next process to run</a:t>
            </a:r>
          </a:p>
          <a:p>
            <a:r>
              <a:rPr lang="en-US"/>
              <a:t>Restore that process’s CPU state from its PCB</a:t>
            </a:r>
          </a:p>
          <a:p>
            <a:r>
              <a:rPr lang="en-US"/>
              <a:t>Execute an instruction that returns you to user mode at the appropriate instruction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F0CC-EE21-42DF-94AA-0545664517E4}" type="slidenum">
              <a:rPr lang="en-US"/>
              <a:pPr/>
              <a:t>9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OS kernel is not a process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It’s just a block of code!</a:t>
            </a:r>
          </a:p>
          <a:p>
            <a:r>
              <a:rPr lang="en-US"/>
              <a:t>(In a microkernel OS, many things that you normally think of as the operating system execute as user-mode processes.  But the OS kernel is just a block of code.)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3351</TotalTime>
  <Words>1380</Words>
  <Application>Microsoft Office PowerPoint</Application>
  <PresentationFormat>On-screen Show (4:3)</PresentationFormat>
  <Paragraphs>247</Paragraphs>
  <Slides>18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Blank Presentation</vt:lpstr>
      <vt:lpstr>CSE 451: Operating Systems Spring 2012  Module 6 Review of Processes, Kernel Threads, User-Level Threads</vt:lpstr>
      <vt:lpstr>What’s “in” a process?</vt:lpstr>
      <vt:lpstr>The OS gets control because of …</vt:lpstr>
      <vt:lpstr>PCBs and CPU state</vt:lpstr>
      <vt:lpstr>The syscall</vt:lpstr>
      <vt:lpstr>PowerPoint Presentation</vt:lpstr>
      <vt:lpstr>A kernel crossing illustrated</vt:lpstr>
      <vt:lpstr>Interrupts and exceptions work the same way as traps</vt:lpstr>
      <vt:lpstr>The OS kernel is not a process</vt:lpstr>
      <vt:lpstr>Threads</vt:lpstr>
      <vt:lpstr>The design space</vt:lpstr>
      <vt:lpstr>(old) Process address space</vt:lpstr>
      <vt:lpstr>(new) Address space with threads</vt:lpstr>
      <vt:lpstr>Kernel threads</vt:lpstr>
      <vt:lpstr>In the beginning …</vt:lpstr>
      <vt:lpstr>Kernel threads</vt:lpstr>
      <vt:lpstr>PowerPoint Presentation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120</cp:revision>
  <dcterms:created xsi:type="dcterms:W3CDTF">1998-03-30T02:45:13Z</dcterms:created>
  <dcterms:modified xsi:type="dcterms:W3CDTF">2012-04-08T03:20:13Z</dcterms:modified>
</cp:coreProperties>
</file>