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1"/>
    <p:sldMasterId id="2147483713" r:id="rId2"/>
  </p:sldMasterIdLst>
  <p:notesMasterIdLst>
    <p:notesMasterId r:id="rId23"/>
  </p:notesMasterIdLst>
  <p:sldIdLst>
    <p:sldId id="278" r:id="rId3"/>
    <p:sldId id="277" r:id="rId4"/>
    <p:sldId id="279" r:id="rId5"/>
    <p:sldId id="280" r:id="rId6"/>
    <p:sldId id="281" r:id="rId7"/>
    <p:sldId id="283" r:id="rId8"/>
    <p:sldId id="297" r:id="rId9"/>
    <p:sldId id="285" r:id="rId10"/>
    <p:sldId id="282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</p:sldIdLst>
  <p:sldSz cx="9144000" cy="6858000" type="screen4x3"/>
  <p:notesSz cx="7315200" cy="96012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0"/>
            <a:ext cx="7315200" cy="9601200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" name="Shape 3"/>
          <p:cNvSpPr/>
          <p:nvPr/>
        </p:nvSpPr>
        <p:spPr>
          <a:xfrm>
            <a:off x="0" y="0"/>
            <a:ext cx="7315200" cy="9601200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4" name="Shape 4"/>
          <p:cNvSpPr/>
          <p:nvPr/>
        </p:nvSpPr>
        <p:spPr>
          <a:xfrm>
            <a:off x="0" y="0"/>
            <a:ext cx="7315200" cy="9601200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5" name="Shape 5"/>
          <p:cNvSpPr/>
          <p:nvPr/>
        </p:nvSpPr>
        <p:spPr>
          <a:xfrm>
            <a:off x="0" y="0"/>
            <a:ext cx="7315200" cy="9601200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6" name="Shape 6"/>
          <p:cNvSpPr/>
          <p:nvPr/>
        </p:nvSpPr>
        <p:spPr>
          <a:xfrm>
            <a:off x="0" y="0"/>
            <a:ext cx="3170236" cy="4794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4143375" y="0"/>
            <a:ext cx="3170236" cy="4794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8" name="Shape 8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794250" cy="3594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731837" y="4560887"/>
            <a:ext cx="5845175" cy="43132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pPr marL="914400" lvl="1" indent="-317500">
              <a:buClr>
                <a:srgbClr val="000000"/>
              </a:buClr>
              <a:buSzPct val="100000"/>
              <a:buFont typeface="Courier New"/>
              <a:buChar char="o"/>
            </a:pPr>
            <a:r>
              <a:rPr/>
              <a:t>
</a:t>
            </a:r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9120186"/>
            <a:ext cx="3170236" cy="4794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1" name="Shape 11"/>
          <p:cNvSpPr>
            <a:spLocks noGrp="1"/>
          </p:cNvSpPr>
          <p:nvPr>
            <p:ph type="sldNum" idx="12"/>
          </p:nvPr>
        </p:nvSpPr>
        <p:spPr>
          <a:xfrm>
            <a:off x="4143375" y="9120186"/>
            <a:ext cx="3163886" cy="473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spAutoFit/>
          </a:bodyPr>
          <a:lstStyle/>
          <a:p>
            <a:pPr marL="914400" lvl="1" indent="-317500">
              <a:buClr>
                <a:srgbClr val="000000"/>
              </a:buClr>
              <a:buSzPct val="107692"/>
              <a:buFont typeface="Courier New"/>
              <a:buChar char="o"/>
            </a:pPr>
            <a:r>
              <a:rPr sz="1300" b="0" i="0" u="none" strike="noStrike" cap="none" baseline="0">
                <a:latin typeface="Arial"/>
                <a:ea typeface="Arial"/>
                <a:cs typeface="Arial"/>
                <a:sym typeface="Arial"/>
              </a:rPr>
              <a:t>
</a:t>
            </a:r>
          </a:p>
          <a:p>
            <a:endParaRPr sz="1300" b="0" i="0" u="none" strike="noStrike" cap="none" baseline="0">
              <a:latin typeface="Arial"/>
              <a:ea typeface="Arial"/>
              <a:cs typeface="Arial"/>
              <a:sym typeface="Arial"/>
            </a:endParaRPr>
          </a:p>
          <a:p>
            <a:endParaRPr sz="1300" b="0" i="0" u="none" strike="noStrike" cap="none" baseline="0">
              <a:latin typeface="Arial"/>
              <a:ea typeface="Arial"/>
              <a:cs typeface="Arial"/>
              <a:sym typeface="Arial"/>
            </a:endParaRPr>
          </a:p>
          <a:p>
            <a:endParaRPr sz="1300" b="0" i="0" u="none" strike="noStrike" cap="none" baseline="0">
              <a:latin typeface="Arial"/>
              <a:ea typeface="Arial"/>
              <a:cs typeface="Arial"/>
              <a:sym typeface="Arial"/>
            </a:endParaRPr>
          </a:p>
          <a:p>
            <a:endParaRPr sz="1300" b="0" i="0" u="none" strike="noStrike" cap="none" baseline="0">
              <a:latin typeface="Arial"/>
              <a:ea typeface="Arial"/>
              <a:cs typeface="Arial"/>
              <a:sym typeface="Arial"/>
            </a:endParaRPr>
          </a:p>
          <a:p>
            <a:endParaRPr sz="1300" b="0" i="0" u="none" strike="noStrike" cap="none" baseline="0">
              <a:latin typeface="Arial"/>
              <a:ea typeface="Arial"/>
              <a:cs typeface="Arial"/>
              <a:sym typeface="Arial"/>
            </a:endParaRPr>
          </a:p>
          <a:p>
            <a:endParaRPr sz="1300" b="0" i="0" u="none" strike="noStrike" cap="none" baseline="0">
              <a:latin typeface="Arial"/>
              <a:ea typeface="Arial"/>
              <a:cs typeface="Arial"/>
              <a:sym typeface="Arial"/>
            </a:endParaRPr>
          </a:p>
          <a:p>
            <a:endParaRPr sz="1300" b="0" i="0" u="none" strike="noStrike" cap="none" baseline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075663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059363"/>
          </a:xfrm>
        </p:spPr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" y="762000"/>
            <a:ext cx="8839200" cy="0"/>
          </a:xfrm>
          <a:prstGeom prst="line">
            <a:avLst/>
          </a:prstGeom>
          <a:ln w="57150" cmpd="sng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4F271C"/>
                </a:solidFill>
              </a:rPr>
              <a:t>3/29/2012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780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4F271C"/>
                </a:solidFill>
              </a:rPr>
              <a:t>3/29/2012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486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4F271C"/>
                </a:solidFill>
              </a:rPr>
              <a:t>3/29/2012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155C-A7C7-4038-9190-D70E10D16CD7}" type="slidenum">
              <a:rPr lang="en-US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128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>
                <a:solidFill>
                  <a:srgbClr val="4F271C"/>
                </a:solidFill>
              </a:rPr>
              <a:t>3/29/2012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FC3BD4-A909-4A91-88CA-8A5D75AE438E}" type="slidenum">
              <a:rPr lang="en-US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632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>
                <a:solidFill>
                  <a:srgbClr val="4F271C"/>
                </a:solidFill>
              </a:rPr>
              <a:t>3/29/2012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DFC3BD4-A909-4A91-88CA-8A5D75AE438E}" type="slidenum">
              <a:rPr lang="en-US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932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4F271C"/>
                </a:solidFill>
              </a:rPr>
              <a:t>3/29/2012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A9D-D598-4C9A-8CBD-344E3F2525E7}" type="slidenum">
              <a:rPr lang="en-US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975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059363"/>
          </a:xfrm>
        </p:spPr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" y="762000"/>
            <a:ext cx="8839200" cy="0"/>
          </a:xfrm>
          <a:prstGeom prst="line">
            <a:avLst/>
          </a:prstGeom>
          <a:ln w="57150" cmpd="sng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4F271C"/>
                </a:solidFill>
              </a:rPr>
              <a:t>3/29/2012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852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066800"/>
            <a:ext cx="4114800" cy="51816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1066800"/>
            <a:ext cx="4101354" cy="51816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762000"/>
            <a:ext cx="8839200" cy="0"/>
          </a:xfrm>
          <a:prstGeom prst="line">
            <a:avLst/>
          </a:prstGeom>
          <a:ln w="57150" cmpd="sng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4F271C"/>
                </a:solidFill>
              </a:rPr>
              <a:t>3/29/2012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015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096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82850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1524000"/>
            <a:ext cx="3867912" cy="4575175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981456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1524000"/>
            <a:ext cx="3867912" cy="4575175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762000"/>
            <a:ext cx="8839200" cy="0"/>
          </a:xfrm>
          <a:prstGeom prst="line">
            <a:avLst/>
          </a:prstGeom>
          <a:ln w="57150" cmpd="sng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4F271C"/>
                </a:solidFill>
              </a:rPr>
              <a:t>3/29/2012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477-26B8-4122-BB22-B91FFEB4AF4C}" type="slidenum">
              <a:rPr lang="en-US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572000" y="990600"/>
            <a:ext cx="0" cy="533400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877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" y="762000"/>
            <a:ext cx="8839200" cy="0"/>
          </a:xfrm>
          <a:prstGeom prst="line">
            <a:avLst/>
          </a:prstGeom>
          <a:ln w="57150" cmpd="sng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4F271C"/>
                </a:solidFill>
              </a:rPr>
              <a:t>3/29/2012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53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48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2485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066800"/>
            <a:ext cx="4114800" cy="51816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1066800"/>
            <a:ext cx="4101354" cy="51816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762000"/>
            <a:ext cx="8839200" cy="0"/>
          </a:xfrm>
          <a:prstGeom prst="line">
            <a:avLst/>
          </a:prstGeom>
          <a:ln w="57150" cmpd="sng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4F271C"/>
                </a:solidFill>
              </a:rPr>
              <a:t>3/29/2012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966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4F271C"/>
                </a:solidFill>
              </a:rPr>
              <a:t>3/29/2012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CDD-F58A-4891-9A8D-E1AEB17E79FD}" type="slidenum">
              <a:rPr lang="en-US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7008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38518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" y="762000"/>
            <a:ext cx="8839200" cy="0"/>
          </a:xfrm>
          <a:prstGeom prst="line">
            <a:avLst/>
          </a:prstGeom>
          <a:ln w="57150" cmpd="sng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4F271C"/>
                </a:solidFill>
              </a:rPr>
              <a:t>3/29/2012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71-007C-4C36-82FA-8C4C78621411}" type="slidenum">
              <a:rPr lang="en-US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6477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083727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4F271C"/>
                </a:solidFill>
              </a:rPr>
              <a:t>3/29/2012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5475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4F271C"/>
                </a:solidFill>
              </a:rPr>
              <a:t>3/29/2012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155C-A7C7-4038-9190-D70E10D16CD7}" type="slidenum">
              <a:rPr lang="en-US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5741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>
                <a:solidFill>
                  <a:srgbClr val="4F271C"/>
                </a:solidFill>
              </a:rPr>
              <a:t>3/29/2012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FC3BD4-A909-4A91-88CA-8A5D75AE438E}" type="slidenum">
              <a:rPr lang="en-US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8801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>
                <a:solidFill>
                  <a:srgbClr val="4F271C"/>
                </a:solidFill>
              </a:rPr>
              <a:t>3/29/2012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DFC3BD4-A909-4A91-88CA-8A5D75AE438E}" type="slidenum">
              <a:rPr lang="en-US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1101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4F271C"/>
                </a:solidFill>
              </a:rPr>
              <a:t>3/29/2012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A9D-D598-4C9A-8CBD-344E3F2525E7}" type="slidenum">
              <a:rPr lang="en-US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397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096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82850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1524000"/>
            <a:ext cx="3867912" cy="4575175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981456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1524000"/>
            <a:ext cx="3867912" cy="4575175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762000"/>
            <a:ext cx="8839200" cy="0"/>
          </a:xfrm>
          <a:prstGeom prst="line">
            <a:avLst/>
          </a:prstGeom>
          <a:ln w="57150" cmpd="sng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4F271C"/>
                </a:solidFill>
              </a:rPr>
              <a:t>3/29/2012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477-26B8-4122-BB22-B91FFEB4AF4C}" type="slidenum">
              <a:rPr lang="en-US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572000" y="990600"/>
            <a:ext cx="0" cy="533400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4848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" y="762000"/>
            <a:ext cx="8839200" cy="0"/>
          </a:xfrm>
          <a:prstGeom prst="line">
            <a:avLst/>
          </a:prstGeom>
          <a:ln w="57150" cmpd="sng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4F271C"/>
                </a:solidFill>
              </a:rPr>
              <a:t>3/29/2012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531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48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9745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4F271C"/>
                </a:solidFill>
              </a:rPr>
              <a:t>3/29/2012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CDD-F58A-4891-9A8D-E1AEB17E79FD}" type="slidenum">
              <a:rPr lang="en-US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880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3399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" y="762000"/>
            <a:ext cx="8839200" cy="0"/>
          </a:xfrm>
          <a:prstGeom prst="line">
            <a:avLst/>
          </a:prstGeom>
          <a:ln w="57150" cmpd="sng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4F271C"/>
                </a:solidFill>
              </a:rPr>
              <a:t>3/29/2012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71-007C-4C36-82FA-8C4C78621411}" type="slidenum">
              <a:rPr lang="en-US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733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38526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09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066800"/>
            <a:ext cx="83820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4036" y="64166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kern="1200">
                <a:solidFill>
                  <a:srgbClr val="4F271C"/>
                </a:solidFill>
                <a:latin typeface="Arial" charset="0"/>
                <a:ea typeface="+mn-ea"/>
                <a:cs typeface="+mn-cs"/>
              </a:rPr>
              <a:t>3/29/2012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416675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4F271C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166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DFC3BD4-A909-4A91-88CA-8A5D75AE438E}" type="slidenum">
              <a:rPr lang="en-US" kern="1200">
                <a:solidFill>
                  <a:srgbClr val="4F271C"/>
                </a:solidFill>
                <a:latin typeface="Arial" charset="0"/>
                <a:ea typeface="+mn-ea"/>
                <a:cs typeface="+mn-cs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>
              <a:solidFill>
                <a:srgbClr val="4F271C"/>
              </a:solidFill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6984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3400" b="1" i="0" u="none" kern="1200">
          <a:solidFill>
            <a:schemeClr val="accent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914400" rtl="0" eaLnBrk="1" latinLnBrk="0" hangingPunct="1">
        <a:spcBef>
          <a:spcPts val="500"/>
        </a:spcBef>
        <a:buClr>
          <a:schemeClr val="accent1">
            <a:lumMod val="75000"/>
          </a:schemeClr>
        </a:buClr>
        <a:buSzPct val="70000"/>
        <a:buFont typeface="Wingdings 2" pitchFamily="18" charset="2"/>
        <a:buChar char="Ü"/>
        <a:defRPr sz="3200" kern="1200">
          <a:solidFill>
            <a:schemeClr val="tx1"/>
          </a:solidFill>
          <a:latin typeface="Calibri"/>
          <a:ea typeface="+mn-ea"/>
          <a:cs typeface="Calibri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70000"/>
        <a:buFont typeface="Wingdings 2" pitchFamily="18" charset="2"/>
        <a:buChar char="Ü"/>
        <a:defRPr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70000"/>
        <a:buFont typeface="Wingdings 2" pitchFamily="18" charset="2"/>
        <a:buChar char="Ü"/>
        <a:defRPr sz="2400" kern="1200">
          <a:solidFill>
            <a:schemeClr val="tx1"/>
          </a:solidFill>
          <a:latin typeface="Calibri"/>
          <a:ea typeface="+mn-ea"/>
          <a:cs typeface="Calibri"/>
        </a:defRPr>
      </a:lvl3pPr>
      <a:lvl4pPr marL="0" indent="0" algn="l" defTabSz="914400" rtl="0" eaLnBrk="1" latinLnBrk="0" hangingPunct="1">
        <a:spcBef>
          <a:spcPts val="0"/>
        </a:spcBef>
        <a:buClr>
          <a:schemeClr val="bg2">
            <a:lumMod val="60000"/>
            <a:lumOff val="40000"/>
          </a:schemeClr>
        </a:buClr>
        <a:buSzPct val="90000"/>
        <a:buFontTx/>
        <a:buNone/>
        <a:tabLst>
          <a:tab pos="457200" algn="l"/>
          <a:tab pos="914400" algn="l"/>
          <a:tab pos="1371600" algn="l"/>
          <a:tab pos="1828800" algn="l"/>
        </a:tabLst>
        <a:defRPr sz="2400" kern="1200">
          <a:solidFill>
            <a:schemeClr val="tx1"/>
          </a:solidFill>
          <a:latin typeface="Courier New"/>
          <a:ea typeface="+mn-ea"/>
          <a:cs typeface="Calibri"/>
        </a:defRPr>
      </a:lvl4pPr>
      <a:lvl5pPr marL="457200" indent="0" algn="l" defTabSz="914400" rtl="0" eaLnBrk="1" latinLnBrk="0" hangingPunct="1">
        <a:spcBef>
          <a:spcPts val="0"/>
        </a:spcBef>
        <a:buClr>
          <a:schemeClr val="bg2"/>
        </a:buClr>
        <a:buSzPct val="90000"/>
        <a:buFontTx/>
        <a:buNone/>
        <a:defRPr sz="2400" kern="1200">
          <a:solidFill>
            <a:schemeClr val="tx1"/>
          </a:solidFill>
          <a:latin typeface="Courier New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09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066800"/>
            <a:ext cx="83820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4036" y="64166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kern="1200">
                <a:solidFill>
                  <a:srgbClr val="4F271C"/>
                </a:solidFill>
                <a:latin typeface="Arial" charset="0"/>
                <a:ea typeface="+mn-ea"/>
                <a:cs typeface="+mn-cs"/>
              </a:rPr>
              <a:t>3/29/2012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416675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4F271C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166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DFC3BD4-A909-4A91-88CA-8A5D75AE438E}" type="slidenum">
              <a:rPr lang="en-US" kern="1200">
                <a:solidFill>
                  <a:srgbClr val="4F271C"/>
                </a:solidFill>
                <a:latin typeface="Arial" charset="0"/>
                <a:ea typeface="+mn-ea"/>
                <a:cs typeface="+mn-cs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>
              <a:solidFill>
                <a:srgbClr val="4F271C"/>
              </a:solidFill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5766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3400" b="1" i="0" u="none" kern="1200">
          <a:solidFill>
            <a:schemeClr val="accent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914400" rtl="0" eaLnBrk="1" latinLnBrk="0" hangingPunct="1">
        <a:spcBef>
          <a:spcPts val="500"/>
        </a:spcBef>
        <a:buClr>
          <a:schemeClr val="accent1">
            <a:lumMod val="75000"/>
          </a:schemeClr>
        </a:buClr>
        <a:buSzPct val="70000"/>
        <a:buFont typeface="Wingdings 2" pitchFamily="18" charset="2"/>
        <a:buChar char="Ü"/>
        <a:defRPr sz="3200" kern="1200">
          <a:solidFill>
            <a:schemeClr val="tx1"/>
          </a:solidFill>
          <a:latin typeface="Calibri"/>
          <a:ea typeface="+mn-ea"/>
          <a:cs typeface="Calibri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70000"/>
        <a:buFont typeface="Wingdings 2" pitchFamily="18" charset="2"/>
        <a:buChar char="Ü"/>
        <a:defRPr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70000"/>
        <a:buFont typeface="Wingdings 2" pitchFamily="18" charset="2"/>
        <a:buChar char="Ü"/>
        <a:defRPr sz="2400" kern="1200">
          <a:solidFill>
            <a:schemeClr val="tx1"/>
          </a:solidFill>
          <a:latin typeface="Calibri"/>
          <a:ea typeface="+mn-ea"/>
          <a:cs typeface="Calibri"/>
        </a:defRPr>
      </a:lvl3pPr>
      <a:lvl4pPr marL="0" indent="0" algn="l" defTabSz="914400" rtl="0" eaLnBrk="1" latinLnBrk="0" hangingPunct="1">
        <a:spcBef>
          <a:spcPts val="0"/>
        </a:spcBef>
        <a:buClr>
          <a:schemeClr val="bg2">
            <a:lumMod val="60000"/>
            <a:lumOff val="40000"/>
          </a:schemeClr>
        </a:buClr>
        <a:buSzPct val="90000"/>
        <a:buFontTx/>
        <a:buNone/>
        <a:tabLst>
          <a:tab pos="457200" algn="l"/>
          <a:tab pos="914400" algn="l"/>
          <a:tab pos="1371600" algn="l"/>
          <a:tab pos="1828800" algn="l"/>
        </a:tabLst>
        <a:defRPr sz="2400" kern="1200">
          <a:solidFill>
            <a:schemeClr val="tx1"/>
          </a:solidFill>
          <a:latin typeface="Courier New"/>
          <a:ea typeface="+mn-ea"/>
          <a:cs typeface="Calibri"/>
        </a:defRPr>
      </a:lvl4pPr>
      <a:lvl5pPr marL="457200" indent="0" algn="l" defTabSz="914400" rtl="0" eaLnBrk="1" latinLnBrk="0" hangingPunct="1">
        <a:spcBef>
          <a:spcPts val="0"/>
        </a:spcBef>
        <a:buClr>
          <a:schemeClr val="bg2"/>
        </a:buClr>
        <a:buSzPct val="90000"/>
        <a:buFontTx/>
        <a:buNone/>
        <a:defRPr sz="2400" kern="1200">
          <a:solidFill>
            <a:schemeClr val="tx1"/>
          </a:solidFill>
          <a:latin typeface="Courier New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ashington.edu/education/courses/cse451/12sp/tutorials/tutorial_ctags.html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ashington.edu/education/courses/cse451/12sp/tutorials/tutorial_git.html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ashington.edu/education/courses/cse451/12sp/vminfo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513762" cy="1676400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CSE 451: Operating Systems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8456612" cy="16764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dirty="0"/>
              <a:t>Section </a:t>
            </a:r>
            <a:r>
              <a:rPr lang="en-US" dirty="0" smtClean="0"/>
              <a:t>2</a:t>
            </a:r>
          </a:p>
          <a:p>
            <a:pPr algn="ctr"/>
            <a:r>
              <a:rPr lang="en-US" dirty="0" smtClean="0"/>
              <a:t>Interrupts, </a:t>
            </a:r>
            <a:r>
              <a:rPr lang="en-US" dirty="0" err="1" smtClean="0"/>
              <a:t>Syscalls</a:t>
            </a:r>
            <a:r>
              <a:rPr lang="en-US" dirty="0" smtClean="0"/>
              <a:t>, Virtual Machines, and Project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32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1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330200"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Three parts of varying difficulty:</a:t>
            </a:r>
          </a:p>
          <a:p>
            <a:pPr marL="342900" lvl="1" indent="330200"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Write a simple shell in C</a:t>
            </a:r>
          </a:p>
          <a:p>
            <a:pPr marL="342900" lvl="1" indent="330200"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Add a new system call and track state in kernel structures to make it work</a:t>
            </a:r>
          </a:p>
          <a:p>
            <a:pPr marL="342900" lvl="1" indent="330200"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Write a library through which the system call can be invoked</a:t>
            </a:r>
          </a:p>
          <a:p>
            <a:pPr marL="0" indent="330200"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Due: April 18 at 11:59 PM.</a:t>
            </a:r>
          </a:p>
          <a:p>
            <a:pPr marL="342900" lvl="1" indent="330200"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Turn in code plus a </a:t>
            </a:r>
            <a:r>
              <a:rPr lang="en-US" sz="2400" dirty="0" err="1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writeup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 related to what you learned/should have learned</a:t>
            </a:r>
          </a:p>
          <a:p>
            <a:pPr marL="0" lvl="0" indent="330200"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endParaRPr lang="en-US" dirty="0" smtClean="0">
              <a:solidFill>
                <a:srgbClr val="000000"/>
              </a:solidFill>
              <a:latin typeface="Calibri" pitchFamily="34" charset="0"/>
              <a:ea typeface="Tahoma"/>
              <a:cs typeface="Calibri" pitchFamily="34" charset="0"/>
              <a:sym typeface="Tahom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>
                <a:solidFill>
                  <a:srgbClr val="4F271C"/>
                </a:solidFill>
              </a:rPr>
              <a:pPr/>
              <a:t>10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3774036" y="6416675"/>
            <a:ext cx="1600200" cy="365125"/>
          </a:xfrm>
        </p:spPr>
        <p:txBody>
          <a:bodyPr/>
          <a:lstStyle/>
          <a:p>
            <a:r>
              <a:rPr lang="en-US" dirty="0" smtClean="0">
                <a:solidFill>
                  <a:srgbClr val="4F271C"/>
                </a:solidFill>
              </a:rPr>
              <a:t>4/5/2012</a:t>
            </a:r>
            <a:endParaRPr lang="en-US" dirty="0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48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CSE451 shell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330200">
              <a:spcBef>
                <a:spcPts val="700"/>
              </a:spcBef>
              <a:buClr>
                <a:srgbClr val="3333CC"/>
              </a:buClr>
              <a:buSzPct val="59523"/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Print out prompt</a:t>
            </a:r>
          </a:p>
          <a:p>
            <a:pPr marL="0" lvl="0" indent="330200">
              <a:spcBef>
                <a:spcPts val="700"/>
              </a:spcBef>
              <a:buClr>
                <a:srgbClr val="3333CC"/>
              </a:buClr>
              <a:buSzPct val="59523"/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Accept input</a:t>
            </a:r>
          </a:p>
          <a:p>
            <a:pPr marL="0" lvl="0" indent="330200">
              <a:spcBef>
                <a:spcPts val="700"/>
              </a:spcBef>
              <a:buClr>
                <a:srgbClr val="3333CC"/>
              </a:buClr>
              <a:buSzPct val="59523"/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Parse input</a:t>
            </a:r>
          </a:p>
          <a:p>
            <a:pPr marL="0" lvl="0" indent="330200">
              <a:spcBef>
                <a:spcPts val="700"/>
              </a:spcBef>
              <a:buClr>
                <a:srgbClr val="3333CC"/>
              </a:buClr>
              <a:buSzPct val="59523"/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If built-in command</a:t>
            </a:r>
          </a:p>
          <a:p>
            <a:pPr marL="457200" lvl="1" indent="279400">
              <a:buClr>
                <a:srgbClr val="FF0000"/>
              </a:buClr>
              <a:buSzPct val="55555"/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Do </a:t>
            </a:r>
            <a:r>
              <a:rPr lang="en-US" sz="2400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it directly</a:t>
            </a:r>
          </a:p>
          <a:p>
            <a:pPr marL="0" lvl="0" indent="330200">
              <a:spcBef>
                <a:spcPts val="700"/>
              </a:spcBef>
              <a:buClr>
                <a:srgbClr val="3333CC"/>
              </a:buClr>
              <a:buSzPct val="59523"/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Else spawn new process</a:t>
            </a:r>
          </a:p>
          <a:p>
            <a:pPr marL="457200" lvl="1" indent="279400">
              <a:buClr>
                <a:srgbClr val="FF0000"/>
              </a:buClr>
              <a:buSzPct val="55555"/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Launch specified program</a:t>
            </a:r>
          </a:p>
          <a:p>
            <a:pPr marL="457200" lvl="1" indent="279400">
              <a:buClr>
                <a:srgbClr val="FF0000"/>
              </a:buClr>
              <a:buSzPct val="55555"/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Wait for it to finish</a:t>
            </a:r>
          </a:p>
          <a:p>
            <a:pPr marL="0" lvl="0" indent="330200">
              <a:spcBef>
                <a:spcPts val="700"/>
              </a:spcBef>
              <a:buClr>
                <a:srgbClr val="3333CC"/>
              </a:buClr>
              <a:buSzPct val="59523"/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Repeat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>
                <a:solidFill>
                  <a:srgbClr val="4F271C"/>
                </a:solidFill>
              </a:rPr>
              <a:pPr/>
              <a:t>11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3774036" y="6416675"/>
            <a:ext cx="1600200" cy="365125"/>
          </a:xfrm>
        </p:spPr>
        <p:txBody>
          <a:bodyPr/>
          <a:lstStyle/>
          <a:p>
            <a:r>
              <a:rPr lang="en-US" dirty="0" smtClean="0">
                <a:solidFill>
                  <a:srgbClr val="4F271C"/>
                </a:solidFill>
              </a:rPr>
              <a:t>4/5/2012</a:t>
            </a:r>
            <a:endParaRPr lang="en-US" dirty="0">
              <a:solidFill>
                <a:srgbClr val="4F271C"/>
              </a:solidFill>
            </a:endParaRPr>
          </a:p>
        </p:txBody>
      </p:sp>
      <p:sp>
        <p:nvSpPr>
          <p:cNvPr id="10" name="Shape 208"/>
          <p:cNvSpPr/>
          <p:nvPr/>
        </p:nvSpPr>
        <p:spPr>
          <a:xfrm>
            <a:off x="5181600" y="1447800"/>
            <a:ext cx="3733800" cy="2310505"/>
          </a:xfrm>
          <a:prstGeom prst="rect">
            <a:avLst/>
          </a:prstGeom>
          <a:noFill/>
          <a:ln w="284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sz="1600" b="1" i="0" u="none" strike="noStrike" cap="none" baseline="0" dirty="0" smtClean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CSE451Shell%</a:t>
            </a:r>
            <a:r>
              <a:rPr sz="1600" b="0" i="0" u="none" strike="noStrike" cap="none" baseline="0" dirty="0" smtClean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600" b="0" i="0" u="sng" strike="noStrike" cap="none" baseline="0" dirty="0" smtClean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/bin/date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US" sz="1600" dirty="0">
                <a:latin typeface="Courier New"/>
                <a:ea typeface="Courier New"/>
                <a:cs typeface="Courier New"/>
                <a:sym typeface="Courier New"/>
              </a:rPr>
              <a:t>Sat Mar 31 21:58:55 PDT </a:t>
            </a:r>
            <a:r>
              <a:rPr lang="en-US" sz="1600" dirty="0" smtClean="0">
                <a:latin typeface="Courier New"/>
                <a:ea typeface="Courier New"/>
                <a:cs typeface="Courier New"/>
                <a:sym typeface="Courier New"/>
              </a:rPr>
              <a:t>2012</a:t>
            </a:r>
          </a:p>
          <a:p>
            <a:pPr lvl="0">
              <a:buClr>
                <a:srgbClr val="000000"/>
              </a:buClr>
              <a:buSzPct val="25000"/>
            </a:pPr>
            <a:r>
              <a:rPr sz="1600" b="1" i="0" u="none" strike="noStrike" cap="none" baseline="0" dirty="0" smtClean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CSE451Shell%</a:t>
            </a:r>
            <a:r>
              <a:rPr sz="1600" b="0" i="0" u="none" strike="noStrike" cap="none" baseline="0" dirty="0" smtClean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600" b="0" i="0" u="sng" strike="noStrike" cap="none" baseline="0" dirty="0" err="1" smtClean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pwd</a:t>
            </a:r>
            <a:endParaRPr sz="1600" b="0" i="0" u="sng" strike="noStrike" cap="none" baseline="0" dirty="0" smtClean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sz="1600" b="0" i="0" u="none" strike="noStrike" cap="none" baseline="0" dirty="0" smtClean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/root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sz="1600" b="1" i="0" u="none" strike="noStrike" cap="none" baseline="0" dirty="0" smtClean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CSE451Shell%</a:t>
            </a:r>
            <a:r>
              <a:rPr sz="1600" b="0" i="0" u="none" strike="noStrike" cap="none" baseline="0" dirty="0" smtClean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600" b="0" i="0" u="sng" strike="noStrike" cap="none" baseline="0" dirty="0" smtClean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cd /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sz="1600" b="1" i="0" u="none" strike="noStrike" cap="none" baseline="0" dirty="0" smtClean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CSE451Shell%</a:t>
            </a:r>
            <a:r>
              <a:rPr sz="1600" b="0" i="0" u="none" strike="noStrike" cap="none" baseline="0" dirty="0" smtClean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600" b="0" i="0" u="sng" strike="noStrike" cap="none" baseline="0" dirty="0" err="1" smtClean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pwd</a:t>
            </a:r>
            <a:endParaRPr sz="1600" b="0" i="0" u="sng" strike="noStrike" cap="none" baseline="0" dirty="0" smtClean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sz="1600" b="0" i="0" u="none" strike="noStrike" cap="none" baseline="0" dirty="0" smtClean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sz="1600" b="1" i="0" u="none" strike="noStrike" cap="none" baseline="0" dirty="0" smtClean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CSE451Shell%</a:t>
            </a:r>
            <a:r>
              <a:rPr sz="1600" b="0" i="0" u="none" strike="noStrike" cap="none" baseline="0" dirty="0" smtClean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exit</a:t>
            </a:r>
          </a:p>
          <a:p>
            <a:endParaRPr sz="1600" b="0" i="0" u="none" strike="noStrike" cap="none" baseline="0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92950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CSE451 shell hints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330200">
              <a:lnSpc>
                <a:spcPct val="90000"/>
              </a:lnSpc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In your shell:</a:t>
            </a:r>
          </a:p>
          <a:p>
            <a:pPr marL="457200" lvl="1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Use </a:t>
            </a:r>
            <a:r>
              <a:rPr lang="en-US" i="1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fork 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to create a child process</a:t>
            </a:r>
          </a:p>
          <a:p>
            <a:pPr marL="457200" lvl="1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Use </a:t>
            </a:r>
            <a:r>
              <a:rPr lang="en-US" i="1" dirty="0" err="1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execvp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 to execute a specified program</a:t>
            </a:r>
          </a:p>
          <a:p>
            <a:pPr marL="457200" lvl="1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Use </a:t>
            </a:r>
            <a:r>
              <a:rPr lang="en-US" i="1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wait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 to wait until child process 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terminates</a:t>
            </a:r>
          </a:p>
          <a:p>
            <a:pPr marL="0" lvl="0" indent="330200">
              <a:lnSpc>
                <a:spcPct val="90000"/>
              </a:lnSpc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Useful 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library functions (see man pages):</a:t>
            </a:r>
          </a:p>
          <a:p>
            <a:pPr marL="457200" lvl="1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Strings: </a:t>
            </a:r>
            <a:r>
              <a:rPr lang="en-US" i="1" dirty="0" err="1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strcmp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, </a:t>
            </a:r>
            <a:r>
              <a:rPr lang="en-US" i="1" dirty="0" err="1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strncpy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, </a:t>
            </a:r>
            <a:r>
              <a:rPr lang="en-US" i="1" dirty="0" err="1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strtok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, </a:t>
            </a:r>
            <a:r>
              <a:rPr lang="en-US" i="1" dirty="0" err="1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atoi</a:t>
            </a:r>
            <a:endParaRPr lang="en-US" i="1" dirty="0">
              <a:solidFill>
                <a:srgbClr val="000000"/>
              </a:solidFill>
              <a:latin typeface="Calibri" pitchFamily="34" charset="0"/>
              <a:ea typeface="Tahoma"/>
              <a:cs typeface="Calibri" pitchFamily="34" charset="0"/>
              <a:sym typeface="Tahoma"/>
            </a:endParaRPr>
          </a:p>
          <a:p>
            <a:pPr marL="457200" lvl="1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I/O: </a:t>
            </a:r>
            <a:r>
              <a:rPr lang="en-US" i="1" dirty="0" err="1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fgets</a:t>
            </a:r>
            <a:endParaRPr lang="en-US" i="1" dirty="0">
              <a:solidFill>
                <a:srgbClr val="000000"/>
              </a:solidFill>
              <a:latin typeface="Calibri" pitchFamily="34" charset="0"/>
              <a:ea typeface="Tahoma"/>
              <a:cs typeface="Calibri" pitchFamily="34" charset="0"/>
              <a:sym typeface="Tahoma"/>
            </a:endParaRPr>
          </a:p>
          <a:p>
            <a:pPr marL="457200" lvl="1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Error report: </a:t>
            </a:r>
            <a:r>
              <a:rPr lang="en-US" i="1" dirty="0" err="1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perror</a:t>
            </a:r>
            <a:endParaRPr lang="en-US" i="1" dirty="0">
              <a:solidFill>
                <a:srgbClr val="000000"/>
              </a:solidFill>
              <a:latin typeface="Calibri" pitchFamily="34" charset="0"/>
              <a:ea typeface="Tahoma"/>
              <a:cs typeface="Calibri" pitchFamily="34" charset="0"/>
              <a:sym typeface="Tahoma"/>
            </a:endParaRPr>
          </a:p>
          <a:p>
            <a:pPr marL="457200" lvl="1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Environment variables: </a:t>
            </a:r>
            <a:r>
              <a:rPr lang="en-US" i="1" dirty="0" err="1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getenv</a:t>
            </a:r>
            <a:endParaRPr lang="en-US" i="1" dirty="0">
              <a:solidFill>
                <a:srgbClr val="000000"/>
              </a:solidFill>
              <a:latin typeface="Calibri" pitchFamily="34" charset="0"/>
              <a:ea typeface="Tahoma"/>
              <a:cs typeface="Calibri" pitchFamily="34" charset="0"/>
              <a:sym typeface="Tahom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>
                <a:solidFill>
                  <a:srgbClr val="4F271C"/>
                </a:solidFill>
              </a:rPr>
              <a:pPr/>
              <a:t>12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3774036" y="6416675"/>
            <a:ext cx="1600200" cy="365125"/>
          </a:xfrm>
        </p:spPr>
        <p:txBody>
          <a:bodyPr/>
          <a:lstStyle/>
          <a:p>
            <a:r>
              <a:rPr lang="en-US" dirty="0" smtClean="0">
                <a:solidFill>
                  <a:srgbClr val="4F271C"/>
                </a:solidFill>
              </a:rPr>
              <a:t>4/5/2012</a:t>
            </a:r>
            <a:endParaRPr lang="en-US" dirty="0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69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CSE451 shell hints (continued)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Advice from a previous TA:</a:t>
            </a:r>
          </a:p>
          <a:p>
            <a:pPr marL="457200" lvl="1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Try running a few commands in your completed shell and then type exit. If it doesn’t exit the first time, you’re doing something wrong</a:t>
            </a:r>
            <a:r>
              <a:rPr lang="en-US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.</a:t>
            </a:r>
          </a:p>
          <a:p>
            <a:pPr marL="457200" lvl="1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echo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$? </a:t>
            </a:r>
            <a:r>
              <a:rPr lang="en-US" dirty="0" smtClean="0"/>
              <a:t>prints the exit code, so you can check your exit code against what is expected</a:t>
            </a:r>
            <a:r>
              <a:rPr lang="en-US" dirty="0" smtClean="0"/>
              <a:t>.</a:t>
            </a:r>
          </a:p>
          <a:p>
            <a:pPr marL="457200" lvl="1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dirty="0" smtClean="0"/>
              <a:t>Check the return values of all library/system calls. They might not be working as you expect</a:t>
            </a:r>
            <a:endParaRPr lang="en-US" dirty="0" smtClean="0"/>
          </a:p>
          <a:p>
            <a:pPr marL="457200" lvl="1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Don’t split the project along the three parts among group members. Each one should contribute some work to each part or you won’t end up understanding the big picture.</a:t>
            </a:r>
            <a:endParaRPr lang="en-US" dirty="0">
              <a:latin typeface="Calibri" pitchFamily="34" charset="0"/>
              <a:ea typeface="Tahoma"/>
              <a:cs typeface="Calibri" pitchFamily="34" charset="0"/>
              <a:sym typeface="Tahom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>
                <a:solidFill>
                  <a:srgbClr val="4F271C"/>
                </a:solidFill>
              </a:rPr>
              <a:pPr/>
              <a:t>13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3774036" y="6416675"/>
            <a:ext cx="1600200" cy="365125"/>
          </a:xfrm>
        </p:spPr>
        <p:txBody>
          <a:bodyPr/>
          <a:lstStyle/>
          <a:p>
            <a:r>
              <a:rPr lang="en-US" dirty="0" smtClean="0">
                <a:solidFill>
                  <a:srgbClr val="4F271C"/>
                </a:solidFill>
              </a:rPr>
              <a:t>4/5/2012</a:t>
            </a:r>
            <a:endParaRPr lang="en-US" dirty="0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32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system call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Add </a:t>
            </a:r>
            <a:r>
              <a:rPr lang="en-US" dirty="0" err="1">
                <a:latin typeface="Calibri" pitchFamily="34" charset="0"/>
                <a:ea typeface="Tahoma"/>
                <a:cs typeface="Calibri" pitchFamily="34" charset="0"/>
                <a:sym typeface="Tahoma"/>
              </a:rPr>
              <a:t>execcounts</a:t>
            </a: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 system call to Linux:</a:t>
            </a:r>
          </a:p>
          <a:p>
            <a:pPr marL="457200" lvl="1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Purpose: collect statistics</a:t>
            </a:r>
          </a:p>
          <a:p>
            <a:pPr marL="457200" lvl="1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Count number of times you call fork, </a:t>
            </a:r>
            <a:r>
              <a:rPr lang="en-US" dirty="0" err="1">
                <a:latin typeface="Calibri" pitchFamily="34" charset="0"/>
                <a:ea typeface="Tahoma"/>
                <a:cs typeface="Calibri" pitchFamily="34" charset="0"/>
                <a:sym typeface="Tahoma"/>
              </a:rPr>
              <a:t>vfork</a:t>
            </a: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, clone, and exec system calls.</a:t>
            </a:r>
          </a:p>
          <a:p>
            <a:pPr marL="114300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Steps:</a:t>
            </a:r>
          </a:p>
          <a:p>
            <a:pPr marL="457200" lvl="1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Modify kernel to keep track of this information</a:t>
            </a:r>
          </a:p>
          <a:p>
            <a:pPr marL="457200" lvl="1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Add </a:t>
            </a:r>
            <a:r>
              <a:rPr lang="en-US" dirty="0" err="1">
                <a:latin typeface="Calibri" pitchFamily="34" charset="0"/>
                <a:ea typeface="Tahoma"/>
                <a:cs typeface="Calibri" pitchFamily="34" charset="0"/>
                <a:sym typeface="Tahoma"/>
              </a:rPr>
              <a:t>execcounts</a:t>
            </a: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 to return the counts to the user</a:t>
            </a:r>
          </a:p>
          <a:p>
            <a:pPr marL="457200" lvl="1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Use </a:t>
            </a:r>
            <a:r>
              <a:rPr lang="en-US" dirty="0" err="1">
                <a:latin typeface="Calibri" pitchFamily="34" charset="0"/>
                <a:ea typeface="Tahoma"/>
                <a:cs typeface="Calibri" pitchFamily="34" charset="0"/>
                <a:sym typeface="Tahoma"/>
              </a:rPr>
              <a:t>execcounts</a:t>
            </a: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 in your shell to get this data from kernel and print it out</a:t>
            </a:r>
            <a:r>
              <a:rPr lang="en-US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.</a:t>
            </a:r>
          </a:p>
          <a:p>
            <a:pPr marL="457200" lvl="1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Simple, right? ;)</a:t>
            </a:r>
            <a:endParaRPr lang="en-US" dirty="0">
              <a:latin typeface="Calibri" pitchFamily="34" charset="0"/>
              <a:ea typeface="Tahoma"/>
              <a:cs typeface="Calibri" pitchFamily="34" charset="0"/>
              <a:sym typeface="Tahom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>
                <a:solidFill>
                  <a:srgbClr val="4F271C"/>
                </a:solidFill>
              </a:rPr>
              <a:pPr/>
              <a:t>14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3774036" y="6416675"/>
            <a:ext cx="1600200" cy="365125"/>
          </a:xfrm>
        </p:spPr>
        <p:txBody>
          <a:bodyPr/>
          <a:lstStyle/>
          <a:p>
            <a:r>
              <a:rPr lang="en-US" dirty="0" smtClean="0">
                <a:solidFill>
                  <a:srgbClr val="4F271C"/>
                </a:solidFill>
              </a:rPr>
              <a:t>4/5/2012</a:t>
            </a:r>
            <a:endParaRPr lang="en-US" dirty="0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95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in kernel mode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Your shell will operate in user mode</a:t>
            </a:r>
          </a:p>
          <a:p>
            <a:pPr marL="114300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Your system call code will be in the Linux kernel, which operates in kernel mode</a:t>
            </a:r>
          </a:p>
          <a:p>
            <a:pPr marL="114300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Be careful - different programming rules, conventions, etc.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>
                <a:solidFill>
                  <a:srgbClr val="4F271C"/>
                </a:solidFill>
              </a:rPr>
              <a:pPr/>
              <a:t>15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3774036" y="6416675"/>
            <a:ext cx="1600200" cy="365125"/>
          </a:xfrm>
        </p:spPr>
        <p:txBody>
          <a:bodyPr/>
          <a:lstStyle/>
          <a:p>
            <a:r>
              <a:rPr lang="en-US" dirty="0" smtClean="0">
                <a:solidFill>
                  <a:srgbClr val="4F271C"/>
                </a:solidFill>
              </a:rPr>
              <a:t>4/5/2012</a:t>
            </a:r>
            <a:endParaRPr lang="en-US" dirty="0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22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Userspace</a:t>
            </a:r>
            <a:r>
              <a:rPr lang="en-US" dirty="0" smtClean="0"/>
              <a:t> vs. kernel mode conventions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Can’t use application libraries (e.g. </a:t>
            </a:r>
            <a:r>
              <a:rPr lang="en-US" dirty="0" err="1">
                <a:latin typeface="Calibri" pitchFamily="34" charset="0"/>
                <a:ea typeface="Tahoma"/>
                <a:cs typeface="Calibri" pitchFamily="34" charset="0"/>
                <a:sym typeface="Tahoma"/>
              </a:rPr>
              <a:t>libc</a:t>
            </a: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)</a:t>
            </a:r>
          </a:p>
          <a:p>
            <a:pPr marL="457200" lvl="1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E.g. can’t use </a:t>
            </a:r>
            <a:r>
              <a:rPr lang="en-US" dirty="0" err="1">
                <a:latin typeface="Calibri" pitchFamily="34" charset="0"/>
                <a:ea typeface="Tahoma"/>
                <a:cs typeface="Calibri" pitchFamily="34" charset="0"/>
                <a:sym typeface="Tahoma"/>
              </a:rPr>
              <a:t>printf</a:t>
            </a:r>
            <a:endParaRPr lang="en-US" dirty="0">
              <a:latin typeface="Calibri" pitchFamily="34" charset="0"/>
              <a:ea typeface="Tahoma"/>
              <a:cs typeface="Calibri" pitchFamily="34" charset="0"/>
              <a:sym typeface="Tahoma"/>
            </a:endParaRPr>
          </a:p>
          <a:p>
            <a:pPr marL="114300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Use only functions defined by the kernel</a:t>
            </a:r>
          </a:p>
          <a:p>
            <a:pPr marL="457200" lvl="1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E.g. use </a:t>
            </a:r>
            <a:r>
              <a:rPr lang="en-US" dirty="0" err="1">
                <a:latin typeface="Calibri" pitchFamily="34" charset="0"/>
                <a:ea typeface="Tahoma"/>
                <a:cs typeface="Calibri" pitchFamily="34" charset="0"/>
                <a:sym typeface="Tahoma"/>
              </a:rPr>
              <a:t>printk</a:t>
            </a: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 instead</a:t>
            </a:r>
          </a:p>
          <a:p>
            <a:pPr marL="114300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Include files are different in the kernel</a:t>
            </a:r>
          </a:p>
          <a:p>
            <a:pPr marL="114300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Don’t forget you’re in kernel space</a:t>
            </a:r>
          </a:p>
          <a:p>
            <a:pPr marL="457200" lvl="1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i="1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You cannot trust user space</a:t>
            </a:r>
          </a:p>
          <a:p>
            <a:pPr marL="457200" lvl="1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For example, you should validate user buffers (look in kernel source for what other </a:t>
            </a:r>
            <a:r>
              <a:rPr lang="en-US" dirty="0" err="1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syscalls</a:t>
            </a:r>
            <a:r>
              <a:rPr lang="en-US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, e.g. </a:t>
            </a:r>
            <a:r>
              <a:rPr lang="en-US" dirty="0" err="1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gettimeofday</a:t>
            </a:r>
            <a:r>
              <a:rPr lang="en-US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() do)</a:t>
            </a:r>
            <a:endParaRPr lang="en-US" dirty="0">
              <a:latin typeface="Calibri" pitchFamily="34" charset="0"/>
              <a:ea typeface="Tahoma"/>
              <a:cs typeface="Calibri" pitchFamily="34" charset="0"/>
              <a:sym typeface="Tahom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>
                <a:solidFill>
                  <a:srgbClr val="4F271C"/>
                </a:solidFill>
              </a:rPr>
              <a:pPr/>
              <a:t>16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3774036" y="6416675"/>
            <a:ext cx="1600200" cy="365125"/>
          </a:xfrm>
        </p:spPr>
        <p:txBody>
          <a:bodyPr/>
          <a:lstStyle/>
          <a:p>
            <a:r>
              <a:rPr lang="en-US" dirty="0" smtClean="0">
                <a:solidFill>
                  <a:srgbClr val="4F271C"/>
                </a:solidFill>
              </a:rPr>
              <a:t>4/5/2012</a:t>
            </a:r>
            <a:endParaRPr lang="en-US" dirty="0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06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development hints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sz="2800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Use </a:t>
            </a:r>
            <a:r>
              <a:rPr lang="en-US" sz="2800" dirty="0" err="1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grep</a:t>
            </a:r>
            <a:r>
              <a:rPr lang="en-US" sz="2800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 as a starting point to find code</a:t>
            </a:r>
            <a:endParaRPr lang="en-US" sz="2800" dirty="0" smtClean="0">
              <a:latin typeface="Calibri" pitchFamily="34" charset="0"/>
              <a:ea typeface="Tahoma"/>
              <a:cs typeface="Calibri" pitchFamily="34" charset="0"/>
              <a:sym typeface="Tahoma"/>
            </a:endParaRPr>
          </a:p>
          <a:p>
            <a:pPr marL="457200" lvl="1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sz="2400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For example:</a:t>
            </a:r>
          </a:p>
          <a:p>
            <a:pPr marL="457200" lvl="1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sz="2000" dirty="0" smtClean="0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find . –name *.c | </a:t>
            </a:r>
            <a:r>
              <a:rPr lang="en-US" sz="2000" dirty="0" err="1" smtClean="0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xargs</a:t>
            </a:r>
            <a:r>
              <a:rPr lang="en-US" sz="2000" dirty="0" smtClean="0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 </a:t>
            </a:r>
            <a:r>
              <a:rPr lang="en-US" sz="2000" dirty="0" err="1" smtClean="0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grep</a:t>
            </a:r>
            <a:r>
              <a:rPr lang="en-US" sz="2000" dirty="0" smtClean="0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 –n </a:t>
            </a:r>
            <a:r>
              <a:rPr lang="en-US" sz="2000" dirty="0" err="1" smtClean="0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gettimeofday</a:t>
            </a:r>
            <a:endParaRPr lang="en-US" sz="2000" dirty="0" smtClean="0">
              <a:latin typeface="Courier New" pitchFamily="49" charset="0"/>
              <a:ea typeface="Tahoma"/>
              <a:cs typeface="Courier New" pitchFamily="49" charset="0"/>
              <a:sym typeface="Tahoma"/>
            </a:endParaRPr>
          </a:p>
          <a:p>
            <a:pPr marL="457200" lvl="1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sz="2400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This will search all c files below your current directory for </a:t>
            </a:r>
            <a:r>
              <a:rPr lang="en-US" sz="2400" dirty="0" err="1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gettimeofday</a:t>
            </a:r>
            <a:r>
              <a:rPr lang="en-US" sz="2400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 and print out the line numbers where it occurs</a:t>
            </a:r>
          </a:p>
          <a:p>
            <a:pPr marL="114300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sz="2800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Pete has an awesome tutorial on the website about using </a:t>
            </a:r>
            <a:r>
              <a:rPr lang="en-US" sz="2800" dirty="0" err="1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ctags</a:t>
            </a:r>
            <a:r>
              <a:rPr lang="en-US" sz="2800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 and </a:t>
            </a:r>
            <a:r>
              <a:rPr lang="en-US" sz="2800" dirty="0" err="1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cscope</a:t>
            </a:r>
            <a:r>
              <a:rPr lang="en-US" sz="2800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 to cross-reference variable, </a:t>
            </a:r>
            <a:r>
              <a:rPr lang="en-US" sz="2800" dirty="0" err="1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struct</a:t>
            </a:r>
            <a:r>
              <a:rPr lang="en-US" sz="2800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, and function definitions:</a:t>
            </a:r>
          </a:p>
          <a:p>
            <a:pPr marL="457200" lvl="1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sz="2400" dirty="0">
                <a:latin typeface="Calibri" pitchFamily="34" charset="0"/>
                <a:ea typeface="Tahoma"/>
                <a:cs typeface="Calibri" pitchFamily="34" charset="0"/>
                <a:sym typeface="Tahoma"/>
                <a:hlinkClick r:id="rId2"/>
              </a:rPr>
              <a:t>http://</a:t>
            </a:r>
            <a:r>
              <a:rPr lang="en-US" sz="2400" dirty="0" smtClean="0">
                <a:latin typeface="Calibri" pitchFamily="34" charset="0"/>
                <a:ea typeface="Tahoma"/>
                <a:cs typeface="Calibri" pitchFamily="34" charset="0"/>
                <a:sym typeface="Tahoma"/>
                <a:hlinkClick r:id="rId2"/>
              </a:rPr>
              <a:t>www.cs.washington.edu/education/courses/cse451/12sp/tutorials/tutorial_ctags.html</a:t>
            </a:r>
            <a:endParaRPr lang="en-US" sz="2400" dirty="0" smtClean="0">
              <a:latin typeface="Calibri" pitchFamily="34" charset="0"/>
              <a:ea typeface="Tahoma"/>
              <a:cs typeface="Calibri" pitchFamily="34" charset="0"/>
              <a:sym typeface="Tahom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>
                <a:solidFill>
                  <a:srgbClr val="4F271C"/>
                </a:solidFill>
              </a:rPr>
              <a:pPr/>
              <a:t>17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3774036" y="6416675"/>
            <a:ext cx="1600200" cy="365125"/>
          </a:xfrm>
        </p:spPr>
        <p:txBody>
          <a:bodyPr/>
          <a:lstStyle/>
          <a:p>
            <a:r>
              <a:rPr lang="en-US" dirty="0" smtClean="0">
                <a:solidFill>
                  <a:srgbClr val="4F271C"/>
                </a:solidFill>
              </a:rPr>
              <a:t>4/5/2012</a:t>
            </a:r>
            <a:endParaRPr lang="en-US" dirty="0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4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development hints (continued)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sz="2800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Use </a:t>
            </a:r>
            <a:r>
              <a:rPr lang="en-US" sz="2800" dirty="0" err="1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git</a:t>
            </a:r>
            <a:r>
              <a:rPr lang="en-US" sz="2800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 to collaborate with your project partners</a:t>
            </a:r>
          </a:p>
          <a:p>
            <a:pPr marL="457200" lvl="1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sz="2400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Pete has a guide to getting </a:t>
            </a:r>
            <a:r>
              <a:rPr lang="en-US" sz="2400" dirty="0" err="1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git</a:t>
            </a:r>
            <a:r>
              <a:rPr lang="en-US" sz="2400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 set up for use with project 1 on the website:</a:t>
            </a:r>
          </a:p>
          <a:p>
            <a:pPr marL="457200" lvl="1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sz="2400" dirty="0">
                <a:latin typeface="Calibri" pitchFamily="34" charset="0"/>
                <a:ea typeface="Tahoma"/>
                <a:cs typeface="Calibri" pitchFamily="34" charset="0"/>
                <a:sym typeface="Tahoma"/>
                <a:hlinkClick r:id="rId2"/>
              </a:rPr>
              <a:t>http://</a:t>
            </a:r>
            <a:r>
              <a:rPr lang="en-US" sz="2400" dirty="0" smtClean="0">
                <a:latin typeface="Calibri" pitchFamily="34" charset="0"/>
                <a:ea typeface="Tahoma"/>
                <a:cs typeface="Calibri" pitchFamily="34" charset="0"/>
                <a:sym typeface="Tahoma"/>
                <a:hlinkClick r:id="rId2"/>
              </a:rPr>
              <a:t>www.cs.washington.edu/education/courses/cse451/12sp/tutorials/tutorial_git.html</a:t>
            </a:r>
            <a:endParaRPr lang="en-US" sz="2400" dirty="0" smtClean="0">
              <a:latin typeface="Calibri" pitchFamily="34" charset="0"/>
              <a:ea typeface="Tahoma"/>
              <a:cs typeface="Calibri" pitchFamily="34" charset="0"/>
              <a:sym typeface="Tahoma"/>
            </a:endParaRPr>
          </a:p>
          <a:p>
            <a:pPr marL="457200" lvl="1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sz="2400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Overview of use:</a:t>
            </a:r>
          </a:p>
          <a:p>
            <a:pPr marL="806450" lvl="2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sz="2000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Create a shared repository in </a:t>
            </a:r>
            <a:r>
              <a:rPr lang="en-US" sz="2000" dirty="0"/>
              <a:t>/</a:t>
            </a:r>
            <a:r>
              <a:rPr lang="en-US" sz="2000" dirty="0" smtClean="0"/>
              <a:t>projects/</a:t>
            </a:r>
            <a:r>
              <a:rPr lang="en-US" sz="2000" dirty="0" err="1" smtClean="0"/>
              <a:t>instr</a:t>
            </a:r>
            <a:r>
              <a:rPr lang="en-US" sz="2000" dirty="0" smtClean="0"/>
              <a:t>/12sp/cse451/X, where X is your group’s letter</a:t>
            </a:r>
          </a:p>
          <a:p>
            <a:pPr marL="806450" lvl="2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sz="2000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Check the project’s kernel source into the repository</a:t>
            </a:r>
          </a:p>
          <a:p>
            <a:pPr marL="806450" lvl="2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sz="2000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Have each group member check out the kernel source, make modifications to it as necessary, and check in </a:t>
            </a:r>
            <a:r>
              <a:rPr lang="en-US" sz="200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their changes</a:t>
            </a:r>
            <a:endParaRPr lang="en-US" sz="2000" dirty="0" smtClean="0">
              <a:latin typeface="Calibri" pitchFamily="34" charset="0"/>
              <a:ea typeface="Tahoma"/>
              <a:cs typeface="Calibri" pitchFamily="34" charset="0"/>
              <a:sym typeface="Tahoma"/>
            </a:endParaRPr>
          </a:p>
          <a:p>
            <a:pPr marL="806450" lvl="2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sz="2000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See the web page for more information</a:t>
            </a:r>
            <a:endParaRPr lang="en-US" sz="2000" dirty="0">
              <a:latin typeface="Calibri" pitchFamily="34" charset="0"/>
              <a:ea typeface="Tahoma"/>
              <a:cs typeface="Calibri" pitchFamily="34" charset="0"/>
              <a:sym typeface="Tahom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>
                <a:solidFill>
                  <a:srgbClr val="4F271C"/>
                </a:solidFill>
              </a:rPr>
              <a:pPr/>
              <a:t>18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3774036" y="6416675"/>
            <a:ext cx="1600200" cy="365125"/>
          </a:xfrm>
        </p:spPr>
        <p:txBody>
          <a:bodyPr/>
          <a:lstStyle/>
          <a:p>
            <a:r>
              <a:rPr lang="en-US" dirty="0" smtClean="0">
                <a:solidFill>
                  <a:srgbClr val="4F271C"/>
                </a:solidFill>
              </a:rPr>
              <a:t>4/5/2012</a:t>
            </a:r>
            <a:endParaRPr lang="en-US" dirty="0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91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1 development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sz="2800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Option 1: Use </a:t>
            </a:r>
            <a:r>
              <a:rPr lang="en-US" sz="2800" dirty="0" err="1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VMWare</a:t>
            </a:r>
            <a:r>
              <a:rPr lang="en-US" sz="2800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 on a Windows lab machine</a:t>
            </a:r>
          </a:p>
          <a:p>
            <a:pPr marL="457200" lvl="1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sz="2400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Can use </a:t>
            </a:r>
            <a:r>
              <a:rPr lang="en-US" sz="2400" dirty="0" err="1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forkbomb</a:t>
            </a:r>
            <a:r>
              <a:rPr lang="en-US" sz="2400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 for kernel compilation (fast)</a:t>
            </a:r>
          </a:p>
          <a:p>
            <a:pPr marL="457200" lvl="1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sz="2400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…or use the VM itself for kernel compilation (slow)</a:t>
            </a:r>
          </a:p>
          <a:p>
            <a:pPr marL="457200" lvl="1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sz="2400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The VM files are not preserved once you log out of the Windows machine, so copy your work to </a:t>
            </a:r>
            <a:r>
              <a:rPr lang="en-US" sz="2400" dirty="0" err="1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attu</a:t>
            </a:r>
            <a:r>
              <a:rPr lang="en-US" sz="2400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, your shared repository, or some other “safe” place</a:t>
            </a:r>
          </a:p>
          <a:p>
            <a:pPr marL="114300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sz="2800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Option 2: Use your own machine</a:t>
            </a:r>
          </a:p>
          <a:p>
            <a:pPr marL="457200" lvl="1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sz="2400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Can use </a:t>
            </a:r>
            <a:r>
              <a:rPr lang="en-US" sz="2400" dirty="0" err="1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VMWare</a:t>
            </a:r>
            <a:r>
              <a:rPr lang="en-US" sz="2400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, </a:t>
            </a:r>
            <a:r>
              <a:rPr lang="en-US" sz="2400" dirty="0" err="1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VirtualBox</a:t>
            </a:r>
            <a:r>
              <a:rPr lang="en-US" sz="2400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, or your VMM of choice</a:t>
            </a:r>
          </a:p>
          <a:p>
            <a:pPr marL="457200" lvl="1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sz="2400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See the “VM information” page on the website for getting this set up</a:t>
            </a:r>
          </a:p>
          <a:p>
            <a:pPr marL="457200" lvl="1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sz="2400" dirty="0">
                <a:latin typeface="Calibri" pitchFamily="34" charset="0"/>
                <a:ea typeface="Tahoma"/>
                <a:cs typeface="Calibri" pitchFamily="34" charset="0"/>
                <a:sym typeface="Tahoma"/>
                <a:hlinkClick r:id="rId2"/>
              </a:rPr>
              <a:t>http://www.cs.washington.edu/education/courses/cse451/12sp/vminfo.html</a:t>
            </a:r>
            <a:endParaRPr lang="en-US" sz="2400" dirty="0">
              <a:latin typeface="Calibri" pitchFamily="34" charset="0"/>
              <a:ea typeface="Tahoma"/>
              <a:cs typeface="Calibri" pitchFamily="34" charset="0"/>
              <a:sym typeface="Tahom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>
                <a:solidFill>
                  <a:srgbClr val="4F271C"/>
                </a:solidFill>
              </a:rPr>
              <a:pPr/>
              <a:t>19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3774036" y="6416675"/>
            <a:ext cx="1600200" cy="365125"/>
          </a:xfrm>
        </p:spPr>
        <p:txBody>
          <a:bodyPr/>
          <a:lstStyle/>
          <a:p>
            <a:r>
              <a:rPr lang="en-US" dirty="0" smtClean="0">
                <a:solidFill>
                  <a:srgbClr val="4F271C"/>
                </a:solidFill>
              </a:rPr>
              <a:t>4/5/2012</a:t>
            </a:r>
            <a:endParaRPr lang="en-US" dirty="0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3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330200"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Interrupt</a:t>
            </a:r>
          </a:p>
          <a:p>
            <a:pPr marL="457200" lvl="1" indent="279400"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Hardware or software</a:t>
            </a:r>
          </a:p>
          <a:p>
            <a:pPr marL="457200" lvl="1" indent="279400"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Hardware interrupts caused by devices 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signaling </a:t>
            </a:r>
            <a:r>
              <a:rPr lang="en-US" sz="2400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CPU</a:t>
            </a:r>
          </a:p>
          <a:p>
            <a:pPr marL="457200" lvl="1" indent="279400"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Software interrupts caused by code </a:t>
            </a:r>
          </a:p>
          <a:p>
            <a:pPr marL="0" lvl="0" indent="330200"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Exception</a:t>
            </a:r>
          </a:p>
          <a:p>
            <a:pPr marL="457200" lvl="1" indent="279400"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Unintentional software interrupt</a:t>
            </a:r>
          </a:p>
          <a:p>
            <a:pPr marL="457200" lvl="1" indent="279400"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E.g. errors, divide-by-zero, general protection fault</a:t>
            </a:r>
          </a:p>
          <a:p>
            <a:pPr marL="0" lvl="0" indent="330200"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Trap</a:t>
            </a:r>
          </a:p>
          <a:p>
            <a:pPr marL="457200" lvl="1" indent="279400"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Intentional software interrupt</a:t>
            </a:r>
          </a:p>
          <a:p>
            <a:pPr marL="457200" lvl="1" indent="279400"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Controlled method of entering kernel mode</a:t>
            </a:r>
          </a:p>
          <a:p>
            <a:pPr marL="457200" lvl="1" indent="279400"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System calls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271C"/>
                </a:solidFill>
              </a:rPr>
              <a:t>4/5/2012</a:t>
            </a:r>
            <a:endParaRPr lang="en-US" dirty="0">
              <a:solidFill>
                <a:srgbClr val="4F27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>
                <a:solidFill>
                  <a:srgbClr val="4F271C"/>
                </a:solidFill>
              </a:rPr>
              <a:pPr/>
              <a:t>2</a:t>
            </a:fld>
            <a:endParaRPr lang="en-US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79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1 development (continued)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sz="2800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If you build the kernel on </a:t>
            </a:r>
            <a:r>
              <a:rPr lang="en-US" sz="2800" dirty="0" err="1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forkbomb</a:t>
            </a:r>
            <a:r>
              <a:rPr lang="en-US" sz="2800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, copy the resulting </a:t>
            </a:r>
            <a:r>
              <a:rPr lang="en-US" sz="2800" dirty="0" err="1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bzImage</a:t>
            </a:r>
            <a:r>
              <a:rPr lang="en-US" sz="2800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 file to your VM and </a:t>
            </a:r>
            <a:r>
              <a:rPr lang="en-US" sz="2800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overwrite </a:t>
            </a:r>
            <a:r>
              <a:rPr lang="en-US" sz="2400" dirty="0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/</a:t>
            </a:r>
            <a:r>
              <a:rPr lang="en-US" sz="2400" dirty="0" smtClean="0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boot/vmlinuz-2.6.38.2-CSE451</a:t>
            </a:r>
            <a:endParaRPr lang="en-US" sz="2800" dirty="0" smtClean="0">
              <a:latin typeface="Calibri" pitchFamily="34" charset="0"/>
              <a:ea typeface="Tahoma"/>
              <a:cs typeface="Calibri" pitchFamily="34" charset="0"/>
              <a:sym typeface="Tahoma"/>
            </a:endParaRPr>
          </a:p>
          <a:p>
            <a:pPr marL="114300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sz="2800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If you build the kernel inside the VM, run </a:t>
            </a:r>
            <a:r>
              <a:rPr lang="en-US" sz="2400" dirty="0" err="1" smtClean="0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sudo</a:t>
            </a:r>
            <a:r>
              <a:rPr lang="en-US" sz="2400" dirty="0" smtClean="0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 make install</a:t>
            </a:r>
            <a:r>
              <a:rPr lang="en-US" sz="2800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 from inside the kernel directory to install it</a:t>
            </a:r>
          </a:p>
          <a:p>
            <a:pPr marL="114300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sz="2800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Reboot with </a:t>
            </a:r>
            <a:r>
              <a:rPr lang="en-US" sz="2400" dirty="0" smtClean="0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shutdown –r now</a:t>
            </a:r>
            <a:endParaRPr lang="en-US" sz="2800" dirty="0" smtClean="0">
              <a:latin typeface="Calibri" pitchFamily="34" charset="0"/>
              <a:ea typeface="Tahoma"/>
              <a:cs typeface="Calibri" pitchFamily="34" charset="0"/>
              <a:sym typeface="Tahoma"/>
            </a:endParaRPr>
          </a:p>
          <a:p>
            <a:pPr marL="114300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sz="2800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If your kernel fails to boot, pick a different kernel from th</a:t>
            </a:r>
            <a:r>
              <a:rPr lang="en-US" sz="2800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e menu to get back into the VM</a:t>
            </a:r>
          </a:p>
          <a:p>
            <a:pPr marL="114300" indent="279400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sz="2800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While inside the running VM, use the </a:t>
            </a:r>
            <a:r>
              <a:rPr lang="en-US" sz="2400" dirty="0" err="1" smtClean="0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dmesg</a:t>
            </a:r>
            <a:r>
              <a:rPr lang="en-US" sz="2800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 command to print out the kernel log (your </a:t>
            </a:r>
            <a:r>
              <a:rPr lang="en-US" sz="2400" dirty="0" err="1" smtClean="0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printk</a:t>
            </a:r>
            <a:r>
              <a:rPr lang="en-US" sz="2800" dirty="0" err="1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s</a:t>
            </a:r>
            <a:r>
              <a:rPr lang="en-US" sz="2800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 will show up here—use </a:t>
            </a:r>
            <a:r>
              <a:rPr lang="en-US" sz="2400" dirty="0" err="1" smtClean="0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grep</a:t>
            </a:r>
            <a:r>
              <a:rPr lang="en-US" sz="2800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 to find the ones you care about)</a:t>
            </a:r>
            <a:endParaRPr lang="en-US" sz="2400" dirty="0">
              <a:latin typeface="Courier New" pitchFamily="49" charset="0"/>
              <a:ea typeface="Tahoma"/>
              <a:cs typeface="Courier New" pitchFamily="49" charset="0"/>
              <a:sym typeface="Tahom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>
                <a:solidFill>
                  <a:srgbClr val="4F271C"/>
                </a:solidFill>
              </a:rPr>
              <a:pPr/>
              <a:t>20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3774036" y="6416675"/>
            <a:ext cx="1600200" cy="365125"/>
          </a:xfrm>
        </p:spPr>
        <p:txBody>
          <a:bodyPr/>
          <a:lstStyle/>
          <a:p>
            <a:r>
              <a:rPr lang="en-US" dirty="0" smtClean="0">
                <a:solidFill>
                  <a:srgbClr val="4F271C"/>
                </a:solidFill>
              </a:rPr>
              <a:t>4/5/2012</a:t>
            </a:r>
            <a:endParaRPr lang="en-US" dirty="0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99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Interrupts (continued)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330200"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Execution halted</a:t>
            </a:r>
          </a:p>
          <a:p>
            <a:pPr marL="0" lvl="0" indent="330200"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CPU switched from user mode to kernel mode</a:t>
            </a:r>
          </a:p>
          <a:p>
            <a:pPr marL="0" lvl="0" indent="330200"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State saved</a:t>
            </a:r>
          </a:p>
          <a:p>
            <a:pPr marL="457200" lvl="1" indent="279400"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Registers, stack pointer, PC</a:t>
            </a:r>
          </a:p>
          <a:p>
            <a:pPr marL="0" lvl="0" indent="330200"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Look up interrupt handler in table</a:t>
            </a:r>
            <a:endParaRPr lang="en-US" sz="2400" dirty="0">
              <a:solidFill>
                <a:srgbClr val="000000"/>
              </a:solidFill>
              <a:latin typeface="Calibri" pitchFamily="34" charset="0"/>
              <a:ea typeface="Tahoma"/>
              <a:cs typeface="Calibri" pitchFamily="34" charset="0"/>
              <a:sym typeface="Tahoma"/>
            </a:endParaRPr>
          </a:p>
          <a:p>
            <a:pPr marL="0" lvl="0" indent="330200"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Run handler</a:t>
            </a:r>
          </a:p>
          <a:p>
            <a:pPr marL="457200" lvl="1" indent="279400">
              <a:spcBef>
                <a:spcPts val="700"/>
              </a:spcBef>
              <a:buClr>
                <a:srgbClr val="FF0000"/>
              </a:buClr>
              <a:buSzPct val="53571"/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Handler is (mostly) just a function pointer</a:t>
            </a:r>
          </a:p>
          <a:p>
            <a:pPr marL="0" lvl="0" indent="330200"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Restore state</a:t>
            </a:r>
          </a:p>
          <a:p>
            <a:pPr marL="0" lvl="0" indent="330200"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CPU switched from kernel mode to user mode</a:t>
            </a:r>
          </a:p>
          <a:p>
            <a:pPr marL="0" lvl="0" indent="330200"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Resume execution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>
                <a:solidFill>
                  <a:srgbClr val="4F271C"/>
                </a:solidFill>
              </a:rPr>
              <a:pPr/>
              <a:t>3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3774036" y="6416675"/>
            <a:ext cx="1600200" cy="365125"/>
          </a:xfrm>
        </p:spPr>
        <p:txBody>
          <a:bodyPr/>
          <a:lstStyle/>
          <a:p>
            <a:r>
              <a:rPr lang="en-US" dirty="0" smtClean="0">
                <a:solidFill>
                  <a:srgbClr val="4F271C"/>
                </a:solidFill>
              </a:rPr>
              <a:t>4/5/2012</a:t>
            </a:r>
            <a:endParaRPr lang="en-US" dirty="0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59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Interrupts (continued)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330200"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What happens if there is another interrupt during the handler?</a:t>
            </a:r>
          </a:p>
          <a:p>
            <a:pPr marL="342900" lvl="1" indent="330200"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The kernel disables interrupts before entering a handler routine</a:t>
            </a:r>
          </a:p>
          <a:p>
            <a:pPr marL="0" indent="330200"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What happens if an interrupt fires while they are disabled?</a:t>
            </a:r>
          </a:p>
          <a:p>
            <a:pPr marL="342900" lvl="1" indent="330200"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The kernel queues interrupts for later processing</a:t>
            </a:r>
            <a:endParaRPr lang="en-US" dirty="0">
              <a:solidFill>
                <a:srgbClr val="000000"/>
              </a:solidFill>
              <a:latin typeface="Calibri" pitchFamily="34" charset="0"/>
              <a:ea typeface="Tahoma"/>
              <a:cs typeface="Calibri" pitchFamily="34" charset="0"/>
              <a:sym typeface="Tahom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>
                <a:solidFill>
                  <a:srgbClr val="4F271C"/>
                </a:solidFill>
              </a:rPr>
              <a:pPr/>
              <a:t>4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3774036" y="6416675"/>
            <a:ext cx="1600200" cy="365125"/>
          </a:xfrm>
        </p:spPr>
        <p:txBody>
          <a:bodyPr/>
          <a:lstStyle/>
          <a:p>
            <a:r>
              <a:rPr lang="en-US" dirty="0" smtClean="0">
                <a:solidFill>
                  <a:srgbClr val="4F271C"/>
                </a:solidFill>
              </a:rPr>
              <a:t>4/5/2012</a:t>
            </a:r>
            <a:endParaRPr lang="en-US" dirty="0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89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330200"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Provide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userspace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 applications with controlled access to OS services</a:t>
            </a:r>
          </a:p>
          <a:p>
            <a:pPr marL="0" lvl="0" indent="330200"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Requires special hardware support on the CPU 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to detect a certain system call instruction and trap to the kernel</a:t>
            </a:r>
            <a:endParaRPr lang="en-US" dirty="0" smtClean="0">
              <a:solidFill>
                <a:srgbClr val="000000"/>
              </a:solidFill>
              <a:latin typeface="Calibri" pitchFamily="34" charset="0"/>
              <a:ea typeface="Tahoma"/>
              <a:cs typeface="Calibri" pitchFamily="34" charset="0"/>
              <a:sym typeface="Tahom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>
                <a:solidFill>
                  <a:srgbClr val="4F271C"/>
                </a:solidFill>
              </a:rPr>
              <a:pPr/>
              <a:t>5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3774036" y="6416675"/>
            <a:ext cx="1600200" cy="365125"/>
          </a:xfrm>
        </p:spPr>
        <p:txBody>
          <a:bodyPr/>
          <a:lstStyle/>
          <a:p>
            <a:r>
              <a:rPr lang="en-US" dirty="0" smtClean="0">
                <a:solidFill>
                  <a:srgbClr val="4F271C"/>
                </a:solidFill>
              </a:rPr>
              <a:t>4/5/2012</a:t>
            </a:r>
            <a:endParaRPr lang="en-US" dirty="0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41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 control flow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330200"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User application calls a user-level library routine (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gettimeofday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()</a:t>
            </a: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, 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read()</a:t>
            </a: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, 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exec()</a:t>
            </a: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, etc.)</a:t>
            </a:r>
          </a:p>
          <a:p>
            <a:pPr marL="0" lvl="0" indent="330200"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Invokes system call through stub, which specifies the system call number. From 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unistd.h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:</a:t>
            </a:r>
          </a:p>
          <a:p>
            <a:pPr marL="0" lvl="0" indent="0">
              <a:spcBef>
                <a:spcPts val="800"/>
              </a:spcBef>
              <a:buClr>
                <a:srgbClr val="3333CC"/>
              </a:buClr>
              <a:buSzPct val="59895"/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#define 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__</a:t>
            </a:r>
            <a:r>
              <a:rPr lang="en-US" sz="1800" dirty="0" err="1">
                <a:solidFill>
                  <a:srgbClr val="000000"/>
                </a:solidFill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NR_getpid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 172</a:t>
            </a:r>
          </a:p>
          <a:p>
            <a:pPr marL="0" lvl="0" indent="0">
              <a:spcBef>
                <a:spcPts val="800"/>
              </a:spcBef>
              <a:buClr>
                <a:srgbClr val="3333CC"/>
              </a:buClr>
              <a:buSzPct val="59895"/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__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SYSCALL(__</a:t>
            </a:r>
            <a:r>
              <a:rPr lang="en-US" sz="1800" dirty="0" err="1">
                <a:solidFill>
                  <a:srgbClr val="000000"/>
                </a:solidFill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NR_getpid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sys_getpid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)</a:t>
            </a:r>
          </a:p>
          <a:p>
            <a:pPr marL="0" lvl="0" indent="330200"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This generally causes an interrupt, trapping to kernel</a:t>
            </a:r>
          </a:p>
          <a:p>
            <a:pPr marL="0" lvl="0" indent="330200"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Kernel looks up system call number in </a:t>
            </a:r>
            <a:r>
              <a:rPr lang="en-US" sz="2800" dirty="0" err="1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syscall</a:t>
            </a: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 table, calls appropriate function</a:t>
            </a:r>
          </a:p>
          <a:p>
            <a:pPr marL="0" lvl="0" indent="330200"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Function executes and returns to interrupt handler, which returns the result to the </a:t>
            </a:r>
            <a:r>
              <a:rPr lang="en-US" sz="2800" dirty="0" err="1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userspace</a:t>
            </a: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 process</a:t>
            </a:r>
          </a:p>
          <a:p>
            <a:pPr marL="0" lvl="0" indent="330200"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endParaRPr lang="en-US" dirty="0" smtClean="0">
              <a:solidFill>
                <a:srgbClr val="000000"/>
              </a:solidFill>
              <a:latin typeface="Calibri" pitchFamily="34" charset="0"/>
              <a:ea typeface="Tahoma"/>
              <a:cs typeface="Calibri" pitchFamily="34" charset="0"/>
              <a:sym typeface="Tahom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>
                <a:solidFill>
                  <a:srgbClr val="4F271C"/>
                </a:solidFill>
              </a:rPr>
              <a:pPr/>
              <a:t>6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3774036" y="6416675"/>
            <a:ext cx="1600200" cy="365125"/>
          </a:xfrm>
        </p:spPr>
        <p:txBody>
          <a:bodyPr/>
          <a:lstStyle/>
          <a:p>
            <a:r>
              <a:rPr lang="en-US" dirty="0" smtClean="0">
                <a:solidFill>
                  <a:srgbClr val="4F271C"/>
                </a:solidFill>
              </a:rPr>
              <a:t>4/5/2012</a:t>
            </a:r>
            <a:endParaRPr lang="en-US" dirty="0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5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 control </a:t>
            </a:r>
            <a:r>
              <a:rPr lang="en-US" dirty="0" smtClean="0"/>
              <a:t>flow (continued)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>
                <a:solidFill>
                  <a:srgbClr val="4F271C"/>
                </a:solidFill>
              </a:rPr>
              <a:pPr/>
              <a:t>7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3774036" y="6416675"/>
            <a:ext cx="1600200" cy="365125"/>
          </a:xfrm>
        </p:spPr>
        <p:txBody>
          <a:bodyPr/>
          <a:lstStyle/>
          <a:p>
            <a:r>
              <a:rPr lang="en-US" dirty="0" smtClean="0">
                <a:solidFill>
                  <a:srgbClr val="4F271C"/>
                </a:solidFill>
              </a:rPr>
              <a:t>4/5/2012</a:t>
            </a:r>
            <a:endParaRPr lang="en-US" dirty="0">
              <a:solidFill>
                <a:srgbClr val="4F271C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914400"/>
            <a:ext cx="7251700" cy="4584700"/>
          </a:xfrm>
          <a:prstGeom prst="rect">
            <a:avLst/>
          </a:prstGeom>
          <a:solidFill>
            <a:sysClr val="window" lastClr="FFFFFF"/>
          </a:solidFill>
        </p:spPr>
      </p:pic>
      <p:sp>
        <p:nvSpPr>
          <p:cNvPr id="3" name="Rectangle 2"/>
          <p:cNvSpPr/>
          <p:nvPr/>
        </p:nvSpPr>
        <p:spPr>
          <a:xfrm>
            <a:off x="896224" y="5518032"/>
            <a:ext cx="72698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330200"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r>
              <a:rPr lang="en-US" sz="2800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Specifics have changed since this diagram was made, but idea is still the same</a:t>
            </a:r>
            <a:endParaRPr lang="en-US" sz="2800" dirty="0">
              <a:latin typeface="Calibri" pitchFamily="34" charset="0"/>
              <a:ea typeface="Tahoma"/>
              <a:cs typeface="Calibri" pitchFamily="34" charset="0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46873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Linux does system calls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330200"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The </a:t>
            </a:r>
            <a:r>
              <a:rPr lang="en-US" sz="2800" dirty="0" err="1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syscall</a:t>
            </a: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 handler is generally defined in 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arch/x86/kernel/entry_[32|64].S</a:t>
            </a:r>
          </a:p>
          <a:p>
            <a:pPr marL="0" lvl="0" indent="330200"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In the Ubuntu kernel I am running (2.6.38), 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entry_64.S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contains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ENTRY(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system_call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, which is where the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syscall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logic starts</a:t>
            </a:r>
            <a:endParaRPr lang="en-US" sz="2800" dirty="0" smtClean="0">
              <a:solidFill>
                <a:srgbClr val="000000"/>
              </a:solidFill>
              <a:latin typeface="Courier New" pitchFamily="49" charset="0"/>
              <a:ea typeface="Tahoma"/>
              <a:cs typeface="Courier New" pitchFamily="49" charset="0"/>
              <a:sym typeface="Tahoma"/>
            </a:endParaRPr>
          </a:p>
          <a:p>
            <a:pPr marL="0" lvl="0" indent="330200"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There used to be “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int</a:t>
            </a: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” and “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iret</a:t>
            </a: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” instructions, but those have been replaced by “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sysenter</a:t>
            </a: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” and “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sysexit</a:t>
            </a: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”, which provide similar functionality.</a:t>
            </a:r>
          </a:p>
          <a:p>
            <a:pPr marL="0" lvl="0" indent="330200"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endParaRPr lang="en-US" dirty="0" smtClean="0">
              <a:solidFill>
                <a:srgbClr val="000000"/>
              </a:solidFill>
              <a:latin typeface="Calibri" pitchFamily="34" charset="0"/>
              <a:ea typeface="Tahoma"/>
              <a:cs typeface="Calibri" pitchFamily="34" charset="0"/>
              <a:sym typeface="Tahom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>
                <a:solidFill>
                  <a:srgbClr val="4F271C"/>
                </a:solidFill>
              </a:rPr>
              <a:pPr/>
              <a:t>8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3774036" y="6416675"/>
            <a:ext cx="1600200" cy="365125"/>
          </a:xfrm>
        </p:spPr>
        <p:txBody>
          <a:bodyPr/>
          <a:lstStyle/>
          <a:p>
            <a:r>
              <a:rPr lang="en-US" dirty="0" smtClean="0">
                <a:solidFill>
                  <a:srgbClr val="4F271C"/>
                </a:solidFill>
              </a:rPr>
              <a:t>4/5/2012</a:t>
            </a:r>
            <a:endParaRPr lang="en-US" dirty="0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80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Syscalls</a:t>
            </a:r>
            <a:r>
              <a:rPr lang="en-US" dirty="0" smtClean="0"/>
              <a:t> in a virtual machine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330200"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For software VMMs (e.g. </a:t>
            </a:r>
            <a:r>
              <a:rPr lang="en-US" sz="2800" dirty="0" err="1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VMWare</a:t>
            </a: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 Player, </a:t>
            </a:r>
            <a:r>
              <a:rPr lang="en-US" sz="2800" dirty="0" err="1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VirtualBox</a:t>
            </a: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, Microsoft Virtual PC), there are a couple options:</a:t>
            </a:r>
          </a:p>
          <a:p>
            <a:pPr marL="342900" lvl="1" indent="330200"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Install hardware interrupt handler for each VM (requires CPU support, such as with Core 2 Duo and up)</a:t>
            </a:r>
          </a:p>
          <a:p>
            <a:pPr marL="342900" lvl="1" indent="330200"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Use dynamic rewriting to avoid hardware trap entirely</a:t>
            </a:r>
          </a:p>
          <a:p>
            <a:pPr marL="0" indent="330200"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For </a:t>
            </a:r>
            <a:r>
              <a:rPr lang="en-US" sz="2800" dirty="0" err="1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paravirtualized</a:t>
            </a: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 VMMs (e.g. </a:t>
            </a:r>
            <a:r>
              <a:rPr lang="en-US" sz="2800" dirty="0" err="1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Xen</a:t>
            </a: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) parts of the OS are actually rewritten to avoid hardware traps</a:t>
            </a:r>
          </a:p>
          <a:p>
            <a:pPr marL="0" indent="330200"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For hardware </a:t>
            </a: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VMMs </a:t>
            </a:r>
            <a:r>
              <a:rPr lang="en-US" sz="2800" dirty="0" err="1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a.k.a</a:t>
            </a: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 embedded hypervisors (</a:t>
            </a: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e.g. </a:t>
            </a:r>
            <a:r>
              <a:rPr lang="en-US" sz="2800" dirty="0" err="1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VMWare</a:t>
            </a: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 ESX), </a:t>
            </a: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sandboxing requirements are smaller, as the only user-mode entities are VMs</a:t>
            </a:r>
            <a:endParaRPr lang="en-US" sz="2800" dirty="0" smtClean="0">
              <a:solidFill>
                <a:srgbClr val="000000"/>
              </a:solidFill>
              <a:latin typeface="Calibri" pitchFamily="34" charset="0"/>
              <a:ea typeface="Tahoma"/>
              <a:cs typeface="Calibri" pitchFamily="34" charset="0"/>
              <a:sym typeface="Tahoma"/>
            </a:endParaRPr>
          </a:p>
          <a:p>
            <a:pPr marL="0" indent="330200"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ea typeface="Tahoma"/>
                <a:cs typeface="Calibri" pitchFamily="34" charset="0"/>
                <a:sym typeface="Tahoma"/>
              </a:rPr>
              <a:t>Is one approach “best”?</a:t>
            </a:r>
            <a:endParaRPr lang="en-US" sz="2800" dirty="0" smtClean="0">
              <a:solidFill>
                <a:srgbClr val="000000"/>
              </a:solidFill>
              <a:latin typeface="Calibri" pitchFamily="34" charset="0"/>
              <a:ea typeface="Tahoma"/>
              <a:cs typeface="Calibri" pitchFamily="34" charset="0"/>
              <a:sym typeface="Tahoma"/>
            </a:endParaRPr>
          </a:p>
          <a:p>
            <a:pPr marL="342900" lvl="1" indent="330200"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endParaRPr lang="en-US" sz="2400" dirty="0" smtClean="0">
              <a:solidFill>
                <a:srgbClr val="000000"/>
              </a:solidFill>
              <a:latin typeface="Calibri" pitchFamily="34" charset="0"/>
              <a:ea typeface="Tahoma"/>
              <a:cs typeface="Calibri" pitchFamily="34" charset="0"/>
              <a:sym typeface="Tahoma"/>
            </a:endParaRPr>
          </a:p>
          <a:p>
            <a:pPr marL="0" lvl="0" indent="330200">
              <a:spcBef>
                <a:spcPts val="800"/>
              </a:spcBef>
              <a:buClr>
                <a:srgbClr val="3333CC"/>
              </a:buClr>
              <a:buSzPct val="59895"/>
              <a:buFont typeface="Arial"/>
              <a:buChar char="•"/>
            </a:pPr>
            <a:endParaRPr lang="en-US" dirty="0" smtClean="0">
              <a:solidFill>
                <a:srgbClr val="000000"/>
              </a:solidFill>
              <a:latin typeface="Calibri" pitchFamily="34" charset="0"/>
              <a:ea typeface="Tahoma"/>
              <a:cs typeface="Calibri" pitchFamily="34" charset="0"/>
              <a:sym typeface="Tahom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>
                <a:solidFill>
                  <a:srgbClr val="4F271C"/>
                </a:solidFill>
              </a:rPr>
              <a:pPr/>
              <a:t>9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3774036" y="6416675"/>
            <a:ext cx="1600200" cy="365125"/>
          </a:xfrm>
        </p:spPr>
        <p:txBody>
          <a:bodyPr/>
          <a:lstStyle/>
          <a:p>
            <a:r>
              <a:rPr lang="en-US" dirty="0" smtClean="0">
                <a:solidFill>
                  <a:srgbClr val="4F271C"/>
                </a:solidFill>
              </a:rPr>
              <a:t>4/5/2012</a:t>
            </a:r>
            <a:endParaRPr lang="en-US" dirty="0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97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od White Theme">
  <a:themeElements>
    <a:clrScheme name="CCS pretty good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073779"/>
      </a:accent1>
      <a:accent2>
        <a:srgbClr val="FEB80A"/>
      </a:accent2>
      <a:accent3>
        <a:srgbClr val="C32D2E"/>
      </a:accent3>
      <a:accent4>
        <a:srgbClr val="84AA33"/>
      </a:accent4>
      <a:accent5>
        <a:srgbClr val="5D76BA"/>
      </a:accent5>
      <a:accent6>
        <a:srgbClr val="B4B392"/>
      </a:accent6>
      <a:hlink>
        <a:srgbClr val="8DC765"/>
      </a:hlink>
      <a:folHlink>
        <a:srgbClr val="AA8A14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Good White Theme">
  <a:themeElements>
    <a:clrScheme name="CCS pretty good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073779"/>
      </a:accent1>
      <a:accent2>
        <a:srgbClr val="FEB80A"/>
      </a:accent2>
      <a:accent3>
        <a:srgbClr val="C32D2E"/>
      </a:accent3>
      <a:accent4>
        <a:srgbClr val="84AA33"/>
      </a:accent4>
      <a:accent5>
        <a:srgbClr val="5D76BA"/>
      </a:accent5>
      <a:accent6>
        <a:srgbClr val="B4B392"/>
      </a:accent6>
      <a:hlink>
        <a:srgbClr val="8DC765"/>
      </a:hlink>
      <a:folHlink>
        <a:srgbClr val="AA8A14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1336</Words>
  <Application>Microsoft Office PowerPoint</Application>
  <PresentationFormat>On-screen Show (4:3)</PresentationFormat>
  <Paragraphs>187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Good White Theme</vt:lpstr>
      <vt:lpstr>1_Good White Theme</vt:lpstr>
      <vt:lpstr>CSE 451: Operating Systems</vt:lpstr>
      <vt:lpstr>Interrupts</vt:lpstr>
      <vt:lpstr>Interrupts (continued)</vt:lpstr>
      <vt:lpstr>Interrupts (continued)</vt:lpstr>
      <vt:lpstr>System calls</vt:lpstr>
      <vt:lpstr>System call control flow</vt:lpstr>
      <vt:lpstr>System call control flow (continued)</vt:lpstr>
      <vt:lpstr>How Linux does system calls</vt:lpstr>
      <vt:lpstr>Syscalls in a virtual machine</vt:lpstr>
      <vt:lpstr>Project 1</vt:lpstr>
      <vt:lpstr>The CSE451 shell</vt:lpstr>
      <vt:lpstr>CSE451 shell hints</vt:lpstr>
      <vt:lpstr>CSE451 shell hints (continued)</vt:lpstr>
      <vt:lpstr>Adding a system call</vt:lpstr>
      <vt:lpstr>Programming in kernel mode</vt:lpstr>
      <vt:lpstr>Userspace vs. kernel mode conventions</vt:lpstr>
      <vt:lpstr>Kernel development hints</vt:lpstr>
      <vt:lpstr>Kernel development hints (continued)</vt:lpstr>
      <vt:lpstr>Project 1 development</vt:lpstr>
      <vt:lpstr>Project 1 development (continued)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451: Operating Systems</dc:title>
  <cp:lastModifiedBy>Elliott</cp:lastModifiedBy>
  <cp:revision>16</cp:revision>
  <dcterms:modified xsi:type="dcterms:W3CDTF">2012-04-05T18:23:09Z</dcterms:modified>
</cp:coreProperties>
</file>