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319" r:id="rId3"/>
    <p:sldId id="320" r:id="rId4"/>
    <p:sldId id="321" r:id="rId5"/>
    <p:sldId id="322" r:id="rId6"/>
    <p:sldId id="342" r:id="rId7"/>
    <p:sldId id="323" r:id="rId8"/>
    <p:sldId id="324" r:id="rId9"/>
    <p:sldId id="325" r:id="rId10"/>
    <p:sldId id="326" r:id="rId11"/>
    <p:sldId id="289" r:id="rId12"/>
    <p:sldId id="327" r:id="rId13"/>
    <p:sldId id="328" r:id="rId14"/>
    <p:sldId id="329" r:id="rId15"/>
    <p:sldId id="298" r:id="rId16"/>
    <p:sldId id="292" r:id="rId17"/>
    <p:sldId id="293" r:id="rId18"/>
    <p:sldId id="295" r:id="rId19"/>
    <p:sldId id="278" r:id="rId20"/>
    <p:sldId id="343" r:id="rId21"/>
    <p:sldId id="279" r:id="rId22"/>
    <p:sldId id="280" r:id="rId23"/>
    <p:sldId id="281" r:id="rId24"/>
    <p:sldId id="313" r:id="rId25"/>
    <p:sldId id="299" r:id="rId26"/>
    <p:sldId id="311" r:id="rId27"/>
    <p:sldId id="301" r:id="rId28"/>
    <p:sldId id="347" r:id="rId29"/>
    <p:sldId id="348" r:id="rId30"/>
    <p:sldId id="334" r:id="rId31"/>
    <p:sldId id="335" r:id="rId32"/>
    <p:sldId id="332" r:id="rId33"/>
    <p:sldId id="282" r:id="rId34"/>
    <p:sldId id="336" r:id="rId35"/>
    <p:sldId id="331" r:id="rId36"/>
    <p:sldId id="314" r:id="rId37"/>
    <p:sldId id="283" r:id="rId38"/>
    <p:sldId id="315" r:id="rId39"/>
    <p:sldId id="338" r:id="rId40"/>
    <p:sldId id="337" r:id="rId41"/>
    <p:sldId id="344" r:id="rId42"/>
    <p:sldId id="285" r:id="rId43"/>
    <p:sldId id="306" r:id="rId44"/>
    <p:sldId id="307" r:id="rId45"/>
    <p:sldId id="316" r:id="rId46"/>
    <p:sldId id="308" r:id="rId47"/>
    <p:sldId id="309" r:id="rId48"/>
    <p:sldId id="287" r:id="rId49"/>
    <p:sldId id="304" r:id="rId50"/>
    <p:sldId id="305" r:id="rId51"/>
    <p:sldId id="288" r:id="rId52"/>
    <p:sldId id="310" r:id="rId53"/>
    <p:sldId id="345" r:id="rId54"/>
    <p:sldId id="346" r:id="rId5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1592" y="-20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451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l" defTabSz="9842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r" defTabSz="9842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l" defTabSz="9842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r" defTabSz="984250">
              <a:defRPr sz="1300">
                <a:latin typeface="Times New Roman" pitchFamily="18" charset="0"/>
              </a:defRPr>
            </a:lvl1pPr>
          </a:lstStyle>
          <a:p>
            <a:fld id="{B38CCA09-4E35-46E0-8F29-77B312A43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l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4560888"/>
            <a:ext cx="53721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l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1F571F26-4F13-4C9C-9686-B40F687A5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C4E48-70CD-464C-8470-54A12FDEE8E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167" tIns="47732" rIns="97167" bIns="47732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1092200"/>
            <a:ext cx="4806950" cy="36052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0138" y="9107488"/>
            <a:ext cx="2492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455" tIns="28981" rIns="20455" bIns="28981"/>
          <a:lstStyle/>
          <a:p>
            <a:pPr defTabSz="984250">
              <a:lnSpc>
                <a:spcPts val="1725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3D6F5-577C-42DF-A79F-32AB070BA517}" type="slidenum">
              <a:rPr lang="en-US"/>
              <a:pPr/>
              <a:t>10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DC5F2-18D3-4485-8C1C-8681B6B10A79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311BB-5576-4CCF-850E-4F9C948F0A7D}" type="slidenum">
              <a:rPr lang="en-US"/>
              <a:pPr/>
              <a:t>12</a:t>
            </a:fld>
            <a:endParaRPr lang="en-US"/>
          </a:p>
        </p:txBody>
      </p:sp>
      <p:sp>
        <p:nvSpPr>
          <p:cNvPr id="1566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66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D5435-758C-40FA-A8BD-469B53AFB6D5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8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FDBE9-0532-4A79-B2CE-B3FEA99B1AF0}" type="slidenum">
              <a:rPr lang="en-US"/>
              <a:pPr/>
              <a:t>14</a:t>
            </a:fld>
            <a:endParaRPr lang="en-US"/>
          </a:p>
        </p:txBody>
      </p:sp>
      <p:sp>
        <p:nvSpPr>
          <p:cNvPr id="1607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607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81DBA-5B9B-4EA5-ABF3-117EAD4BF693}" type="slidenum">
              <a:rPr lang="en-US"/>
              <a:pPr/>
              <a:t>15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60888"/>
            <a:ext cx="5373688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AA968-1FE5-4D1E-BAFE-35A3E50B2C39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60888"/>
            <a:ext cx="5373688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D8191-DF1D-46BE-AE71-B6CBDD0E386B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82CB-0820-4C23-B4B8-A3E361017203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477C8-9C47-4E41-8F30-2FBB4A1BBC8A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CF751-B65A-4EAE-A1F9-06C370C85A07}" type="slidenum">
              <a:rPr lang="en-US"/>
              <a:pPr/>
              <a:t>2</a:t>
            </a:fld>
            <a:endParaRPr lang="en-US"/>
          </a:p>
        </p:txBody>
      </p:sp>
      <p:sp>
        <p:nvSpPr>
          <p:cNvPr id="140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477C8-9C47-4E41-8F30-2FBB4A1BBC8A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7342D-9677-4B7D-9C14-DFEE7AEAB800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31139-1A67-48A0-9F01-A40D16CB974E}" type="slidenum">
              <a:rPr lang="en-US"/>
              <a:pPr/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7CFA3-EE48-451D-97B4-C2A80A2A7E46}" type="slidenum">
              <a:rPr lang="en-US"/>
              <a:pPr/>
              <a:t>23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5D3-D0D6-4AD3-9623-56B07702FA43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E3E40-031C-488A-914C-D1EB63529C2D}" type="slidenum">
              <a:rPr lang="en-US"/>
              <a:pPr/>
              <a:t>25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95314-B5FE-4018-97FB-62A71D221B4E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DA519-D07C-4CD8-BB13-3CD2A18EF6CD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F9675-CD4F-4F40-B1CF-692B45F58091}" type="slidenum">
              <a:rPr lang="en-US"/>
              <a:pPr/>
              <a:t>30</a:t>
            </a:fld>
            <a:endParaRPr lang="en-US"/>
          </a:p>
        </p:txBody>
      </p:sp>
      <p:sp>
        <p:nvSpPr>
          <p:cNvPr id="171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1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F5867-813C-4FAD-B8F3-E8C68DABF15D}" type="slidenum">
              <a:rPr lang="en-US"/>
              <a:pPr/>
              <a:t>31</a:t>
            </a:fld>
            <a:endParaRPr lang="en-US"/>
          </a:p>
        </p:txBody>
      </p:sp>
      <p:sp>
        <p:nvSpPr>
          <p:cNvPr id="1730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30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60A24-BED3-414F-B411-1234918316E9}" type="slidenum">
              <a:rPr lang="en-US"/>
              <a:pPr/>
              <a:t>3</a:t>
            </a:fld>
            <a:endParaRPr lang="en-US"/>
          </a:p>
        </p:txBody>
      </p:sp>
      <p:sp>
        <p:nvSpPr>
          <p:cNvPr id="1423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23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7F2F3-7183-4AA4-966D-C81440D5EA47}" type="slidenum">
              <a:rPr lang="en-US"/>
              <a:pPr/>
              <a:t>32</a:t>
            </a:fld>
            <a:endParaRPr lang="en-US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669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24588-17C3-426F-91F0-034CDCF082F0}" type="slidenum">
              <a:rPr lang="en-US"/>
              <a:pPr/>
              <a:t>33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4F63-B8BF-4804-BD37-57717F91EE59}" type="slidenum">
              <a:rPr lang="en-US"/>
              <a:pPr/>
              <a:t>34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107CF-BF5D-43FC-95B9-0E0944CF2B03}" type="slidenum">
              <a:rPr lang="en-US"/>
              <a:pPr/>
              <a:t>35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0321C-B814-43FE-9430-7AB49FCE77DD}" type="slidenum">
              <a:rPr lang="en-US"/>
              <a:pPr/>
              <a:t>36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DB515-AFE3-4906-87BA-75BBA3323728}" type="slidenum">
              <a:rPr lang="en-US"/>
              <a:pPr/>
              <a:t>37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F928F-54ED-49D7-BBC5-59CA4AE5F97B}" type="slidenum">
              <a:rPr lang="en-US"/>
              <a:pPr/>
              <a:t>38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E77C0-3AC8-4D55-A17B-4C1207EA579A}" type="slidenum">
              <a:rPr lang="en-US"/>
              <a:pPr/>
              <a:t>39</a:t>
            </a:fld>
            <a:endParaRPr lang="en-US"/>
          </a:p>
        </p:txBody>
      </p:sp>
      <p:sp>
        <p:nvSpPr>
          <p:cNvPr id="1792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92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EC33F-4AB0-45D4-94F9-04CF1E05BC41}" type="slidenum">
              <a:rPr lang="en-US"/>
              <a:pPr/>
              <a:t>40</a:t>
            </a:fld>
            <a:endParaRPr lang="en-US"/>
          </a:p>
        </p:txBody>
      </p:sp>
      <p:sp>
        <p:nvSpPr>
          <p:cNvPr id="177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EC33F-4AB0-45D4-94F9-04CF1E05BC41}" type="slidenum">
              <a:rPr lang="en-US"/>
              <a:pPr/>
              <a:t>41</a:t>
            </a:fld>
            <a:endParaRPr lang="en-US"/>
          </a:p>
        </p:txBody>
      </p:sp>
      <p:sp>
        <p:nvSpPr>
          <p:cNvPr id="177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0728B-2F59-42CA-85ED-C72224E94150}" type="slidenum">
              <a:rPr lang="en-US"/>
              <a:pPr/>
              <a:t>4</a:t>
            </a:fld>
            <a:endParaRPr lang="en-US"/>
          </a:p>
        </p:txBody>
      </p:sp>
      <p:sp>
        <p:nvSpPr>
          <p:cNvPr id="1443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43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7EA09-5981-4769-8068-FAF0E79729FE}" type="slidenum">
              <a:rPr lang="en-US"/>
              <a:pPr/>
              <a:t>42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BD87F-3B79-4043-B0EE-3337B331B0F3}" type="slidenum">
              <a:rPr lang="en-US"/>
              <a:pPr/>
              <a:t>43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275E-90BA-466E-966C-BD5D28D1D550}" type="slidenum">
              <a:rPr lang="en-US"/>
              <a:pPr/>
              <a:t>44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E804F-09A9-4F50-92AD-942CA35C4913}" type="slidenum">
              <a:rPr lang="en-US"/>
              <a:pPr/>
              <a:t>45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18699-1A81-4E1B-AC02-B3B7B6F62102}" type="slidenum">
              <a:rPr lang="en-US"/>
              <a:pPr/>
              <a:t>46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92C86-8D32-4E02-93F4-08C00503061D}" type="slidenum">
              <a:rPr lang="en-US"/>
              <a:pPr/>
              <a:t>47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590D-7A55-4525-8EA0-924E21B8417E}" type="slidenum">
              <a:rPr lang="en-US"/>
              <a:pPr/>
              <a:t>48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ACB51-4787-4306-9F88-7CF99B125FAF}" type="slidenum">
              <a:rPr lang="en-US"/>
              <a:pPr/>
              <a:t>49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B2836-77B9-495E-82C4-88B0386C6037}" type="slidenum">
              <a:rPr lang="en-US"/>
              <a:pPr/>
              <a:t>50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8146A-A523-4A71-A0D4-D027EF566BF1}" type="slidenum">
              <a:rPr lang="en-US"/>
              <a:pPr/>
              <a:t>51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FA1DA-33F2-46A7-A8A9-9989C3D589AD}" type="slidenum">
              <a:rPr lang="en-US"/>
              <a:pPr/>
              <a:t>5</a:t>
            </a:fld>
            <a:endParaRPr lang="en-US"/>
          </a:p>
        </p:txBody>
      </p:sp>
      <p:sp>
        <p:nvSpPr>
          <p:cNvPr id="146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92292-0FF7-4C29-88C0-C772097FC9E8}" type="slidenum">
              <a:rPr lang="en-US"/>
              <a:pPr/>
              <a:t>52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31139-1A67-48A0-9F01-A40D16CB974E}" type="slidenum">
              <a:rPr lang="en-US"/>
              <a:pPr/>
              <a:t>53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7CFA3-EE48-451D-97B4-C2A80A2A7E46}" type="slidenum">
              <a:rPr lang="en-US"/>
              <a:pPr/>
              <a:t>54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FA1DA-33F2-46A7-A8A9-9989C3D589AD}" type="slidenum">
              <a:rPr lang="en-US"/>
              <a:pPr/>
              <a:t>6</a:t>
            </a:fld>
            <a:endParaRPr lang="en-US"/>
          </a:p>
        </p:txBody>
      </p:sp>
      <p:sp>
        <p:nvSpPr>
          <p:cNvPr id="146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B50ED-99EF-444D-B8BE-A4D0D6AB1D25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84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A131D-F72E-4E34-B0C3-943F7FD8AB3A}" type="slidenum">
              <a:rPr lang="en-US"/>
              <a:pPr/>
              <a:t>8</a:t>
            </a:fld>
            <a:endParaRPr lang="en-US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D8844-7F0D-496F-8096-0D9A896F7732}" type="slidenum">
              <a:rPr lang="en-US"/>
              <a:pPr/>
              <a:t>9</a:t>
            </a:fld>
            <a:endParaRPr lang="en-US"/>
          </a:p>
        </p:txBody>
      </p:sp>
      <p:sp>
        <p:nvSpPr>
          <p:cNvPr id="1525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25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F30A2-E99F-4D4B-8F27-BAEE463A4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C0C2-9A5D-48AE-A7AC-CB1017523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4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77000"/>
            <a:ext cx="37338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65B133DA-BE96-41B8-857B-0886D5970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7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77000"/>
            <a:ext cx="3733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+mn-lt"/>
              </a:defRPr>
            </a:lvl1pPr>
          </a:lstStyle>
          <a:p>
            <a:fld id="{90C64C45-B8B7-4342-9319-10D0D131B2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72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OvQCPLkPt4" TargetMode="External"/><Relationship Id="rId3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451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9718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Autumn 2013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1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Course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046538"/>
            <a:ext cx="1108075" cy="7889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570 Allen Center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/>
          <a:p>
            <a:fld id="{13BF492B-5A5D-45D2-9815-619523544F09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BC8-0EC0-4CBD-9B74-BF70E6C16B7C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451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really two “linked” classes:</a:t>
            </a:r>
          </a:p>
          <a:p>
            <a:pPr lvl="1"/>
            <a:r>
              <a:rPr lang="en-US" dirty="0"/>
              <a:t>A classroom/textbook part (mainly run by me)</a:t>
            </a:r>
          </a:p>
          <a:p>
            <a:pPr lvl="1"/>
            <a:r>
              <a:rPr lang="en-US" dirty="0"/>
              <a:t>A project part </a:t>
            </a:r>
            <a:r>
              <a:rPr lang="en-US" dirty="0" smtClean="0"/>
              <a:t>(entirely run </a:t>
            </a:r>
            <a:r>
              <a:rPr lang="en-US" dirty="0"/>
              <a:t>by the </a:t>
            </a:r>
            <a:r>
              <a:rPr lang="en-US" dirty="0" smtClean="0"/>
              <a:t>TAs)</a:t>
            </a:r>
            <a:endParaRPr lang="en-US" dirty="0"/>
          </a:p>
          <a:p>
            <a:r>
              <a:rPr lang="en-US" dirty="0"/>
              <a:t>In a perfect world, we would do this as a two-quarter sequence</a:t>
            </a:r>
          </a:p>
          <a:p>
            <a:pPr lvl="1"/>
            <a:r>
              <a:rPr lang="en-US" dirty="0"/>
              <a:t>The world isn’t </a:t>
            </a:r>
            <a:r>
              <a:rPr lang="en-US" dirty="0" smtClean="0"/>
              <a:t>perfect …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By the end of the course, you’ll see how it all fits together!</a:t>
            </a:r>
          </a:p>
          <a:p>
            <a:pPr lvl="1"/>
            <a:r>
              <a:rPr lang="en-US" dirty="0">
                <a:sym typeface="Wingdings" pitchFamily="2" charset="2"/>
              </a:rPr>
              <a:t>There will be a lot of work</a:t>
            </a:r>
          </a:p>
          <a:p>
            <a:pPr lvl="1"/>
            <a:r>
              <a:rPr lang="en-US" dirty="0">
                <a:sym typeface="Wingdings" pitchFamily="2" charset="2"/>
              </a:rPr>
              <a:t>You’ll learn a </a:t>
            </a:r>
            <a:r>
              <a:rPr lang="en-US" dirty="0" smtClean="0">
                <a:sym typeface="Wingdings" pitchFamily="2" charset="2"/>
              </a:rPr>
              <a:t>lot, and have a ton of fun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In the end, you’ll understand much more deeply how computer systems work</a:t>
            </a:r>
          </a:p>
          <a:p>
            <a:r>
              <a:rPr lang="en-US" b="1" dirty="0">
                <a:solidFill>
                  <a:srgbClr val="FF3300"/>
                </a:solidFill>
              </a:rPr>
              <a:t>“There is no magic”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8932-8985-4711-8A91-B0798467492F}" type="slidenum">
              <a:rPr lang="en-US"/>
              <a:pPr/>
              <a:t>11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this class </a:t>
            </a:r>
            <a:r>
              <a:rPr lang="en-US" dirty="0" smtClean="0"/>
              <a:t>you will </a:t>
            </a:r>
            <a:r>
              <a:rPr lang="en-US" dirty="0"/>
              <a:t>learn: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 major components of most OS’s?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are the components structured?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 most important </a:t>
            </a:r>
            <a:r>
              <a:rPr lang="en-US" dirty="0" smtClean="0"/>
              <a:t>(most common) </a:t>
            </a:r>
            <a:r>
              <a:rPr lang="en-US" dirty="0"/>
              <a:t>interfaces?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policies are typically used in an OS?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algorithms are used to implement </a:t>
            </a:r>
            <a:r>
              <a:rPr lang="en-US" dirty="0" smtClean="0"/>
              <a:t>these policies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</a:pPr>
            <a:r>
              <a:rPr lang="en-US" dirty="0"/>
              <a:t>Philosophy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may not ever build an OS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as a computer scientist or computer engineer you need to understand the foundations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importantly, operating systems exemplify the sorts of engineering design tradeoffs that you’ll need to make throughout your careers – compromises among and within cost, performance, functionality, complexity, schedule …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We want you </a:t>
            </a:r>
            <a:r>
              <a:rPr lang="en-US" dirty="0">
                <a:solidFill>
                  <a:srgbClr val="FF0000"/>
                </a:solidFill>
              </a:rPr>
              <a:t>will love this course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We want you to remember it in 5 years as one that paid off!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085-41BE-4B62-B552-E15CF00A093D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What is an Operating System?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3670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Answers: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 don't know.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Nobody knows.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 book claims to know – read Chapter 1.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They’re programs – big hairy programs</a:t>
            </a:r>
          </a:p>
          <a:p>
            <a:pPr lvl="2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 Linux source you'll be compiling has over 1.7M lines of 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CE84-8434-4E36-B4B7-FBD591EC24A7}" type="slidenum">
              <a:rPr lang="en-US"/>
              <a:pPr/>
              <a:t>13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What is an Operating System?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3670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Answers: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 don't know.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Nobody knows.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book claims to know – read Chapter 1.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They’re programs – big hairy programs</a:t>
            </a:r>
          </a:p>
          <a:p>
            <a:pPr lvl="2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Linux source you'll be compiling has over 1.7M lines of C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7772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Okay.  What are some goals of an OS?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E200-A6DC-4CB2-8923-0DA21ACA77A3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traditional picture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481388" y="1255713"/>
            <a:ext cx="2538412" cy="514350"/>
          </a:xfrm>
          <a:prstGeom prst="rect">
            <a:avLst/>
          </a:prstGeom>
          <a:solidFill>
            <a:srgbClr val="CC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Applications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3481388" y="1790700"/>
            <a:ext cx="2538412" cy="514350"/>
          </a:xfrm>
          <a:prstGeom prst="rect">
            <a:avLst/>
          </a:prstGeom>
          <a:solidFill>
            <a:srgbClr val="FFBBAB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OS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481388" y="2322513"/>
            <a:ext cx="2538412" cy="514350"/>
          </a:xfrm>
          <a:prstGeom prst="rect">
            <a:avLst/>
          </a:prstGeom>
          <a:solidFill>
            <a:srgbClr val="CC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2971800"/>
            <a:ext cx="7772400" cy="2743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“The OS is everything you don’t need to write in order to run your application”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This depiction invites you to think of the OS as a library; we’ll see that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some ways, it is: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all operations on I/O devices require OS calls (</a:t>
            </a:r>
            <a:r>
              <a:rPr lang="en-US" i="1" dirty="0" err="1"/>
              <a:t>syscalls</a:t>
            </a:r>
            <a:r>
              <a:rPr lang="en-US" i="1" dirty="0"/>
              <a:t>)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other ways, it isn't: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you use the CPU/memory without OS calls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intervenes without having been explicitly called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1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Windows?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9C0B-F192-4E2C-812E-BD1C7D12311F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DOS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68627" name="Picture 19" descr="word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6002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0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Windows?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A59-FBD4-4947-A29A-9AF39F9B07D5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DOS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1054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Windows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962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Installer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3300"/>
                </a:solidFill>
                <a:latin typeface="Franklin Gothic Medium" pitchFamily="34" charset="0"/>
              </a:rPr>
              <a:t>COM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248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Printing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1722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TCP/IP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0386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Browser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31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124200" y="3886200"/>
            <a:ext cx="15240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File system</a:t>
            </a:r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3810000" y="1828800"/>
            <a:ext cx="4343400" cy="990600"/>
            <a:chOff x="2400" y="1152"/>
            <a:chExt cx="2736" cy="624"/>
          </a:xfrm>
        </p:grpSpPr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4416" y="1152"/>
              <a:ext cx="720" cy="6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0000FF"/>
                </a:gs>
              </a:gsLst>
              <a:lin ang="27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…</a:t>
              </a:r>
            </a:p>
          </p:txBody>
        </p:sp>
        <p:sp>
          <p:nvSpPr>
            <p:cNvPr id="57358" name="Rectangle 14"/>
            <p:cNvSpPr>
              <a:spLocks noChangeArrowheads="1"/>
            </p:cNvSpPr>
            <p:nvPr/>
          </p:nvSpPr>
          <p:spPr bwMode="auto">
            <a:xfrm>
              <a:off x="2400" y="1152"/>
              <a:ext cx="720" cy="6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hlink"/>
                </a:gs>
              </a:gsLst>
              <a:lin ang="189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…</a:t>
              </a:r>
            </a:p>
          </p:txBody>
        </p:sp>
      </p:grp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105400" y="1828800"/>
            <a:ext cx="1752600" cy="990600"/>
            <a:chOff x="3216" y="1152"/>
            <a:chExt cx="1104" cy="624"/>
          </a:xfrm>
        </p:grpSpPr>
        <p:sp>
          <p:nvSpPr>
            <p:cNvPr id="57361" name="Rectangle 17"/>
            <p:cNvSpPr>
              <a:spLocks noChangeArrowheads="1"/>
            </p:cNvSpPr>
            <p:nvPr/>
          </p:nvSpPr>
          <p:spPr bwMode="auto">
            <a:xfrm>
              <a:off x="3216" y="1152"/>
              <a:ext cx="1104" cy="624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Application</a:t>
              </a:r>
            </a:p>
          </p:txBody>
        </p:sp>
        <p:pic>
          <p:nvPicPr>
            <p:cNvPr id="57362" name="Picture 18" descr="winwo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68"/>
              <a:ext cx="1008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363" name="Picture 19" descr="word5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6002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John DeTreville, Microsoft Corp.</a:t>
            </a:r>
          </a:p>
        </p:txBody>
      </p:sp>
      <p:pic>
        <p:nvPicPr>
          <p:cNvPr id="57365" name="Picture 21" descr="excel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6762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6" name="Picture 22" descr="powerpoint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676275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3200400" y="2971800"/>
            <a:ext cx="54102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.NET?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FE44-32CE-4B87-A6C6-D33C2F96B9D9}" type="slidenum">
              <a:rPr lang="en-US"/>
              <a:pPr/>
              <a:t>17</a:t>
            </a:fld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Internet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59406" name="Picture 14" descr="eba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600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3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.NET?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C2AA-C7D5-4C28-88B8-E00011672CE4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magic</a:t>
            </a:r>
            <a:endParaRPr lang="en-US" sz="2800" i="1" baseline="30000">
              <a:effectLst>
                <a:outerShdw blurRad="38100" dist="38100" dir="2700000" algn="tl">
                  <a:srgbClr val="FFFFFF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Internet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1054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.NET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962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Device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independence</a:t>
            </a:r>
            <a:endParaRPr lang="en-US" sz="2000" baseline="30000">
              <a:latin typeface="Franklin Gothic Medium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3300"/>
                </a:solidFill>
                <a:latin typeface="Franklin Gothic Medium" pitchFamily="34" charset="0"/>
              </a:rPr>
              <a:t>XML</a:t>
            </a:r>
            <a:endParaRPr lang="en-US" sz="2400" baseline="30000">
              <a:solidFill>
                <a:srgbClr val="FF3300"/>
              </a:solidFill>
              <a:latin typeface="Franklin Gothic Medium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248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Identity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&amp; security</a:t>
            </a:r>
            <a:endParaRPr lang="en-US" sz="2000" baseline="30000">
              <a:latin typeface="Franklin Gothic Medium" pitchFamily="34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1722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Asynchrony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0386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Extensibility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31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50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62478" name="Picture 14" descr="eba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600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79" name="Group 15"/>
          <p:cNvGrpSpPr>
            <a:grpSpLocks/>
          </p:cNvGrpSpPr>
          <p:nvPr/>
        </p:nvGrpSpPr>
        <p:grpSpPr bwMode="auto">
          <a:xfrm>
            <a:off x="5105400" y="1828800"/>
            <a:ext cx="1752600" cy="990600"/>
            <a:chOff x="3216" y="1152"/>
            <a:chExt cx="1104" cy="624"/>
          </a:xfrm>
        </p:grpSpPr>
        <p:sp>
          <p:nvSpPr>
            <p:cNvPr id="62480" name="Rectangle 16"/>
            <p:cNvSpPr>
              <a:spLocks noChangeArrowheads="1"/>
            </p:cNvSpPr>
            <p:nvPr/>
          </p:nvSpPr>
          <p:spPr bwMode="auto">
            <a:xfrm>
              <a:off x="3216" y="1152"/>
              <a:ext cx="1104" cy="624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eBay</a:t>
              </a:r>
            </a:p>
          </p:txBody>
        </p:sp>
        <p:pic>
          <p:nvPicPr>
            <p:cNvPr id="62481" name="Picture 17" descr="ebay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48"/>
              <a:ext cx="1008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3810000" y="1828800"/>
            <a:ext cx="4343400" cy="990600"/>
            <a:chOff x="2400" y="1152"/>
            <a:chExt cx="2736" cy="624"/>
          </a:xfrm>
        </p:grpSpPr>
        <p:grpSp>
          <p:nvGrpSpPr>
            <p:cNvPr id="62483" name="Group 19"/>
            <p:cNvGrpSpPr>
              <a:grpSpLocks/>
            </p:cNvGrpSpPr>
            <p:nvPr/>
          </p:nvGrpSpPr>
          <p:grpSpPr bwMode="auto">
            <a:xfrm>
              <a:off x="4416" y="1152"/>
              <a:ext cx="720" cy="624"/>
              <a:chOff x="4416" y="1152"/>
              <a:chExt cx="720" cy="624"/>
            </a:xfrm>
          </p:grpSpPr>
          <p:sp>
            <p:nvSpPr>
              <p:cNvPr id="62484" name="Rectangle 20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720" cy="62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0000FF"/>
                  </a:gs>
                </a:gsLst>
                <a:lin ang="2700000" scaled="1"/>
              </a:gra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Franklin Gothic Medium" pitchFamily="34" charset="0"/>
                  </a:rPr>
                  <a:t>FedEx</a:t>
                </a:r>
              </a:p>
            </p:txBody>
          </p:sp>
          <p:pic>
            <p:nvPicPr>
              <p:cNvPr id="62485" name="Picture 21" descr="fedex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" y="1344"/>
                <a:ext cx="624" cy="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486" name="Group 22"/>
            <p:cNvGrpSpPr>
              <a:grpSpLocks/>
            </p:cNvGrpSpPr>
            <p:nvPr/>
          </p:nvGrpSpPr>
          <p:grpSpPr bwMode="auto">
            <a:xfrm>
              <a:off x="2400" y="1152"/>
              <a:ext cx="720" cy="624"/>
              <a:chOff x="2400" y="1152"/>
              <a:chExt cx="720" cy="624"/>
            </a:xfrm>
          </p:grpSpPr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720" cy="624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chemeClr val="hlink"/>
                  </a:gs>
                </a:gsLst>
                <a:lin ang="18900000" scaled="1"/>
              </a:gra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Franklin Gothic Medium" pitchFamily="34" charset="0"/>
                  </a:rPr>
                  <a:t>Bank</a:t>
                </a:r>
              </a:p>
            </p:txBody>
          </p:sp>
          <p:pic>
            <p:nvPicPr>
              <p:cNvPr id="62488" name="Picture 24" descr="vis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296"/>
                <a:ext cx="576" cy="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3276600" y="2971800"/>
            <a:ext cx="52578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88ED-7163-4850-9F6B-F733D0AF0908}" type="slidenum">
              <a:rPr lang="en-US"/>
              <a:pPr/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and hardware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/>
              <a:t>An OS </a:t>
            </a:r>
            <a:r>
              <a:rPr lang="en-US">
                <a:solidFill>
                  <a:srgbClr val="FF3300"/>
                </a:solidFill>
              </a:rPr>
              <a:t>mediates</a:t>
            </a:r>
            <a:r>
              <a:rPr lang="en-US"/>
              <a:t> programs’ access to hardware resources (</a:t>
            </a:r>
            <a:r>
              <a:rPr lang="en-US" i="1"/>
              <a:t>sharing</a:t>
            </a:r>
            <a:r>
              <a:rPr lang="en-US"/>
              <a:t> and </a:t>
            </a:r>
            <a:r>
              <a:rPr lang="en-US" i="1"/>
              <a:t>protection</a:t>
            </a:r>
            <a:r>
              <a:rPr lang="en-US"/>
              <a:t>)</a:t>
            </a:r>
          </a:p>
          <a:p>
            <a:pPr lvl="1"/>
            <a:r>
              <a:rPr lang="en-US"/>
              <a:t>computation (CPU)</a:t>
            </a:r>
          </a:p>
          <a:p>
            <a:pPr lvl="1"/>
            <a:r>
              <a:rPr lang="en-US"/>
              <a:t>volatile storage (memory) and persistent storage (disk, etc.)</a:t>
            </a:r>
          </a:p>
          <a:p>
            <a:pPr lvl="1"/>
            <a:r>
              <a:rPr lang="en-US"/>
              <a:t>network communications (TCP/IP stacks, Ethernet cards, etc.)</a:t>
            </a:r>
          </a:p>
          <a:p>
            <a:pPr lvl="1"/>
            <a:r>
              <a:rPr lang="en-US"/>
              <a:t>input/output devices (keyboard, display, sound card, etc.)</a:t>
            </a:r>
          </a:p>
          <a:p>
            <a:r>
              <a:rPr lang="en-US"/>
              <a:t>The OS </a:t>
            </a:r>
            <a:r>
              <a:rPr lang="en-US">
                <a:solidFill>
                  <a:srgbClr val="FF3300"/>
                </a:solidFill>
              </a:rPr>
              <a:t>abstracts</a:t>
            </a:r>
            <a:r>
              <a:rPr lang="en-US"/>
              <a:t> hardware into </a:t>
            </a:r>
            <a:r>
              <a:rPr lang="en-US">
                <a:solidFill>
                  <a:srgbClr val="FF3300"/>
                </a:solidFill>
              </a:rPr>
              <a:t>logical resources</a:t>
            </a:r>
            <a:r>
              <a:rPr lang="en-US"/>
              <a:t> and well-defined </a:t>
            </a:r>
            <a:r>
              <a:rPr lang="en-US">
                <a:solidFill>
                  <a:srgbClr val="FF3300"/>
                </a:solidFill>
              </a:rPr>
              <a:t>interfaces</a:t>
            </a:r>
            <a:r>
              <a:rPr lang="en-US"/>
              <a:t> to those resources (</a:t>
            </a:r>
            <a:r>
              <a:rPr lang="en-US" i="1"/>
              <a:t>ease of use</a:t>
            </a:r>
            <a:r>
              <a:rPr lang="en-US"/>
              <a:t>)</a:t>
            </a:r>
          </a:p>
          <a:p>
            <a:pPr lvl="1"/>
            <a:r>
              <a:rPr lang="en-US"/>
              <a:t>processes (CPU, memory)</a:t>
            </a:r>
          </a:p>
          <a:p>
            <a:pPr lvl="1"/>
            <a:r>
              <a:rPr lang="en-US"/>
              <a:t>files (disk)</a:t>
            </a:r>
          </a:p>
          <a:p>
            <a:pPr lvl="1"/>
            <a:r>
              <a:rPr lang="en-US"/>
              <a:t>programs (sequences of instructions)</a:t>
            </a:r>
          </a:p>
          <a:p>
            <a:pPr lvl="1"/>
            <a:r>
              <a:rPr lang="en-US"/>
              <a:t>sockets (network)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92B-5A5D-45D2-9815-619523544F0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687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Today’s agenda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Administrivia</a:t>
            </a:r>
          </a:p>
          <a:p>
            <a:pPr marL="741363" lvl="1" indent="-284163" defTabSz="457200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Course overview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course staff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general structure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text(s)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policies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your to-do list</a:t>
            </a:r>
            <a:br>
              <a:rPr lang="en-US"/>
            </a:br>
            <a:endParaRPr lang="en-US"/>
          </a:p>
          <a:p>
            <a:pPr marL="341313" indent="-341313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OS overview</a:t>
            </a:r>
          </a:p>
          <a:p>
            <a:pPr marL="741363" lvl="1" indent="-284163" defTabSz="457200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Trying to make sense of the topic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88ED-7163-4850-9F6B-F733D0AF0908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 says an OS is …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 dirty="0" smtClean="0"/>
              <a:t>A Referee</a:t>
            </a:r>
            <a:endParaRPr lang="en-US" dirty="0"/>
          </a:p>
          <a:p>
            <a:pPr lvl="1"/>
            <a:r>
              <a:rPr lang="en-US" dirty="0" smtClean="0"/>
              <a:t>Mediates </a:t>
            </a:r>
            <a:r>
              <a:rPr lang="en-US" dirty="0" smtClean="0"/>
              <a:t>resource sharing</a:t>
            </a:r>
          </a:p>
          <a:p>
            <a:r>
              <a:rPr lang="en-US" dirty="0" smtClean="0"/>
              <a:t>An Illusionist</a:t>
            </a:r>
          </a:p>
          <a:p>
            <a:pPr lvl="1"/>
            <a:r>
              <a:rPr lang="en-US" dirty="0" smtClean="0"/>
              <a:t>Masks </a:t>
            </a:r>
            <a:r>
              <a:rPr lang="en-US" dirty="0" smtClean="0"/>
              <a:t>hardware limitations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 smtClean="0"/>
              <a:t>common services</a:t>
            </a:r>
          </a:p>
        </p:txBody>
      </p:sp>
    </p:spTree>
    <p:extLst>
      <p:ext uri="{BB962C8B-B14F-4D97-AF65-F5344CB8AC3E}">
        <p14:creationId xmlns:p14="http://schemas.microsoft.com/office/powerpoint/2010/main" val="347242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8349-4961-4425-870A-A03356EE2BED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bother with an OS?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Application benefits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programming </a:t>
            </a:r>
            <a:r>
              <a:rPr lang="en-US" dirty="0">
                <a:solidFill>
                  <a:srgbClr val="FF3300"/>
                </a:solidFill>
              </a:rPr>
              <a:t>simplicity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see high-level abstractions (files) instead of low-level hardware details (device registers)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abstractions are </a:t>
            </a:r>
            <a:r>
              <a:rPr lang="en-US" dirty="0">
                <a:solidFill>
                  <a:srgbClr val="FF3300"/>
                </a:solidFill>
              </a:rPr>
              <a:t>reusable</a:t>
            </a:r>
            <a:r>
              <a:rPr lang="en-US" dirty="0"/>
              <a:t> across many programs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portability</a:t>
            </a:r>
            <a:r>
              <a:rPr lang="en-US" dirty="0"/>
              <a:t> (across machine configurations or architectures)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device independence: 3com card or Intel card?</a:t>
            </a:r>
          </a:p>
          <a:p>
            <a:pPr>
              <a:lnSpc>
                <a:spcPct val="90000"/>
              </a:lnSpc>
            </a:pPr>
            <a:r>
              <a:rPr lang="en-US" dirty="0"/>
              <a:t>User benefits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safety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program “sees” </a:t>
            </a:r>
            <a:r>
              <a:rPr lang="en-US" dirty="0" smtClean="0"/>
              <a:t>its own </a:t>
            </a:r>
            <a:r>
              <a:rPr lang="en-US" dirty="0"/>
              <a:t>virtual machine, thinks it </a:t>
            </a:r>
            <a:r>
              <a:rPr lang="en-US" dirty="0" smtClean="0"/>
              <a:t>“owns” the </a:t>
            </a:r>
            <a:r>
              <a:rPr lang="en-US" dirty="0"/>
              <a:t>computer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OS </a:t>
            </a:r>
            <a:r>
              <a:rPr lang="en-US" dirty="0">
                <a:solidFill>
                  <a:srgbClr val="FF3300"/>
                </a:solidFill>
              </a:rPr>
              <a:t>protects</a:t>
            </a:r>
            <a:r>
              <a:rPr lang="en-US" dirty="0"/>
              <a:t> programs from each other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OS </a:t>
            </a:r>
            <a:r>
              <a:rPr lang="en-US" dirty="0">
                <a:solidFill>
                  <a:srgbClr val="FF3300"/>
                </a:solidFill>
              </a:rPr>
              <a:t>fairly</a:t>
            </a:r>
            <a:r>
              <a:rPr lang="en-US" dirty="0"/>
              <a:t> </a:t>
            </a:r>
            <a:r>
              <a:rPr lang="en-US" dirty="0">
                <a:solidFill>
                  <a:srgbClr val="FF3300"/>
                </a:solidFill>
              </a:rPr>
              <a:t>multiplexes</a:t>
            </a:r>
            <a:r>
              <a:rPr lang="en-US" dirty="0"/>
              <a:t> resources across programs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efficiency</a:t>
            </a:r>
            <a:r>
              <a:rPr lang="en-US" dirty="0"/>
              <a:t> (cost and speed)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share</a:t>
            </a:r>
            <a:r>
              <a:rPr lang="en-US" dirty="0"/>
              <a:t> one computer across many users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concurrent</a:t>
            </a:r>
            <a:r>
              <a:rPr lang="en-US" dirty="0"/>
              <a:t> execution of multiple programs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4EE7-E5A6-4571-B652-C16EC6EACA05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OS issues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structure</a:t>
            </a:r>
            <a:r>
              <a:rPr lang="en-US" sz="2000" dirty="0"/>
              <a:t>: how is the OS organized?</a:t>
            </a:r>
          </a:p>
          <a:p>
            <a:r>
              <a:rPr lang="en-US" sz="2000" b="1" dirty="0"/>
              <a:t>sharing</a:t>
            </a:r>
            <a:r>
              <a:rPr lang="en-US" sz="2000" dirty="0"/>
              <a:t>: how are resources shared across users?</a:t>
            </a:r>
          </a:p>
          <a:p>
            <a:r>
              <a:rPr lang="en-US" sz="2000" b="1" dirty="0"/>
              <a:t>naming</a:t>
            </a:r>
            <a:r>
              <a:rPr lang="en-US" sz="2000" dirty="0"/>
              <a:t>: how are resources named (by </a:t>
            </a:r>
            <a:r>
              <a:rPr lang="en-US" sz="2000" dirty="0" smtClean="0"/>
              <a:t>users, by programs</a:t>
            </a:r>
            <a:r>
              <a:rPr lang="en-US" sz="2000" dirty="0"/>
              <a:t>)?</a:t>
            </a:r>
          </a:p>
          <a:p>
            <a:r>
              <a:rPr lang="en-US" sz="2000" b="1" dirty="0"/>
              <a:t>protection</a:t>
            </a:r>
            <a:r>
              <a:rPr lang="en-US" sz="2000" dirty="0"/>
              <a:t>: how is one user/program protected from another?</a:t>
            </a:r>
          </a:p>
          <a:p>
            <a:r>
              <a:rPr lang="en-US" sz="2000" b="1" dirty="0" smtClean="0"/>
              <a:t>security</a:t>
            </a:r>
            <a:r>
              <a:rPr lang="en-US" sz="2000" dirty="0"/>
              <a:t>: how is the integrity of the OS and its resources ensured?</a:t>
            </a:r>
          </a:p>
          <a:p>
            <a:r>
              <a:rPr lang="en-US" sz="2000" b="1" dirty="0" smtClean="0"/>
              <a:t>performance</a:t>
            </a:r>
            <a:r>
              <a:rPr lang="en-US" sz="2000" dirty="0"/>
              <a:t>: how do we make it all go fast?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vailability</a:t>
            </a:r>
            <a:r>
              <a:rPr lang="en-US" sz="2000" dirty="0" smtClean="0"/>
              <a:t>: can you always access the services you need?</a:t>
            </a:r>
          </a:p>
          <a:p>
            <a:r>
              <a:rPr lang="en-US" sz="2000" b="1" dirty="0" smtClean="0"/>
              <a:t>reliability</a:t>
            </a:r>
            <a:r>
              <a:rPr lang="en-US" sz="2000" dirty="0"/>
              <a:t>: what happens if something goes wrong (either with hardware or with a program)?</a:t>
            </a:r>
          </a:p>
          <a:p>
            <a:r>
              <a:rPr lang="en-US" sz="2000" b="1" dirty="0"/>
              <a:t>extensibility</a:t>
            </a:r>
            <a:r>
              <a:rPr lang="en-US" sz="2000" dirty="0"/>
              <a:t>: can we add new features?</a:t>
            </a:r>
          </a:p>
          <a:p>
            <a:r>
              <a:rPr lang="en-US" sz="2000" b="1" dirty="0"/>
              <a:t>communication</a:t>
            </a:r>
            <a:r>
              <a:rPr lang="en-US" sz="2000" dirty="0"/>
              <a:t>: how do programs exchange information, including across a network?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F521-BDE1-4240-AEAF-4016E8DA3D5D}" type="slidenum">
              <a:rPr lang="en-US"/>
              <a:pPr/>
              <a:t>23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OS issues…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000" b="1" dirty="0"/>
              <a:t>concurrency</a:t>
            </a:r>
            <a:r>
              <a:rPr lang="en-US" sz="2000" dirty="0"/>
              <a:t>: how are parallel activities (computation and I/O) created and controlled?</a:t>
            </a:r>
          </a:p>
          <a:p>
            <a:r>
              <a:rPr lang="en-US" sz="2000" b="1" dirty="0"/>
              <a:t>scale</a:t>
            </a:r>
            <a:r>
              <a:rPr lang="en-US" sz="2000" dirty="0"/>
              <a:t>: what happens as demands or resources increase?</a:t>
            </a:r>
          </a:p>
          <a:p>
            <a:r>
              <a:rPr lang="en-US" sz="2000" b="1" dirty="0"/>
              <a:t>persistence</a:t>
            </a:r>
            <a:r>
              <a:rPr lang="en-US" sz="2000" dirty="0"/>
              <a:t>: how do you make data last longer than program executions?</a:t>
            </a:r>
          </a:p>
          <a:p>
            <a:r>
              <a:rPr lang="en-US" sz="2000" b="1" dirty="0"/>
              <a:t>distribution</a:t>
            </a:r>
            <a:r>
              <a:rPr lang="en-US" sz="2000" dirty="0"/>
              <a:t>: how do multiple computers interact with each other?</a:t>
            </a:r>
          </a:p>
          <a:p>
            <a:r>
              <a:rPr lang="en-US" sz="2000" b="1" dirty="0"/>
              <a:t>accounting</a:t>
            </a:r>
            <a:r>
              <a:rPr lang="en-US" sz="2000" dirty="0"/>
              <a:t>: how do we keep track of resource usage, and perhaps charge for it</a:t>
            </a:r>
            <a:r>
              <a:rPr lang="en-US" sz="2000" dirty="0" smtClean="0"/>
              <a:t>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uditing</a:t>
            </a:r>
            <a:r>
              <a:rPr lang="en-US" sz="2000" dirty="0" smtClean="0"/>
              <a:t>: can we reconstruct who did what to whom?</a:t>
            </a:r>
            <a:endParaRPr lang="en-US" sz="2000" dirty="0"/>
          </a:p>
          <a:p>
            <a:endParaRPr lang="en-US" sz="2000" dirty="0"/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FF3300"/>
                </a:solidFill>
              </a:rPr>
              <a:t>There are </a:t>
            </a:r>
            <a:r>
              <a:rPr lang="en-US" sz="2000" b="1" i="1" dirty="0" smtClean="0">
                <a:solidFill>
                  <a:srgbClr val="FF3300"/>
                </a:solidFill>
              </a:rPr>
              <a:t>tradeoffs – </a:t>
            </a:r>
            <a:r>
              <a:rPr lang="en-US" sz="2000" b="1" i="1" dirty="0">
                <a:solidFill>
                  <a:srgbClr val="FF3300"/>
                </a:solidFill>
              </a:rPr>
              <a:t>not right and wrong!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DDD4-577F-454F-A59B-9E018B11E8B0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Hardware/Software Changes with Time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1960s:  mainframe computers (IBM) </a:t>
            </a:r>
          </a:p>
          <a:p>
            <a:pPr>
              <a:lnSpc>
                <a:spcPct val="90000"/>
              </a:lnSpc>
            </a:pPr>
            <a:r>
              <a:rPr lang="en-US" dirty="0"/>
              <a:t>1970s:  minicomputers (DEC) </a:t>
            </a:r>
          </a:p>
          <a:p>
            <a:pPr>
              <a:lnSpc>
                <a:spcPct val="90000"/>
              </a:lnSpc>
            </a:pPr>
            <a:r>
              <a:rPr lang="en-US" dirty="0"/>
              <a:t>1980s:  microprocessors and workstations (SUN), local-area networking, the Internet</a:t>
            </a:r>
          </a:p>
          <a:p>
            <a:pPr>
              <a:lnSpc>
                <a:spcPct val="90000"/>
              </a:lnSpc>
            </a:pPr>
            <a:r>
              <a:rPr lang="en-US" dirty="0"/>
              <a:t>1990s:  PCs (rise of Microsoft, Intel, Dell), the Web</a:t>
            </a:r>
          </a:p>
          <a:p>
            <a:pPr>
              <a:lnSpc>
                <a:spcPct val="90000"/>
              </a:lnSpc>
            </a:pPr>
            <a:r>
              <a:rPr lang="en-US" dirty="0"/>
              <a:t>2000s: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Internet Services / Clusters (Amazon)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 Cloud Computing (Google, Amazon, Microsoft)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Mobile/ubiquitous/embedded computing (iPod, iPhone, iPad, Android)</a:t>
            </a:r>
          </a:p>
          <a:p>
            <a:pPr>
              <a:lnSpc>
                <a:spcPct val="90000"/>
              </a:lnSpc>
            </a:pPr>
            <a:r>
              <a:rPr lang="en-US" dirty="0"/>
              <a:t>2010s:  sensor networks, “data-intensive computing,” computers and the physical </a:t>
            </a:r>
            <a:r>
              <a:rPr lang="en-US" dirty="0" smtClean="0"/>
              <a:t>world (“pervasive computing”)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2020:  it’s up to you!!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3C9-8772-4CA9-A024-882A17B965EA}" type="slidenum">
              <a:rPr lang="en-US"/>
              <a:pPr/>
              <a:t>25</a:t>
            </a:fld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33400" y="3810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  <a:latin typeface="Arial" charset="0"/>
              </a:rPr>
              <a:t>Progression of concepts and form factors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1066800" y="1066800"/>
            <a:ext cx="7162800" cy="524351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057400" y="6400800"/>
            <a:ext cx="556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Silberschatz, Galvin and Gagne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41CD-4562-4214-B020-3E65CFFE9972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 it all been discovered?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New challenges constantly arise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embedded computing (e.g., iPod)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sensor networks (very low power, memory, etc.)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peer-to-peer systems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 hoc networking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scalable server farm design and management (e.g., Google)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software for utilizing huge clusters (e.g., MapReduce, Bigtable)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overlay networks (e.g., PlanetLab)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worm fingerprinting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finding bugs in system code (e.g., model checking)</a:t>
            </a:r>
          </a:p>
          <a:p>
            <a:pPr>
              <a:lnSpc>
                <a:spcPct val="90000"/>
              </a:lnSpc>
            </a:pPr>
            <a:r>
              <a:rPr lang="en-US" sz="2000"/>
              <a:t>Old problems constantly re-define themselves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evolution of smart phones recapitulated the evolution of PCs, which had recapitulated the evolution of minicomputers, which had recapitulated the evolution of mainframes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but the ubiquity of PCs re-defined the issues in protection and security, as phones are doing once again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456A-AC92-49C7-AB76-93540185BF08}" type="slidenum">
              <a:rPr lang="en-US"/>
              <a:pPr/>
              <a:t>27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and security as an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none</a:t>
            </a:r>
          </a:p>
          <a:p>
            <a:pPr>
              <a:lnSpc>
                <a:spcPct val="90000"/>
              </a:lnSpc>
            </a:pPr>
            <a:r>
              <a:rPr lang="en-US" sz="2000"/>
              <a:t>OS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your program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my program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access by intruding individuals</a:t>
            </a:r>
          </a:p>
          <a:p>
            <a:pPr>
              <a:lnSpc>
                <a:spcPct val="90000"/>
              </a:lnSpc>
            </a:pPr>
            <a:r>
              <a:rPr lang="en-US" sz="2000"/>
              <a:t>access by intruding programs</a:t>
            </a:r>
          </a:p>
          <a:p>
            <a:pPr>
              <a:lnSpc>
                <a:spcPct val="90000"/>
              </a:lnSpc>
            </a:pPr>
            <a:r>
              <a:rPr lang="en-US" sz="2000"/>
              <a:t>denial of service</a:t>
            </a:r>
          </a:p>
          <a:p>
            <a:pPr>
              <a:lnSpc>
                <a:spcPct val="90000"/>
              </a:lnSpc>
            </a:pPr>
            <a:r>
              <a:rPr lang="en-US" sz="2000"/>
              <a:t>distributed denial of service</a:t>
            </a:r>
          </a:p>
          <a:p>
            <a:pPr>
              <a:lnSpc>
                <a:spcPct val="90000"/>
              </a:lnSpc>
            </a:pPr>
            <a:r>
              <a:rPr lang="en-US" sz="2000"/>
              <a:t>spoofing</a:t>
            </a:r>
          </a:p>
          <a:p>
            <a:pPr>
              <a:lnSpc>
                <a:spcPct val="90000"/>
              </a:lnSpc>
            </a:pPr>
            <a:r>
              <a:rPr lang="en-US" sz="2000"/>
              <a:t>spam</a:t>
            </a:r>
          </a:p>
          <a:p>
            <a:pPr>
              <a:lnSpc>
                <a:spcPct val="90000"/>
              </a:lnSpc>
            </a:pPr>
            <a:r>
              <a:rPr lang="en-US" sz="2000"/>
              <a:t>worms</a:t>
            </a:r>
          </a:p>
          <a:p>
            <a:pPr>
              <a:lnSpc>
                <a:spcPct val="90000"/>
              </a:lnSpc>
            </a:pPr>
            <a:r>
              <a:rPr lang="en-US" sz="2000"/>
              <a:t>viruses</a:t>
            </a:r>
          </a:p>
          <a:p>
            <a:pPr>
              <a:lnSpc>
                <a:spcPct val="90000"/>
              </a:lnSpc>
            </a:pPr>
            <a:r>
              <a:rPr lang="en-US" sz="2000"/>
              <a:t>stuff you download and run knowingly (bugs, trojan horses)</a:t>
            </a:r>
          </a:p>
          <a:p>
            <a:pPr>
              <a:lnSpc>
                <a:spcPct val="90000"/>
              </a:lnSpc>
            </a:pPr>
            <a:r>
              <a:rPr lang="en-US" sz="2000"/>
              <a:t>stuff you download and run obliviously (cookies, spyware)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as an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C0C2-9A5D-48AE-A7AC-CB10175237A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iPhone 5s perform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999956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ouchmark_graph_1-1024x6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30" y="1981200"/>
            <a:ext cx="6497675" cy="43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9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C0C2-9A5D-48AE-A7AC-CB10175237A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Untitled 2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88300" cy="485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7150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https://</a:t>
            </a:r>
            <a:r>
              <a:rPr lang="en-US" sz="1600" dirty="0" err="1">
                <a:latin typeface="+mj-lt"/>
              </a:rPr>
              <a:t>www.youtube.com</a:t>
            </a:r>
            <a:r>
              <a:rPr lang="en-US" sz="1600" dirty="0">
                <a:latin typeface="+mj-lt"/>
              </a:rPr>
              <a:t>/</a:t>
            </a:r>
            <a:r>
              <a:rPr lang="en-US" sz="1600" dirty="0" err="1">
                <a:latin typeface="+mj-lt"/>
              </a:rPr>
              <a:t>watch?v</a:t>
            </a:r>
            <a:r>
              <a:rPr lang="en-US" sz="1600" dirty="0">
                <a:latin typeface="+mj-lt"/>
              </a:rPr>
              <a:t>=vOvQCPLkPt4</a:t>
            </a:r>
          </a:p>
        </p:txBody>
      </p:sp>
    </p:spTree>
    <p:extLst>
      <p:ext uri="{BB962C8B-B14F-4D97-AF65-F5344CB8AC3E}">
        <p14:creationId xmlns:p14="http://schemas.microsoft.com/office/powerpoint/2010/main" val="255739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ED1C-B6BC-4216-A172-A4B092FFEC15}" type="slidenum">
              <a:rPr lang="en-US"/>
              <a:pPr/>
              <a:t>3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687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Course overview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153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Operationally, everything </a:t>
            </a:r>
            <a:r>
              <a:rPr lang="en-US" dirty="0"/>
              <a:t>you need </a:t>
            </a:r>
            <a:r>
              <a:rPr lang="en-US" dirty="0" smtClean="0"/>
              <a:t>to</a:t>
            </a:r>
          </a:p>
          <a:p>
            <a:pPr indent="0" defTabSz="457200"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know </a:t>
            </a:r>
            <a:r>
              <a:rPr lang="en-US" dirty="0"/>
              <a:t>will be on the course web page</a:t>
            </a:r>
            <a:r>
              <a:rPr lang="en-US" dirty="0" smtClean="0"/>
              <a:t>:</a:t>
            </a:r>
            <a:endParaRPr lang="en-US" dirty="0"/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>
                <a:solidFill>
                  <a:srgbClr val="FF3300"/>
                </a:solidFill>
              </a:rPr>
              <a:t>    </a:t>
            </a:r>
            <a:r>
              <a:rPr lang="en-US" b="1" dirty="0" smtClean="0">
                <a:solidFill>
                  <a:srgbClr val="FF3300"/>
                </a:solidFill>
              </a:rPr>
              <a:t> http</a:t>
            </a:r>
            <a:r>
              <a:rPr lang="en-US" b="1" dirty="0">
                <a:solidFill>
                  <a:srgbClr val="FF3300"/>
                </a:solidFill>
              </a:rPr>
              <a:t>://www.cs.washington.edu/451</a:t>
            </a:r>
            <a:r>
              <a:rPr lang="en-US" b="1" dirty="0" smtClean="0">
                <a:solidFill>
                  <a:srgbClr val="FF3300"/>
                </a:solidFill>
              </a:rPr>
              <a:t>/</a:t>
            </a:r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FF3300"/>
              </a:solidFill>
              <a:hlinkClick r:id="rId3"/>
            </a:endParaRPr>
          </a:p>
          <a:p>
            <a:pPr defTabSz="45720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Or on the course email and email archive:</a:t>
            </a:r>
          </a:p>
          <a:p>
            <a:pPr marL="344488" indent="-344488" defTabSz="45720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800" b="1" dirty="0" smtClean="0">
                <a:solidFill>
                  <a:srgbClr val="FF3300"/>
                </a:solidFill>
              </a:rPr>
              <a:t>https</a:t>
            </a:r>
            <a:r>
              <a:rPr lang="en-US" sz="1800" b="1" dirty="0">
                <a:solidFill>
                  <a:srgbClr val="FF3300"/>
                </a:solidFill>
              </a:rPr>
              <a:t>://</a:t>
            </a:r>
            <a:r>
              <a:rPr lang="en-US" sz="1800" b="1" dirty="0" smtClean="0">
                <a:solidFill>
                  <a:srgbClr val="FF3300"/>
                </a:solidFill>
              </a:rPr>
              <a:t>mailman1.u.washington.edu/mailman/private/</a:t>
            </a:r>
            <a:r>
              <a:rPr lang="en-US" sz="1800" b="1" dirty="0" smtClean="0">
                <a:solidFill>
                  <a:srgbClr val="FF3300"/>
                </a:solidFill>
              </a:rPr>
              <a:t>cse451a_au13</a:t>
            </a:r>
            <a:r>
              <a:rPr lang="en-US" sz="1800" b="1" dirty="0" smtClean="0">
                <a:solidFill>
                  <a:srgbClr val="FF3300"/>
                </a:solidFill>
              </a:rPr>
              <a:t>/</a:t>
            </a:r>
          </a:p>
          <a:p>
            <a:pPr marL="344488" indent="-344488" defTabSz="45720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defTabSz="45720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</a:t>
            </a:r>
            <a:r>
              <a:rPr lang="en-US" dirty="0" smtClean="0"/>
              <a:t>r on the course discussion board:</a:t>
            </a:r>
            <a:endParaRPr lang="en-US" dirty="0"/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      </a:t>
            </a:r>
            <a:r>
              <a:rPr lang="en-US" sz="1800" b="1" dirty="0">
                <a:solidFill>
                  <a:srgbClr val="FF3300"/>
                </a:solidFill>
              </a:rPr>
              <a:t>https://</a:t>
            </a:r>
            <a:r>
              <a:rPr lang="en-US" sz="1800" b="1" dirty="0" smtClean="0">
                <a:solidFill>
                  <a:srgbClr val="FF3300"/>
                </a:solidFill>
              </a:rPr>
              <a:t>catalyst.uw.edu/gopost/board/lazowska/</a:t>
            </a:r>
            <a:r>
              <a:rPr lang="en-US" sz="1800" b="1" dirty="0" smtClean="0">
                <a:solidFill>
                  <a:srgbClr val="FF3300"/>
                </a:solidFill>
              </a:rPr>
              <a:t>34313/</a:t>
            </a:r>
            <a:endParaRPr lang="en-US" sz="1800" b="1" dirty="0">
              <a:solidFill>
                <a:srgbClr val="FF3300"/>
              </a:solidFill>
              <a:hlinkClick r:id="rId3"/>
            </a:endParaRPr>
          </a:p>
        </p:txBody>
      </p:sp>
      <p:pic>
        <p:nvPicPr>
          <p:cNvPr id="2" name="Picture 1" descr="homep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"/>
            <a:ext cx="1842221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AB7-38D6-40B6-AB68-6856FA0435E8}" type="slidenum">
              <a:rPr lang="en-US"/>
              <a:pPr/>
              <a:t>30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An OS history lesson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Operating systems are the result of a 60 year long evolutionary process.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We'll </a:t>
            </a:r>
            <a:r>
              <a:rPr lang="en-US" dirty="0"/>
              <a:t>follow a bit of their </a:t>
            </a:r>
            <a:r>
              <a:rPr lang="en-US" dirty="0" smtClean="0"/>
              <a:t>evolution</a:t>
            </a:r>
            <a:endParaRPr lang="en-US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That should help make clear what some of their functions are, and why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LCM_OperatingSystemsTimeline_Color_acd_new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86328"/>
            <a:ext cx="6096000" cy="30886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58F-8C7F-4C03-B57E-90A77945C93E}" type="slidenum">
              <a:rPr lang="en-US"/>
              <a:pPr/>
              <a:t>31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In the Beginning...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1943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T.J. Watson (created IBM):</a:t>
            </a:r>
            <a:br>
              <a:rPr lang="en-US" dirty="0"/>
            </a:br>
            <a:r>
              <a:rPr lang="en-US" dirty="0"/>
              <a:t>  </a:t>
            </a:r>
            <a:r>
              <a:rPr lang="en-US" sz="1800" i="1" dirty="0"/>
              <a:t>“ I think there is a world market for maybe five</a:t>
            </a:r>
          </a:p>
          <a:p>
            <a:pPr marL="741363" lvl="1" indent="-284163" defTabSz="457200">
              <a:spcBef>
                <a:spcPct val="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/>
              <a:t>         computers.”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Fast forward … 1950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There are maybe 20 computers in the world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They </a:t>
            </a:r>
            <a:r>
              <a:rPr lang="en-US" dirty="0"/>
              <a:t>were unbelievably expensive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Imagine this: machine time is more valuable than person time!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Ergo: </a:t>
            </a:r>
            <a:r>
              <a:rPr lang="en-US" i="1" dirty="0"/>
              <a:t>efficient use of the hardware is paramount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Operating systems are born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They carry with them the vestiges of these ancient forces</a:t>
            </a:r>
          </a:p>
        </p:txBody>
      </p:sp>
      <p:pic>
        <p:nvPicPr>
          <p:cNvPr id="172036" name="Picture 4" descr="Wat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1BCE-6528-4EF0-91FC-327968AC55EB}" type="slidenum">
              <a:rPr lang="en-US"/>
              <a:pPr/>
              <a:t>32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Primordial Computer</a:t>
            </a:r>
          </a:p>
        </p:txBody>
      </p:sp>
      <p:sp>
        <p:nvSpPr>
          <p:cNvPr id="165891" name="Oval 3"/>
          <p:cNvSpPr>
            <a:spLocks noChangeArrowheads="1"/>
          </p:cNvSpPr>
          <p:nvPr/>
        </p:nvSpPr>
        <p:spPr bwMode="auto">
          <a:xfrm>
            <a:off x="2971800" y="2286000"/>
            <a:ext cx="914400" cy="914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CPU</a:t>
            </a:r>
          </a:p>
        </p:txBody>
      </p:sp>
      <p:sp>
        <p:nvSpPr>
          <p:cNvPr id="165892" name="AutoShape 4"/>
          <p:cNvSpPr>
            <a:spLocks noChangeArrowheads="1"/>
          </p:cNvSpPr>
          <p:nvPr/>
        </p:nvSpPr>
        <p:spPr bwMode="auto">
          <a:xfrm>
            <a:off x="1166813" y="2971800"/>
            <a:ext cx="685800" cy="914400"/>
          </a:xfrm>
          <a:prstGeom prst="can">
            <a:avLst>
              <a:gd name="adj" fmla="val 3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066800" y="3352800"/>
            <a:ext cx="914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Disk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65894" name="AutoShape 6"/>
          <p:cNvCxnSpPr>
            <a:cxnSpLocks noChangeShapeType="1"/>
          </p:cNvCxnSpPr>
          <p:nvPr/>
        </p:nvCxnSpPr>
        <p:spPr bwMode="auto">
          <a:xfrm flipV="1">
            <a:off x="1828800" y="2743200"/>
            <a:ext cx="1119188" cy="685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647950" y="3657600"/>
            <a:ext cx="1600200" cy="457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Memory</a:t>
            </a:r>
          </a:p>
        </p:txBody>
      </p:sp>
      <p:cxnSp>
        <p:nvCxnSpPr>
          <p:cNvPr id="165896" name="AutoShape 8"/>
          <p:cNvCxnSpPr>
            <a:cxnSpLocks noChangeShapeType="1"/>
          </p:cNvCxnSpPr>
          <p:nvPr/>
        </p:nvCxnSpPr>
        <p:spPr bwMode="auto">
          <a:xfrm>
            <a:off x="3429000" y="3200400"/>
            <a:ext cx="1905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897" name="AutoShape 9"/>
          <p:cNvSpPr>
            <a:spLocks noChangeArrowheads="1"/>
          </p:cNvSpPr>
          <p:nvPr/>
        </p:nvSpPr>
        <p:spPr bwMode="auto">
          <a:xfrm>
            <a:off x="3200400" y="1276350"/>
            <a:ext cx="2057400" cy="685800"/>
          </a:xfrm>
          <a:prstGeom prst="parallelogram">
            <a:avLst>
              <a:gd name="adj" fmla="val 7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Printer</a:t>
            </a:r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4343400" y="2514600"/>
            <a:ext cx="1828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Input Device</a:t>
            </a:r>
          </a:p>
        </p:txBody>
      </p:sp>
      <p:cxnSp>
        <p:nvCxnSpPr>
          <p:cNvPr id="165899" name="AutoShape 11"/>
          <p:cNvCxnSpPr>
            <a:cxnSpLocks noChangeShapeType="1"/>
          </p:cNvCxnSpPr>
          <p:nvPr/>
        </p:nvCxnSpPr>
        <p:spPr bwMode="auto">
          <a:xfrm flipV="1">
            <a:off x="3581400" y="1981200"/>
            <a:ext cx="542925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5900" name="AutoShape 12"/>
          <p:cNvCxnSpPr>
            <a:cxnSpLocks noChangeShapeType="1"/>
          </p:cNvCxnSpPr>
          <p:nvPr/>
        </p:nvCxnSpPr>
        <p:spPr bwMode="auto">
          <a:xfrm flipH="1">
            <a:off x="3886200" y="2743200"/>
            <a:ext cx="4572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7413-AEB9-408F-AB2F-FBC14324FD20}" type="slidenum">
              <a:rPr lang="en-US"/>
              <a:pPr/>
              <a:t>33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as a linked library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very beginning…</a:t>
            </a:r>
          </a:p>
          <a:p>
            <a:pPr lvl="1"/>
            <a:r>
              <a:rPr lang="en-US" dirty="0"/>
              <a:t>OS was just a library of code that you linked into your program; programs were loaded in their entirety into memory, and executed</a:t>
            </a:r>
          </a:p>
          <a:p>
            <a:pPr lvl="2"/>
            <a:r>
              <a:rPr lang="en-US" dirty="0"/>
              <a:t>“OS” had an “API” that let you control the disk, control the printer, etc.</a:t>
            </a:r>
          </a:p>
          <a:p>
            <a:pPr lvl="1"/>
            <a:r>
              <a:rPr lang="en-US" dirty="0"/>
              <a:t>Interfaces were literally switches and blinking lights</a:t>
            </a:r>
          </a:p>
          <a:p>
            <a:pPr lvl="1"/>
            <a:r>
              <a:rPr lang="en-US" dirty="0"/>
              <a:t>When you were done running your program, you’d leave and turn the computer over to the next </a:t>
            </a:r>
            <a:r>
              <a:rPr lang="en-US" dirty="0" smtClean="0"/>
              <a:t>person</a:t>
            </a:r>
          </a:p>
          <a:p>
            <a:pPr lvl="1"/>
            <a:endParaRPr lang="en-US" dirty="0"/>
          </a:p>
          <a:p>
            <a:r>
              <a:rPr lang="en-US" i="1" dirty="0" smtClean="0"/>
              <a:t>Recapitulation:  Paul Allen writing a bootstrap loader for the Altair as the plane was landing in New Mexico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987-6949-4ABD-BF09-F52091087FE1}" type="slidenum">
              <a:rPr lang="en-US"/>
              <a:pPr/>
              <a:t>34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disk </a:t>
            </a:r>
            <a:r>
              <a:rPr lang="en-US" dirty="0"/>
              <a:t>was really slow</a:t>
            </a:r>
          </a:p>
          <a:p>
            <a:pPr>
              <a:lnSpc>
                <a:spcPct val="90000"/>
              </a:lnSpc>
            </a:pPr>
            <a:r>
              <a:rPr lang="en-US" dirty="0"/>
              <a:t>Add hardware so that the disk could operate without tying up the CPU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Disk controller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Hotshot programmers could now write code that: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Starts an I/O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Goes off and does some computing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Checks if the I/O is done at some later time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Upside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Helps increase (expensive) CPU utilization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Downsides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It's hard to get right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The benefits are job specific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828-8BC2-4578-81DE-978BA09557E2}" type="slidenum">
              <a:rPr lang="en-US"/>
              <a:pPr/>
              <a:t>35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as a “resident monitor”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Everyone was using the same library of code</a:t>
            </a:r>
          </a:p>
          <a:p>
            <a:r>
              <a:rPr lang="en-US"/>
              <a:t>Why not keep it in memory?</a:t>
            </a:r>
          </a:p>
          <a:p>
            <a:endParaRPr lang="en-US"/>
          </a:p>
          <a:p>
            <a:r>
              <a:rPr lang="en-US"/>
              <a:t>While we’re at it, make it capable of loading Program 4 while running Program 3 and printing the output of Program 2</a:t>
            </a:r>
          </a:p>
          <a:p>
            <a:pPr lvl="1"/>
            <a:r>
              <a:rPr lang="en-US"/>
              <a:t>SPOOLing – Simultaneous Peripheral Operations On-Line</a:t>
            </a:r>
          </a:p>
          <a:p>
            <a:endParaRPr lang="en-US"/>
          </a:p>
          <a:p>
            <a:r>
              <a:rPr lang="en-US"/>
              <a:t>What new requirements does this impose?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82D-1DC6-47D7-999E-2565E08B3869}" type="slidenum">
              <a:rPr lang="en-US"/>
              <a:pPr/>
              <a:t>36</a:t>
            </a:fld>
            <a:endParaRPr lang="en-US"/>
          </a:p>
        </p:txBody>
      </p:sp>
      <p:pic>
        <p:nvPicPr>
          <p:cNvPr id="129028" name="Picture 4" descr="1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895600" y="5638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IBM 1401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6B2E-AA98-4C00-84C3-BBFC1CF891E0}" type="slidenum">
              <a:rPr lang="en-US"/>
              <a:pPr/>
              <a:t>37</a:t>
            </a:fld>
            <a:endParaRPr lang="en-US"/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Multiprogramming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further increase system utilization, </a:t>
            </a:r>
            <a:r>
              <a:rPr lang="en-US" dirty="0">
                <a:solidFill>
                  <a:srgbClr val="FF3300"/>
                </a:solidFill>
              </a:rPr>
              <a:t>multiprogramming</a:t>
            </a:r>
            <a:r>
              <a:rPr lang="en-US" dirty="0"/>
              <a:t> OSs were invented</a:t>
            </a:r>
          </a:p>
          <a:p>
            <a:pPr lvl="1"/>
            <a:r>
              <a:rPr lang="en-US" dirty="0"/>
              <a:t>keeps multiple runnable jobs loaded in memory at once</a:t>
            </a:r>
          </a:p>
          <a:p>
            <a:pPr lvl="1"/>
            <a:r>
              <a:rPr lang="en-US" dirty="0"/>
              <a:t>overlaps I/O of one job with computing of another</a:t>
            </a:r>
          </a:p>
          <a:p>
            <a:pPr lvl="2"/>
            <a:r>
              <a:rPr lang="en-US" dirty="0"/>
              <a:t>while one job waits for I/O completion, another job uses the CPU</a:t>
            </a:r>
          </a:p>
          <a:p>
            <a:pPr lvl="1"/>
            <a:r>
              <a:rPr lang="en-US" dirty="0"/>
              <a:t>Can get rid of asynchronous I/O within individual jobs</a:t>
            </a:r>
          </a:p>
          <a:p>
            <a:pPr lvl="2"/>
            <a:r>
              <a:rPr lang="en-US" dirty="0"/>
              <a:t>Life of application programmer becomes simpler; only the OS programmer needs to deal with asynchronous events</a:t>
            </a:r>
          </a:p>
          <a:p>
            <a:pPr lvl="1"/>
            <a:r>
              <a:rPr lang="en-US" dirty="0"/>
              <a:t>How do we tell when devices are done?</a:t>
            </a:r>
          </a:p>
          <a:p>
            <a:pPr lvl="2"/>
            <a:r>
              <a:rPr lang="en-US" dirty="0"/>
              <a:t>Interrupts</a:t>
            </a:r>
          </a:p>
          <a:p>
            <a:pPr lvl="2"/>
            <a:r>
              <a:rPr lang="en-US" dirty="0"/>
              <a:t>Polling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new requirements does this impose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9824-1D4A-4646-AD71-2FCF41E09CDA}" type="slidenum">
              <a:rPr lang="en-US"/>
              <a:pPr/>
              <a:t>38</a:t>
            </a:fld>
            <a:endParaRPr lang="en-US"/>
          </a:p>
        </p:txBody>
      </p:sp>
      <p:pic>
        <p:nvPicPr>
          <p:cNvPr id="131076" name="Picture 4" descr="system360model4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819400" y="5943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IBM System 360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44AD-C762-40EC-9A70-48C4BD984E3D}" type="slidenum">
              <a:rPr lang="en-US"/>
              <a:pPr/>
              <a:t>39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(An aside on protection)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Applications/programs/jobs execute directly on the CPU, but cannot touch anything except “their own memory” without OS intervention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FF6-6101-4156-A554-FB4DD021F691}" type="slidenum">
              <a:rPr lang="en-US"/>
              <a:pPr/>
              <a:t>4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683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But to tide you over for the next hour …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467600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Course staff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Ed Lazowska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Jeff Snyder</a:t>
            </a:r>
            <a:endParaRPr lang="en-US" dirty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Sean Wu</a:t>
            </a:r>
            <a:endParaRPr lang="en-US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General Course Structure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Read the text prior to class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Class doesn't aim to repeat the text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Homework exercises to motivate reading by non-saints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Sections will focus on projects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You're paying for interaction</a:t>
            </a: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1447800" y="4222750"/>
            <a:ext cx="6324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Je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1899542" cy="2209800"/>
          </a:xfrm>
          <a:prstGeom prst="rect">
            <a:avLst/>
          </a:prstGeom>
        </p:spPr>
      </p:pic>
      <p:pic>
        <p:nvPicPr>
          <p:cNvPr id="5" name="Picture 4" descr="se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09" y="1143000"/>
            <a:ext cx="1899542" cy="2209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4580-BFCF-4248-B3D7-BE13EEA91A9F}" type="slidenum">
              <a:rPr lang="en-US"/>
              <a:pPr/>
              <a:t>40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(An aside on concurrency)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Transistor density continues to increase (Moore’s Law), but individual cores aren’t getting faster – instead, we’re getting more of them (the number doubles on roughly the old 18-month cycle)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27606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4580-BFCF-4248-B3D7-BE13EEA91A9F}" type="slidenum">
              <a:rPr lang="en-US"/>
              <a:pPr/>
              <a:t>41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 </a:t>
            </a:r>
            <a:r>
              <a:rPr lang="en-US" dirty="0"/>
              <a:t>burden is on the programmer to use an ever increasing number of cores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 lot of this course is about concurrency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used to be a bit esoteric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has now become one of the most important things you'll learn (in any of our courses)</a:t>
            </a:r>
          </a:p>
        </p:txBody>
      </p:sp>
    </p:spTree>
    <p:extLst>
      <p:ext uri="{BB962C8B-B14F-4D97-AF65-F5344CB8AC3E}">
        <p14:creationId xmlns:p14="http://schemas.microsoft.com/office/powerpoint/2010/main" val="15996001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9259-1630-4DD6-AA67-CF717CBD646C}" type="slidenum">
              <a:rPr lang="en-US"/>
              <a:pPr/>
              <a:t>42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Timesharing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/>
              <a:t>To support interactive use, create a </a:t>
            </a:r>
            <a:r>
              <a:rPr lang="en-US">
                <a:solidFill>
                  <a:srgbClr val="FF3300"/>
                </a:solidFill>
              </a:rPr>
              <a:t>timesharing OS</a:t>
            </a:r>
            <a:r>
              <a:rPr lang="en-US"/>
              <a:t>:</a:t>
            </a:r>
          </a:p>
          <a:p>
            <a:pPr lvl="1"/>
            <a:r>
              <a:rPr lang="en-US"/>
              <a:t>multiple terminals into one machine</a:t>
            </a:r>
          </a:p>
          <a:p>
            <a:pPr lvl="1"/>
            <a:r>
              <a:rPr lang="en-US"/>
              <a:t>each user has illusion of entire machine to him/herself</a:t>
            </a:r>
          </a:p>
          <a:p>
            <a:pPr lvl="1"/>
            <a:r>
              <a:rPr lang="en-US" u="sng"/>
              <a:t>optimize response time</a:t>
            </a:r>
            <a:r>
              <a:rPr lang="en-US"/>
              <a:t>, perhaps at the cost of throughput</a:t>
            </a:r>
          </a:p>
          <a:p>
            <a:r>
              <a:rPr lang="en-US"/>
              <a:t>Timeslicing</a:t>
            </a:r>
          </a:p>
          <a:p>
            <a:pPr lvl="1"/>
            <a:r>
              <a:rPr lang="en-US"/>
              <a:t>divide CPU equally among the users</a:t>
            </a:r>
          </a:p>
          <a:p>
            <a:pPr lvl="1"/>
            <a:r>
              <a:rPr lang="en-US"/>
              <a:t>if job is truly interactive (e.g., editor), then can jump between programs and users faster than users can generate load</a:t>
            </a:r>
          </a:p>
          <a:p>
            <a:pPr lvl="1"/>
            <a:r>
              <a:rPr lang="en-US"/>
              <a:t>permits users to interactively view, edit, debug running programs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2FD6-3FEA-48F2-A54B-ACEC8431842E}" type="slidenum">
              <a:rPr lang="en-US"/>
              <a:pPr/>
              <a:t>43</a:t>
            </a:fld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/>
              <a:t>MIT CTSS system (operational 1961) was among the first timesharing systems</a:t>
            </a:r>
          </a:p>
          <a:p>
            <a:pPr lvl="1"/>
            <a:r>
              <a:rPr lang="en-US"/>
              <a:t>only one user memory-resident at a time (32KB memory!)</a:t>
            </a:r>
          </a:p>
          <a:p>
            <a:r>
              <a:rPr lang="en-US"/>
              <a:t>MIT Multics system (operational 1968) was the first large timeshared system</a:t>
            </a:r>
          </a:p>
          <a:p>
            <a:pPr lvl="1"/>
            <a:r>
              <a:rPr lang="en-US"/>
              <a:t>nearly all OS concepts can be traced back to Multics!</a:t>
            </a:r>
          </a:p>
          <a:p>
            <a:pPr lvl="1"/>
            <a:r>
              <a:rPr lang="en-US"/>
              <a:t>“second system syndrome”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8DD5-8EBD-486F-B951-D6DE38282452}" type="slidenum">
              <a:rPr lang="en-US"/>
              <a:pPr/>
              <a:t>44</a:t>
            </a:fld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CTSS as an illustration of architectural and OS functionality requirements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371600" y="2971800"/>
            <a:ext cx="2133600" cy="1447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371600" y="4419600"/>
            <a:ext cx="2133600" cy="685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981200" y="4648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OS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52600" y="3505200"/>
            <a:ext cx="127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pitchFamily="34" charset="0"/>
              </a:rPr>
              <a:t>User program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5715000" y="2438400"/>
            <a:ext cx="13716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5715000" y="3733800"/>
            <a:ext cx="13716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7086600" y="2667000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5715000" y="2667000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5748338" y="370205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Freeform 14"/>
          <p:cNvSpPr>
            <a:spLocks/>
          </p:cNvSpPr>
          <p:nvPr/>
        </p:nvSpPr>
        <p:spPr bwMode="auto">
          <a:xfrm>
            <a:off x="2971800" y="2971800"/>
            <a:ext cx="3302000" cy="558800"/>
          </a:xfrm>
          <a:custGeom>
            <a:avLst/>
            <a:gdLst>
              <a:gd name="T0" fmla="*/ 0 w 2080"/>
              <a:gd name="T1" fmla="*/ 352 h 352"/>
              <a:gd name="T2" fmla="*/ 768 w 2080"/>
              <a:gd name="T3" fmla="*/ 16 h 352"/>
              <a:gd name="T4" fmla="*/ 1872 w 2080"/>
              <a:gd name="T5" fmla="*/ 256 h 352"/>
              <a:gd name="T6" fmla="*/ 2016 w 2080"/>
              <a:gd name="T7" fmla="*/ 30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0" h="352">
                <a:moveTo>
                  <a:pt x="0" y="352"/>
                </a:moveTo>
                <a:cubicBezTo>
                  <a:pt x="228" y="192"/>
                  <a:pt x="456" y="32"/>
                  <a:pt x="768" y="16"/>
                </a:cubicBezTo>
                <a:cubicBezTo>
                  <a:pt x="1080" y="0"/>
                  <a:pt x="1664" y="208"/>
                  <a:pt x="1872" y="256"/>
                </a:cubicBezTo>
                <a:cubicBezTo>
                  <a:pt x="2080" y="304"/>
                  <a:pt x="1992" y="296"/>
                  <a:pt x="2016" y="30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Freeform 15"/>
          <p:cNvSpPr>
            <a:spLocks/>
          </p:cNvSpPr>
          <p:nvPr/>
        </p:nvSpPr>
        <p:spPr bwMode="auto">
          <a:xfrm>
            <a:off x="3048000" y="3733800"/>
            <a:ext cx="3352800" cy="673100"/>
          </a:xfrm>
          <a:custGeom>
            <a:avLst/>
            <a:gdLst>
              <a:gd name="T0" fmla="*/ 2112 w 2112"/>
              <a:gd name="T1" fmla="*/ 0 h 424"/>
              <a:gd name="T2" fmla="*/ 960 w 2112"/>
              <a:gd name="T3" fmla="*/ 384 h 424"/>
              <a:gd name="T4" fmla="*/ 0 w 2112"/>
              <a:gd name="T5" fmla="*/ 24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2" h="424">
                <a:moveTo>
                  <a:pt x="2112" y="0"/>
                </a:moveTo>
                <a:cubicBezTo>
                  <a:pt x="1712" y="172"/>
                  <a:pt x="1312" y="344"/>
                  <a:pt x="960" y="384"/>
                </a:cubicBezTo>
                <a:cubicBezTo>
                  <a:pt x="608" y="424"/>
                  <a:pt x="304" y="332"/>
                  <a:pt x="0" y="2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15EE-E2F9-4CF8-9F81-26C3376DDB3B}" type="slidenum">
              <a:rPr lang="en-US"/>
              <a:pPr/>
              <a:t>45</a:t>
            </a:fld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3657600" cy="4953000"/>
          </a:xfrm>
        </p:spPr>
        <p:txBody>
          <a:bodyPr/>
          <a:lstStyle/>
          <a:p>
            <a:r>
              <a:rPr lang="en-US" sz="2000" dirty="0"/>
              <a:t>In early 1980s, a </a:t>
            </a:r>
            <a:r>
              <a:rPr lang="en-US" sz="2000" i="1" dirty="0"/>
              <a:t>single</a:t>
            </a:r>
            <a:r>
              <a:rPr lang="en-US" sz="2000" dirty="0"/>
              <a:t> timeshared VAX-11/780 (like the one in the Allen Center atrium) ran computing for </a:t>
            </a:r>
            <a:r>
              <a:rPr lang="en-US" sz="2000" i="1" dirty="0" smtClean="0"/>
              <a:t>all of </a:t>
            </a:r>
            <a:r>
              <a:rPr lang="en-US" sz="2000" dirty="0" smtClean="0"/>
              <a:t>CSE.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typical VAX-11/780 was 1 MIPS (1 MHz) and had 1MB of RAM and 100MB of </a:t>
            </a:r>
            <a:r>
              <a:rPr lang="en-US" sz="2000" dirty="0" smtClean="0"/>
              <a:t>disk.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Apple iPhone </a:t>
            </a:r>
            <a:r>
              <a:rPr lang="en-US" sz="1600" dirty="0" smtClean="0"/>
              <a:t>5s </a:t>
            </a:r>
            <a:r>
              <a:rPr lang="en-US" sz="1600" dirty="0" smtClean="0"/>
              <a:t>(</a:t>
            </a:r>
            <a:r>
              <a:rPr lang="en-US" sz="1600" dirty="0" smtClean="0"/>
              <a:t>A7 </a:t>
            </a:r>
            <a:r>
              <a:rPr lang="en-US" sz="1600" dirty="0" smtClean="0"/>
              <a:t>processor) is </a:t>
            </a:r>
            <a:r>
              <a:rPr lang="en-US" sz="1600" dirty="0" smtClean="0"/>
              <a:t>1.3GHz dual-core </a:t>
            </a:r>
            <a:r>
              <a:rPr lang="en-US" sz="1600" dirty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x2600</a:t>
            </a:r>
            <a:r>
              <a:rPr lang="en-US" sz="1600" dirty="0"/>
              <a:t>), has </a:t>
            </a:r>
            <a:r>
              <a:rPr lang="en-US" sz="1600" dirty="0" smtClean="0"/>
              <a:t>2GB </a:t>
            </a:r>
            <a:r>
              <a:rPr lang="en-US" sz="1600" dirty="0"/>
              <a:t>of RAM (</a:t>
            </a:r>
            <a:r>
              <a:rPr lang="en-US" sz="1600" dirty="0" smtClean="0">
                <a:solidFill>
                  <a:srgbClr val="FF0000"/>
                </a:solidFill>
              </a:rPr>
              <a:t>x2000</a:t>
            </a:r>
            <a:r>
              <a:rPr lang="en-US" sz="1600" dirty="0" smtClean="0"/>
              <a:t>)</a:t>
            </a:r>
            <a:r>
              <a:rPr lang="en-US" sz="1600" dirty="0" smtClean="0"/>
              <a:t>,64GB </a:t>
            </a:r>
            <a:r>
              <a:rPr lang="en-US" sz="1600" dirty="0"/>
              <a:t>of flash (</a:t>
            </a:r>
            <a:r>
              <a:rPr lang="en-US" sz="1600" dirty="0" smtClean="0">
                <a:solidFill>
                  <a:srgbClr val="FF0000"/>
                </a:solidFill>
              </a:rPr>
              <a:t>x640</a:t>
            </a:r>
            <a:r>
              <a:rPr lang="en-US" sz="1600" dirty="0" smtClean="0"/>
              <a:t>), a quad-core GPU (</a:t>
            </a:r>
            <a:r>
              <a:rPr lang="en-US" sz="1600" dirty="0" smtClean="0">
                <a:solidFill>
                  <a:srgbClr val="FF0000"/>
                </a:solidFill>
              </a:rPr>
              <a:t>unheard of</a:t>
            </a:r>
            <a:r>
              <a:rPr lang="en-US" sz="1600" dirty="0" smtClean="0"/>
              <a:t>). </a:t>
            </a:r>
            <a:endParaRPr lang="en-US" sz="1600" dirty="0"/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990600"/>
            <a:ext cx="44688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271E-9A88-4F9B-9B87-FBC8CACC2943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systems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 applications can be written as multiple parallel </a:t>
            </a:r>
            <a:r>
              <a:rPr lang="en-US" dirty="0">
                <a:solidFill>
                  <a:srgbClr val="FF3300"/>
                </a:solidFill>
              </a:rPr>
              <a:t>threads</a:t>
            </a:r>
            <a:r>
              <a:rPr lang="en-US" dirty="0"/>
              <a:t> or </a:t>
            </a:r>
            <a:r>
              <a:rPr lang="en-US" dirty="0">
                <a:solidFill>
                  <a:srgbClr val="FF3300"/>
                </a:solidFill>
              </a:rPr>
              <a:t>processes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speed up the execution by running multiple threads/processes simultaneously on multiple CPUs [Burroughs D825, 1962]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OS and language primitives for dividing program into multiple parallel activities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OS primitives for fast communication among activities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degree of speedup dictated by communication/computation ratio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flavors of parallel computers today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SMPs  (symmetric multi-processors)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MPPs (massively parallel processors)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NOWs (networks of workstations)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Massive clusters (Google, Amazon.com, Microsoft)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omputational </a:t>
            </a:r>
            <a:r>
              <a:rPr lang="en-US" dirty="0"/>
              <a:t>grid (SETI @home)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A073-9425-4B4A-8070-704F3F70DC6E}" type="slidenum">
              <a:rPr lang="en-US"/>
              <a:pPr/>
              <a:t>47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computing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goal was to enable new kinds of applications</a:t>
            </a:r>
          </a:p>
          <a:p>
            <a:r>
              <a:rPr lang="en-US"/>
              <a:t>Bit mapped display [Xerox Alto,1973]</a:t>
            </a:r>
          </a:p>
          <a:p>
            <a:pPr lvl="1"/>
            <a:r>
              <a:rPr lang="en-US"/>
              <a:t>new classes of applications</a:t>
            </a:r>
          </a:p>
          <a:p>
            <a:pPr lvl="1"/>
            <a:r>
              <a:rPr lang="en-US"/>
              <a:t>new input device (the mouse)</a:t>
            </a:r>
          </a:p>
          <a:p>
            <a:r>
              <a:rPr lang="en-US"/>
              <a:t>Move computing near the display</a:t>
            </a:r>
          </a:p>
          <a:p>
            <a:pPr lvl="1"/>
            <a:r>
              <a:rPr lang="en-US"/>
              <a:t>why?</a:t>
            </a:r>
          </a:p>
          <a:p>
            <a:r>
              <a:rPr lang="en-US"/>
              <a:t>Window systems</a:t>
            </a:r>
          </a:p>
          <a:p>
            <a:pPr lvl="1"/>
            <a:r>
              <a:rPr lang="en-US"/>
              <a:t>the display as a managed resource</a:t>
            </a:r>
          </a:p>
          <a:p>
            <a:r>
              <a:rPr lang="en-US"/>
              <a:t>Local area networks [Ethernet]</a:t>
            </a:r>
          </a:p>
          <a:p>
            <a:pPr lvl="1"/>
            <a:r>
              <a:rPr lang="en-US"/>
              <a:t>why?</a:t>
            </a:r>
          </a:p>
          <a:p>
            <a:r>
              <a:rPr lang="en-US"/>
              <a:t>Effect on OS?</a:t>
            </a:r>
          </a:p>
        </p:txBody>
      </p:sp>
      <p:pic>
        <p:nvPicPr>
          <p:cNvPr id="117766" name="Picture 6" descr="altosystem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4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2502-B9C7-48A7-B4C3-842BDE310A8C}" type="slidenum">
              <a:rPr lang="en-US"/>
              <a:pPr/>
              <a:t>48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Distributed systems to facilitate use of geographically distributed resources</a:t>
            </a:r>
          </a:p>
          <a:p>
            <a:pPr lvl="1"/>
            <a:r>
              <a:rPr lang="en-US"/>
              <a:t>workstations on a LAN</a:t>
            </a:r>
          </a:p>
          <a:p>
            <a:pPr lvl="1"/>
            <a:r>
              <a:rPr lang="en-US"/>
              <a:t>servers across the Internet</a:t>
            </a:r>
          </a:p>
          <a:p>
            <a:r>
              <a:rPr lang="en-US"/>
              <a:t>Supports communications between programs</a:t>
            </a:r>
          </a:p>
          <a:p>
            <a:pPr lvl="1"/>
            <a:r>
              <a:rPr lang="en-US"/>
              <a:t>interprocess communication</a:t>
            </a:r>
          </a:p>
          <a:p>
            <a:pPr lvl="2"/>
            <a:r>
              <a:rPr lang="en-US"/>
              <a:t>message passing, shared memory</a:t>
            </a:r>
          </a:p>
          <a:p>
            <a:pPr lvl="1"/>
            <a:r>
              <a:rPr lang="en-US"/>
              <a:t>networking stacks</a:t>
            </a:r>
          </a:p>
          <a:p>
            <a:r>
              <a:rPr lang="en-US"/>
              <a:t>Sharing of distributed resources (hardware, software)</a:t>
            </a:r>
          </a:p>
          <a:p>
            <a:pPr lvl="1"/>
            <a:r>
              <a:rPr lang="en-US"/>
              <a:t>load balancing, authentication and access control, …</a:t>
            </a:r>
          </a:p>
          <a:p>
            <a:r>
              <a:rPr lang="en-US"/>
              <a:t>Speedup isn’t the issue</a:t>
            </a:r>
          </a:p>
          <a:p>
            <a:pPr lvl="1"/>
            <a:r>
              <a:rPr lang="en-US"/>
              <a:t>access to diversity of resources is goal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D11E-CDFF-426B-8F15-C05FF526F411}" type="slidenum">
              <a:rPr lang="en-US"/>
              <a:pPr/>
              <a:t>49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Client/server computing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Mail server/service</a:t>
            </a:r>
          </a:p>
          <a:p>
            <a:r>
              <a:rPr lang="en-US"/>
              <a:t>File server/service</a:t>
            </a:r>
          </a:p>
          <a:p>
            <a:r>
              <a:rPr lang="en-US"/>
              <a:t>Print server/service</a:t>
            </a:r>
          </a:p>
          <a:p>
            <a:r>
              <a:rPr lang="en-US"/>
              <a:t>Compute server/service</a:t>
            </a:r>
          </a:p>
          <a:p>
            <a:r>
              <a:rPr lang="en-US"/>
              <a:t>Game server/service</a:t>
            </a:r>
          </a:p>
          <a:p>
            <a:r>
              <a:rPr lang="en-US"/>
              <a:t>Music server/service</a:t>
            </a:r>
          </a:p>
          <a:p>
            <a:r>
              <a:rPr lang="en-US"/>
              <a:t>Web server/service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B263-0D96-41D1-B7C4-9F8B16B23F8A}" type="slidenum">
              <a:rPr lang="en-US"/>
              <a:pPr/>
              <a:t>5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3208629" cy="4610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6E9C-39D8-426C-81D6-395D8E9E5F2A}" type="slidenum">
              <a:rPr lang="en-US"/>
              <a:pPr/>
              <a:t>50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(p2p) systems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Napster</a:t>
            </a:r>
          </a:p>
          <a:p>
            <a:r>
              <a:rPr lang="en-US"/>
              <a:t>Gnutella</a:t>
            </a:r>
          </a:p>
          <a:p>
            <a:pPr lvl="1"/>
            <a:r>
              <a:rPr lang="en-US"/>
              <a:t>example technical challenge:  self-organizing overlay network</a:t>
            </a:r>
          </a:p>
          <a:p>
            <a:pPr lvl="1"/>
            <a:r>
              <a:rPr lang="en-US"/>
              <a:t>technical advantage of Gnutella?</a:t>
            </a:r>
          </a:p>
          <a:p>
            <a:pPr lvl="1"/>
            <a:r>
              <a:rPr lang="en-US"/>
              <a:t>er … legal advantage of Gnutella?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6693-DA19-43DA-A9DA-2040C106353B}" type="slidenum">
              <a:rPr lang="en-US"/>
              <a:pPr/>
              <a:t>51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Embedded/mobile/pervasive computing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5715000" cy="4953000"/>
          </a:xfrm>
        </p:spPr>
        <p:txBody>
          <a:bodyPr/>
          <a:lstStyle/>
          <a:p>
            <a:r>
              <a:rPr lang="en-US" dirty="0"/>
              <a:t>Pervasive computing</a:t>
            </a:r>
          </a:p>
          <a:p>
            <a:pPr lvl="1"/>
            <a:r>
              <a:rPr lang="en-US" dirty="0"/>
              <a:t>cheap processors embedded everywhere</a:t>
            </a:r>
          </a:p>
          <a:p>
            <a:pPr lvl="1"/>
            <a:r>
              <a:rPr lang="en-US" dirty="0"/>
              <a:t>how many are on your body now?  in your car?</a:t>
            </a:r>
          </a:p>
          <a:p>
            <a:pPr lvl="1"/>
            <a:r>
              <a:rPr lang="en-US" dirty="0"/>
              <a:t>cell phones, PDAs, network computers, …</a:t>
            </a:r>
          </a:p>
          <a:p>
            <a:r>
              <a:rPr lang="en-US" dirty="0"/>
              <a:t>Often constrained hardware resources</a:t>
            </a:r>
          </a:p>
          <a:p>
            <a:pPr lvl="1"/>
            <a:r>
              <a:rPr lang="en-US" dirty="0"/>
              <a:t>slow processors</a:t>
            </a:r>
          </a:p>
          <a:p>
            <a:pPr lvl="1"/>
            <a:r>
              <a:rPr lang="en-US" dirty="0"/>
              <a:t>small amount of memory</a:t>
            </a:r>
          </a:p>
          <a:p>
            <a:pPr lvl="1"/>
            <a:r>
              <a:rPr lang="en-US" dirty="0"/>
              <a:t>no disk</a:t>
            </a:r>
          </a:p>
          <a:p>
            <a:pPr lvl="1"/>
            <a:r>
              <a:rPr lang="en-US" dirty="0"/>
              <a:t>often only one dedicated application</a:t>
            </a:r>
          </a:p>
          <a:p>
            <a:pPr lvl="1"/>
            <a:r>
              <a:rPr lang="en-US" dirty="0"/>
              <a:t>limited power</a:t>
            </a:r>
          </a:p>
          <a:p>
            <a:r>
              <a:rPr lang="en-US" dirty="0"/>
              <a:t>But this is changing rapidly</a:t>
            </a:r>
            <a:r>
              <a:rPr lang="en-US" dirty="0" smtClean="0"/>
              <a:t>!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f. specs of iPhone 5S earlier!</a:t>
            </a:r>
            <a:endParaRPr lang="en-US" dirty="0"/>
          </a:p>
        </p:txBody>
      </p:sp>
      <p:pic>
        <p:nvPicPr>
          <p:cNvPr id="43013" name="Picture 5" descr="BB-HCM3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16" y="3048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14" y="1143000"/>
            <a:ext cx="2230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042">
            <a:off x="5472639" y="5142997"/>
            <a:ext cx="371720" cy="86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311">
            <a:off x="6403251" y="3382461"/>
            <a:ext cx="695416" cy="122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6200"/>
            <a:ext cx="622366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4600"/>
            <a:ext cx="1600200" cy="788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028">
            <a:off x="6638813" y="4260660"/>
            <a:ext cx="1629529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E1DC-73C8-4F14-9341-59103304A7C1}" type="slidenum">
              <a:rPr lang="en-US"/>
              <a:pPr/>
              <a:t>52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 hoc networking</a:t>
            </a:r>
          </a:p>
        </p:txBody>
      </p:sp>
      <p:pic>
        <p:nvPicPr>
          <p:cNvPr id="119813" name="Picture 5" descr="nigerian-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69342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5" name="Picture 7" descr="zune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05593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57600"/>
            <a:ext cx="1045464" cy="131673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4EE7-E5A6-4571-B652-C16EC6EACA05}" type="slidenum">
              <a:rPr lang="en-US"/>
              <a:pPr/>
              <a:t>53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OS issues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structure</a:t>
            </a:r>
            <a:r>
              <a:rPr lang="en-US" sz="2000" dirty="0"/>
              <a:t>: how is the OS organized?</a:t>
            </a:r>
          </a:p>
          <a:p>
            <a:r>
              <a:rPr lang="en-US" sz="2000" b="1" dirty="0"/>
              <a:t>sharing</a:t>
            </a:r>
            <a:r>
              <a:rPr lang="en-US" sz="2000" dirty="0"/>
              <a:t>: how are resources shared across users?</a:t>
            </a:r>
          </a:p>
          <a:p>
            <a:r>
              <a:rPr lang="en-US" sz="2000" b="1" dirty="0"/>
              <a:t>naming</a:t>
            </a:r>
            <a:r>
              <a:rPr lang="en-US" sz="2000" dirty="0"/>
              <a:t>: how are resources named (by </a:t>
            </a:r>
            <a:r>
              <a:rPr lang="en-US" sz="2000" dirty="0" smtClean="0"/>
              <a:t>users, by programs</a:t>
            </a:r>
            <a:r>
              <a:rPr lang="en-US" sz="2000" dirty="0"/>
              <a:t>)?</a:t>
            </a:r>
          </a:p>
          <a:p>
            <a:r>
              <a:rPr lang="en-US" sz="2000" b="1" dirty="0"/>
              <a:t>protection</a:t>
            </a:r>
            <a:r>
              <a:rPr lang="en-US" sz="2000" dirty="0"/>
              <a:t>: how is one user/program protected from another?</a:t>
            </a:r>
          </a:p>
          <a:p>
            <a:r>
              <a:rPr lang="en-US" sz="2000" b="1" dirty="0" smtClean="0"/>
              <a:t>security</a:t>
            </a:r>
            <a:r>
              <a:rPr lang="en-US" sz="2000" dirty="0"/>
              <a:t>: how is the integrity of the OS and its resources ensured?</a:t>
            </a:r>
          </a:p>
          <a:p>
            <a:r>
              <a:rPr lang="en-US" sz="2000" b="1" dirty="0" smtClean="0"/>
              <a:t>performance</a:t>
            </a:r>
            <a:r>
              <a:rPr lang="en-US" sz="2000" dirty="0"/>
              <a:t>: how do we make it all go fast?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vailability</a:t>
            </a:r>
            <a:r>
              <a:rPr lang="en-US" sz="2000" dirty="0" smtClean="0"/>
              <a:t>: can you always access the services you need?</a:t>
            </a:r>
          </a:p>
          <a:p>
            <a:r>
              <a:rPr lang="en-US" sz="2000" b="1" dirty="0" smtClean="0"/>
              <a:t>reliability</a:t>
            </a:r>
            <a:r>
              <a:rPr lang="en-US" sz="2000" dirty="0"/>
              <a:t>: what happens if something goes wrong (either with hardware or with a program)?</a:t>
            </a:r>
          </a:p>
          <a:p>
            <a:r>
              <a:rPr lang="en-US" sz="2000" b="1" dirty="0"/>
              <a:t>extensibility</a:t>
            </a:r>
            <a:r>
              <a:rPr lang="en-US" sz="2000" dirty="0"/>
              <a:t>: can we add new features?</a:t>
            </a:r>
          </a:p>
          <a:p>
            <a:r>
              <a:rPr lang="en-US" sz="2000" b="1" dirty="0"/>
              <a:t>communication</a:t>
            </a:r>
            <a:r>
              <a:rPr lang="en-US" sz="2000" dirty="0"/>
              <a:t>: how do programs exchange information, including across a network?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143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F521-BDE1-4240-AEAF-4016E8DA3D5D}" type="slidenum">
              <a:rPr lang="en-US"/>
              <a:pPr/>
              <a:t>54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OS issues…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000" b="1" dirty="0"/>
              <a:t>concurrency</a:t>
            </a:r>
            <a:r>
              <a:rPr lang="en-US" sz="2000" dirty="0"/>
              <a:t>: how are parallel activities (computation and I/O) created and controlled?</a:t>
            </a:r>
          </a:p>
          <a:p>
            <a:r>
              <a:rPr lang="en-US" sz="2000" b="1" dirty="0"/>
              <a:t>scale</a:t>
            </a:r>
            <a:r>
              <a:rPr lang="en-US" sz="2000" dirty="0"/>
              <a:t>: what happens as demands or resources increase?</a:t>
            </a:r>
          </a:p>
          <a:p>
            <a:r>
              <a:rPr lang="en-US" sz="2000" b="1" dirty="0"/>
              <a:t>persistence</a:t>
            </a:r>
            <a:r>
              <a:rPr lang="en-US" sz="2000" dirty="0"/>
              <a:t>: how do you make data last longer than program executions?</a:t>
            </a:r>
          </a:p>
          <a:p>
            <a:r>
              <a:rPr lang="en-US" sz="2000" b="1" dirty="0"/>
              <a:t>distribution</a:t>
            </a:r>
            <a:r>
              <a:rPr lang="en-US" sz="2000" dirty="0"/>
              <a:t>: how do multiple computers interact with each other?</a:t>
            </a:r>
          </a:p>
          <a:p>
            <a:r>
              <a:rPr lang="en-US" sz="2000" b="1" dirty="0"/>
              <a:t>accounting</a:t>
            </a:r>
            <a:r>
              <a:rPr lang="en-US" sz="2000" dirty="0"/>
              <a:t>: how do we keep track of resource usage, and perhaps charge for it</a:t>
            </a:r>
            <a:r>
              <a:rPr lang="en-US" sz="2000" dirty="0" smtClean="0"/>
              <a:t>?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uditing</a:t>
            </a:r>
            <a:r>
              <a:rPr lang="en-US" sz="2000" dirty="0" smtClean="0"/>
              <a:t>: can we reconstruct who did what to whom?</a:t>
            </a:r>
            <a:endParaRPr lang="en-US" sz="2000" dirty="0"/>
          </a:p>
          <a:p>
            <a:endParaRPr lang="en-US" sz="2000" dirty="0"/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FF3300"/>
                </a:solidFill>
              </a:rPr>
              <a:t>There are </a:t>
            </a:r>
            <a:r>
              <a:rPr lang="en-US" sz="2000" b="1" i="1" dirty="0" smtClean="0">
                <a:solidFill>
                  <a:srgbClr val="FF3300"/>
                </a:solidFill>
              </a:rPr>
              <a:t>tradeoffs – </a:t>
            </a:r>
            <a:r>
              <a:rPr lang="en-US" sz="2000" b="1" i="1" dirty="0">
                <a:solidFill>
                  <a:srgbClr val="FF3300"/>
                </a:solidFill>
              </a:rPr>
              <a:t>not right and wrong!</a:t>
            </a:r>
          </a:p>
        </p:txBody>
      </p:sp>
    </p:spTree>
    <p:extLst>
      <p:ext uri="{BB962C8B-B14F-4D97-AF65-F5344CB8AC3E}">
        <p14:creationId xmlns:p14="http://schemas.microsoft.com/office/powerpoint/2010/main" val="375066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The text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Really outstanding – written by current experts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Allows you to actually figure out how things </a:t>
            </a:r>
            <a:r>
              <a:rPr lang="en-US" sz="1800" dirty="0" smtClean="0"/>
              <a:t>work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/>
              <a:t>Way</a:t>
            </a:r>
            <a:r>
              <a:rPr lang="en-US" dirty="0" smtClean="0"/>
              <a:t> better (and way less expensive) than any alternative</a:t>
            </a:r>
            <a:endParaRPr lang="en-US" sz="1800" dirty="0" smtClean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First edition – still has typos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Try not to resent this; help the authors debug it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Think of it as helping you to understand, and dig deeper than, the lecture, section, and project material</a:t>
            </a:r>
          </a:p>
          <a:p>
            <a:pPr marL="342900" lvl="1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Other </a:t>
            </a:r>
            <a:r>
              <a:rPr lang="en-US" sz="2400" dirty="0" smtClean="0">
                <a:solidFill>
                  <a:schemeClr val="tx1"/>
                </a:solidFill>
              </a:rPr>
              <a:t>resources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Many online; some of them are essential</a:t>
            </a:r>
          </a:p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Policies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Collaboration vs. cheating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Projects:  late policy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B263-0D96-41D1-B7C4-9F8B16B23F8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97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55B-08C4-402F-B466-FC714EA6CFFE}" type="slidenum">
              <a:rPr lang="en-US"/>
              <a:pPr/>
              <a:t>7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Projects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Project 0:  a </a:t>
            </a:r>
            <a:r>
              <a:rPr lang="en-US" sz="2000" dirty="0" smtClean="0">
                <a:solidFill>
                  <a:schemeClr val="tx1"/>
                </a:solidFill>
              </a:rPr>
              <a:t>C </a:t>
            </a:r>
            <a:r>
              <a:rPr lang="en-US" sz="2000" dirty="0" err="1" smtClean="0">
                <a:solidFill>
                  <a:schemeClr val="tx1"/>
                </a:solidFill>
              </a:rPr>
              <a:t>warmup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individual </a:t>
            </a:r>
            <a:r>
              <a:rPr lang="en-US" sz="2000" dirty="0" smtClean="0">
                <a:solidFill>
                  <a:schemeClr val="tx1"/>
                </a:solidFill>
              </a:rPr>
              <a:t>assignment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Projects </a:t>
            </a:r>
            <a:r>
              <a:rPr lang="en-US" sz="2000" dirty="0">
                <a:solidFill>
                  <a:schemeClr val="tx1"/>
                </a:solidFill>
              </a:rPr>
              <a:t>1-3:  significant OS “internals” projects to be done in </a:t>
            </a:r>
            <a:r>
              <a:rPr lang="en-US" sz="2000" u="sng" dirty="0">
                <a:solidFill>
                  <a:srgbClr val="FF0000"/>
                </a:solidFill>
              </a:rPr>
              <a:t>teams of </a:t>
            </a:r>
            <a:r>
              <a:rPr lang="en-US" sz="2000" u="sng" dirty="0" smtClean="0">
                <a:solidFill>
                  <a:srgbClr val="FF0000"/>
                </a:solidFill>
              </a:rPr>
              <a:t>2</a:t>
            </a:r>
            <a:endParaRPr lang="en-US" sz="2000" u="sng" dirty="0">
              <a:solidFill>
                <a:srgbClr val="FF0000"/>
              </a:solidFill>
            </a:endParaRP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Adding a system call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Building a thread package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Modifying the file system</a:t>
            </a:r>
          </a:p>
          <a:p>
            <a:pPr marL="744538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You’re </a:t>
            </a:r>
            <a:r>
              <a:rPr lang="en-US" sz="2000" dirty="0">
                <a:solidFill>
                  <a:schemeClr val="tx1"/>
                </a:solidFill>
              </a:rPr>
              <a:t>likely to be happier if you form a team on your own than if we form one for you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</a:p>
          <a:p>
            <a:pPr marL="1136650" lvl="3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You’ll need to do this over the weekend</a:t>
            </a:r>
          </a:p>
          <a:p>
            <a:pPr marL="1136650" lvl="5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Project 1 will begin next </a:t>
            </a:r>
            <a:r>
              <a:rPr lang="en-US" sz="1800" dirty="0" smtClean="0">
                <a:solidFill>
                  <a:schemeClr val="tx1"/>
                </a:solidFill>
              </a:rPr>
              <a:t>Friday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136650" lvl="5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We’ll ask for your input by Sunday night and create teams as needed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0F40-0717-4282-9B39-378E665F7DF3}" type="slidenum">
              <a:rPr lang="en-US"/>
              <a:pPr/>
              <a:t>8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Your to-do list …</a:t>
            </a:r>
          </a:p>
          <a:p>
            <a:pPr marL="741363" lvl="3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Please </a:t>
            </a:r>
            <a:r>
              <a:rPr lang="en-US" sz="2000" dirty="0">
                <a:solidFill>
                  <a:schemeClr val="tx1"/>
                </a:solidFill>
              </a:rPr>
              <a:t>read the entire course web thoroughly, </a:t>
            </a:r>
            <a:r>
              <a:rPr lang="en-US" sz="2000" i="1" dirty="0">
                <a:solidFill>
                  <a:schemeClr val="tx1"/>
                </a:solidFill>
              </a:rPr>
              <a:t>today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Be sure you’re on </a:t>
            </a:r>
            <a:r>
              <a:rPr lang="en-US" sz="2000" dirty="0">
                <a:solidFill>
                  <a:schemeClr val="tx1"/>
                </a:solidFill>
              </a:rPr>
              <a:t>the cse451 email </a:t>
            </a:r>
            <a:r>
              <a:rPr lang="en-US" sz="2000" dirty="0" smtClean="0">
                <a:solidFill>
                  <a:schemeClr val="tx1"/>
                </a:solidFill>
              </a:rPr>
              <a:t>list, </a:t>
            </a:r>
            <a:r>
              <a:rPr lang="en-US" sz="2000" dirty="0">
                <a:solidFill>
                  <a:schemeClr val="tx1"/>
                </a:solidFill>
              </a:rPr>
              <a:t>and check your email </a:t>
            </a:r>
            <a:r>
              <a:rPr lang="en-US" sz="2000" dirty="0" smtClean="0">
                <a:solidFill>
                  <a:schemeClr val="tx1"/>
                </a:solidFill>
              </a:rPr>
              <a:t>daily</a:t>
            </a:r>
          </a:p>
          <a:p>
            <a:pPr marL="1143000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You should have received email over the weekend</a:t>
            </a:r>
            <a:r>
              <a:rPr lang="en-US" sz="1800" dirty="0" smtClean="0">
                <a:solidFill>
                  <a:schemeClr val="tx1"/>
                </a:solidFill>
              </a:rPr>
              <a:t>!</a:t>
            </a:r>
          </a:p>
          <a:p>
            <a:pPr marL="1143000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Be sure your “@</a:t>
            </a:r>
            <a:r>
              <a:rPr lang="en-US" sz="1800" dirty="0" err="1" smtClean="0">
                <a:solidFill>
                  <a:schemeClr val="tx1"/>
                </a:solidFill>
              </a:rPr>
              <a:t>uw</a:t>
            </a:r>
            <a:r>
              <a:rPr lang="en-US" sz="1800" dirty="0" smtClean="0">
                <a:solidFill>
                  <a:schemeClr val="tx1"/>
                </a:solidFill>
              </a:rPr>
              <a:t>” email is being forwarded!</a:t>
            </a:r>
            <a:endParaRPr lang="en-US" sz="1800" dirty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Please keep up with the reading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Homework 1 (reading) is posted on the web </a:t>
            </a:r>
            <a:r>
              <a:rPr lang="en-US" sz="2000" b="1" dirty="0">
                <a:solidFill>
                  <a:schemeClr val="tx1"/>
                </a:solidFill>
              </a:rPr>
              <a:t>now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Due at </a:t>
            </a:r>
            <a:r>
              <a:rPr lang="en-US" sz="1800" b="1" dirty="0">
                <a:solidFill>
                  <a:schemeClr val="tx1"/>
                </a:solidFill>
              </a:rPr>
              <a:t>the start of class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Friday</a:t>
            </a:r>
            <a:endParaRPr lang="en-US" sz="1800" b="1" dirty="0">
              <a:solidFill>
                <a:schemeClr val="tx1"/>
              </a:solidFill>
            </a:endParaRPr>
          </a:p>
          <a:p>
            <a:pPr marL="741363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Project 0 (“</a:t>
            </a:r>
            <a:r>
              <a:rPr lang="en-US" sz="2000" dirty="0" err="1">
                <a:solidFill>
                  <a:schemeClr val="tx1"/>
                </a:solidFill>
              </a:rPr>
              <a:t>warmup</a:t>
            </a:r>
            <a:r>
              <a:rPr lang="en-US" sz="2000" dirty="0">
                <a:solidFill>
                  <a:schemeClr val="tx1"/>
                </a:solidFill>
              </a:rPr>
              <a:t>”) is posted on the web</a:t>
            </a:r>
            <a:r>
              <a:rPr lang="en-US" sz="2000" b="1" dirty="0">
                <a:solidFill>
                  <a:schemeClr val="tx1"/>
                </a:solidFill>
              </a:rPr>
              <a:t> now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Will be discussed in section Thursday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Due at the end of the day </a:t>
            </a:r>
            <a:r>
              <a:rPr lang="en-US" sz="1800" b="1" dirty="0">
                <a:solidFill>
                  <a:schemeClr val="tx1"/>
                </a:solidFill>
              </a:rPr>
              <a:t>next </a:t>
            </a:r>
            <a:r>
              <a:rPr lang="en-US" sz="1800" b="1" dirty="0" smtClean="0">
                <a:solidFill>
                  <a:schemeClr val="tx1"/>
                </a:solidFill>
              </a:rPr>
              <a:t>Friday</a:t>
            </a:r>
            <a:endParaRPr lang="en-US" sz="1800" b="1" dirty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Begin </a:t>
            </a:r>
            <a:r>
              <a:rPr lang="en-US" sz="2000" dirty="0">
                <a:solidFill>
                  <a:schemeClr val="tx1"/>
                </a:solidFill>
              </a:rPr>
              <a:t>coming up with a </a:t>
            </a:r>
            <a:r>
              <a:rPr lang="en-US" sz="2000" dirty="0" smtClean="0">
                <a:solidFill>
                  <a:schemeClr val="tx1"/>
                </a:solidFill>
              </a:rPr>
              <a:t>2-person </a:t>
            </a:r>
            <a:r>
              <a:rPr lang="en-US" sz="2000" dirty="0">
                <a:solidFill>
                  <a:schemeClr val="tx1"/>
                </a:solidFill>
              </a:rPr>
              <a:t>team for Projects 1-3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BAE0-30EB-4EC7-852D-8E409C4BD35B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Course registration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If you’re going to drop, please do it soon!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If you want to get into the class, be sure you’ve registered with the advisors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They run the show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I have a registration sheet here!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5617</TotalTime>
  <Words>3677</Words>
  <Application>Microsoft Macintosh PowerPoint</Application>
  <PresentationFormat>On-screen Show (4:3)</PresentationFormat>
  <Paragraphs>598</Paragraphs>
  <Slides>54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Blank Presentation</vt:lpstr>
      <vt:lpstr>CSE 451: Operating Systems Autumn 2013  Module 1 Course Introduction</vt:lpstr>
      <vt:lpstr>Today’s agenda</vt:lpstr>
      <vt:lpstr>Course overview</vt:lpstr>
      <vt:lpstr>But to tide you over for the next hour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about 451</vt:lpstr>
      <vt:lpstr>PowerPoint Presentation</vt:lpstr>
      <vt:lpstr>What is an Operating System?</vt:lpstr>
      <vt:lpstr>What is an Operating System?</vt:lpstr>
      <vt:lpstr>The traditional picture</vt:lpstr>
      <vt:lpstr>“Everything you don’t have to write” What is Windows?</vt:lpstr>
      <vt:lpstr>“Everything you don’t have to write” What is Windows?</vt:lpstr>
      <vt:lpstr>“Everything you don’t have to write” What is .NET?</vt:lpstr>
      <vt:lpstr>“Everything you don’t have to write” What is .NET?</vt:lpstr>
      <vt:lpstr>The OS and hardware</vt:lpstr>
      <vt:lpstr>The text says an OS is …</vt:lpstr>
      <vt:lpstr>Why bother with an OS?</vt:lpstr>
      <vt:lpstr>The major OS issues</vt:lpstr>
      <vt:lpstr>More OS issues…</vt:lpstr>
      <vt:lpstr>Hardware/Software Changes with Time</vt:lpstr>
      <vt:lpstr>PowerPoint Presentation</vt:lpstr>
      <vt:lpstr>Has it all been discovered?</vt:lpstr>
      <vt:lpstr>Protection and security as an example</vt:lpstr>
      <vt:lpstr>Performance as an example</vt:lpstr>
      <vt:lpstr>PowerPoint Presentation</vt:lpstr>
      <vt:lpstr>An OS history lesson</vt:lpstr>
      <vt:lpstr>In the Beginning...</vt:lpstr>
      <vt:lpstr>The Primordial Computer</vt:lpstr>
      <vt:lpstr>The OS as a linked library</vt:lpstr>
      <vt:lpstr>Asynchronous I/O</vt:lpstr>
      <vt:lpstr>The OS as a “resident monitor”</vt:lpstr>
      <vt:lpstr>PowerPoint Presentation</vt:lpstr>
      <vt:lpstr>Multiprogramming</vt:lpstr>
      <vt:lpstr>PowerPoint Presentation</vt:lpstr>
      <vt:lpstr>(An aside on protection)</vt:lpstr>
      <vt:lpstr>(An aside on concurrency)</vt:lpstr>
      <vt:lpstr>PowerPoint Presentation</vt:lpstr>
      <vt:lpstr>Timesharing</vt:lpstr>
      <vt:lpstr>PowerPoint Presentation</vt:lpstr>
      <vt:lpstr>PowerPoint Presentation</vt:lpstr>
      <vt:lpstr>PowerPoint Presentation</vt:lpstr>
      <vt:lpstr>Parallel systems</vt:lpstr>
      <vt:lpstr>Personal computing</vt:lpstr>
      <vt:lpstr>Distributed OS</vt:lpstr>
      <vt:lpstr>Client/server computing</vt:lpstr>
      <vt:lpstr>Peer-to-peer (p2p) systems</vt:lpstr>
      <vt:lpstr>Embedded/mobile/pervasive computing</vt:lpstr>
      <vt:lpstr>Ad hoc networking</vt:lpstr>
      <vt:lpstr>The major OS issues</vt:lpstr>
      <vt:lpstr>More OS issues…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Brian N. Bershad</dc:creator>
  <cp:lastModifiedBy>Ed Lazowska</cp:lastModifiedBy>
  <cp:revision>162</cp:revision>
  <dcterms:created xsi:type="dcterms:W3CDTF">1998-03-30T02:45:13Z</dcterms:created>
  <dcterms:modified xsi:type="dcterms:W3CDTF">2013-09-23T13:46:00Z</dcterms:modified>
</cp:coreProperties>
</file>