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257" r:id="rId3"/>
    <p:sldId id="296" r:id="rId4"/>
    <p:sldId id="299" r:id="rId5"/>
    <p:sldId id="300" r:id="rId6"/>
    <p:sldId id="276" r:id="rId7"/>
    <p:sldId id="277" r:id="rId8"/>
    <p:sldId id="309" r:id="rId9"/>
    <p:sldId id="278" r:id="rId10"/>
    <p:sldId id="29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301" r:id="rId22"/>
    <p:sldId id="290" r:id="rId23"/>
    <p:sldId id="291" r:id="rId24"/>
    <p:sldId id="298" r:id="rId25"/>
    <p:sldId id="293" r:id="rId26"/>
    <p:sldId id="303" r:id="rId27"/>
    <p:sldId id="294" r:id="rId28"/>
    <p:sldId id="304" r:id="rId29"/>
    <p:sldId id="307" r:id="rId30"/>
    <p:sldId id="308" r:id="rId31"/>
    <p:sldId id="306" r:id="rId32"/>
    <p:sldId id="305" r:id="rId3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DBEBEB"/>
    <a:srgbClr val="EBEBEB"/>
    <a:srgbClr val="EBEBFF"/>
    <a:srgbClr val="E1E1FF"/>
    <a:srgbClr val="339966"/>
    <a:srgbClr val="FFBB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304" y="-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fld id="{3ABBB396-0CDB-46D5-A009-F5AADE062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60F767DB-F1E6-4DA8-9EA8-20BE27D8C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14F85-8E77-4DC7-9805-077CB3E675D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563" tIns="47433" rIns="96563" bIns="47433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3775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7488"/>
            <a:ext cx="2476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27" tIns="28802" rIns="20327" bIns="28802"/>
          <a:lstStyle/>
          <a:p>
            <a:pPr defTabSz="977900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67864-EF20-4580-BC9A-F0EC84E9F1BC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5AC5-B14B-4F48-8E83-AC5C8171230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394E-8214-450E-9E52-986DF7B34A07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FFB20-E68A-4B00-BEE0-B86A0CE15E95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8FE1-5A5E-4480-84C4-BC2C4F08E834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EFE58-3771-4A5A-983F-B9D0CCB28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0E904-A389-45B0-A6DC-83EAEC5B5581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B092-5212-4CF7-904C-4DD4A80E4DBF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E0CA-21EE-44CE-A926-30B4FA8491F9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AAEF-24E8-4BEC-8A83-884473C6B008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5404-64A2-45DA-B1AC-14FBA1B9C08A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E633-E3D6-4C47-9A83-B61602EFD72E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AB9-7D2F-4CD2-B065-C84C6B0B3D18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561C-187E-438F-9D33-2EBC9509B0FD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913A-5D41-484B-9719-CB74B4870D5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A8192-E659-4DCA-9D92-0EFD575891FF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8C5FE-20FA-4E79-A989-6F28BA8ACEB3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2963-3E72-4EFF-9380-03BC99F6EA51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767B-9048-4E42-90EC-5B3D37D9CC35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7FB03-96DB-4373-AE92-5EFBE63D880E}" type="slidenum">
              <a:rPr lang="en-US"/>
              <a:pPr/>
              <a:t>30</a:t>
            </a:fld>
            <a:endParaRPr lang="en-US"/>
          </a:p>
        </p:txBody>
      </p:sp>
      <p:sp>
        <p:nvSpPr>
          <p:cNvPr id="1423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0725"/>
            <a:ext cx="4799013" cy="3598863"/>
          </a:xfrm>
          <a:ln/>
        </p:spPr>
      </p:sp>
      <p:sp>
        <p:nvSpPr>
          <p:cNvPr id="1423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43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9869-27A6-437A-A8C3-87E8AFF4C249}" type="slidenum">
              <a:rPr lang="en-US"/>
              <a:pPr/>
              <a:t>31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C03-0499-471C-9BCC-DA548E855D70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CF61-2EF1-4F8B-9079-E5EB6C419281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9A6BA-5565-4365-84EF-6BBA28E4CE6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E1C75-8978-46C0-85DA-8E12901F3187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972F1-900F-4DA3-9708-866B60CC4E29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60BC-5C34-4ECB-B89B-B9503684B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3FF66-357F-4911-9EC3-8F8B32110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9EC6-DC5C-47CB-964A-D69ADEDC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A91-A4F2-497A-A71D-D08D508F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6810-1564-4853-8A06-2430F786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D6E8-E991-45A0-A351-A0CCFDC3F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232D-C955-4E01-9ADC-3847E7D9A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323B-C6C0-4EEB-9ACD-653ED9A6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B30C-A452-41E1-A9A3-628FDF564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0CEB1-0390-434C-83AF-6D928E855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716A-3E4A-4735-8EB1-9408ED3A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7A16-8893-45E0-ABC3-EEBFC55D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4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200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15CB-9A5E-4BC4-9141-D4AAE2F42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9262-57D2-49FC-B46A-52DF4E28B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C80B-00C2-4549-B0FB-050A48003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8D12-215D-4C46-96B5-A0A29032C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9485-5D39-4AC0-A653-C0604898F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7B3E-2822-4234-A09D-B138C67A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8E38-040E-4002-9A29-472560CC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37FD-F878-4D8F-9700-8B7F6A58A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3E2C-8AE4-4C4E-B2BA-9427A6E8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D49-E53C-4964-AA10-BAF198968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612EAED-3FB6-4213-8DBB-047C7AB85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+mn-ea"/>
              </a:defRPr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65241B7-7E0E-48CA-BD99-58E298661C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3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Operating System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Components and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7A16-8893-45E0-ABC3-EEBFC55DA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0C02-62B3-439E-8208-3509FE06841B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operations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provides the following kinds operations on processes (i.e., the process abstraction interface):</a:t>
            </a:r>
          </a:p>
          <a:p>
            <a:pPr lvl="1"/>
            <a:r>
              <a:rPr lang="en-US"/>
              <a:t>create a process</a:t>
            </a:r>
          </a:p>
          <a:p>
            <a:pPr lvl="1"/>
            <a:r>
              <a:rPr lang="en-US"/>
              <a:t>delete a process</a:t>
            </a:r>
          </a:p>
          <a:p>
            <a:pPr lvl="1"/>
            <a:r>
              <a:rPr lang="en-US"/>
              <a:t>suspend a process</a:t>
            </a:r>
          </a:p>
          <a:p>
            <a:pPr lvl="1"/>
            <a:r>
              <a:rPr lang="en-US"/>
              <a:t>resume a process</a:t>
            </a:r>
          </a:p>
          <a:p>
            <a:pPr lvl="1"/>
            <a:r>
              <a:rPr lang="en-US"/>
              <a:t>clone a process</a:t>
            </a:r>
          </a:p>
          <a:p>
            <a:pPr lvl="1"/>
            <a:r>
              <a:rPr lang="en-US"/>
              <a:t>inter-process communication</a:t>
            </a:r>
          </a:p>
          <a:p>
            <a:pPr lvl="1"/>
            <a:r>
              <a:rPr lang="en-US"/>
              <a:t>inter-process synchronization</a:t>
            </a:r>
          </a:p>
          <a:p>
            <a:pPr lvl="1"/>
            <a:r>
              <a:rPr lang="en-US"/>
              <a:t>create/delete a child process (</a:t>
            </a:r>
            <a:r>
              <a:rPr lang="en-US">
                <a:solidFill>
                  <a:srgbClr val="FF3300"/>
                </a:solidFill>
              </a:rPr>
              <a:t>subprocess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0732-D150-4A83-BB63-F2101519A71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The primary memory </a:t>
            </a:r>
            <a:r>
              <a:rPr lang="en-US" dirty="0" smtClean="0"/>
              <a:t>is </a:t>
            </a:r>
            <a:r>
              <a:rPr lang="en-US" dirty="0"/>
              <a:t>the directly accessed storage for the CPU</a:t>
            </a:r>
          </a:p>
          <a:p>
            <a:pPr lvl="1"/>
            <a:r>
              <a:rPr lang="en-US" dirty="0"/>
              <a:t>programs must be </a:t>
            </a:r>
            <a:r>
              <a:rPr lang="en-US" dirty="0" smtClean="0"/>
              <a:t>resident in </a:t>
            </a:r>
            <a:r>
              <a:rPr lang="en-US" dirty="0"/>
              <a:t>memory to execute</a:t>
            </a:r>
          </a:p>
          <a:p>
            <a:pPr lvl="1"/>
            <a:r>
              <a:rPr lang="en-US" dirty="0"/>
              <a:t>memory access is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memory doesn’t survive power failures</a:t>
            </a:r>
          </a:p>
          <a:p>
            <a:r>
              <a:rPr lang="en-US" dirty="0"/>
              <a:t>OS must:</a:t>
            </a:r>
          </a:p>
          <a:p>
            <a:pPr lvl="1"/>
            <a:r>
              <a:rPr lang="en-US" dirty="0"/>
              <a:t>allocate memory space for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</a:t>
            </a:r>
            <a:r>
              <a:rPr lang="en-US" dirty="0"/>
              <a:t>space when needed by rest of system</a:t>
            </a:r>
          </a:p>
          <a:p>
            <a:pPr lvl="1"/>
            <a:r>
              <a:rPr lang="en-US" dirty="0"/>
              <a:t>maintain mappings from physical to virtual memory</a:t>
            </a:r>
          </a:p>
          <a:p>
            <a:pPr lvl="2"/>
            <a:r>
              <a:rPr lang="en-US" dirty="0"/>
              <a:t>through </a:t>
            </a:r>
            <a:r>
              <a:rPr lang="en-US" dirty="0">
                <a:solidFill>
                  <a:srgbClr val="FF3300"/>
                </a:solidFill>
              </a:rPr>
              <a:t>page tables</a:t>
            </a:r>
          </a:p>
          <a:p>
            <a:pPr lvl="1"/>
            <a:r>
              <a:rPr lang="en-US" dirty="0"/>
              <a:t>decide how much memory to allocate to each process</a:t>
            </a:r>
          </a:p>
          <a:p>
            <a:pPr lvl="2"/>
            <a:r>
              <a:rPr lang="en-US" dirty="0"/>
              <a:t>a policy decision</a:t>
            </a:r>
          </a:p>
          <a:p>
            <a:pPr lvl="1"/>
            <a:r>
              <a:rPr lang="en-US" dirty="0"/>
              <a:t>decide when to remove a process from memory</a:t>
            </a:r>
          </a:p>
          <a:p>
            <a:pPr lvl="2"/>
            <a:r>
              <a:rPr lang="en-US" dirty="0"/>
              <a:t>also policy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EAA-72B6-4F8C-8A46-A3EDA43B73F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big chunk of the OS kernel deals with I/O</a:t>
            </a:r>
          </a:p>
          <a:p>
            <a:pPr lvl="1"/>
            <a:r>
              <a:rPr lang="en-US" dirty="0"/>
              <a:t>hundreds of thousands of lines in </a:t>
            </a:r>
            <a:r>
              <a:rPr lang="en-US" dirty="0" smtClean="0"/>
              <a:t>Windows, Unix, etc.</a:t>
            </a:r>
            <a:endParaRPr lang="en-US" dirty="0"/>
          </a:p>
          <a:p>
            <a:r>
              <a:rPr lang="en-US" dirty="0"/>
              <a:t>The OS provides a standard interface between programs (user or system) and devices</a:t>
            </a:r>
          </a:p>
          <a:p>
            <a:pPr lvl="1"/>
            <a:r>
              <a:rPr lang="en-US" dirty="0"/>
              <a:t>file system (disk), sockets (network), frame buffer (video)</a:t>
            </a:r>
          </a:p>
          <a:p>
            <a:r>
              <a:rPr lang="en-US" dirty="0">
                <a:solidFill>
                  <a:srgbClr val="FF3300"/>
                </a:solidFill>
              </a:rPr>
              <a:t>Device drivers</a:t>
            </a:r>
            <a:r>
              <a:rPr lang="en-US" dirty="0"/>
              <a:t> are the routines that interact with specific device types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encapsulates</a:t>
            </a:r>
            <a:r>
              <a:rPr lang="en-US" dirty="0"/>
              <a:t> device-specific knowledge</a:t>
            </a:r>
          </a:p>
          <a:p>
            <a:pPr lvl="2"/>
            <a:r>
              <a:rPr lang="en-US" dirty="0"/>
              <a:t>e.g., how to initialize a device, how to request I/O, how to handle interrupts or errors</a:t>
            </a:r>
          </a:p>
          <a:p>
            <a:pPr lvl="2"/>
            <a:r>
              <a:rPr lang="en-US" dirty="0"/>
              <a:t>examples: SCSI device drivers, Ethernet card drivers, video card drivers, sound card drivers, …</a:t>
            </a:r>
          </a:p>
          <a:p>
            <a:r>
              <a:rPr lang="en-US" dirty="0"/>
              <a:t>Note:  Windows has ~35,000 device drivers!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FEE9-AD5C-43C2-9C39-4800447C29ED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storage (disk, </a:t>
            </a:r>
            <a:r>
              <a:rPr lang="en-US" dirty="0" smtClean="0"/>
              <a:t>FLASH, tape</a:t>
            </a:r>
            <a:r>
              <a:rPr lang="en-US" dirty="0"/>
              <a:t>) is persistent memory</a:t>
            </a:r>
          </a:p>
          <a:p>
            <a:pPr lvl="1"/>
            <a:r>
              <a:rPr lang="en-US" dirty="0"/>
              <a:t>often magnetic media, survives power failures (hopefully)</a:t>
            </a:r>
          </a:p>
          <a:p>
            <a:r>
              <a:rPr lang="en-US" dirty="0"/>
              <a:t>Routines that interact with disks are typically at a very low level in the OS</a:t>
            </a:r>
          </a:p>
          <a:p>
            <a:pPr lvl="1"/>
            <a:r>
              <a:rPr lang="en-US" dirty="0"/>
              <a:t>used by many components (file system, VM, …)</a:t>
            </a:r>
          </a:p>
          <a:p>
            <a:pPr lvl="1"/>
            <a:r>
              <a:rPr lang="en-US" dirty="0"/>
              <a:t>handle scheduling of disk operations, head movement, error handling, and often management of space on disks</a:t>
            </a:r>
          </a:p>
          <a:p>
            <a:r>
              <a:rPr lang="en-US" dirty="0"/>
              <a:t>Usually independent of file system</a:t>
            </a:r>
          </a:p>
          <a:p>
            <a:pPr lvl="1"/>
            <a:r>
              <a:rPr lang="en-US" dirty="0"/>
              <a:t>although there may be cooperation</a:t>
            </a:r>
          </a:p>
          <a:p>
            <a:pPr lvl="1"/>
            <a:r>
              <a:rPr lang="en-US" dirty="0"/>
              <a:t>file system knowledge of device details can help optimize performance</a:t>
            </a:r>
          </a:p>
          <a:p>
            <a:pPr lvl="2"/>
            <a:r>
              <a:rPr lang="en-US" dirty="0"/>
              <a:t>e.g., place related files close together on disk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D8EA-C278-4F1B-ADB1-B323A1B2AFBA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86400"/>
          </a:xfrm>
        </p:spPr>
        <p:txBody>
          <a:bodyPr/>
          <a:lstStyle/>
          <a:p>
            <a:r>
              <a:rPr lang="en-US" dirty="0"/>
              <a:t>Secondary storage devices are crude and awkward</a:t>
            </a:r>
          </a:p>
          <a:p>
            <a:pPr lvl="1"/>
            <a:r>
              <a:rPr lang="en-US" dirty="0"/>
              <a:t>e.g., “</a:t>
            </a:r>
            <a:r>
              <a:rPr lang="en-US" dirty="0" smtClean="0"/>
              <a:t>write a </a:t>
            </a:r>
            <a:r>
              <a:rPr lang="en-US" dirty="0"/>
              <a:t>4096 byte block to sector 12”</a:t>
            </a:r>
          </a:p>
          <a:p>
            <a:r>
              <a:rPr lang="en-US" dirty="0"/>
              <a:t>File system: a convenient abstraction</a:t>
            </a:r>
          </a:p>
          <a:p>
            <a:pPr lvl="1"/>
            <a:r>
              <a:rPr lang="en-US" dirty="0"/>
              <a:t>defines logical objects like </a:t>
            </a:r>
            <a:r>
              <a:rPr lang="en-US" dirty="0">
                <a:solidFill>
                  <a:srgbClr val="FF3300"/>
                </a:solidFill>
              </a:rPr>
              <a:t>files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directories</a:t>
            </a:r>
          </a:p>
          <a:p>
            <a:pPr lvl="2"/>
            <a:r>
              <a:rPr lang="en-US" dirty="0"/>
              <a:t>hides details about where on disk files live</a:t>
            </a:r>
          </a:p>
          <a:p>
            <a:pPr lvl="1"/>
            <a:r>
              <a:rPr lang="en-US" dirty="0"/>
              <a:t>as well as operations on objects like read and write</a:t>
            </a:r>
          </a:p>
          <a:p>
            <a:pPr lvl="2"/>
            <a:r>
              <a:rPr lang="en-US" dirty="0"/>
              <a:t>read/write byte ranges instead of blocks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file</a:t>
            </a:r>
            <a:r>
              <a:rPr lang="en-US" dirty="0"/>
              <a:t> is the basic unit of long-term storage</a:t>
            </a:r>
          </a:p>
          <a:p>
            <a:pPr lvl="1"/>
            <a:r>
              <a:rPr lang="en-US" dirty="0"/>
              <a:t>file = named collection of persistent information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directory</a:t>
            </a:r>
            <a:r>
              <a:rPr lang="en-US" dirty="0"/>
              <a:t> is just a special kind of file</a:t>
            </a:r>
          </a:p>
          <a:p>
            <a:pPr lvl="1"/>
            <a:r>
              <a:rPr lang="en-US" dirty="0"/>
              <a:t>directory = named file that contains names of other files and metadata about those files (e.g., file size)</a:t>
            </a:r>
          </a:p>
          <a:p>
            <a:r>
              <a:rPr lang="en-US" dirty="0"/>
              <a:t>Note:  Sequential byte stream is only one possibility!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C4EF-99D6-4B95-A282-04CA52763551}" type="slidenum">
              <a:rPr lang="en-US"/>
              <a:pPr/>
              <a:t>15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 system interface defines standard operations:</a:t>
            </a:r>
          </a:p>
          <a:p>
            <a:pPr lvl="1"/>
            <a:r>
              <a:rPr lang="en-US"/>
              <a:t>file (or directory) creation and deletion</a:t>
            </a:r>
          </a:p>
          <a:p>
            <a:pPr lvl="1"/>
            <a:r>
              <a:rPr lang="en-US"/>
              <a:t>manipulation of files and directories (read, write, extend, rename, protect)</a:t>
            </a:r>
          </a:p>
          <a:p>
            <a:pPr lvl="1"/>
            <a:r>
              <a:rPr lang="en-US"/>
              <a:t>copy</a:t>
            </a:r>
          </a:p>
          <a:p>
            <a:pPr lvl="1"/>
            <a:r>
              <a:rPr lang="en-US"/>
              <a:t>lock</a:t>
            </a:r>
          </a:p>
          <a:p>
            <a:r>
              <a:rPr lang="en-US"/>
              <a:t>File systems also provide higher level services</a:t>
            </a:r>
          </a:p>
          <a:p>
            <a:pPr lvl="1"/>
            <a:r>
              <a:rPr lang="en-US"/>
              <a:t>accounting and quotas</a:t>
            </a:r>
          </a:p>
          <a:p>
            <a:pPr lvl="1"/>
            <a:r>
              <a:rPr lang="en-US"/>
              <a:t>backup (must be incremental and online!)</a:t>
            </a:r>
          </a:p>
          <a:p>
            <a:pPr lvl="1"/>
            <a:r>
              <a:rPr lang="en-US"/>
              <a:t>(sometimes) indexing or search</a:t>
            </a:r>
          </a:p>
          <a:p>
            <a:pPr lvl="1"/>
            <a:r>
              <a:rPr lang="en-US"/>
              <a:t>(sometimes) file versioning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B96-4DB3-4999-BC01-98B971541596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 is a general mechanism used throughout the OS</a:t>
            </a:r>
          </a:p>
          <a:p>
            <a:pPr lvl="1"/>
            <a:r>
              <a:rPr lang="en-US"/>
              <a:t>all resources needed to be protected</a:t>
            </a:r>
          </a:p>
          <a:p>
            <a:pPr lvl="2"/>
            <a:r>
              <a:rPr lang="en-US"/>
              <a:t>memory</a:t>
            </a:r>
          </a:p>
          <a:p>
            <a:pPr lvl="2"/>
            <a:r>
              <a:rPr lang="en-US"/>
              <a:t>processes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devices</a:t>
            </a:r>
          </a:p>
          <a:p>
            <a:pPr lvl="2"/>
            <a:r>
              <a:rPr lang="en-US"/>
              <a:t>CPU time</a:t>
            </a:r>
          </a:p>
          <a:p>
            <a:pPr lvl="2"/>
            <a:r>
              <a:rPr lang="en-US"/>
              <a:t>…</a:t>
            </a:r>
          </a:p>
          <a:p>
            <a:pPr lvl="1"/>
            <a:r>
              <a:rPr lang="en-US"/>
              <a:t>protection mechanisms help to detect and contain unintentional errors, as well as preventing malicious destruction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82BB-C9D8-4BC9-9329-C47D668F8EC7}" type="slidenum">
              <a:rPr lang="en-US"/>
              <a:pPr/>
              <a:t>17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interpreter (shell)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program that handles the interpretation of users’ commands and helps to manage processes</a:t>
            </a:r>
          </a:p>
          <a:p>
            <a:pPr lvl="1"/>
            <a:r>
              <a:rPr lang="en-US"/>
              <a:t>user input may be from keyboard (command-line interface), from script files, or from the mouse (GUIs)</a:t>
            </a:r>
          </a:p>
          <a:p>
            <a:pPr lvl="1"/>
            <a:r>
              <a:rPr lang="en-US"/>
              <a:t>allows users to launch and control new programs</a:t>
            </a:r>
          </a:p>
          <a:p>
            <a:r>
              <a:rPr lang="en-US"/>
              <a:t>On some systems, command interpreter may be a standard part of the OS (e.g., MS DOS, Apple II)</a:t>
            </a:r>
          </a:p>
          <a:p>
            <a:r>
              <a:rPr lang="en-US"/>
              <a:t>On others, it’s just non-privileged code that provides an interface to the user</a:t>
            </a:r>
          </a:p>
          <a:p>
            <a:pPr lvl="1"/>
            <a:r>
              <a:rPr lang="en-US"/>
              <a:t>e.g., bash/csh/tcsh/zsh on UNIX</a:t>
            </a:r>
          </a:p>
          <a:p>
            <a:r>
              <a:rPr lang="en-US"/>
              <a:t>On others, there may be no command language</a:t>
            </a:r>
          </a:p>
          <a:p>
            <a:pPr lvl="1"/>
            <a:r>
              <a:rPr lang="en-US"/>
              <a:t>e.g., MacOS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FAD-5ADF-43CD-BB20-994E10F72E10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/>
              <a:t>It’s not always clear how to stitch OS modules together: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Line 41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90B-1DFC-4445-B48C-330D72EBD149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OS consists of all of these components, plus:</a:t>
            </a:r>
          </a:p>
          <a:p>
            <a:pPr lvl="1"/>
            <a:r>
              <a:rPr lang="en-US"/>
              <a:t>many other components</a:t>
            </a:r>
          </a:p>
          <a:p>
            <a:pPr lvl="1"/>
            <a:r>
              <a:rPr lang="en-US"/>
              <a:t>system programs (privileged and non-privileged)</a:t>
            </a:r>
          </a:p>
          <a:p>
            <a:pPr lvl="2"/>
            <a:r>
              <a:rPr lang="en-US"/>
              <a:t>e.g., bootstrap code, the init program, …</a:t>
            </a:r>
          </a:p>
          <a:p>
            <a:r>
              <a:rPr lang="en-US"/>
              <a:t>Major issue:</a:t>
            </a:r>
          </a:p>
          <a:p>
            <a:pPr lvl="1"/>
            <a:r>
              <a:rPr lang="en-US"/>
              <a:t>how do we organize all this?</a:t>
            </a:r>
          </a:p>
          <a:p>
            <a:pPr lvl="1"/>
            <a:r>
              <a:rPr lang="en-US"/>
              <a:t>what are all of the code modules, and where do they exist?</a:t>
            </a:r>
          </a:p>
          <a:p>
            <a:pPr lvl="1"/>
            <a:r>
              <a:rPr lang="en-US"/>
              <a:t>how do they cooperate?</a:t>
            </a:r>
          </a:p>
          <a:p>
            <a:r>
              <a:rPr lang="en-US"/>
              <a:t>Massive software engineering and design problem</a:t>
            </a:r>
          </a:p>
          <a:p>
            <a:pPr lvl="1"/>
            <a:r>
              <a:rPr lang="en-US"/>
              <a:t>design a large, complex program that:</a:t>
            </a:r>
          </a:p>
          <a:p>
            <a:pPr lvl="2"/>
            <a:r>
              <a:rPr lang="en-US"/>
              <a:t>performs well, is reliable, is extensible, is backwards compatible,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023E-1C31-4D99-9B83-857A92361DA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sits between application programs and the hardware</a:t>
            </a:r>
          </a:p>
          <a:p>
            <a:pPr lvl="1"/>
            <a:r>
              <a:rPr lang="en-US" dirty="0"/>
              <a:t>it mediates access and abstracts away ugliness</a:t>
            </a:r>
          </a:p>
          <a:p>
            <a:pPr lvl="1"/>
            <a:r>
              <a:rPr lang="en-US" dirty="0"/>
              <a:t>programs request services via </a:t>
            </a:r>
            <a:r>
              <a:rPr lang="en-US" dirty="0" smtClean="0"/>
              <a:t>traps </a:t>
            </a:r>
            <a:r>
              <a:rPr lang="en-US" dirty="0"/>
              <a:t>or </a:t>
            </a:r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/>
              <a:t>devices request attention via interrupts</a:t>
            </a:r>
          </a:p>
        </p:txBody>
      </p:sp>
      <p:pic>
        <p:nvPicPr>
          <p:cNvPr id="89092" name="Picture 4" descr="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046413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038600" y="4800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OS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295400" y="3733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2004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51816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257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91400" y="3810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1295400" y="52578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1242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51816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D4</a:t>
            </a:r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1905000" y="4495800"/>
            <a:ext cx="12954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 flipV="1">
            <a:off x="2057400" y="41148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5562600" y="5181600"/>
            <a:ext cx="175260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 flipV="1">
            <a:off x="5867400" y="48006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676400" y="4495800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trap or exception</a:t>
            </a:r>
            <a:endParaRPr lang="en-US" dirty="0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1722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start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721-0844-4D2A-8E91-0B231F1F8CB5}" type="slidenum">
              <a:rPr lang="en-US"/>
              <a:pPr/>
              <a:t>20</a:t>
            </a:fld>
            <a:endParaRPr lang="en-US"/>
          </a:p>
        </p:txBody>
      </p:sp>
      <p:pic>
        <p:nvPicPr>
          <p:cNvPr id="124932" name="Picture 4" descr="vista-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6019800" cy="3903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longh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4500"/>
            <a:ext cx="5486400" cy="168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8720-75A6-4687-AD08-90AC02C4E228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structure: Monolithic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/>
              <a:t>Traditionally, OS’s (like UNIX) were built as a </a:t>
            </a:r>
            <a:r>
              <a:rPr lang="en-US">
                <a:solidFill>
                  <a:srgbClr val="FF3300"/>
                </a:solidFill>
              </a:rPr>
              <a:t>monolithic</a:t>
            </a:r>
            <a:r>
              <a:rPr lang="en-US"/>
              <a:t> entity: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81200" y="4800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981200" y="3657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76600" y="3733800"/>
            <a:ext cx="2362200" cy="914400"/>
          </a:xfrm>
          <a:prstGeom prst="rect">
            <a:avLst/>
          </a:prstGeom>
          <a:solidFill>
            <a:srgbClr val="F0E5E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everything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76600" y="2590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user programs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276600" y="4876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hardware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701800" y="40386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3377-DC0F-4CAF-A458-6616A66C5C08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design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advantage:</a:t>
            </a:r>
          </a:p>
          <a:p>
            <a:pPr lvl="1"/>
            <a:r>
              <a:rPr lang="en-US"/>
              <a:t>cost of module interactions is low (procedure call)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hard to understand</a:t>
            </a:r>
          </a:p>
          <a:p>
            <a:pPr lvl="1"/>
            <a:r>
              <a:rPr lang="en-US"/>
              <a:t>hard to modify</a:t>
            </a:r>
          </a:p>
          <a:p>
            <a:pPr lvl="1"/>
            <a:r>
              <a:rPr lang="en-US"/>
              <a:t>unreliable (no isolation between system modules)</a:t>
            </a:r>
          </a:p>
          <a:p>
            <a:pPr lvl="1"/>
            <a:r>
              <a:rPr lang="en-US"/>
              <a:t>hard to maintain</a:t>
            </a:r>
          </a:p>
          <a:p>
            <a:r>
              <a:rPr lang="en-US"/>
              <a:t>What is the alternative?</a:t>
            </a:r>
          </a:p>
          <a:p>
            <a:pPr lvl="1"/>
            <a:r>
              <a:rPr lang="en-US"/>
              <a:t>find a way to organize the OS in order to simplify its design and implementation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6969-741C-46B8-82F5-DA39396D814C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traditional approach is layering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implement OS as a set of layers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layer presents an enhanced ‘virtual machine’ to the layer above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description of this approach was Dijkstra’s THE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5:  </a:t>
            </a:r>
            <a:r>
              <a:rPr lang="en-US" sz="1800">
                <a:solidFill>
                  <a:srgbClr val="FF0066"/>
                </a:solidFill>
              </a:rPr>
              <a:t>Job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Execute users’ programs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4:  </a:t>
            </a:r>
            <a:r>
              <a:rPr lang="en-US" sz="1800">
                <a:solidFill>
                  <a:srgbClr val="FF0066"/>
                </a:solidFill>
              </a:rPr>
              <a:t>Device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devices and provide buffering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3:  </a:t>
            </a:r>
            <a:r>
              <a:rPr lang="en-US" sz="1800">
                <a:solidFill>
                  <a:srgbClr val="FF0066"/>
                </a:solidFill>
              </a:rPr>
              <a:t>Console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consoles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2: </a:t>
            </a:r>
            <a:r>
              <a:rPr lang="en-US" sz="1800">
                <a:solidFill>
                  <a:srgbClr val="FF0066"/>
                </a:solidFill>
              </a:rPr>
              <a:t>Page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memories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1: </a:t>
            </a:r>
            <a:r>
              <a:rPr lang="en-US" sz="1800">
                <a:solidFill>
                  <a:srgbClr val="FF0066"/>
                </a:solidFill>
              </a:rPr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a virtual processor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0: </a:t>
            </a:r>
            <a:r>
              <a:rPr lang="en-US" sz="1800">
                <a:solidFill>
                  <a:srgbClr val="FF0066"/>
                </a:solidFill>
              </a:rPr>
              <a:t>Hardware</a:t>
            </a:r>
          </a:p>
          <a:p>
            <a:pPr>
              <a:lnSpc>
                <a:spcPct val="90000"/>
              </a:lnSpc>
            </a:pPr>
            <a:r>
              <a:rPr lang="en-US" sz="2000"/>
              <a:t>Each layer can be tested and verified independently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1A10-B9C1-475E-94CE-F1793A5F7FCD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layering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Imposes hierarchical structure</a:t>
            </a:r>
          </a:p>
          <a:p>
            <a:pPr lvl="1"/>
            <a:r>
              <a:rPr lang="en-US"/>
              <a:t>but real systems are more complex:</a:t>
            </a:r>
          </a:p>
          <a:p>
            <a:pPr lvl="2"/>
            <a:r>
              <a:rPr lang="en-US"/>
              <a:t>file system requires VM services (buffers)</a:t>
            </a:r>
          </a:p>
          <a:p>
            <a:pPr lvl="2"/>
            <a:r>
              <a:rPr lang="en-US"/>
              <a:t>VM would like to use files for its backing store</a:t>
            </a:r>
          </a:p>
          <a:p>
            <a:pPr lvl="1"/>
            <a:r>
              <a:rPr lang="en-US"/>
              <a:t>strict layering isn’t flexible enough</a:t>
            </a:r>
          </a:p>
          <a:p>
            <a:r>
              <a:rPr lang="en-US"/>
              <a:t>Poor performance</a:t>
            </a:r>
          </a:p>
          <a:p>
            <a:pPr lvl="1"/>
            <a:r>
              <a:rPr lang="en-US"/>
              <a:t>each layer crossing has </a:t>
            </a:r>
            <a:r>
              <a:rPr lang="en-US">
                <a:solidFill>
                  <a:srgbClr val="FF3300"/>
                </a:solidFill>
              </a:rPr>
              <a:t>overhead</a:t>
            </a:r>
            <a:r>
              <a:rPr lang="en-US"/>
              <a:t> associated with it</a:t>
            </a:r>
          </a:p>
          <a:p>
            <a:r>
              <a:rPr lang="en-US"/>
              <a:t>Disjunction between model and reality</a:t>
            </a:r>
          </a:p>
          <a:p>
            <a:pPr lvl="1"/>
            <a:r>
              <a:rPr lang="en-US"/>
              <a:t>systems modeled as layers, but not really built that way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D8CC-DD59-42BF-A991-4DA3D780811C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Abstraction Layer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4800600"/>
          </a:xfrm>
        </p:spPr>
        <p:txBody>
          <a:bodyPr/>
          <a:lstStyle/>
          <a:p>
            <a:r>
              <a:rPr lang="en-US"/>
              <a:t>An example of layering in modern operating systems</a:t>
            </a:r>
          </a:p>
          <a:p>
            <a:r>
              <a:rPr lang="en-US"/>
              <a:t>Goal: separates hardware-specific routines from the “core” OS</a:t>
            </a:r>
          </a:p>
          <a:p>
            <a:pPr lvl="1"/>
            <a:r>
              <a:rPr lang="en-US"/>
              <a:t>Provides portability</a:t>
            </a:r>
          </a:p>
          <a:p>
            <a:pPr lvl="1"/>
            <a:r>
              <a:rPr lang="en-US"/>
              <a:t>Improves readability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867400" y="2438400"/>
            <a:ext cx="3048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Core OS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(file system,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scheduler,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system calls)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867400" y="3962400"/>
            <a:ext cx="3048000" cy="1524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Hardware Abstraction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Layer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(device drivers,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assembly routines)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AEFB-EEB4-4A0E-B9F5-D3C790D8382A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Microkernels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Introduced in </a:t>
            </a:r>
            <a:r>
              <a:rPr lang="en-US" dirty="0"/>
              <a:t>the late 80’s, early 90’s</a:t>
            </a:r>
          </a:p>
          <a:p>
            <a:pPr lvl="1"/>
            <a:r>
              <a:rPr lang="en-US" dirty="0"/>
              <a:t>recent resurgence of popularity </a:t>
            </a:r>
          </a:p>
          <a:p>
            <a:r>
              <a:rPr lang="en-US" dirty="0"/>
              <a:t>Goal:</a:t>
            </a:r>
          </a:p>
          <a:p>
            <a:pPr lvl="1"/>
            <a:r>
              <a:rPr lang="en-US" dirty="0"/>
              <a:t>minimize what goes in kernel</a:t>
            </a:r>
          </a:p>
          <a:p>
            <a:pPr lvl="1"/>
            <a:r>
              <a:rPr lang="en-US" dirty="0"/>
              <a:t>organize rest of OS as user-level processes</a:t>
            </a:r>
          </a:p>
          <a:p>
            <a:r>
              <a:rPr lang="en-US" dirty="0"/>
              <a:t>This results in:</a:t>
            </a:r>
          </a:p>
          <a:p>
            <a:pPr lvl="1"/>
            <a:r>
              <a:rPr lang="en-US" dirty="0"/>
              <a:t>better reliability (isolation between components)</a:t>
            </a:r>
          </a:p>
          <a:p>
            <a:pPr lvl="1"/>
            <a:r>
              <a:rPr lang="en-US" dirty="0"/>
              <a:t>ease of extension and customization</a:t>
            </a:r>
          </a:p>
          <a:p>
            <a:pPr lvl="1"/>
            <a:r>
              <a:rPr lang="en-US" dirty="0"/>
              <a:t>poor performance (user/kernel boundary crossings)</a:t>
            </a:r>
          </a:p>
          <a:p>
            <a:r>
              <a:rPr lang="en-US" dirty="0"/>
              <a:t>First microkernel system was Hydra (CMU, 1970)</a:t>
            </a:r>
          </a:p>
          <a:p>
            <a:pPr lvl="1"/>
            <a:r>
              <a:rPr lang="en-US" dirty="0"/>
              <a:t>Follow-ons: Mach (CMU), Chorus (French UNIX-like OS), OS X (Apple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1C1D-2525-44E9-9DF4-D0E51B2C2E3C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10D45B57-DEF4-4CF9-BA27-4603D1E26032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4148" name="Rectangle 41"/>
          <p:cNvSpPr>
            <a:spLocks noChangeArrowheads="1"/>
          </p:cNvSpPr>
          <p:nvPr/>
        </p:nvSpPr>
        <p:spPr bwMode="auto">
          <a:xfrm>
            <a:off x="2514600" y="2133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49" name="Rectangle 39"/>
          <p:cNvSpPr>
            <a:spLocks noChangeArrowheads="1"/>
          </p:cNvSpPr>
          <p:nvPr/>
        </p:nvSpPr>
        <p:spPr bwMode="auto">
          <a:xfrm>
            <a:off x="4419600" y="1447800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0" name="Rectangle 40"/>
          <p:cNvSpPr>
            <a:spLocks noChangeArrowheads="1"/>
          </p:cNvSpPr>
          <p:nvPr/>
        </p:nvSpPr>
        <p:spPr bwMode="auto">
          <a:xfrm>
            <a:off x="5791200" y="1828800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1" name="Rectangle 45"/>
          <p:cNvSpPr>
            <a:spLocks noChangeArrowheads="1"/>
          </p:cNvSpPr>
          <p:nvPr/>
        </p:nvSpPr>
        <p:spPr bwMode="auto">
          <a:xfrm>
            <a:off x="4724400" y="2133600"/>
            <a:ext cx="762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2" name="Rectangle 47"/>
          <p:cNvSpPr>
            <a:spLocks noChangeArrowheads="1"/>
          </p:cNvSpPr>
          <p:nvPr/>
        </p:nvSpPr>
        <p:spPr bwMode="auto">
          <a:xfrm>
            <a:off x="3429000" y="1905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3" name="Rectangle 38"/>
          <p:cNvSpPr>
            <a:spLocks noChangeArrowheads="1"/>
          </p:cNvSpPr>
          <p:nvPr/>
        </p:nvSpPr>
        <p:spPr bwMode="auto">
          <a:xfrm>
            <a:off x="2743200" y="1524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4" name="Rectangle 31"/>
          <p:cNvSpPr>
            <a:spLocks noChangeArrowheads="1"/>
          </p:cNvSpPr>
          <p:nvPr/>
        </p:nvSpPr>
        <p:spPr bwMode="auto">
          <a:xfrm>
            <a:off x="2286000" y="34290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5" name="Rectangle 32"/>
          <p:cNvSpPr>
            <a:spLocks noChangeArrowheads="1"/>
          </p:cNvSpPr>
          <p:nvPr/>
        </p:nvSpPr>
        <p:spPr bwMode="auto">
          <a:xfrm>
            <a:off x="2133600" y="2819400"/>
            <a:ext cx="1371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6" name="Rectangle 34"/>
          <p:cNvSpPr>
            <a:spLocks noChangeArrowheads="1"/>
          </p:cNvSpPr>
          <p:nvPr/>
        </p:nvSpPr>
        <p:spPr bwMode="auto">
          <a:xfrm>
            <a:off x="4191000" y="3429000"/>
            <a:ext cx="1371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7" name="Rectangle 33"/>
          <p:cNvSpPr>
            <a:spLocks noChangeArrowheads="1"/>
          </p:cNvSpPr>
          <p:nvPr/>
        </p:nvSpPr>
        <p:spPr bwMode="auto">
          <a:xfrm>
            <a:off x="4343400" y="28194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8" name="Rectangle 35"/>
          <p:cNvSpPr>
            <a:spLocks noChangeArrowheads="1"/>
          </p:cNvSpPr>
          <p:nvPr/>
        </p:nvSpPr>
        <p:spPr bwMode="auto">
          <a:xfrm>
            <a:off x="6172200" y="3124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Microkernel structure illustrated</a:t>
            </a:r>
          </a:p>
        </p:txBody>
      </p:sp>
      <p:sp>
        <p:nvSpPr>
          <p:cNvPr id="134160" name="Line 4"/>
          <p:cNvSpPr>
            <a:spLocks noChangeShapeType="1"/>
          </p:cNvSpPr>
          <p:nvPr/>
        </p:nvSpPr>
        <p:spPr bwMode="auto">
          <a:xfrm>
            <a:off x="1752600" y="5257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1" name="Line 5"/>
          <p:cNvSpPr>
            <a:spLocks noChangeShapeType="1"/>
          </p:cNvSpPr>
          <p:nvPr/>
        </p:nvSpPr>
        <p:spPr bwMode="auto">
          <a:xfrm>
            <a:off x="1752600" y="4114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2" name="Line 6"/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3" name="Rectangle 7"/>
          <p:cNvSpPr>
            <a:spLocks noChangeArrowheads="1"/>
          </p:cNvSpPr>
          <p:nvPr/>
        </p:nvSpPr>
        <p:spPr bwMode="auto">
          <a:xfrm>
            <a:off x="3962400" y="54102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134164" name="Rectangle 8"/>
          <p:cNvSpPr>
            <a:spLocks noChangeArrowheads="1"/>
          </p:cNvSpPr>
          <p:nvPr/>
        </p:nvSpPr>
        <p:spPr bwMode="auto">
          <a:xfrm>
            <a:off x="152400" y="4495800"/>
            <a:ext cx="149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microkernel</a:t>
            </a:r>
          </a:p>
        </p:txBody>
      </p:sp>
      <p:sp>
        <p:nvSpPr>
          <p:cNvPr id="134165" name="Rectangle 9"/>
          <p:cNvSpPr>
            <a:spLocks noChangeArrowheads="1"/>
          </p:cNvSpPr>
          <p:nvPr/>
        </p:nvSpPr>
        <p:spPr bwMode="auto">
          <a:xfrm>
            <a:off x="103188" y="2971800"/>
            <a:ext cx="1649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system processes</a:t>
            </a:r>
          </a:p>
        </p:txBody>
      </p:sp>
      <p:sp>
        <p:nvSpPr>
          <p:cNvPr id="134166" name="Rectangle 10"/>
          <p:cNvSpPr>
            <a:spLocks noChangeArrowheads="1"/>
          </p:cNvSpPr>
          <p:nvPr/>
        </p:nvSpPr>
        <p:spPr bwMode="auto">
          <a:xfrm>
            <a:off x="76200" y="1508125"/>
            <a:ext cx="1649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user processes</a:t>
            </a:r>
          </a:p>
        </p:txBody>
      </p:sp>
      <p:sp>
        <p:nvSpPr>
          <p:cNvPr id="134167" name="Rectangle 11"/>
          <p:cNvSpPr>
            <a:spLocks noChangeArrowheads="1"/>
          </p:cNvSpPr>
          <p:nvPr/>
        </p:nvSpPr>
        <p:spPr bwMode="auto">
          <a:xfrm>
            <a:off x="2084388" y="4479925"/>
            <a:ext cx="164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low-level VM</a:t>
            </a:r>
          </a:p>
        </p:txBody>
      </p:sp>
      <p:sp>
        <p:nvSpPr>
          <p:cNvPr id="134168" name="Rectangle 12"/>
          <p:cNvSpPr>
            <a:spLocks noChangeArrowheads="1"/>
          </p:cNvSpPr>
          <p:nvPr/>
        </p:nvSpPr>
        <p:spPr bwMode="auto">
          <a:xfrm>
            <a:off x="3886200" y="41751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communication</a:t>
            </a:r>
          </a:p>
        </p:txBody>
      </p:sp>
      <p:sp>
        <p:nvSpPr>
          <p:cNvPr id="134169" name="Rectangle 13"/>
          <p:cNvSpPr>
            <a:spLocks noChangeArrowheads="1"/>
          </p:cNvSpPr>
          <p:nvPr/>
        </p:nvSpPr>
        <p:spPr bwMode="auto">
          <a:xfrm>
            <a:off x="3886200" y="47847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protection</a:t>
            </a:r>
          </a:p>
        </p:txBody>
      </p:sp>
      <p:sp>
        <p:nvSpPr>
          <p:cNvPr id="134170" name="Rectangle 14"/>
          <p:cNvSpPr>
            <a:spLocks noChangeArrowheads="1"/>
          </p:cNvSpPr>
          <p:nvPr/>
        </p:nvSpPr>
        <p:spPr bwMode="auto">
          <a:xfrm>
            <a:off x="5562600" y="4403725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processor control</a:t>
            </a:r>
          </a:p>
        </p:txBody>
      </p:sp>
      <p:sp>
        <p:nvSpPr>
          <p:cNvPr id="134171" name="Rectangle 15"/>
          <p:cNvSpPr>
            <a:spLocks noChangeArrowheads="1"/>
          </p:cNvSpPr>
          <p:nvPr/>
        </p:nvSpPr>
        <p:spPr bwMode="auto">
          <a:xfrm>
            <a:off x="1828800" y="28035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file system</a:t>
            </a:r>
          </a:p>
        </p:txBody>
      </p:sp>
      <p:sp>
        <p:nvSpPr>
          <p:cNvPr id="134172" name="Rectangle 17"/>
          <p:cNvSpPr>
            <a:spLocks noChangeArrowheads="1"/>
          </p:cNvSpPr>
          <p:nvPr/>
        </p:nvSpPr>
        <p:spPr bwMode="auto">
          <a:xfrm>
            <a:off x="18288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threads</a:t>
            </a:r>
          </a:p>
        </p:txBody>
      </p:sp>
      <p:sp>
        <p:nvSpPr>
          <p:cNvPr id="134173" name="Rectangle 18"/>
          <p:cNvSpPr>
            <a:spLocks noChangeArrowheads="1"/>
          </p:cNvSpPr>
          <p:nvPr/>
        </p:nvSpPr>
        <p:spPr bwMode="auto">
          <a:xfrm>
            <a:off x="3886200" y="27432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network</a:t>
            </a:r>
          </a:p>
        </p:txBody>
      </p:sp>
      <p:sp>
        <p:nvSpPr>
          <p:cNvPr id="134174" name="Rectangle 19"/>
          <p:cNvSpPr>
            <a:spLocks noChangeArrowheads="1"/>
          </p:cNvSpPr>
          <p:nvPr/>
        </p:nvSpPr>
        <p:spPr bwMode="auto">
          <a:xfrm>
            <a:off x="38862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scheduling</a:t>
            </a:r>
          </a:p>
        </p:txBody>
      </p:sp>
      <p:sp>
        <p:nvSpPr>
          <p:cNvPr id="134175" name="Rectangle 20"/>
          <p:cNvSpPr>
            <a:spLocks noChangeArrowheads="1"/>
          </p:cNvSpPr>
          <p:nvPr/>
        </p:nvSpPr>
        <p:spPr bwMode="auto">
          <a:xfrm>
            <a:off x="5638800" y="3048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paging</a:t>
            </a:r>
          </a:p>
        </p:txBody>
      </p:sp>
      <p:sp>
        <p:nvSpPr>
          <p:cNvPr id="134176" name="Rectangle 21"/>
          <p:cNvSpPr>
            <a:spLocks noChangeArrowheads="1"/>
          </p:cNvSpPr>
          <p:nvPr/>
        </p:nvSpPr>
        <p:spPr bwMode="auto">
          <a:xfrm>
            <a:off x="2209800" y="1447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firefox</a:t>
            </a:r>
          </a:p>
        </p:txBody>
      </p:sp>
      <p:sp>
        <p:nvSpPr>
          <p:cNvPr id="134177" name="Rectangle 22"/>
          <p:cNvSpPr>
            <a:spLocks noChangeArrowheads="1"/>
          </p:cNvSpPr>
          <p:nvPr/>
        </p:nvSpPr>
        <p:spPr bwMode="auto">
          <a:xfrm>
            <a:off x="4191000" y="1371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powerpoint</a:t>
            </a:r>
          </a:p>
        </p:txBody>
      </p:sp>
      <p:sp>
        <p:nvSpPr>
          <p:cNvPr id="134178" name="Rectangle 23"/>
          <p:cNvSpPr>
            <a:spLocks noChangeArrowheads="1"/>
          </p:cNvSpPr>
          <p:nvPr/>
        </p:nvSpPr>
        <p:spPr bwMode="auto">
          <a:xfrm>
            <a:off x="2895600" y="1828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apache</a:t>
            </a:r>
          </a:p>
        </p:txBody>
      </p:sp>
      <p:sp>
        <p:nvSpPr>
          <p:cNvPr id="134179" name="Rectangle 25"/>
          <p:cNvSpPr>
            <a:spLocks noChangeArrowheads="1"/>
          </p:cNvSpPr>
          <p:nvPr/>
        </p:nvSpPr>
        <p:spPr bwMode="auto">
          <a:xfrm>
            <a:off x="7848600" y="1371600"/>
            <a:ext cx="838200" cy="2514600"/>
          </a:xfrm>
          <a:prstGeom prst="rect">
            <a:avLst/>
          </a:prstGeom>
          <a:solidFill>
            <a:srgbClr val="E1E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>
                <a:ea typeface="ＭＳ Ｐゴシック" charset="-128"/>
              </a:rPr>
              <a:t>user mode</a:t>
            </a:r>
          </a:p>
        </p:txBody>
      </p:sp>
      <p:sp>
        <p:nvSpPr>
          <p:cNvPr id="134180" name="Rectangle 26" descr="Text Box: kernel mode&#10;"/>
          <p:cNvSpPr>
            <a:spLocks noChangeArrowheads="1"/>
          </p:cNvSpPr>
          <p:nvPr/>
        </p:nvSpPr>
        <p:spPr bwMode="auto">
          <a:xfrm>
            <a:off x="7848600" y="4114800"/>
            <a:ext cx="838200" cy="1143000"/>
          </a:xfrm>
          <a:prstGeom prst="rect">
            <a:avLst/>
          </a:prstGeom>
          <a:solidFill>
            <a:srgbClr val="FFBBA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r>
              <a:rPr lang="en-US" sz="2400">
                <a:ea typeface="ＭＳ Ｐゴシック" charset="-128"/>
              </a:rPr>
              <a:t>Kernel mode</a:t>
            </a:r>
          </a:p>
        </p:txBody>
      </p:sp>
      <p:sp>
        <p:nvSpPr>
          <p:cNvPr id="134181" name="Rectangle 28"/>
          <p:cNvSpPr>
            <a:spLocks noChangeArrowheads="1"/>
          </p:cNvSpPr>
          <p:nvPr/>
        </p:nvSpPr>
        <p:spPr bwMode="auto">
          <a:xfrm>
            <a:off x="5486400" y="1752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photoshop</a:t>
            </a:r>
          </a:p>
        </p:txBody>
      </p:sp>
      <p:sp>
        <p:nvSpPr>
          <p:cNvPr id="134182" name="Rectangle 29"/>
          <p:cNvSpPr>
            <a:spLocks noChangeArrowheads="1"/>
          </p:cNvSpPr>
          <p:nvPr/>
        </p:nvSpPr>
        <p:spPr bwMode="auto">
          <a:xfrm>
            <a:off x="19050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itunes</a:t>
            </a:r>
          </a:p>
        </p:txBody>
      </p:sp>
      <p:sp>
        <p:nvSpPr>
          <p:cNvPr id="134183" name="Rectangle 30"/>
          <p:cNvSpPr>
            <a:spLocks noChangeArrowheads="1"/>
          </p:cNvSpPr>
          <p:nvPr/>
        </p:nvSpPr>
        <p:spPr bwMode="auto">
          <a:xfrm>
            <a:off x="41148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1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 descr="Minix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276600" y="6553200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/>
              <a:t>From  </a:t>
            </a:r>
            <a:r>
              <a:rPr lang="en-US" sz="1200" dirty="0"/>
              <a:t>Andy </a:t>
            </a:r>
            <a:r>
              <a:rPr lang="en-US" sz="1200" dirty="0" smtClean="0"/>
              <a:t>Tanenbaum</a:t>
            </a:r>
            <a:endParaRPr lang="en-US" sz="1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8703FF36-8BCD-4CCB-A164-1CE93C6F1CDD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34912"/>
            <a:ext cx="1905000" cy="304800"/>
          </a:xfrm>
        </p:spPr>
        <p:txBody>
          <a:bodyPr/>
          <a:lstStyle/>
          <a:p>
            <a:fld id="{CBAFCC1D-95F2-4BA6-8545-6D33306C56C6}" type="slidenum">
              <a:rPr lang="en-US"/>
              <a:pPr/>
              <a:t>29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2" name="Picture 4" descr="Minix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895600" y="6534912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/>
              <a:t> Andy Tanenbaum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5C9B-775F-46F7-B372-5E1C8BC923EB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219200" y="1676400"/>
            <a:ext cx="6629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19200" y="5410200"/>
            <a:ext cx="66294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/>
          <p:cNvSpPr>
            <a:spLocks/>
          </p:cNvSpPr>
          <p:nvPr/>
        </p:nvSpPr>
        <p:spPr bwMode="auto">
          <a:xfrm>
            <a:off x="7848600" y="23622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819400" y="5486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(CPU, devices)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219200" y="2362200"/>
            <a:ext cx="6629400" cy="2971800"/>
          </a:xfrm>
          <a:prstGeom prst="rect">
            <a:avLst/>
          </a:prstGeom>
          <a:solidFill>
            <a:srgbClr val="FF99CC">
              <a:alpha val="50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2428875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Application Interface (API)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295400" y="4800600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Abstraction Layer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71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File Systems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22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Memory Manager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73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Process Manager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324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Network Support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8288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Device Drivers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8481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Interrupt Handlers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Boot &amp; Init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Java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Photoshop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447800" y="17526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Firefox</a:t>
            </a:r>
          </a:p>
        </p:txBody>
      </p:sp>
      <p:sp>
        <p:nvSpPr>
          <p:cNvPr id="118804" name="AutoShape 20"/>
          <p:cNvSpPr>
            <a:spLocks/>
          </p:cNvSpPr>
          <p:nvPr/>
        </p:nvSpPr>
        <p:spPr bwMode="auto">
          <a:xfrm>
            <a:off x="685800" y="2362200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 flipV="1">
            <a:off x="228600" y="2895600"/>
            <a:ext cx="48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Operating System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8289925" y="2057400"/>
            <a:ext cx="48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Portable</a:t>
            </a:r>
          </a:p>
        </p:txBody>
      </p:sp>
      <p:sp>
        <p:nvSpPr>
          <p:cNvPr id="118807" name="AutoShape 23"/>
          <p:cNvSpPr>
            <a:spLocks/>
          </p:cNvSpPr>
          <p:nvPr/>
        </p:nvSpPr>
        <p:spPr bwMode="auto">
          <a:xfrm>
            <a:off x="762000" y="1676400"/>
            <a:ext cx="457200" cy="6096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 flipV="1">
            <a:off x="228600" y="1295400"/>
            <a:ext cx="488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User Apps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48006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Acrobat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A3A4-45B3-4574-ACAE-A031128037CE}" type="slidenum">
              <a:rPr lang="en-US"/>
              <a:pPr/>
              <a:t>30</a:t>
            </a:fld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1628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Transparently implement “hardware”  in software</a:t>
            </a:r>
          </a:p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Voil</a:t>
            </a:r>
            <a:r>
              <a:rPr lang="en-US">
                <a:cs typeface="Tahoma" charset="0"/>
              </a:rPr>
              <a:t>à</a:t>
            </a:r>
            <a:r>
              <a:rPr lang="en-US"/>
              <a:t>, you can boot a “guest OS”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600200" y="6524625"/>
            <a:ext cx="6248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400" dirty="0">
                <a:solidFill>
                  <a:srgbClr val="000000"/>
                </a:solidFill>
                <a:cs typeface="DejaVu Sans" pitchFamily="34" charset="0"/>
              </a:rPr>
              <a:t>From http://</a:t>
            </a:r>
            <a:r>
              <a:rPr lang="en-US" sz="1400" dirty="0" smtClean="0">
                <a:solidFill>
                  <a:srgbClr val="000000"/>
                </a:solidFill>
                <a:cs typeface="DejaVu Sans" pitchFamily="34" charset="0"/>
              </a:rPr>
              <a:t>port25.technet.com/</a:t>
            </a:r>
            <a:endParaRPr lang="en-US" sz="1400" dirty="0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219200" y="762000"/>
            <a:ext cx="5029200" cy="4495800"/>
          </a:xfrm>
          <a:prstGeom prst="rect">
            <a:avLst/>
          </a:prstGeom>
          <a:solidFill>
            <a:schemeClr val="bg1">
              <a:alpha val="6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49AE-1A8E-4684-B82C-86139961502B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0643649-BDF9-4606-B357-ADE0092C8219}" type="slidenum">
              <a:rPr lang="en-US" sz="1400">
                <a:latin typeface="Arial" charset="0"/>
                <a:ea typeface="ＭＳ Ｐゴシック" charset="-128"/>
              </a:rPr>
              <a:pPr algn="r"/>
              <a:t>31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Summary and Next Module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Summary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OS design has been a evolutionary process of trial and error.  Probably more error than success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Successful OS designs have run the spectrum from monolithic, to layered, to micro kernels, to virtual </a:t>
            </a:r>
            <a:r>
              <a:rPr lang="en-US" sz="2000" dirty="0" smtClean="0">
                <a:ea typeface="ＭＳ Ｐゴシック" charset="-128"/>
              </a:rPr>
              <a:t>machine monitors</a:t>
            </a:r>
            <a:endParaRPr lang="en-US" sz="2000" dirty="0">
              <a:ea typeface="ＭＳ Ｐゴシック" charset="-128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The role and design of an OS are still evolving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It is impossible to pick one “correct” way to structure an OS</a:t>
            </a:r>
            <a:endParaRPr lang="en-US" sz="2400" dirty="0">
              <a:ea typeface="ＭＳ Ｐゴシック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Next module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Processes, one of the most fundamental pieces in an OS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What is a process, what does it do, and how does it do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191000" cy="304800"/>
          </a:xfrm>
        </p:spPr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A70A-D7DA-4CE8-8245-8D543E7823AB}" type="slidenum">
              <a:rPr lang="en-US"/>
              <a:pPr/>
              <a:t>4</a:t>
            </a:fld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D800-8A5F-4E65-9349-60181EE8EC51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OS components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rocesses/threads</a:t>
            </a:r>
            <a:endParaRPr lang="en-US" dirty="0"/>
          </a:p>
          <a:p>
            <a:r>
              <a:rPr lang="en-US" dirty="0"/>
              <a:t>memory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file systems</a:t>
            </a:r>
          </a:p>
          <a:p>
            <a:r>
              <a:rPr lang="en-US" dirty="0" smtClean="0"/>
              <a:t>protection</a:t>
            </a:r>
            <a:endParaRPr lang="en-US" dirty="0"/>
          </a:p>
          <a:p>
            <a:r>
              <a:rPr lang="en-US" dirty="0"/>
              <a:t>shells (command interpreter, or OS UI)</a:t>
            </a:r>
          </a:p>
          <a:p>
            <a:r>
              <a:rPr lang="en-US" dirty="0"/>
              <a:t>GUI</a:t>
            </a:r>
          </a:p>
          <a:p>
            <a:r>
              <a:rPr lang="en-US" dirty="0"/>
              <a:t>networking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OS executes many kinds of activities:</a:t>
            </a:r>
          </a:p>
          <a:p>
            <a:pPr lvl="1"/>
            <a:r>
              <a:rPr lang="en-US" dirty="0"/>
              <a:t>users’ programs</a:t>
            </a:r>
          </a:p>
          <a:p>
            <a:pPr lvl="1"/>
            <a:r>
              <a:rPr lang="en-US" dirty="0"/>
              <a:t>batch jobs or scripts</a:t>
            </a:r>
          </a:p>
          <a:p>
            <a:pPr lvl="1"/>
            <a:r>
              <a:rPr lang="en-US" dirty="0"/>
              <a:t>system programs</a:t>
            </a:r>
          </a:p>
          <a:p>
            <a:pPr lvl="2"/>
            <a:r>
              <a:rPr lang="en-US" dirty="0"/>
              <a:t>print spoolers, name servers, file servers, network daemons, …</a:t>
            </a:r>
          </a:p>
          <a:p>
            <a:r>
              <a:rPr lang="en-US" dirty="0"/>
              <a:t>Each of these activities is encapsulated in a </a:t>
            </a:r>
            <a:r>
              <a:rPr lang="en-US" dirty="0">
                <a:solidFill>
                  <a:srgbClr val="FF3300"/>
                </a:solidFill>
              </a:rPr>
              <a:t>process</a:t>
            </a:r>
          </a:p>
          <a:p>
            <a:pPr lvl="1"/>
            <a:r>
              <a:rPr lang="en-US" dirty="0"/>
              <a:t>a process includes the execution </a:t>
            </a:r>
            <a:r>
              <a:rPr lang="en-US" dirty="0">
                <a:solidFill>
                  <a:srgbClr val="FF3300"/>
                </a:solidFill>
              </a:rPr>
              <a:t>context</a:t>
            </a:r>
          </a:p>
          <a:p>
            <a:pPr lvl="2"/>
            <a:r>
              <a:rPr lang="en-US" dirty="0"/>
              <a:t>PC, registers, VM, OS resources (e.g., open files), etc…</a:t>
            </a:r>
          </a:p>
          <a:p>
            <a:pPr lvl="2"/>
            <a:r>
              <a:rPr lang="en-US" dirty="0"/>
              <a:t>plus the program itself (code and data)</a:t>
            </a:r>
          </a:p>
          <a:p>
            <a:pPr lvl="1"/>
            <a:r>
              <a:rPr lang="en-US" dirty="0"/>
              <a:t>the OS’s process module manages these processes</a:t>
            </a:r>
          </a:p>
          <a:p>
            <a:pPr lvl="2"/>
            <a:r>
              <a:rPr lang="en-US" dirty="0"/>
              <a:t>creation, destruction, scheduling,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 Processes vs. Threads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Soon, we will separate the “thread of control” aspect of a process (program counter, call stack) from its other aspects (address space, open files, owner, etc.).  And we will allow each {process / address space} to have multiple threads of control.</a:t>
            </a:r>
            <a:endParaRPr lang="en-US" dirty="0"/>
          </a:p>
          <a:p>
            <a:r>
              <a:rPr lang="en-US" dirty="0" smtClean="0"/>
              <a:t>But for now – for simplicity and for historical reasons – consider each {process / address space} to have a single thread of control.</a:t>
            </a:r>
          </a:p>
        </p:txBody>
      </p:sp>
    </p:spTree>
    <p:extLst>
      <p:ext uri="{BB962C8B-B14F-4D97-AF65-F5344CB8AC3E}">
        <p14:creationId xmlns:p14="http://schemas.microsoft.com/office/powerpoint/2010/main" val="204040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17A6-E2F8-48B1-BBDC-B3530D663AAB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Program/processor/process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that a program is totally passive</a:t>
            </a:r>
          </a:p>
          <a:p>
            <a:pPr lvl="1"/>
            <a:r>
              <a:rPr lang="en-US"/>
              <a:t>just bytes on a disk that encode instructions to be run</a:t>
            </a:r>
          </a:p>
          <a:p>
            <a:r>
              <a:rPr lang="en-US"/>
              <a:t>A process is an instance of a program being executed by a (real or virtual) processor</a:t>
            </a:r>
          </a:p>
          <a:p>
            <a:pPr lvl="1"/>
            <a:r>
              <a:rPr lang="en-US"/>
              <a:t>at any instant, there may be many processes running copies of the same program (e.g., an editor); each process is separate and (usually) independent</a:t>
            </a:r>
          </a:p>
          <a:p>
            <a:pPr lvl="1"/>
            <a:r>
              <a:rPr lang="en-US"/>
              <a:t>Linux:  </a:t>
            </a:r>
            <a:r>
              <a:rPr lang="en-US">
                <a:solidFill>
                  <a:srgbClr val="FF3300"/>
                </a:solidFill>
                <a:latin typeface="Courier New" pitchFamily="49" charset="0"/>
              </a:rPr>
              <a:t>ps -auwwx</a:t>
            </a:r>
            <a:r>
              <a:rPr lang="en-US"/>
              <a:t>  to list all processes</a:t>
            </a:r>
          </a:p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3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68450" y="43576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A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34000" y="4343400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60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41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1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8A6-8BBE-4158-9878-C859B92B6ACA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a user process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running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ready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blocked</a:t>
            </a:r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705600" y="3505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trap or exception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3340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219200" y="2590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2351</TotalTime>
  <Words>2117</Words>
  <Application>Microsoft Macintosh PowerPoint</Application>
  <PresentationFormat>On-screen Show (4:3)</PresentationFormat>
  <Paragraphs>402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Blank Presentation</vt:lpstr>
      <vt:lpstr>1_Blank Presentation</vt:lpstr>
      <vt:lpstr>CSE 451: Operating Systems Autumn 2013  Module 3 Operating System Components and Structure</vt:lpstr>
      <vt:lpstr>OS structure</vt:lpstr>
      <vt:lpstr>PowerPoint Presentation</vt:lpstr>
      <vt:lpstr>PowerPoint Presentation</vt:lpstr>
      <vt:lpstr>Major OS components</vt:lpstr>
      <vt:lpstr>Process management</vt:lpstr>
      <vt:lpstr>Important:  Processes vs. Threads</vt:lpstr>
      <vt:lpstr>Program/processor/process</vt:lpstr>
      <vt:lpstr>States of a user process</vt:lpstr>
      <vt:lpstr>Process operations</vt:lpstr>
      <vt:lpstr>Memory management</vt:lpstr>
      <vt:lpstr>I/O</vt:lpstr>
      <vt:lpstr>Secondary storage</vt:lpstr>
      <vt:lpstr>File systems</vt:lpstr>
      <vt:lpstr>File system operations</vt:lpstr>
      <vt:lpstr>Protection</vt:lpstr>
      <vt:lpstr>Command interpreter (shell)</vt:lpstr>
      <vt:lpstr>OS structure</vt:lpstr>
      <vt:lpstr>OS structure</vt:lpstr>
      <vt:lpstr>PowerPoint Presentation</vt:lpstr>
      <vt:lpstr>Early structure: Monolithic</vt:lpstr>
      <vt:lpstr>Monolithic design</vt:lpstr>
      <vt:lpstr>Layering</vt:lpstr>
      <vt:lpstr>Problems with layering</vt:lpstr>
      <vt:lpstr>Hardware Abstraction Layer</vt:lpstr>
      <vt:lpstr>Microkernels</vt:lpstr>
      <vt:lpstr>Microkernel structure illustrated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113</cp:revision>
  <dcterms:created xsi:type="dcterms:W3CDTF">1998-03-30T02:45:13Z</dcterms:created>
  <dcterms:modified xsi:type="dcterms:W3CDTF">2013-10-01T04:27:18Z</dcterms:modified>
</cp:coreProperties>
</file>