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37"/>
  </p:notesMasterIdLst>
  <p:handoutMasterIdLst>
    <p:handoutMasterId r:id="rId38"/>
  </p:handoutMasterIdLst>
  <p:sldIdLst>
    <p:sldId id="278" r:id="rId2"/>
    <p:sldId id="390" r:id="rId3"/>
    <p:sldId id="409" r:id="rId4"/>
    <p:sldId id="410" r:id="rId5"/>
    <p:sldId id="391" r:id="rId6"/>
    <p:sldId id="392" r:id="rId7"/>
    <p:sldId id="411" r:id="rId8"/>
    <p:sldId id="412" r:id="rId9"/>
    <p:sldId id="413" r:id="rId10"/>
    <p:sldId id="414" r:id="rId11"/>
    <p:sldId id="415" r:id="rId12"/>
    <p:sldId id="416" r:id="rId13"/>
    <p:sldId id="439" r:id="rId14"/>
    <p:sldId id="440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73" d="100"/>
          <a:sy n="73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9/27/13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 is up on the course webpage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3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example is from a stack</a:t>
            </a:r>
            <a:r>
              <a:rPr lang="en-US" baseline="0" dirty="0" smtClean="0"/>
              <a:t> overflow post.</a:t>
            </a:r>
          </a:p>
          <a:p>
            <a:r>
              <a:rPr lang="en-US" baseline="0" dirty="0" smtClean="0"/>
              <a:t>The text</a:t>
            </a:r>
            <a:r>
              <a:rPr lang="en-US" dirty="0" smtClean="0"/>
              <a:t> is the signal function from the C standard</a:t>
            </a:r>
          </a:p>
          <a:p>
            <a:r>
              <a:rPr lang="en-US" dirty="0" smtClean="0"/>
              <a:t>Extern is a storage class</a:t>
            </a:r>
            <a:br>
              <a:rPr lang="en-US" dirty="0" smtClean="0"/>
            </a:br>
            <a:r>
              <a:rPr lang="en-US" dirty="0" smtClean="0"/>
              <a:t>not a function that returns void – a function that returns void (*)(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Fundamentally, arrays and pointers</a:t>
            </a:r>
            <a:r>
              <a:rPr lang="en-US" baseline="0" dirty="0" smtClean="0"/>
              <a:t> in C are the same (from the compiler’s perspective)</a:t>
            </a:r>
          </a:p>
          <a:p>
            <a:r>
              <a:rPr lang="en-US" baseline="0" dirty="0" smtClean="0"/>
              <a:t>While this can be very convenient for you as a programmer, it can also be very dangerous.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69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languages don’t make it explicit what is passed by value vs.</a:t>
            </a:r>
            <a:r>
              <a:rPr lang="en-US" baseline="0" dirty="0" smtClean="0"/>
              <a:t> by reference. In C, everything is visible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75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r>
              <a:rPr lang="en-US" baseline="0" dirty="0" smtClean="0"/>
              <a:t> in C can return only one variable – of course</a:t>
            </a:r>
          </a:p>
          <a:p>
            <a:r>
              <a:rPr lang="en-US" baseline="0" dirty="0" smtClean="0"/>
              <a:t>But as an OS designer, you will often need to provide addl. Info to the caller – the reason why your service could not complete it’s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51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a pain in the behind to refer to a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sExample</a:t>
            </a:r>
            <a:endParaRPr lang="en-US" dirty="0" smtClean="0"/>
          </a:p>
          <a:p>
            <a:r>
              <a:rPr lang="en-US" dirty="0" err="1" smtClean="0"/>
              <a:t>poBar</a:t>
            </a:r>
            <a:r>
              <a:rPr lang="en-US" dirty="0" smtClean="0"/>
              <a:t> is “pointer to an object Bar”</a:t>
            </a:r>
          </a:p>
          <a:p>
            <a:r>
              <a:rPr lang="en-US" dirty="0" smtClean="0"/>
              <a:t>Why is the (2dPoint*)</a:t>
            </a:r>
            <a:r>
              <a:rPr lang="en-US" baseline="0" dirty="0" smtClean="0"/>
              <a:t> there? Because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returns void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22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 is not a function,</a:t>
            </a:r>
            <a:r>
              <a:rPr lang="en-US" baseline="0" dirty="0" smtClean="0"/>
              <a:t> it is a feature of the language</a:t>
            </a:r>
            <a:endParaRPr lang="en-US" dirty="0" smtClean="0"/>
          </a:p>
          <a:p>
            <a:r>
              <a:rPr lang="en-US" dirty="0" smtClean="0"/>
              <a:t>Thou</a:t>
            </a:r>
            <a:r>
              <a:rPr lang="en-US" baseline="0" dirty="0" smtClean="0"/>
              <a:t> shalt free what thou </a:t>
            </a:r>
            <a:r>
              <a:rPr lang="en-US" baseline="0" dirty="0" err="1" smtClean="0"/>
              <a:t>mallocs</a:t>
            </a:r>
            <a:r>
              <a:rPr lang="en-US" baseline="0" dirty="0" smtClean="0"/>
              <a:t>. 1 call of free for each call of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in the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84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disappear after function call terminates</a:t>
            </a:r>
          </a:p>
          <a:p>
            <a:r>
              <a:rPr lang="en-US" dirty="0" smtClean="0"/>
              <a:t>Is it ridiculous to put </a:t>
            </a:r>
            <a:r>
              <a:rPr lang="en-US" dirty="0" err="1" smtClean="0"/>
              <a:t>sizeof</a:t>
            </a:r>
            <a:r>
              <a:rPr lang="en-US" dirty="0" smtClean="0"/>
              <a:t>(char)</a:t>
            </a:r>
            <a:r>
              <a:rPr lang="en-US" baseline="0" dirty="0" smtClean="0"/>
              <a:t> YES! But this is to get you used to using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 in your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13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Responsible for thousands of exploits every year – allow the user</a:t>
            </a:r>
            <a:r>
              <a:rPr lang="en-US" baseline="0" dirty="0" smtClean="0"/>
              <a:t> access to areas of memory they shouldn’t have access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10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Oh</a:t>
            </a:r>
            <a:r>
              <a:rPr lang="en-US" baseline="0" dirty="0" smtClean="0"/>
              <a:t> I need twice as much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04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print garbage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3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Strip away the layers of “magic”</a:t>
            </a:r>
          </a:p>
          <a:p>
            <a:r>
              <a:rPr lang="en-US" dirty="0" smtClean="0"/>
              <a:t>Skills as a systems</a:t>
            </a:r>
            <a:r>
              <a:rPr lang="en-US" baseline="0" dirty="0" smtClean="0"/>
              <a:t> programmer – confidence and toolbox to attack complex problems in projects, jobs, etc.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856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</a:t>
            </a:r>
            <a:r>
              <a:rPr lang="en-US" baseline="0" dirty="0" smtClean="0"/>
              <a:t> to note for constructing future destroy() </a:t>
            </a:r>
            <a:r>
              <a:rPr lang="en-US" baseline="0" dirty="0" err="1" smtClean="0"/>
              <a:t>fns</a:t>
            </a:r>
            <a:r>
              <a:rPr lang="en-US" baseline="0" dirty="0" smtClean="0"/>
              <a:t> that just freeing the queue itself will not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2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structures – seeing in context is what counts</a:t>
            </a:r>
          </a:p>
          <a:p>
            <a:r>
              <a:rPr lang="en-US" baseline="0" dirty="0" smtClean="0"/>
              <a:t>Literally and figuratively support</a:t>
            </a:r>
          </a:p>
          <a:p>
            <a:r>
              <a:rPr lang="en-US" baseline="0" dirty="0" smtClean="0"/>
              <a:t>In order to program efficiently you need to understand what the bottlenecks are and 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10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personal include:</a:t>
            </a:r>
            <a:r>
              <a:rPr lang="en-US" baseline="0" dirty="0" smtClean="0"/>
              <a:t> my dog died, can I have an extension. Ed is too cute, can I have his #, etc.</a:t>
            </a:r>
          </a:p>
          <a:p>
            <a:r>
              <a:rPr lang="en-US" dirty="0" smtClean="0"/>
              <a:t>We want all hints/advice received to be shared universally</a:t>
            </a:r>
            <a:r>
              <a:rPr lang="en-US" baseline="0" dirty="0" smtClean="0"/>
              <a:t> for the sake of fairness.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43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not because</a:t>
            </a:r>
            <a:r>
              <a:rPr lang="en-US" baseline="0" dirty="0" smtClean="0"/>
              <a:t> we don’t trust you, it’s because we’ve been there and we know how tempting it can be when under pressure.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92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language for this course will</a:t>
            </a:r>
            <a:r>
              <a:rPr lang="en-US" baseline="0" dirty="0" smtClean="0"/>
              <a:t> be C.</a:t>
            </a:r>
          </a:p>
          <a:p>
            <a:r>
              <a:rPr lang="en-US" baseline="0" dirty="0" smtClean="0"/>
              <a:t>The sun JVM is written in C (confirmed), although the original IBM was written in </a:t>
            </a:r>
            <a:r>
              <a:rPr lang="en-US" baseline="0" dirty="0" err="1" smtClean="0"/>
              <a:t>smalltalk</a:t>
            </a:r>
            <a:endParaRPr lang="en-US" baseline="0" dirty="0" smtClean="0"/>
          </a:p>
          <a:p>
            <a:r>
              <a:rPr lang="en-US" baseline="0" dirty="0" smtClean="0"/>
              <a:t>OS designers prefer working in C – the OS has to interface with various hardware components, know exactly how memory is laid out on disk, etc.</a:t>
            </a:r>
          </a:p>
          <a:p>
            <a:r>
              <a:rPr lang="en-US" baseline="0" dirty="0" err="1" smtClean="0"/>
              <a:t>Mutliple</a:t>
            </a:r>
            <a:r>
              <a:rPr lang="en-US" baseline="0" dirty="0" smtClean="0"/>
              <a:t> agents accessing resources concurrently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3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become</a:t>
            </a:r>
            <a:r>
              <a:rPr lang="en-US" baseline="0" dirty="0" smtClean="0"/>
              <a:t> intimately familiar with these over the course of the quarter</a:t>
            </a:r>
            <a:r>
              <a:rPr lang="en-US" dirty="0" smtClean="0"/>
              <a:t>. We will spend the rest of section going over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88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variable naming convention is known as Hungarian notation. I will use it throughout the material mostly</a:t>
            </a:r>
            <a:r>
              <a:rPr lang="en-US" baseline="0" dirty="0" smtClean="0"/>
              <a:t> for comprehension.</a:t>
            </a:r>
          </a:p>
          <a:p>
            <a:r>
              <a:rPr lang="en-US" baseline="0" dirty="0" smtClean="0"/>
              <a:t>Won’t go so far as to recommend you use it in your own code but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29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algrind.org/docs/manual/manual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s.washington.edu/education/courses/cse451/13sp/overview.html%23Polici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1</a:t>
            </a:r>
          </a:p>
          <a:p>
            <a:pPr algn="ctr"/>
            <a:r>
              <a:rPr lang="en-US" dirty="0" smtClean="0"/>
              <a:t>Intro, C programming, project 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Pass-by-value vs. pass-by-reference</a:t>
            </a:r>
          </a:p>
          <a:p>
            <a:r>
              <a:rPr lang="en-US" dirty="0" err="1" smtClean="0"/>
              <a:t>Structs</a:t>
            </a:r>
            <a:endParaRPr lang="en-US" dirty="0" smtClean="0"/>
          </a:p>
          <a:p>
            <a:r>
              <a:rPr lang="en-US" dirty="0" err="1" smtClean="0"/>
              <a:t>Typedefs</a:t>
            </a:r>
            <a:r>
              <a:rPr lang="en-US" dirty="0" smtClean="0"/>
              <a:t> (aliasing)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/free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6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6;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// 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pointer to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with value as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address of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     // change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value of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//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== 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     // change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to point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//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iY’s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memory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location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For more review, see the CSE 333 lecture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and section slides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7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functionate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iHerp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cDerp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{ ...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function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pfFoo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char) = NULL;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pointer to a function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that takes an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and a char as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arguments and returns an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pfFoo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functionate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pointer to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functionate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)’s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location in memory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pfFoo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7,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'p');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to the value returned by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functionate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7,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'p')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signal()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dirty="0">
                <a:latin typeface="Courier New" pitchFamily="49" charset="0"/>
                <a:cs typeface="Courier New" pitchFamily="49" charset="0"/>
              </a:rPr>
              <a:t>extern void (*signal(int, void(*)(int)))(int);</a:t>
            </a:r>
          </a:p>
          <a:p>
            <a:r>
              <a:rPr lang="sv-SE" dirty="0" smtClean="0"/>
              <a:t>What is going on </a:t>
            </a:r>
            <a:r>
              <a:rPr lang="sv-SE" dirty="0" err="1" smtClean="0"/>
              <a:t>here</a:t>
            </a:r>
            <a:r>
              <a:rPr lang="sv-SE" dirty="0" smtClean="0"/>
              <a:t>?</a:t>
            </a:r>
            <a:endParaRPr lang="sv-SE" dirty="0"/>
          </a:p>
          <a:p>
            <a:r>
              <a:rPr lang="sv-SE" sz="24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sv-SE" dirty="0" smtClean="0"/>
              <a:t> is ”</a:t>
            </a:r>
            <a:r>
              <a:rPr lang="en-US" dirty="0" smtClean="0"/>
              <a:t>a </a:t>
            </a:r>
            <a:r>
              <a:rPr lang="en-US" dirty="0"/>
              <a:t>function that takes two arguments, an integer and a pointer to a function that takes an integer as an argument and returns nothing, and it (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/>
              <a:t>) returns a pointer to a function that takes an integer as an argument and returns nothing</a:t>
            </a:r>
            <a:r>
              <a:rPr lang="en-US" dirty="0" smtClean="0"/>
              <a:t>.” (from </a:t>
            </a:r>
            <a:r>
              <a:rPr lang="en-US" dirty="0" err="1" smtClean="0"/>
              <a:t>StackOverflow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58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can make this a lot clearer using a </a:t>
            </a:r>
            <a:r>
              <a:rPr lang="en-US" dirty="0" err="1" smtClean="0"/>
              <a:t>typedef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Declare a signal handler prototype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void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iSignum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signal could then be declared as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iSignum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pfHandler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8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pointer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Array variables can often be treated like pointers, and vice-versa:</a:t>
            </a:r>
          </a:p>
          <a:p>
            <a:pPr lvl="3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aiFoo</a:t>
            </a:r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];    // </a:t>
            </a:r>
            <a:r>
              <a:rPr lang="en-US" dirty="0"/>
              <a:t>foo acts like a pointer to</a:t>
            </a:r>
          </a:p>
          <a:p>
            <a:pPr lvl="3"/>
            <a:r>
              <a:rPr lang="en-US" dirty="0" smtClean="0"/>
              <a:t>                 // </a:t>
            </a:r>
            <a:r>
              <a:rPr lang="en-US" dirty="0"/>
              <a:t>the beginning of the array</a:t>
            </a:r>
          </a:p>
          <a:p>
            <a:pPr lvl="3"/>
            <a:r>
              <a:rPr lang="en-US" dirty="0"/>
              <a:t>*</a:t>
            </a:r>
            <a:r>
              <a:rPr lang="en-US" dirty="0" smtClean="0"/>
              <a:t>(</a:t>
            </a:r>
            <a:r>
              <a:rPr lang="en-US" dirty="0" err="1" smtClean="0"/>
              <a:t>aiFoo</a:t>
            </a:r>
            <a:r>
              <a:rPr lang="en-US" dirty="0" smtClean="0"/>
              <a:t> + 1</a:t>
            </a:r>
            <a:r>
              <a:rPr lang="en-US" dirty="0"/>
              <a:t>) = 5</a:t>
            </a:r>
            <a:r>
              <a:rPr lang="en-US" dirty="0" smtClean="0"/>
              <a:t>;// </a:t>
            </a:r>
            <a:r>
              <a:rPr lang="en-US" dirty="0"/>
              <a:t>the second </a:t>
            </a:r>
            <a:r>
              <a:rPr lang="en-US" dirty="0" err="1"/>
              <a:t>int</a:t>
            </a:r>
            <a:r>
              <a:rPr lang="en-US" dirty="0"/>
              <a:t> in the</a:t>
            </a:r>
          </a:p>
          <a:p>
            <a:pPr lvl="3"/>
            <a:r>
              <a:rPr lang="en-US" dirty="0" smtClean="0"/>
              <a:t>                 // </a:t>
            </a:r>
            <a:r>
              <a:rPr lang="en-US" dirty="0"/>
              <a:t>array is set to 5</a:t>
            </a:r>
          </a:p>
          <a:p>
            <a:r>
              <a:rPr lang="en-US" dirty="0"/>
              <a:t>Don’t use pointer arithmetic unless you have a good reason </a:t>
            </a:r>
            <a:r>
              <a:rPr lang="en-US" dirty="0" smtClean="0"/>
              <a:t>to do so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8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by value vs.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doSomething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iFoo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return </a:t>
            </a:r>
            <a:r>
              <a:rPr lang="en-US" dirty="0" err="1" smtClean="0"/>
              <a:t>iFoo</a:t>
            </a:r>
            <a:r>
              <a:rPr lang="en-US" dirty="0" smtClean="0"/>
              <a:t> + 1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doSomethingElse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 smtClean="0"/>
              <a:t>piFoo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*</a:t>
            </a:r>
            <a:r>
              <a:rPr lang="en-US" dirty="0" err="1" smtClean="0"/>
              <a:t>piFoo</a:t>
            </a:r>
            <a:r>
              <a:rPr lang="en-US" dirty="0" smtClean="0"/>
              <a:t> </a:t>
            </a:r>
            <a:r>
              <a:rPr lang="en-US" dirty="0"/>
              <a:t>+= 1;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smtClean="0"/>
              <a:t>example(void)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iX</a:t>
            </a:r>
            <a:r>
              <a:rPr lang="en-US" dirty="0" smtClean="0"/>
              <a:t> </a:t>
            </a:r>
            <a:r>
              <a:rPr lang="en-US" dirty="0"/>
              <a:t>= 5;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iY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doSomething</a:t>
            </a:r>
            <a:r>
              <a:rPr lang="en-US" dirty="0" smtClean="0"/>
              <a:t>(</a:t>
            </a:r>
            <a:r>
              <a:rPr lang="en-US" dirty="0" err="1" smtClean="0"/>
              <a:t>iX</a:t>
            </a:r>
            <a:r>
              <a:rPr lang="en-US" dirty="0" smtClean="0"/>
              <a:t>)</a:t>
            </a:r>
            <a:r>
              <a:rPr lang="en-US" dirty="0"/>
              <a:t>;  // </a:t>
            </a:r>
            <a:r>
              <a:rPr lang="en-US" dirty="0" err="1" smtClean="0"/>
              <a:t>iX</a:t>
            </a:r>
            <a:r>
              <a:rPr lang="en-US" dirty="0" smtClean="0"/>
              <a:t>=</a:t>
            </a:r>
            <a:r>
              <a:rPr lang="en-US" dirty="0"/>
              <a:t>=5, </a:t>
            </a:r>
            <a:r>
              <a:rPr lang="en-US" dirty="0" err="1" smtClean="0"/>
              <a:t>iY</a:t>
            </a:r>
            <a:r>
              <a:rPr lang="en-US" dirty="0" smtClean="0"/>
              <a:t>=</a:t>
            </a:r>
            <a:r>
              <a:rPr lang="en-US" dirty="0"/>
              <a:t>=6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doSomethingElse</a:t>
            </a:r>
            <a:r>
              <a:rPr lang="en-US" dirty="0"/>
              <a:t>(</a:t>
            </a:r>
            <a:r>
              <a:rPr lang="en-US" dirty="0" smtClean="0"/>
              <a:t>&amp;</a:t>
            </a:r>
            <a:r>
              <a:rPr lang="en-US" dirty="0" err="1" smtClean="0"/>
              <a:t>iX</a:t>
            </a:r>
            <a:r>
              <a:rPr lang="en-US" dirty="0" smtClean="0"/>
              <a:t>)</a:t>
            </a:r>
            <a:r>
              <a:rPr lang="en-US" dirty="0"/>
              <a:t>;     </a:t>
            </a:r>
            <a:r>
              <a:rPr lang="en-US" dirty="0" smtClean="0"/>
              <a:t> /</a:t>
            </a:r>
            <a:r>
              <a:rPr lang="en-US" dirty="0"/>
              <a:t>/ </a:t>
            </a:r>
            <a:r>
              <a:rPr lang="en-US" dirty="0" err="1" smtClean="0"/>
              <a:t>iX</a:t>
            </a:r>
            <a:r>
              <a:rPr lang="en-US" dirty="0" smtClean="0"/>
              <a:t>=</a:t>
            </a:r>
            <a:r>
              <a:rPr lang="en-US" dirty="0"/>
              <a:t>=6, </a:t>
            </a:r>
            <a:r>
              <a:rPr lang="en-US" dirty="0" err="1" smtClean="0"/>
              <a:t>iY</a:t>
            </a:r>
            <a:r>
              <a:rPr lang="en-US" dirty="0" smtClean="0"/>
              <a:t>=</a:t>
            </a:r>
            <a:r>
              <a:rPr lang="en-US" dirty="0"/>
              <a:t>=6</a:t>
            </a:r>
          </a:p>
          <a:p>
            <a:pPr lvl="3"/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8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addl</a:t>
            </a:r>
            <a:r>
              <a:rPr lang="en-US" dirty="0"/>
              <a:t>.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nitialize(</a:t>
            </a:r>
            <a:r>
              <a:rPr lang="en-US" dirty="0" err="1" smtClean="0"/>
              <a:t>int</a:t>
            </a:r>
            <a:r>
              <a:rPr lang="en-US" dirty="0" smtClean="0"/>
              <a:t> iArg1, </a:t>
            </a:r>
            <a:r>
              <a:rPr lang="en-US" dirty="0" err="1" smtClean="0"/>
              <a:t>int</a:t>
            </a:r>
            <a:r>
              <a:rPr lang="en-US" dirty="0" smtClean="0"/>
              <a:t> iArg2,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piErrorCode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If initialization fails, set an error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code and return false to indicate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failure.</a:t>
            </a:r>
          </a:p>
          <a:p>
            <a:pPr lvl="3"/>
            <a:r>
              <a:rPr lang="en-US" dirty="0" smtClean="0"/>
              <a:t>  if (...)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*</a:t>
            </a:r>
            <a:r>
              <a:rPr lang="en-US" dirty="0" err="1" smtClean="0"/>
              <a:t>piErrorCode</a:t>
            </a:r>
            <a:r>
              <a:rPr lang="en-US" dirty="0" smtClean="0"/>
              <a:t> = ...;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return EXIT_FAILURE;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... Do some other initialization work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return EXIT_SUCCESS;</a:t>
            </a:r>
            <a:endParaRPr lang="en-US" dirty="0"/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2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Define a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referred to 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"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s2DPoint"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s2DPoint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};  // Don’t forget the trailing ‘;’!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Declare a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on the stack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s2DPoint foo;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Set the two fields of the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foo.iX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oo.iY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2;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Typedefs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smtClean="0"/>
              <a:t>s2DPoint 2DPoint;</a:t>
            </a:r>
            <a:endParaRPr lang="en-US" dirty="0"/>
          </a:p>
          <a:p>
            <a:pPr lvl="3"/>
            <a:r>
              <a:rPr lang="en-US" dirty="0"/>
              <a:t>		// Creates an alias </a:t>
            </a:r>
            <a:r>
              <a:rPr lang="en-US" dirty="0" smtClean="0"/>
              <a:t>“2DPoint” </a:t>
            </a:r>
            <a:r>
              <a:rPr lang="en-US" dirty="0"/>
              <a:t>for</a:t>
            </a:r>
          </a:p>
          <a:p>
            <a:pPr lvl="3"/>
            <a:r>
              <a:rPr lang="en-US" dirty="0"/>
              <a:t>		// “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smtClean="0"/>
              <a:t>s2DPoint”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smtClean="0"/>
              <a:t>2DPoint* </a:t>
            </a:r>
            <a:r>
              <a:rPr lang="en-US" dirty="0" err="1" smtClean="0"/>
              <a:t>poBar</a:t>
            </a:r>
            <a:r>
              <a:rPr lang="en-US" dirty="0" smtClean="0"/>
              <a:t> =</a:t>
            </a:r>
            <a:endParaRPr lang="en-US" dirty="0"/>
          </a:p>
          <a:p>
            <a:pPr lvl="3"/>
            <a:r>
              <a:rPr lang="en-US" dirty="0" smtClean="0"/>
              <a:t>    (2DPoint*)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</a:p>
          <a:p>
            <a:pPr lvl="3"/>
            <a:r>
              <a:rPr lang="en-US" dirty="0" smtClean="0"/>
              <a:t>        </a:t>
            </a:r>
            <a:r>
              <a:rPr lang="en-US" dirty="0" err="1" smtClean="0"/>
              <a:t>sizeof</a:t>
            </a:r>
            <a:r>
              <a:rPr lang="en-US" dirty="0" smtClean="0"/>
              <a:t>(2DPoint));</a:t>
            </a:r>
            <a:endParaRPr lang="en-US" dirty="0"/>
          </a:p>
          <a:p>
            <a:pPr lvl="3"/>
            <a:r>
              <a:rPr lang="en-US" dirty="0" smtClean="0"/>
              <a:t>      // </a:t>
            </a:r>
            <a:r>
              <a:rPr lang="en-US" dirty="0"/>
              <a:t>Allocates </a:t>
            </a:r>
            <a:r>
              <a:rPr lang="en-US" dirty="0" smtClean="0"/>
              <a:t>space for a 2DPoint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3"/>
            <a:r>
              <a:rPr lang="en-US" dirty="0" smtClean="0"/>
              <a:t>      // on the </a:t>
            </a:r>
            <a:r>
              <a:rPr lang="en-US" dirty="0"/>
              <a:t>heap; </a:t>
            </a:r>
            <a:r>
              <a:rPr lang="en-US" dirty="0" err="1" smtClean="0"/>
              <a:t>poBar</a:t>
            </a:r>
            <a:r>
              <a:rPr lang="en-US" dirty="0" smtClean="0"/>
              <a:t> </a:t>
            </a:r>
            <a:r>
              <a:rPr lang="en-US" dirty="0"/>
              <a:t>points to it</a:t>
            </a:r>
          </a:p>
          <a:p>
            <a:pPr lvl="3"/>
            <a:endParaRPr lang="en-US" b="1" dirty="0"/>
          </a:p>
          <a:p>
            <a:pPr lvl="3"/>
            <a:r>
              <a:rPr lang="en-US" dirty="0" err="1" smtClean="0"/>
              <a:t>poBar</a:t>
            </a:r>
            <a:r>
              <a:rPr lang="en-US" dirty="0" smtClean="0"/>
              <a:t>-&gt;</a:t>
            </a:r>
            <a:r>
              <a:rPr lang="en-US" dirty="0" err="1" smtClean="0"/>
              <a:t>iX</a:t>
            </a:r>
            <a:r>
              <a:rPr lang="en-US" dirty="0" smtClean="0"/>
              <a:t> </a:t>
            </a:r>
            <a:r>
              <a:rPr lang="en-US" dirty="0"/>
              <a:t>= 2;</a:t>
            </a:r>
          </a:p>
          <a:p>
            <a:pPr lvl="3"/>
            <a:r>
              <a:rPr lang="en-US" dirty="0"/>
              <a:t>		// “-&gt;” operator dereferences the</a:t>
            </a:r>
          </a:p>
          <a:p>
            <a:pPr lvl="3"/>
            <a:r>
              <a:rPr lang="en-US" dirty="0"/>
              <a:t>		// pointer and accesses the field </a:t>
            </a:r>
            <a:r>
              <a:rPr lang="en-US" dirty="0" err="1" smtClean="0"/>
              <a:t>iX</a:t>
            </a:r>
            <a:r>
              <a:rPr lang="en-US" dirty="0" smtClean="0"/>
              <a:t>;</a:t>
            </a:r>
            <a:endParaRPr lang="en-US" dirty="0"/>
          </a:p>
          <a:p>
            <a:pPr lvl="3"/>
            <a:r>
              <a:rPr lang="en-US" dirty="0"/>
              <a:t>		// equivalent to (</a:t>
            </a:r>
            <a:r>
              <a:rPr lang="en-US" dirty="0" smtClean="0"/>
              <a:t>*</a:t>
            </a:r>
            <a:r>
              <a:rPr lang="en-US" dirty="0" err="1" smtClean="0"/>
              <a:t>poBar</a:t>
            </a:r>
            <a:r>
              <a:rPr lang="en-US" dirty="0" smtClean="0"/>
              <a:t>).</a:t>
            </a:r>
            <a:r>
              <a:rPr lang="en-US" dirty="0" err="1" smtClean="0"/>
              <a:t>iX</a:t>
            </a:r>
            <a:r>
              <a:rPr lang="en-US" dirty="0" smtClean="0"/>
              <a:t> </a:t>
            </a:r>
            <a:r>
              <a:rPr lang="en-US" dirty="0"/>
              <a:t>= 2;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4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 name is Jeff and I am a first-year Ph.D. student in CSE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 graduated from Princeton last year with a B.A. in Computer Science and a minor in Musical Performance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 background is primarily in Systems, but at UW I will work at the intersection of HCI and ML (Visualization, Accessibility)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 office hours are Tuesday 1:30-2:20 and Thursday 2:30-3:20, or by appointment/when I’m in 002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Contact: discussion board or by email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jasnyder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@)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/25/13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54638C"/>
              </a:buClr>
            </a:pPr>
            <a:r>
              <a:rPr lang="en-US" dirty="0"/>
              <a:t>Allocate memory on the heap:</a:t>
            </a:r>
          </a:p>
          <a:p>
            <a:pPr lvl="3"/>
            <a:r>
              <a:rPr lang="en-US" dirty="0"/>
              <a:t>		</a:t>
            </a:r>
            <a:r>
              <a:rPr lang="en-US" dirty="0" smtClean="0"/>
              <a:t>void*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/>
              <a:t>size);</a:t>
            </a:r>
          </a:p>
          <a:p>
            <a:pPr lvl="1"/>
            <a:r>
              <a:rPr lang="en-US" dirty="0"/>
              <a:t>Note: </a:t>
            </a:r>
            <a:r>
              <a:rPr lang="en-US" dirty="0" err="1" smtClean="0"/>
              <a:t>malloc</a:t>
            </a:r>
            <a:r>
              <a:rPr lang="en-US" dirty="0" smtClean="0"/>
              <a:t> may </a:t>
            </a:r>
            <a:r>
              <a:rPr lang="en-US" dirty="0"/>
              <a:t>fail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But not necessarily when you would expect…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sz="2400" dirty="0" err="1">
                <a:latin typeface="Courier New"/>
                <a:cs typeface="Courier New"/>
              </a:rPr>
              <a:t>sizeof</a:t>
            </a:r>
            <a:r>
              <a:rPr lang="en-US" sz="2400" dirty="0">
                <a:latin typeface="Courier New"/>
                <a:cs typeface="Courier New"/>
              </a:rPr>
              <a:t>()</a:t>
            </a:r>
            <a:r>
              <a:rPr lang="en-US" dirty="0"/>
              <a:t> operator to get </a:t>
            </a:r>
            <a:r>
              <a:rPr lang="en-US" dirty="0" smtClean="0"/>
              <a:t>the size of a type/</a:t>
            </a:r>
            <a:r>
              <a:rPr lang="en-US" dirty="0" err="1" smtClean="0"/>
              <a:t>struct</a:t>
            </a:r>
            <a:endParaRPr lang="en-US" dirty="0"/>
          </a:p>
          <a:p>
            <a:r>
              <a:rPr lang="en-US" dirty="0"/>
              <a:t>Free memory on the heap:</a:t>
            </a:r>
          </a:p>
          <a:p>
            <a:pPr lvl="3"/>
            <a:r>
              <a:rPr lang="en-US" dirty="0"/>
              <a:t>		void </a:t>
            </a:r>
            <a:r>
              <a:rPr lang="en-US" dirty="0" smtClean="0"/>
              <a:t>free(void* </a:t>
            </a:r>
            <a:r>
              <a:rPr lang="en-US" dirty="0" err="1" smtClean="0"/>
              <a:t>ptr</a:t>
            </a:r>
            <a:r>
              <a:rPr lang="en-US" dirty="0"/>
              <a:t>);</a:t>
            </a:r>
          </a:p>
          <a:p>
            <a:pPr lvl="1">
              <a:buClr>
                <a:srgbClr val="54638C">
                  <a:lumMod val="60000"/>
                  <a:lumOff val="40000"/>
                </a:srgbClr>
              </a:buClr>
            </a:pPr>
            <a:r>
              <a:rPr lang="en-US" dirty="0"/>
              <a:t>Pointer argument comes from previous </a:t>
            </a:r>
            <a:r>
              <a:rPr lang="en-US" sz="2400" dirty="0" err="1">
                <a:latin typeface="Courier New"/>
                <a:cs typeface="Courier New"/>
              </a:rPr>
              <a:t>malloc</a:t>
            </a:r>
            <a:r>
              <a:rPr lang="en-US" sz="2400" dirty="0">
                <a:latin typeface="Courier New"/>
                <a:cs typeface="Courier New"/>
              </a:rPr>
              <a:t>()</a:t>
            </a:r>
            <a:r>
              <a:rPr lang="en-US" dirty="0"/>
              <a:t> call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1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/>
              <a:t>city_name</a:t>
            </a:r>
            <a:r>
              <a:rPr lang="en-US" dirty="0" smtClean="0"/>
              <a:t>(float </a:t>
            </a:r>
            <a:r>
              <a:rPr lang="en-US" dirty="0" err="1" smtClean="0"/>
              <a:t>fLat</a:t>
            </a:r>
            <a:r>
              <a:rPr lang="en-US" dirty="0"/>
              <a:t>, float </a:t>
            </a:r>
            <a:r>
              <a:rPr lang="en-US" dirty="0" err="1" smtClean="0"/>
              <a:t>fLong</a:t>
            </a:r>
            <a:r>
              <a:rPr lang="en-US" dirty="0"/>
              <a:t>) {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char </a:t>
            </a:r>
            <a:r>
              <a:rPr lang="en-US" dirty="0" err="1" smtClean="0"/>
              <a:t>sName</a:t>
            </a:r>
            <a:r>
              <a:rPr lang="en-US" dirty="0"/>
              <a:t>[100];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...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return </a:t>
            </a:r>
            <a:r>
              <a:rPr lang="en-US" dirty="0" err="1" smtClean="0"/>
              <a:t>sName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6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54638C"/>
              </a:buClr>
            </a:pPr>
            <a:r>
              <a:rPr lang="en-US" dirty="0"/>
              <a:t>Problem: returning pointer to local (stack) </a:t>
            </a:r>
            <a:r>
              <a:rPr lang="en-US" dirty="0" smtClean="0"/>
              <a:t>memory (also: using floats)</a:t>
            </a:r>
            <a:endParaRPr lang="en-US" dirty="0"/>
          </a:p>
          <a:p>
            <a:pPr lvl="0">
              <a:buClr>
                <a:srgbClr val="54638C"/>
              </a:buClr>
            </a:pPr>
            <a:r>
              <a:rPr lang="en-US" dirty="0"/>
              <a:t>Solution: allocate on heap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/>
              <a:t>city_name</a:t>
            </a:r>
            <a:r>
              <a:rPr lang="en-US" dirty="0" smtClean="0"/>
              <a:t>(double </a:t>
            </a:r>
            <a:r>
              <a:rPr lang="en-US" dirty="0" err="1" smtClean="0"/>
              <a:t>fLat</a:t>
            </a:r>
            <a:r>
              <a:rPr lang="en-US" dirty="0"/>
              <a:t>, </a:t>
            </a:r>
            <a:r>
              <a:rPr lang="en-US" dirty="0" smtClean="0"/>
              <a:t>double </a:t>
            </a:r>
            <a:r>
              <a:rPr lang="en-US" dirty="0" err="1" smtClean="0"/>
              <a:t>fLong</a:t>
            </a:r>
            <a:r>
              <a:rPr lang="en-US" dirty="0" smtClean="0"/>
              <a:t>) {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// Preferably allocate a string of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 </a:t>
            </a:r>
            <a:r>
              <a:rPr lang="en-US" dirty="0" smtClean="0"/>
              <a:t> // just the right size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char</a:t>
            </a:r>
            <a:r>
              <a:rPr lang="en-US" dirty="0"/>
              <a:t>* </a:t>
            </a:r>
            <a:r>
              <a:rPr lang="en-US" dirty="0" err="1" smtClean="0"/>
              <a:t>sName</a:t>
            </a:r>
            <a:r>
              <a:rPr lang="en-US" dirty="0" smtClean="0"/>
              <a:t> = 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(100*</a:t>
            </a:r>
            <a:r>
              <a:rPr lang="en-US" dirty="0" err="1" smtClean="0"/>
              <a:t>sizeof</a:t>
            </a:r>
            <a:r>
              <a:rPr lang="en-US" dirty="0" smtClean="0"/>
              <a:t>(char));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 </a:t>
            </a:r>
            <a:r>
              <a:rPr lang="en-US" dirty="0" smtClean="0"/>
              <a:t> ...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return </a:t>
            </a:r>
            <a:r>
              <a:rPr lang="en-US" dirty="0" err="1" smtClean="0"/>
              <a:t>sName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 smtClean="0"/>
              <a:t>sBuf</a:t>
            </a:r>
            <a:r>
              <a:rPr lang="en-US" dirty="0" smtClean="0"/>
              <a:t> = (</a:t>
            </a:r>
            <a:r>
              <a:rPr lang="en-US" dirty="0"/>
              <a:t>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(32*</a:t>
            </a:r>
            <a:r>
              <a:rPr lang="en-US" dirty="0" err="1" smtClean="0"/>
              <a:t>sizeof</a:t>
            </a:r>
            <a:r>
              <a:rPr lang="en-US" dirty="0" smtClean="0"/>
              <a:t>(char))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0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potential buffer overflow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static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BUFFER_SIZE = 32;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 smtClean="0"/>
              <a:t>sBuf</a:t>
            </a:r>
            <a:r>
              <a:rPr lang="en-US" dirty="0" smtClean="0"/>
              <a:t> </a:t>
            </a:r>
            <a:r>
              <a:rPr lang="en-US" dirty="0"/>
              <a:t>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(BUFFER_SIZE);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[1], </a:t>
            </a:r>
            <a:r>
              <a:rPr lang="en-US" dirty="0" smtClean="0"/>
              <a:t>BUFFER_SIZE);</a:t>
            </a:r>
            <a:endParaRPr lang="en-US" dirty="0"/>
          </a:p>
          <a:p>
            <a:pPr lvl="0">
              <a:buClr>
                <a:srgbClr val="54638C"/>
              </a:buClr>
            </a:pPr>
            <a:r>
              <a:rPr lang="en-US" dirty="0"/>
              <a:t>Why are buffer overflow bugs dangerous?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0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 smtClean="0"/>
              <a:t>sBuf</a:t>
            </a:r>
            <a:r>
              <a:rPr lang="en-US" dirty="0" smtClean="0"/>
              <a:t> </a:t>
            </a:r>
            <a:r>
              <a:rPr lang="en-US" dirty="0"/>
              <a:t>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Strncpy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 smtClean="0"/>
              <a:t>sHello</a:t>
            </a:r>
            <a:r>
              <a:rPr lang="en-US" dirty="0" smtClean="0"/>
              <a:t>, 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 smtClean="0"/>
              <a:t>sBuf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sBuf</a:t>
            </a:r>
            <a:r>
              <a:rPr lang="en-US" dirty="0" smtClean="0"/>
              <a:t> </a:t>
            </a:r>
            <a:r>
              <a:rPr lang="en-US" dirty="0"/>
              <a:t>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(2*BUFFER_SIZE)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 smtClean="0"/>
              <a:t>sLongHello</a:t>
            </a:r>
            <a:r>
              <a:rPr lang="en-US" dirty="0" smtClean="0"/>
              <a:t>, </a:t>
            </a:r>
            <a:r>
              <a:rPr lang="en-US" dirty="0"/>
              <a:t>2*</a:t>
            </a:r>
            <a:r>
              <a:rPr lang="en-US" dirty="0" smtClean="0"/>
              <a:t>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 smtClean="0"/>
              <a:t>sBuf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free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5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memory leak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 smtClean="0"/>
              <a:t>sBuf</a:t>
            </a:r>
            <a:r>
              <a:rPr lang="en-US" dirty="0" smtClean="0"/>
              <a:t> </a:t>
            </a:r>
            <a:r>
              <a:rPr lang="en-US" dirty="0"/>
              <a:t>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 smtClean="0"/>
              <a:t>sHello</a:t>
            </a:r>
            <a:r>
              <a:rPr lang="en-US" dirty="0" smtClean="0"/>
              <a:t>, 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 smtClean="0"/>
              <a:t>sBuf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free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(2*BUFFER_SIZE)</a:t>
            </a:r>
            <a:r>
              <a:rPr lang="en-US" dirty="0"/>
              <a:t>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8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(besides ugliness)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 </a:t>
            </a:r>
            <a:r>
              <a:rPr lang="en-US" dirty="0" err="1" smtClean="0"/>
              <a:t>sFoo</a:t>
            </a:r>
            <a:r>
              <a:rPr lang="en-US" dirty="0" smtClean="0"/>
              <a:t>[</a:t>
            </a:r>
            <a:r>
              <a:rPr lang="en-US" dirty="0"/>
              <a:t>2];</a:t>
            </a:r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sFoo</a:t>
            </a:r>
            <a:r>
              <a:rPr lang="en-US" dirty="0"/>
              <a:t>[0] = </a:t>
            </a:r>
            <a:r>
              <a:rPr lang="en-US" dirty="0" smtClean="0"/>
              <a:t>'H';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sFoo</a:t>
            </a:r>
            <a:r>
              <a:rPr lang="en-US" dirty="0"/>
              <a:t>[1] = </a:t>
            </a:r>
            <a:r>
              <a:rPr lang="en-US" dirty="0" smtClean="0"/>
              <a:t>'</a:t>
            </a:r>
            <a:r>
              <a:rPr lang="en-US" dirty="0" err="1" smtClean="0"/>
              <a:t>i</a:t>
            </a:r>
            <a:r>
              <a:rPr lang="en-US" dirty="0" smtClean="0"/>
              <a:t>';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 smtClean="0"/>
              <a:t>sFoo</a:t>
            </a:r>
            <a:r>
              <a:rPr lang="en-US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8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string is not NULL-terminated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char </a:t>
            </a:r>
            <a:r>
              <a:rPr lang="en-US" dirty="0" err="1" smtClean="0"/>
              <a:t>sFoo</a:t>
            </a:r>
            <a:r>
              <a:rPr lang="en-US" dirty="0"/>
              <a:t>[3];</a:t>
            </a:r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sFoo</a:t>
            </a:r>
            <a:r>
              <a:rPr lang="en-US" dirty="0"/>
              <a:t>[0] = </a:t>
            </a:r>
            <a:r>
              <a:rPr lang="en-US" dirty="0" smtClean="0"/>
              <a:t>'H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sFoo</a:t>
            </a:r>
            <a:r>
              <a:rPr lang="en-US" dirty="0"/>
              <a:t>[1] = '</a:t>
            </a:r>
            <a:r>
              <a:rPr lang="en-US" dirty="0" err="1" smtClean="0"/>
              <a:t>i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 smtClean="0"/>
              <a:t>sFoo</a:t>
            </a:r>
            <a:r>
              <a:rPr lang="en-US" dirty="0"/>
              <a:t>[2] = '</a:t>
            </a:r>
            <a:r>
              <a:rPr lang="en-US" dirty="0" smtClean="0"/>
              <a:t>\0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 smtClean="0"/>
              <a:t>sFoo</a:t>
            </a:r>
            <a:r>
              <a:rPr lang="en-US" dirty="0"/>
              <a:t>);</a:t>
            </a:r>
          </a:p>
          <a:p>
            <a:pPr>
              <a:buClr>
                <a:srgbClr val="54638C"/>
              </a:buClr>
            </a:pPr>
            <a:r>
              <a:rPr lang="en-US" dirty="0"/>
              <a:t>Easier way: </a:t>
            </a:r>
            <a:r>
              <a:rPr lang="en-US" sz="2400" dirty="0">
                <a:latin typeface="Courier New"/>
                <a:cs typeface="Courier New"/>
              </a:rPr>
              <a:t>char* </a:t>
            </a:r>
            <a:r>
              <a:rPr lang="en-US" sz="2400" dirty="0" err="1" smtClean="0">
                <a:latin typeface="Courier New"/>
                <a:cs typeface="Courier New"/>
              </a:rPr>
              <a:t>sFoo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dirty="0" smtClean="0">
                <a:latin typeface="Courier New"/>
                <a:cs typeface="Courier New"/>
              </a:rPr>
              <a:t>"Hi”;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8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 smtClean="0"/>
              <a:t>Another bug </a:t>
            </a:r>
            <a:r>
              <a:rPr lang="en-US" dirty="0"/>
              <a:t>in the previous examples?</a:t>
            </a:r>
          </a:p>
          <a:p>
            <a:pPr lvl="1">
              <a:buClr>
                <a:srgbClr val="54638C"/>
              </a:buClr>
            </a:pPr>
            <a:r>
              <a:rPr lang="en-US" dirty="0"/>
              <a:t>Not checking </a:t>
            </a:r>
            <a:r>
              <a:rPr lang="en-US" dirty="0" smtClean="0"/>
              <a:t>the return </a:t>
            </a:r>
            <a:r>
              <a:rPr lang="en-US" dirty="0"/>
              <a:t>value of system calls / library calls!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 smtClean="0"/>
              <a:t>sBuf</a:t>
            </a:r>
            <a:r>
              <a:rPr lang="en-US" dirty="0" smtClean="0"/>
              <a:t> </a:t>
            </a:r>
            <a:r>
              <a:rPr lang="en-US" dirty="0"/>
              <a:t>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(BUFFER_SIZE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 smtClean="0"/>
              <a:t> == 0) </a:t>
            </a:r>
            <a:r>
              <a:rPr lang="en-US" dirty="0"/>
              <a:t>{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	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stderr</a:t>
            </a:r>
            <a:r>
              <a:rPr lang="en-US" dirty="0" smtClean="0"/>
              <a:t>, "error</a:t>
            </a:r>
            <a:r>
              <a:rPr lang="en-US" dirty="0"/>
              <a:t>!\</a:t>
            </a:r>
            <a:r>
              <a:rPr lang="en-US" dirty="0" smtClean="0"/>
              <a:t>n");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	</a:t>
            </a:r>
            <a:r>
              <a:rPr lang="en-US" dirty="0" smtClean="0"/>
              <a:t>return EXIT_FAILURE;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}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 smtClean="0"/>
              <a:t>(</a:t>
            </a:r>
            <a:r>
              <a:rPr lang="en-US" dirty="0" err="1" smtClean="0"/>
              <a:t>sBuf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[1], </a:t>
            </a:r>
            <a:r>
              <a:rPr lang="en-US" dirty="0" smtClean="0"/>
              <a:t>BUFFER_SIZE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5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need a 400-level elective and this course fit your schedule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have heard that Ed is an exceptional lecturer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want a job / to go to graduate school in CS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want to understand what goes on “under the hood”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9/25/13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6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is on course web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/>
              <a:t>Due </a:t>
            </a:r>
            <a:r>
              <a:rPr lang="en-US" dirty="0" smtClean="0"/>
              <a:t>Friday October 4, </a:t>
            </a:r>
            <a:r>
              <a:rPr lang="en-US" dirty="0"/>
              <a:t>11:59pm</a:t>
            </a:r>
          </a:p>
          <a:p>
            <a:r>
              <a:rPr lang="en-US" dirty="0"/>
              <a:t>Work individually</a:t>
            </a:r>
          </a:p>
          <a:p>
            <a:pPr lvl="1"/>
            <a:r>
              <a:rPr lang="en-US" dirty="0"/>
              <a:t>Remaining projects are in groups of </a:t>
            </a:r>
            <a:r>
              <a:rPr lang="en-US" dirty="0" smtClean="0"/>
              <a:t>2. When you have found a partner, one of you should fill out the survey on Catalyst (forthcoming by email)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2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re-acquainted with C programming</a:t>
            </a:r>
          </a:p>
          <a:p>
            <a:r>
              <a:rPr lang="en-US" dirty="0"/>
              <a:t>Practice working in C / Linux development environment</a:t>
            </a:r>
          </a:p>
          <a:p>
            <a:r>
              <a:rPr lang="en-US" dirty="0"/>
              <a:t>Create data structures for use in later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Helps find all sorts of memory problems</a:t>
            </a:r>
          </a:p>
          <a:p>
            <a:pPr lvl="1"/>
            <a:r>
              <a:rPr lang="en-US" dirty="0"/>
              <a:t>Lost pointers (memory leaks), invalid references, double frees</a:t>
            </a:r>
          </a:p>
          <a:p>
            <a:r>
              <a:rPr lang="en-US" dirty="0"/>
              <a:t>Simple to run:</a:t>
            </a:r>
          </a:p>
          <a:p>
            <a:pPr lvl="1"/>
            <a:r>
              <a:rPr lang="en-US" dirty="0" err="1"/>
              <a:t>valgrind</a:t>
            </a:r>
            <a:r>
              <a:rPr lang="en-US" dirty="0"/>
              <a:t> ./</a:t>
            </a:r>
            <a:r>
              <a:rPr lang="en-US" dirty="0" err="1"/>
              <a:t>myprogram</a:t>
            </a:r>
            <a:endParaRPr lang="en-US" dirty="0"/>
          </a:p>
          <a:p>
            <a:pPr lvl="1"/>
            <a:r>
              <a:rPr lang="en-US" dirty="0"/>
              <a:t>Look for “definitely lost,” “indirectly lost” and “possibly lost” in the LEAK SUMMARY</a:t>
            </a:r>
          </a:p>
          <a:p>
            <a:r>
              <a:rPr lang="en-US" dirty="0"/>
              <a:t>Manual: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http://valgrind.org/docs/manual/manual.html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Before you can check the queue for memory leaks, you should </a:t>
            </a:r>
            <a:r>
              <a:rPr lang="en-US" sz="2800" dirty="0" smtClean="0"/>
              <a:t>probably add </a:t>
            </a:r>
            <a:r>
              <a:rPr lang="en-US" sz="2800" dirty="0"/>
              <a:t>a queue destroy function:</a:t>
            </a:r>
          </a:p>
          <a:p>
            <a:pPr lvl="3"/>
            <a:r>
              <a:rPr lang="en-US" dirty="0"/>
              <a:t>void </a:t>
            </a:r>
            <a:r>
              <a:rPr lang="en-US" dirty="0" err="1"/>
              <a:t>queue_destroy</a:t>
            </a:r>
            <a:r>
              <a:rPr lang="en-US" dirty="0"/>
              <a:t>(queue* q) {</a:t>
            </a:r>
          </a:p>
          <a:p>
            <a:pPr lvl="3"/>
            <a:r>
              <a:rPr lang="en-US" dirty="0"/>
              <a:t>  </a:t>
            </a:r>
            <a:r>
              <a:rPr lang="en-US" dirty="0" err="1" smtClean="0"/>
              <a:t>queue_link</a:t>
            </a:r>
            <a:r>
              <a:rPr lang="en-US" dirty="0"/>
              <a:t>* cur;</a:t>
            </a:r>
          </a:p>
          <a:p>
            <a:pPr lvl="3"/>
            <a:r>
              <a:rPr lang="en-US" dirty="0"/>
              <a:t>  </a:t>
            </a:r>
            <a:r>
              <a:rPr lang="en-US" dirty="0" err="1" smtClean="0"/>
              <a:t>queue_link</a:t>
            </a:r>
            <a:r>
              <a:rPr lang="en-US" dirty="0"/>
              <a:t>* next;</a:t>
            </a:r>
          </a:p>
          <a:p>
            <a:pPr lvl="3"/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smtClean="0"/>
              <a:t>q != NULL)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cur = q-&gt;head;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while (cur) {</a:t>
            </a:r>
          </a:p>
          <a:p>
            <a:pPr lvl="3"/>
            <a:r>
              <a:rPr lang="en-US" dirty="0"/>
              <a:t>    </a:t>
            </a:r>
            <a:r>
              <a:rPr lang="en-US" dirty="0" smtClean="0"/>
              <a:t>  next </a:t>
            </a:r>
            <a:r>
              <a:rPr lang="en-US" dirty="0"/>
              <a:t>= cur-&gt;next;</a:t>
            </a:r>
          </a:p>
          <a:p>
            <a:pPr lvl="3"/>
            <a:r>
              <a:rPr lang="en-US" dirty="0" smtClean="0"/>
              <a:t>      </a:t>
            </a:r>
            <a:r>
              <a:rPr lang="en-US" dirty="0"/>
              <a:t>free(cur);</a:t>
            </a:r>
          </a:p>
          <a:p>
            <a:pPr lvl="3"/>
            <a:r>
              <a:rPr lang="en-US" dirty="0" smtClean="0"/>
              <a:t>      </a:t>
            </a:r>
            <a:r>
              <a:rPr lang="en-US" dirty="0"/>
              <a:t>cur = next;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}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free(q);</a:t>
            </a:r>
          </a:p>
          <a:p>
            <a:pPr lvl="3"/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pPr lvl="3"/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5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test files in the skeleton code are incomplete</a:t>
            </a:r>
          </a:p>
          <a:p>
            <a:pPr lvl="1"/>
            <a:r>
              <a:rPr lang="en-US" dirty="0"/>
              <a:t>Make sure to test </a:t>
            </a:r>
            <a:r>
              <a:rPr lang="en-US" i="1" dirty="0"/>
              <a:t>every</a:t>
            </a:r>
            <a:r>
              <a:rPr lang="en-US" dirty="0"/>
              <a:t> function in the interface (the .h file)</a:t>
            </a:r>
          </a:p>
          <a:p>
            <a:pPr lvl="1"/>
            <a:r>
              <a:rPr lang="en-US" dirty="0"/>
              <a:t>Make sure to test corner cases</a:t>
            </a:r>
          </a:p>
          <a:p>
            <a:r>
              <a:rPr lang="en-US" dirty="0"/>
              <a:t>Suggestion: write your test cases </a:t>
            </a:r>
            <a:r>
              <a:rPr lang="en-US" b="1" u="sng" dirty="0" smtClean="0"/>
              <a:t>first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0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Part 1: queue</a:t>
            </a:r>
          </a:p>
          <a:p>
            <a:pPr lvl="1"/>
            <a:r>
              <a:rPr lang="en-US" dirty="0"/>
              <a:t>First step: improve the test file</a:t>
            </a:r>
          </a:p>
          <a:p>
            <a:pPr lvl="1"/>
            <a:r>
              <a:rPr lang="en-US" dirty="0"/>
              <a:t>Then, use </a:t>
            </a:r>
            <a:r>
              <a:rPr lang="en-US" dirty="0" err="1"/>
              <a:t>valgrind</a:t>
            </a:r>
            <a:r>
              <a:rPr lang="en-US" dirty="0"/>
              <a:t> and </a:t>
            </a:r>
            <a:r>
              <a:rPr lang="en-US" dirty="0" err="1"/>
              <a:t>gdb</a:t>
            </a:r>
            <a:r>
              <a:rPr lang="en-US" dirty="0"/>
              <a:t> to find the bugs</a:t>
            </a:r>
          </a:p>
          <a:p>
            <a:r>
              <a:rPr lang="en-US" dirty="0"/>
              <a:t>Part 2: hash table</a:t>
            </a:r>
          </a:p>
          <a:p>
            <a:pPr lvl="1"/>
            <a:r>
              <a:rPr lang="en-US" dirty="0"/>
              <a:t>Write a thorough test file</a:t>
            </a:r>
          </a:p>
          <a:p>
            <a:pPr lvl="1"/>
            <a:r>
              <a:rPr lang="en-US" dirty="0"/>
              <a:t>Perform memory management carefully</a:t>
            </a:r>
          </a:p>
          <a:p>
            <a:r>
              <a:rPr lang="en-US" dirty="0"/>
              <a:t>You’ll lose points for:</a:t>
            </a:r>
          </a:p>
          <a:p>
            <a:pPr lvl="1"/>
            <a:r>
              <a:rPr lang="en-US" dirty="0"/>
              <a:t>Leaking memory</a:t>
            </a:r>
          </a:p>
          <a:p>
            <a:pPr lvl="1"/>
            <a:r>
              <a:rPr lang="en-US" dirty="0"/>
              <a:t>Not following submission </a:t>
            </a:r>
            <a:r>
              <a:rPr lang="en-US" dirty="0" smtClean="0"/>
              <a:t>instructions</a:t>
            </a:r>
          </a:p>
          <a:p>
            <a:r>
              <a:rPr lang="en-US" dirty="0" smtClean="0"/>
              <a:t>Use the discussion board for questions about the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2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Far-reaching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Concepts and techniques learned in lecture / through projects apply to all other areas of computer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Data structures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Caching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Concurrency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Virtualization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OSes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support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all other areas of computer science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9/25/13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8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Assn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0: Any computer with C development tools (002,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your *nix box)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Assn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1: Use the course VM inside an emulator (VMware,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Qemu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etc.) on your computer or a lab computer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Can compile on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forkbomb.cs.washington.edu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(faster)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0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We’ll be using the GNU C Compiler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gcc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for compiling C code in this course, which is available on every platform except Windows (Cygwin lovers proceed at your own risk)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an editor, use whatever you are most comfortable with;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emacs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vim,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gedit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Eclipse are good choices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butterflies also options)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5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discussion board is an invaluable tool; use it!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Sean (my TA partner in crime) and I both receive email alerts whenever there is a new post. Response time should be very fast.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anything non-personal use the discussion board.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you talk or collaborate with anybody, or access any websites for help, </a:t>
            </a:r>
            <a:r>
              <a:rPr lang="en-US" i="1" dirty="0" smtClean="0">
                <a:solidFill>
                  <a:schemeClr val="accent3"/>
                </a:solidFill>
              </a:rPr>
              <a:t>name them </a:t>
            </a:r>
            <a:r>
              <a:rPr lang="en-US" dirty="0" smtClean="0"/>
              <a:t>in your project submission</a:t>
            </a:r>
          </a:p>
          <a:p>
            <a:r>
              <a:rPr lang="en-US" dirty="0" smtClean="0"/>
              <a:t>See the </a:t>
            </a:r>
            <a:r>
              <a:rPr lang="en-US" dirty="0">
                <a:hlinkClick r:id="rId3"/>
              </a:rPr>
              <a:t>course policy</a:t>
            </a:r>
            <a:r>
              <a:rPr lang="en-US" dirty="0"/>
              <a:t> </a:t>
            </a:r>
            <a:r>
              <a:rPr lang="en-US" dirty="0" smtClean="0"/>
              <a:t>for more restrictions</a:t>
            </a:r>
          </a:p>
          <a:p>
            <a:r>
              <a:rPr lang="en-US" dirty="0" smtClean="0"/>
              <a:t>Okay: discussing problems and techniques to solve them with other students</a:t>
            </a:r>
          </a:p>
          <a:p>
            <a:r>
              <a:rPr lang="en-US" dirty="0" smtClean="0"/>
              <a:t>Not okay: looking at/copying other students’ code. </a:t>
            </a:r>
            <a:r>
              <a:rPr lang="en-US" dirty="0" err="1" smtClean="0"/>
              <a:t>Googling</a:t>
            </a:r>
            <a:r>
              <a:rPr lang="en-US" dirty="0" smtClean="0"/>
              <a:t> solutions. Using code from Wikipedia.</a:t>
            </a:r>
          </a:p>
          <a:p>
            <a:r>
              <a:rPr lang="en-US" dirty="0" smtClean="0"/>
              <a:t>We will pass your code through plagiarism detection software (MOSS, Deckard,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4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modern operating systems are still written in C</a:t>
            </a:r>
          </a:p>
          <a:p>
            <a:r>
              <a:rPr lang="en-US" dirty="0" smtClean="0"/>
              <a:t>Why not Java?</a:t>
            </a:r>
          </a:p>
          <a:p>
            <a:pPr lvl="1"/>
            <a:r>
              <a:rPr lang="en-US" dirty="0" smtClean="0"/>
              <a:t>Interpreted Java code runs in a virtual machine, so what language is the VM built in?</a:t>
            </a:r>
          </a:p>
          <a:p>
            <a:r>
              <a:rPr lang="en-US" dirty="0" smtClean="0"/>
              <a:t>C is precise in terms of</a:t>
            </a:r>
          </a:p>
          <a:p>
            <a:pPr lvl="1"/>
            <a:r>
              <a:rPr lang="en-US" dirty="0" smtClean="0"/>
              <a:t>Instructions (semantics are clear)</a:t>
            </a:r>
          </a:p>
          <a:p>
            <a:pPr lvl="1"/>
            <a:r>
              <a:rPr lang="en-US" dirty="0" smtClean="0"/>
              <a:t>Timing (can usually estimate number of cycles needed to execute code)</a:t>
            </a:r>
          </a:p>
          <a:p>
            <a:pPr lvl="1"/>
            <a:r>
              <a:rPr lang="en-US" dirty="0" smtClean="0"/>
              <a:t>Memory (allocations/de-allocations are explicit)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1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15551</TotalTime>
  <Words>2431</Words>
  <Application>Microsoft Macintosh PowerPoint</Application>
  <PresentationFormat>On-screen Show (4:3)</PresentationFormat>
  <Paragraphs>414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Twilight</vt:lpstr>
      <vt:lpstr>CSE 451: Operating Systems</vt:lpstr>
      <vt:lpstr>Introduction</vt:lpstr>
      <vt:lpstr>Why are you here?</vt:lpstr>
      <vt:lpstr>Far-reaching implications</vt:lpstr>
      <vt:lpstr>Course tools</vt:lpstr>
      <vt:lpstr>Course tools</vt:lpstr>
      <vt:lpstr>Discussion board</vt:lpstr>
      <vt:lpstr>Collaboration</vt:lpstr>
      <vt:lpstr>C programming</vt:lpstr>
      <vt:lpstr>C language features</vt:lpstr>
      <vt:lpstr>Pointers</vt:lpstr>
      <vt:lpstr>Function pointers</vt:lpstr>
      <vt:lpstr>Case study: signal()</vt:lpstr>
      <vt:lpstr>Case study: signal</vt:lpstr>
      <vt:lpstr>Arrays and pointer arithmetic</vt:lpstr>
      <vt:lpstr>Passing by value vs. reference</vt:lpstr>
      <vt:lpstr>Returning addl. information</vt:lpstr>
      <vt:lpstr>Structs</vt:lpstr>
      <vt:lpstr>Typedefs</vt:lpstr>
      <vt:lpstr>Memory management</vt:lpstr>
      <vt:lpstr>Common C pitfalls (1)</vt:lpstr>
      <vt:lpstr>Common C pitfalls (1)</vt:lpstr>
      <vt:lpstr>Common C pitfalls (2)</vt:lpstr>
      <vt:lpstr>Common C pitfalls (2)</vt:lpstr>
      <vt:lpstr>Common C pitfalls (3)</vt:lpstr>
      <vt:lpstr>Common C pitfalls (3)</vt:lpstr>
      <vt:lpstr>Common C pitfalls (4)</vt:lpstr>
      <vt:lpstr>Common C pitfalls (4)</vt:lpstr>
      <vt:lpstr>Common C pitfalls (5)</vt:lpstr>
      <vt:lpstr>Project 0</vt:lpstr>
      <vt:lpstr>Project 0 goals</vt:lpstr>
      <vt:lpstr>Valgrind</vt:lpstr>
      <vt:lpstr>Project 0 memory leaks</vt:lpstr>
      <vt:lpstr>Project 0 testing</vt:lpstr>
      <vt:lpstr>Project 0 tips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Elliott</dc:creator>
  <cp:lastModifiedBy>Jeffrey Snyder</cp:lastModifiedBy>
  <cp:revision>1062</cp:revision>
  <cp:lastPrinted>2013-09-27T18:32:46Z</cp:lastPrinted>
  <dcterms:created xsi:type="dcterms:W3CDTF">2010-12-09T17:36:17Z</dcterms:created>
  <dcterms:modified xsi:type="dcterms:W3CDTF">2013-09-27T18:38:36Z</dcterms:modified>
</cp:coreProperties>
</file>