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0" r:id="rId1"/>
  </p:sldMasterIdLst>
  <p:notesMasterIdLst>
    <p:notesMasterId r:id="rId22"/>
  </p:notesMasterIdLst>
  <p:handoutMasterIdLst>
    <p:handoutMasterId r:id="rId23"/>
  </p:handoutMasterIdLst>
  <p:sldIdLst>
    <p:sldId id="278" r:id="rId2"/>
    <p:sldId id="396" r:id="rId3"/>
    <p:sldId id="461" r:id="rId4"/>
    <p:sldId id="431" r:id="rId5"/>
    <p:sldId id="432" r:id="rId6"/>
    <p:sldId id="445" r:id="rId7"/>
    <p:sldId id="443" r:id="rId8"/>
    <p:sldId id="446" r:id="rId9"/>
    <p:sldId id="442" r:id="rId10"/>
    <p:sldId id="441" r:id="rId11"/>
    <p:sldId id="435" r:id="rId12"/>
    <p:sldId id="436" r:id="rId13"/>
    <p:sldId id="450" r:id="rId14"/>
    <p:sldId id="455" r:id="rId15"/>
    <p:sldId id="447" r:id="rId16"/>
    <p:sldId id="448" r:id="rId17"/>
    <p:sldId id="454" r:id="rId18"/>
    <p:sldId id="456" r:id="rId19"/>
    <p:sldId id="457" r:id="rId20"/>
    <p:sldId id="458" r:id="rId21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87" autoAdjust="0"/>
    <p:restoredTop sz="91748" autoAdjust="0"/>
  </p:normalViewPr>
  <p:slideViewPr>
    <p:cSldViewPr>
      <p:cViewPr>
        <p:scale>
          <a:sx n="75" d="100"/>
          <a:sy n="75" d="100"/>
        </p:scale>
        <p:origin x="-94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A7F54-57D0-FC4C-A387-BEED303BC701}" type="datetimeFigureOut">
              <a:rPr lang="en-US"/>
              <a:pPr/>
              <a:t>11/14/2013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A27FA-6EF3-6E40-BC7F-556809C07337}" type="slidenum">
              <a:rPr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4765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256BC53-C898-4A7F-9E9D-B0AD80BC83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54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78412C-AE65-6440-AB18-8D141890C069}" type="slidenum">
              <a:rPr lang="en-US"/>
              <a:pPr/>
              <a:t>4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6BC53-C898-4A7F-9E9D-B0AD80BC8354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48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155C-A7C7-4038-9190-D70E10D16C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71-007C-4C36-82FA-8C4C786214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A9D-D598-4C9A-8CBD-344E3F2525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297363"/>
          </a:xfrm>
        </p:spPr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2706"/>
            <a:ext cx="868680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477-26B8-4122-BB22-B91FFEB4AF4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CDD-F58A-4891-9A8D-E1AEB17E79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11/4/10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582706"/>
            <a:ext cx="868680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28800"/>
            <a:ext cx="79248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166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11/4/10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416675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166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3DFC3BD4-A909-4A91-88CA-8A5D75AE438E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  <p:sldLayoutId id="2147483924" r:id="rId14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b="1" i="0" u="none" kern="1200">
          <a:solidFill>
            <a:schemeClr val="accent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3200" kern="1200">
          <a:solidFill>
            <a:schemeClr val="tx1"/>
          </a:solidFill>
          <a:latin typeface="Calibri"/>
          <a:ea typeface="+mn-ea"/>
          <a:cs typeface="Calibri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800" kern="1200">
          <a:solidFill>
            <a:schemeClr val="tx1"/>
          </a:solidFill>
          <a:latin typeface="Calibri"/>
          <a:ea typeface="+mn-ea"/>
          <a:cs typeface="Calibri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400" kern="1200">
          <a:solidFill>
            <a:schemeClr val="tx1"/>
          </a:solidFill>
          <a:latin typeface="Calibri"/>
          <a:ea typeface="+mn-ea"/>
          <a:cs typeface="Calibri"/>
        </a:defRPr>
      </a:lvl3pPr>
      <a:lvl4pPr marL="0" indent="0" algn="l" defTabSz="914400" rtl="0" eaLnBrk="1" latinLnBrk="0" hangingPunct="1">
        <a:spcBef>
          <a:spcPts val="0"/>
        </a:spcBef>
        <a:buClr>
          <a:schemeClr val="bg2">
            <a:lumMod val="60000"/>
            <a:lumOff val="40000"/>
          </a:schemeClr>
        </a:buClr>
        <a:buSzPct val="90000"/>
        <a:buFontTx/>
        <a:buNone/>
        <a:tabLst>
          <a:tab pos="457200" algn="l"/>
          <a:tab pos="914400" algn="l"/>
          <a:tab pos="1371600" algn="l"/>
          <a:tab pos="1828800" algn="l"/>
        </a:tabLst>
        <a:defRPr sz="2200" kern="1200">
          <a:solidFill>
            <a:schemeClr val="tx1"/>
          </a:solidFill>
          <a:latin typeface="Courier New"/>
          <a:ea typeface="+mn-ea"/>
          <a:cs typeface="Calibri"/>
        </a:defRPr>
      </a:lvl4pPr>
      <a:lvl5pPr marL="457200" indent="0" algn="l" defTabSz="914400" rtl="0" eaLnBrk="1" latinLnBrk="0" hangingPunct="1">
        <a:spcBef>
          <a:spcPts val="0"/>
        </a:spcBef>
        <a:buClr>
          <a:schemeClr val="bg2"/>
        </a:buClr>
        <a:buSzPct val="90000"/>
        <a:buFontTx/>
        <a:buNone/>
        <a:defRPr sz="2200" kern="1200">
          <a:solidFill>
            <a:schemeClr val="tx1"/>
          </a:solidFill>
          <a:latin typeface="Courier New"/>
          <a:ea typeface="+mn-ea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ngnu.org/ext2-doc/ext2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homepage.smc.edu/morgan_david/cs40/analyze-ext2.htm" TargetMode="External"/><Relationship Id="rId2" Type="http://schemas.openxmlformats.org/officeDocument/2006/relationships/hyperlink" Target="http://www.nongnu.org/ext2-doc/ext2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Ext2" TargetMode="External"/><Relationship Id="rId4" Type="http://schemas.openxmlformats.org/officeDocument/2006/relationships/hyperlink" Target="http://eecs.wsu.edu/~cs460/cs560/ext2fs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ngnu.org/ext2-doc/ext2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ngnu.org/ext2-doc/ext2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ngnu.org/ext2-doc/ext2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8513762" cy="1676400"/>
          </a:xfrm>
        </p:spPr>
        <p:txBody>
          <a:bodyPr>
            <a:noAutofit/>
          </a:bodyPr>
          <a:lstStyle/>
          <a:p>
            <a:pPr algn="ctr"/>
            <a:r>
              <a:rPr lang="en-US" sz="4800"/>
              <a:t>CSE 451: Operating Systems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6388" y="3657600"/>
            <a:ext cx="8456612" cy="16764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Section </a:t>
            </a:r>
            <a:r>
              <a:rPr lang="en-US" dirty="0" smtClean="0"/>
              <a:t>8</a:t>
            </a:r>
            <a:endParaRPr lang="en-US" dirty="0"/>
          </a:p>
          <a:p>
            <a:pPr algn="ctr"/>
            <a:r>
              <a:rPr lang="en-US" dirty="0"/>
              <a:t>Project </a:t>
            </a:r>
            <a:r>
              <a:rPr lang="en-US" dirty="0" smtClean="0"/>
              <a:t>2b wrap-up, ext2, and Project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groups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10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11/14/13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828800"/>
            <a:ext cx="79248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ts val="2200"/>
              </a:spcBef>
              <a:buClr>
                <a:schemeClr val="bg2"/>
              </a:buClr>
              <a:buSzPct val="90000"/>
              <a:buFont typeface="Wingdings 2" pitchFamily="18" charset="2"/>
              <a:buChar char="Ü"/>
              <a:defRPr sz="32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SzPct val="90000"/>
              <a:buFont typeface="Wingdings 2" pitchFamily="18" charset="2"/>
              <a:buChar char="Ü"/>
              <a:defRPr sz="2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bg2"/>
              </a:buClr>
              <a:buSzPct val="90000"/>
              <a:buFont typeface="Wingdings 2" pitchFamily="18" charset="2"/>
              <a:buChar char="Ü"/>
              <a:defRPr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0" indent="0" algn="l" defTabSz="914400" rtl="0" eaLnBrk="1" latinLnBrk="0" hangingPunct="1">
              <a:spcBef>
                <a:spcPts val="0"/>
              </a:spcBef>
              <a:buClr>
                <a:schemeClr val="bg2">
                  <a:lumMod val="60000"/>
                  <a:lumOff val="40000"/>
                </a:schemeClr>
              </a:buClr>
              <a:buSzPct val="90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2200" kern="1200">
                <a:solidFill>
                  <a:schemeClr val="tx1"/>
                </a:solidFill>
                <a:latin typeface="Courier New"/>
                <a:ea typeface="+mn-ea"/>
                <a:cs typeface="Calibri"/>
              </a:defRPr>
            </a:lvl4pPr>
            <a:lvl5pPr marL="457200" indent="0" algn="l" defTabSz="914400" rtl="0" eaLnBrk="1" latinLnBrk="0" hangingPunct="1">
              <a:spcBef>
                <a:spcPts val="0"/>
              </a:spcBef>
              <a:buClr>
                <a:schemeClr val="bg2"/>
              </a:buClr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Courier New"/>
                <a:ea typeface="+mn-ea"/>
                <a:cs typeface="Calibri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hlinkClick r:id="rId2"/>
              </a:rPr>
              <a:t>Block groups</a:t>
            </a:r>
            <a:r>
              <a:rPr lang="en-US" dirty="0"/>
              <a:t> store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 copy of the superblock (why?)</a:t>
            </a:r>
          </a:p>
          <a:p>
            <a:pPr lvl="1"/>
            <a:r>
              <a:rPr lang="en-US" dirty="0" smtClean="0"/>
              <a:t>The block group descriptor table</a:t>
            </a:r>
          </a:p>
          <a:p>
            <a:pPr lvl="2"/>
            <a:r>
              <a:rPr lang="en-US" dirty="0" smtClean="0"/>
              <a:t>Immediately proceeds the superblock</a:t>
            </a:r>
          </a:p>
          <a:p>
            <a:pPr lvl="2"/>
            <a:r>
              <a:rPr lang="en-US" dirty="0" smtClean="0"/>
              <a:t>Contains the block numbers of the block bitmap, </a:t>
            </a:r>
            <a:r>
              <a:rPr lang="en-US" dirty="0" err="1" smtClean="0"/>
              <a:t>inode</a:t>
            </a:r>
            <a:r>
              <a:rPr lang="en-US" dirty="0" smtClean="0"/>
              <a:t> bitmap, and </a:t>
            </a:r>
            <a:r>
              <a:rPr lang="en-US" dirty="0" err="1" smtClean="0"/>
              <a:t>inode</a:t>
            </a:r>
            <a:r>
              <a:rPr lang="en-US" dirty="0" smtClean="0"/>
              <a:t> table </a:t>
            </a:r>
            <a:r>
              <a:rPr lang="en-US" dirty="0" smtClean="0">
                <a:hlinkClick r:id="rId2"/>
              </a:rPr>
              <a:t>among other things</a:t>
            </a:r>
            <a:endParaRPr lang="en-US" dirty="0"/>
          </a:p>
          <a:p>
            <a:pPr lvl="1"/>
            <a:r>
              <a:rPr lang="en-US" dirty="0"/>
              <a:t>A block bitmap </a:t>
            </a:r>
            <a:r>
              <a:rPr lang="en-US" dirty="0" smtClean="0"/>
              <a:t>(used vs. free blocks)</a:t>
            </a:r>
            <a:endParaRPr lang="en-US" dirty="0"/>
          </a:p>
          <a:p>
            <a:pPr lvl="1"/>
            <a:r>
              <a:rPr lang="en-US" dirty="0"/>
              <a:t>An </a:t>
            </a:r>
            <a:r>
              <a:rPr lang="en-US" dirty="0" err="1"/>
              <a:t>inode</a:t>
            </a:r>
            <a:r>
              <a:rPr lang="en-US" dirty="0"/>
              <a:t> bitmap </a:t>
            </a:r>
            <a:r>
              <a:rPr lang="en-US" dirty="0" smtClean="0"/>
              <a:t>(used vs. free </a:t>
            </a:r>
            <a:r>
              <a:rPr lang="en-US" dirty="0" err="1" smtClean="0"/>
              <a:t>inodes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An </a:t>
            </a:r>
            <a:r>
              <a:rPr lang="en-US" dirty="0" err="1"/>
              <a:t>inode</a:t>
            </a:r>
            <a:r>
              <a:rPr lang="en-US" dirty="0"/>
              <a:t> table </a:t>
            </a:r>
            <a:r>
              <a:rPr lang="en-US" dirty="0" smtClean="0"/>
              <a:t>(the </a:t>
            </a:r>
            <a:r>
              <a:rPr lang="en-US" dirty="0" err="1" smtClean="0"/>
              <a:t>inodes</a:t>
            </a:r>
            <a:r>
              <a:rPr lang="en-US" dirty="0" smtClean="0"/>
              <a:t> themselves)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actual data </a:t>
            </a:r>
            <a:r>
              <a:rPr lang="en-US" dirty="0" smtClean="0"/>
              <a:t>blocks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13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22437"/>
            <a:ext cx="5105400" cy="4678363"/>
          </a:xfrm>
        </p:spPr>
        <p:txBody>
          <a:bodyPr>
            <a:normAutofit fontScale="70000" lnSpcReduction="20000"/>
          </a:bodyPr>
          <a:lstStyle/>
          <a:p>
            <a:r>
              <a:rPr lang="en-US" sz="4200" dirty="0"/>
              <a:t>Blocks for regular files contain file data</a:t>
            </a:r>
          </a:p>
          <a:p>
            <a:r>
              <a:rPr lang="en-US" sz="4200" dirty="0"/>
              <a:t>Blocks for directories contain directory entries</a:t>
            </a:r>
            <a:r>
              <a:rPr lang="en-US" sz="4200" dirty="0" smtClean="0"/>
              <a:t>:</a:t>
            </a:r>
          </a:p>
          <a:p>
            <a:pPr marL="0" indent="0">
              <a:buNone/>
            </a:pPr>
            <a:endParaRPr lang="en-US" sz="2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#define EXT2_NAME_LEN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255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ext2_dir_entry_2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__u32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/*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Inode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number */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u16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rec_len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  /*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Directory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entry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           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length */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u8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name_len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/* Name length */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u8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file_type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char  name[EXT2_NAME_LEN]; /*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File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                    name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*/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11</a:t>
            </a:fld>
            <a:endParaRPr lang="en-US"/>
          </a:p>
        </p:txBody>
      </p:sp>
      <p:graphicFrame>
        <p:nvGraphicFramePr>
          <p:cNvPr id="6" name="Group 51"/>
          <p:cNvGraphicFramePr>
            <a:graphicFrameLocks/>
          </p:cNvGraphicFramePr>
          <p:nvPr/>
        </p:nvGraphicFramePr>
        <p:xfrm>
          <a:off x="5410200" y="2179635"/>
          <a:ext cx="3352800" cy="3581402"/>
        </p:xfrm>
        <a:graphic>
          <a:graphicData uri="http://schemas.openxmlformats.org/drawingml/2006/table">
            <a:tbl>
              <a:tblPr/>
              <a:tblGrid>
                <a:gridCol w="1168400"/>
                <a:gridCol w="1092200"/>
                <a:gridCol w="1092200"/>
              </a:tblGrid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Dir. entry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Value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Inode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“.”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Inode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“..”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Inode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“etc”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Inode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“bin”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Inode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 Box 49"/>
          <p:cNvSpPr txBox="1">
            <a:spLocks noChangeArrowheads="1"/>
          </p:cNvSpPr>
          <p:nvPr/>
        </p:nvSpPr>
        <p:spPr bwMode="auto">
          <a:xfrm>
            <a:off x="5410200" y="1722435"/>
            <a:ext cx="33528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Data block for /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11/14/13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66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data block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1905001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For a 4MB file system with 1KB blocks, with hierarchy:</a:t>
            </a:r>
          </a:p>
          <a:p>
            <a:pPr lvl="3"/>
            <a:r>
              <a:rPr lang="en-US"/>
              <a:t>	/</a:t>
            </a:r>
          </a:p>
          <a:p>
            <a:pPr lvl="3"/>
            <a:r>
              <a:rPr lang="en-US"/>
              <a:t>		etc</a:t>
            </a:r>
          </a:p>
          <a:p>
            <a:pPr lvl="3"/>
            <a:r>
              <a:rPr lang="en-US"/>
              <a:t>			passwd</a:t>
            </a:r>
          </a:p>
          <a:p>
            <a:pPr lvl="3"/>
            <a:r>
              <a:rPr lang="en-US"/>
              <a:t>			fstab</a:t>
            </a:r>
          </a:p>
          <a:p>
            <a:pPr lvl="3"/>
            <a:r>
              <a:rPr lang="en-US"/>
              <a:t>		bin</a:t>
            </a:r>
          </a:p>
          <a:p>
            <a:pPr lvl="3"/>
            <a:r>
              <a:rPr lang="en-US"/>
              <a:t>			sh</a:t>
            </a:r>
          </a:p>
          <a:p>
            <a:pPr lvl="3"/>
            <a:r>
              <a:rPr lang="en-US"/>
              <a:t>			date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12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/>
        </p:nvGraphicFramePr>
        <p:xfrm>
          <a:off x="1066800" y="3581400"/>
          <a:ext cx="7162800" cy="2816229"/>
        </p:xfrm>
        <a:graphic>
          <a:graphicData uri="http://schemas.openxmlformats.org/drawingml/2006/table">
            <a:tbl>
              <a:tblPr/>
              <a:tblGrid>
                <a:gridCol w="2017713"/>
                <a:gridCol w="3386137"/>
                <a:gridCol w="1758950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File/Directory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Size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Data Blocks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4 entries + 1 null entry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/etc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4 entries + 1 null entry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/bin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4 entries + 1 null entry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/etc/passwd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1024 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/etc/fstab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100 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/bin/sh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10,000 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/bin/date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5,000 bytes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Total: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11/14/13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0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ext2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A master reference is available at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www.nongnu.org/ext2-doc/ext2.html</a:t>
            </a:r>
            <a:endParaRPr lang="en-US" dirty="0" smtClean="0"/>
          </a:p>
          <a:p>
            <a:r>
              <a:rPr lang="en-US" dirty="0" smtClean="0"/>
              <a:t>Some other helpful resources: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homepage.smc.edu/morgan_david/cs40/analyze-ext2.htm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http://eecs.wsu.edu/~</a:t>
            </a:r>
            <a:r>
              <a:rPr lang="en-US" dirty="0" smtClean="0">
                <a:hlinkClick r:id="rId4"/>
              </a:rPr>
              <a:t>cs460/cs560/ext2fs.html</a:t>
            </a:r>
            <a:endParaRPr lang="en-US" dirty="0" smtClean="0"/>
          </a:p>
          <a:p>
            <a:pPr lvl="1"/>
            <a:r>
              <a:rPr lang="en-US" dirty="0" smtClean="0"/>
              <a:t>Wikipedia also has a decent explanation: 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en.wikipedia.org/wiki/Ext2#ext2_data_structures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13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11/14/13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39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3: Undelete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Out: Friday </a:t>
            </a:r>
            <a:r>
              <a:rPr lang="en-US" dirty="0" smtClean="0"/>
              <a:t>11/17 </a:t>
            </a:r>
            <a:r>
              <a:rPr lang="en-US" dirty="0" smtClean="0"/>
              <a:t>once we have it ready</a:t>
            </a:r>
          </a:p>
          <a:p>
            <a:r>
              <a:rPr lang="en-US" dirty="0" smtClean="0"/>
              <a:t>Due: </a:t>
            </a:r>
            <a:r>
              <a:rPr lang="en-US" dirty="0" smtClean="0"/>
              <a:t>Wednesday 12</a:t>
            </a:r>
            <a:r>
              <a:rPr lang="en-US" dirty="0" smtClean="0"/>
              <a:t>/4 </a:t>
            </a:r>
            <a:r>
              <a:rPr lang="en-US" dirty="0" smtClean="0"/>
              <a:t>at 11:59pm</a:t>
            </a:r>
          </a:p>
          <a:p>
            <a:r>
              <a:rPr lang="en-US" dirty="0" smtClean="0"/>
              <a:t>Same groups you’ve been with previously</a:t>
            </a:r>
          </a:p>
          <a:p>
            <a:r>
              <a:rPr lang="en-US" dirty="0" smtClean="0"/>
              <a:t>Some serious understanding is required, so read, discuss with your teammates, read some more, discuss, plan, then execute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14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11/14/13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48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3: Undelete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Your task: recover deleted files in ext2 file systems</a:t>
            </a:r>
          </a:p>
          <a:p>
            <a:r>
              <a:rPr lang="en-US" dirty="0" smtClean="0"/>
              <a:t>Implement this as a loadable kernel module</a:t>
            </a:r>
          </a:p>
          <a:p>
            <a:r>
              <a:rPr lang="en-US" dirty="0" smtClean="0"/>
              <a:t>How is this possible?</a:t>
            </a:r>
          </a:p>
          <a:p>
            <a:pPr lvl="1"/>
            <a:r>
              <a:rPr lang="en-US" dirty="0" smtClean="0"/>
              <a:t>Even if </a:t>
            </a:r>
            <a:r>
              <a:rPr lang="en-US" dirty="0" err="1" smtClean="0"/>
              <a:t>inode</a:t>
            </a:r>
            <a:r>
              <a:rPr lang="en-US" dirty="0" smtClean="0"/>
              <a:t> links are removed, </a:t>
            </a:r>
            <a:r>
              <a:rPr lang="en-US" dirty="0" err="1" smtClean="0"/>
              <a:t>inodes</a:t>
            </a:r>
            <a:r>
              <a:rPr lang="en-US" dirty="0" smtClean="0"/>
              <a:t> and data might still be present</a:t>
            </a:r>
          </a:p>
          <a:p>
            <a:pPr lvl="1"/>
            <a:r>
              <a:rPr lang="en-US" dirty="0" smtClean="0"/>
              <a:t>Make a best attempt at recovery of lost files—some are corrupted and beyond hope, so you won’t be able to recover them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15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11/14/13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66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3: Undelete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Tools at your disposal:</a:t>
            </a:r>
          </a:p>
          <a:p>
            <a:pPr lvl="1"/>
            <a:r>
              <a:rPr lang="en-US" dirty="0" smtClean="0"/>
              <a:t>Header files in </a:t>
            </a:r>
            <a:r>
              <a:rPr lang="en-US" dirty="0" err="1" smtClean="0"/>
              <a:t>linux</a:t>
            </a:r>
            <a:r>
              <a:rPr lang="en-US" dirty="0" smtClean="0"/>
              <a:t>/</a:t>
            </a:r>
            <a:r>
              <a:rPr lang="en-US" dirty="0" err="1" smtClean="0"/>
              <a:t>fs</a:t>
            </a:r>
            <a:r>
              <a:rPr lang="en-US" dirty="0" smtClean="0"/>
              <a:t>/ext2</a:t>
            </a:r>
          </a:p>
          <a:p>
            <a:pPr lvl="1"/>
            <a:r>
              <a:rPr lang="en-US" dirty="0" smtClean="0"/>
              <a:t>Kernel functions for reading/writing files and exploring file system trees</a:t>
            </a:r>
          </a:p>
          <a:p>
            <a:pPr lvl="1"/>
            <a:r>
              <a:rPr lang="en-US" dirty="0" smtClean="0"/>
              <a:t>Skeleton code for the kernel module</a:t>
            </a:r>
          </a:p>
          <a:p>
            <a:pPr lvl="1"/>
            <a:r>
              <a:rPr lang="en-US" dirty="0" smtClean="0"/>
              <a:t>A utility for creating and mounting ext2 </a:t>
            </a:r>
            <a:r>
              <a:rPr lang="en-US" dirty="0" err="1" smtClean="0"/>
              <a:t>filesystems</a:t>
            </a:r>
            <a:r>
              <a:rPr lang="en-US" dirty="0" smtClean="0"/>
              <a:t> of various sizes</a:t>
            </a:r>
          </a:p>
          <a:p>
            <a:pPr lvl="1"/>
            <a:r>
              <a:rPr lang="en-US" dirty="0" smtClean="0"/>
              <a:t>A program for printing out block information for an ext2 </a:t>
            </a:r>
            <a:r>
              <a:rPr lang="en-US" dirty="0" err="1" smtClean="0"/>
              <a:t>filesystem</a:t>
            </a:r>
            <a:r>
              <a:rPr lang="en-US" dirty="0" smtClean="0"/>
              <a:t> file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16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11/14/13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35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filesystem</a:t>
            </a:r>
            <a:r>
              <a:rPr lang="en-US" dirty="0" smtClean="0"/>
              <a:t> creation tool requires at least 60 1kB blocks or it will fail</a:t>
            </a:r>
          </a:p>
          <a:p>
            <a:r>
              <a:rPr lang="en-US" dirty="0" smtClean="0"/>
              <a:t>Think carefully about how to tell whether an </a:t>
            </a:r>
            <a:r>
              <a:rPr lang="en-US" dirty="0" err="1" smtClean="0"/>
              <a:t>inode</a:t>
            </a:r>
            <a:r>
              <a:rPr lang="en-US" dirty="0" smtClean="0"/>
              <a:t> is deleted. (Hint: you’ll need to use the </a:t>
            </a:r>
            <a:r>
              <a:rPr lang="en-US" dirty="0" err="1" smtClean="0"/>
              <a:t>inode</a:t>
            </a:r>
            <a:r>
              <a:rPr lang="en-US" dirty="0" smtClean="0"/>
              <a:t> bitmap)</a:t>
            </a:r>
          </a:p>
          <a:p>
            <a:r>
              <a:rPr lang="en-US" dirty="0" smtClean="0"/>
              <a:t>Do not hardcode any ext2 constants. Use only those provided in headers and those from the superblock</a:t>
            </a:r>
          </a:p>
          <a:p>
            <a:pPr marL="342900" lvl="1" indent="-342900">
              <a:spcBef>
                <a:spcPts val="2200"/>
              </a:spcBef>
              <a:buClr>
                <a:schemeClr val="bg2"/>
              </a:buClr>
            </a:pPr>
            <a:r>
              <a:rPr lang="en-US" sz="3200" dirty="0"/>
              <a:t>You are permitted to keep only a small fixed number of </a:t>
            </a:r>
            <a:r>
              <a:rPr lang="en-US" sz="3200" dirty="0" err="1"/>
              <a:t>inodes</a:t>
            </a:r>
            <a:r>
              <a:rPr lang="en-US" sz="3200" dirty="0"/>
              <a:t> in memory at once (otherwise recovery of large files would be infeasible</a:t>
            </a:r>
            <a:r>
              <a:rPr lang="en-US" sz="3200" dirty="0" smtClean="0"/>
              <a:t>)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17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11/14/13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84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Jeff </a:t>
            </a:r>
            <a:r>
              <a:rPr lang="en-US" dirty="0" smtClean="0"/>
              <a:t>and </a:t>
            </a:r>
            <a:r>
              <a:rPr lang="en-US" dirty="0"/>
              <a:t>I will give out some additional test files, but you should also create your own sample </a:t>
            </a:r>
            <a:r>
              <a:rPr lang="en-US" dirty="0" smtClean="0"/>
              <a:t>file systems </a:t>
            </a:r>
            <a:r>
              <a:rPr lang="en-US" dirty="0"/>
              <a:t>using the provided tool</a:t>
            </a:r>
          </a:p>
          <a:p>
            <a:r>
              <a:rPr lang="en-US" dirty="0" smtClean="0"/>
              <a:t>Make sure to restore the accessed and modified times of files as well as their contents</a:t>
            </a:r>
          </a:p>
          <a:p>
            <a:r>
              <a:rPr lang="en-US" dirty="0" smtClean="0"/>
              <a:t>Test file systems with indirect data blocks</a:t>
            </a:r>
          </a:p>
          <a:p>
            <a:r>
              <a:rPr lang="en-US" dirty="0" smtClean="0"/>
              <a:t>Test your code by restoring file systems with things like large deleted JPGs that are easy to check (visually) for corruption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18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11/14/13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95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If your group emails a plan of your approach to the project to </a:t>
            </a:r>
            <a:r>
              <a:rPr lang="en-US" dirty="0" smtClean="0"/>
              <a:t>Jeff and </a:t>
            </a:r>
            <a:r>
              <a:rPr lang="en-US" dirty="0" smtClean="0"/>
              <a:t>me by class next Wednesday </a:t>
            </a:r>
            <a:r>
              <a:rPr lang="en-US" dirty="0" smtClean="0"/>
              <a:t>11/20, </a:t>
            </a:r>
            <a:r>
              <a:rPr lang="en-US" dirty="0" smtClean="0"/>
              <a:t>we will review it and give you feedback</a:t>
            </a:r>
          </a:p>
          <a:p>
            <a:pPr lvl="1"/>
            <a:r>
              <a:rPr lang="en-US" dirty="0" smtClean="0"/>
              <a:t>Take advantage of this; it will save you a lot of grief leading up to the deadline</a:t>
            </a:r>
          </a:p>
          <a:p>
            <a:pPr lvl="1"/>
            <a:r>
              <a:rPr lang="en-US" dirty="0" smtClean="0"/>
              <a:t>Writing a plan is a great way to force yourself to learn the concepts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19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11/14/13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43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2b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Make sure to read thoroughly through the requirements for the </a:t>
            </a:r>
            <a:r>
              <a:rPr lang="en-US" dirty="0" err="1" smtClean="0"/>
              <a:t>writeup</a:t>
            </a:r>
            <a:r>
              <a:rPr lang="en-US" dirty="0" smtClean="0"/>
              <a:t> in part 6 and answer every question</a:t>
            </a:r>
          </a:p>
          <a:p>
            <a:r>
              <a:rPr lang="en-US" dirty="0" smtClean="0"/>
              <a:t>There are multiple ways of measuring throughput that you should discuss</a:t>
            </a:r>
          </a:p>
          <a:p>
            <a:pPr lvl="1"/>
            <a:r>
              <a:rPr lang="en-US" dirty="0" smtClean="0"/>
              <a:t>Responses/second</a:t>
            </a:r>
          </a:p>
          <a:p>
            <a:pPr lvl="1"/>
            <a:r>
              <a:rPr lang="en-US" dirty="0" smtClean="0"/>
              <a:t>Bytes transferred/second (average throughput per client and total average throughput)</a:t>
            </a:r>
          </a:p>
          <a:p>
            <a:r>
              <a:rPr lang="en-US" dirty="0" smtClean="0"/>
              <a:t>Any lingering questions?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11/14/13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00600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20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11/14/13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78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Background FS 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08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A2807-4842-5945-8253-DEF2AF2AA3EB}" type="slidenum">
              <a:rPr lang="en-US"/>
              <a:pPr/>
              <a:t>4</a:t>
            </a:fld>
            <a:endParaRPr lang="en-US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906"/>
            <a:ext cx="8686800" cy="788894"/>
          </a:xfrm>
        </p:spPr>
        <p:txBody>
          <a:bodyPr/>
          <a:lstStyle/>
          <a:p>
            <a:r>
              <a:rPr lang="en-US"/>
              <a:t>Linux file system layers</a:t>
            </a:r>
          </a:p>
        </p:txBody>
      </p:sp>
      <p:sp>
        <p:nvSpPr>
          <p:cNvPr id="236548" name="Rectangle 4"/>
          <p:cNvSpPr>
            <a:spLocks noChangeArrowheads="1"/>
          </p:cNvSpPr>
          <p:nvPr/>
        </p:nvSpPr>
        <p:spPr bwMode="auto">
          <a:xfrm>
            <a:off x="3124200" y="5867400"/>
            <a:ext cx="2743200" cy="7620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800"/>
              <a:t>Disk drivers</a:t>
            </a:r>
          </a:p>
        </p:txBody>
      </p:sp>
      <p:sp>
        <p:nvSpPr>
          <p:cNvPr id="236549" name="Rectangle 5"/>
          <p:cNvSpPr>
            <a:spLocks noChangeArrowheads="1"/>
          </p:cNvSpPr>
          <p:nvPr/>
        </p:nvSpPr>
        <p:spPr bwMode="auto">
          <a:xfrm>
            <a:off x="3124200" y="4572000"/>
            <a:ext cx="2743200" cy="7620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800"/>
              <a:t>Buffer cache</a:t>
            </a:r>
          </a:p>
        </p:txBody>
      </p:sp>
      <p:sp>
        <p:nvSpPr>
          <p:cNvPr id="236550" name="Rectangle 6"/>
          <p:cNvSpPr>
            <a:spLocks noChangeArrowheads="1"/>
          </p:cNvSpPr>
          <p:nvPr/>
        </p:nvSpPr>
        <p:spPr bwMode="auto">
          <a:xfrm>
            <a:off x="3124200" y="1143000"/>
            <a:ext cx="2743200" cy="7620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800"/>
              <a:t>Application</a:t>
            </a:r>
          </a:p>
        </p:txBody>
      </p:sp>
      <p:sp>
        <p:nvSpPr>
          <p:cNvPr id="236552" name="Rectangle 8"/>
          <p:cNvSpPr>
            <a:spLocks noChangeArrowheads="1"/>
          </p:cNvSpPr>
          <p:nvPr/>
        </p:nvSpPr>
        <p:spPr bwMode="auto">
          <a:xfrm>
            <a:off x="3124200" y="2209800"/>
            <a:ext cx="2743200" cy="7620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800" dirty="0"/>
              <a:t>VFS</a:t>
            </a:r>
          </a:p>
        </p:txBody>
      </p:sp>
      <p:sp>
        <p:nvSpPr>
          <p:cNvPr id="236553" name="Rectangle 9"/>
          <p:cNvSpPr>
            <a:spLocks noChangeArrowheads="1"/>
          </p:cNvSpPr>
          <p:nvPr/>
        </p:nvSpPr>
        <p:spPr bwMode="auto">
          <a:xfrm>
            <a:off x="2971800" y="3429000"/>
            <a:ext cx="1066800" cy="6858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ext3</a:t>
            </a:r>
            <a:endParaRPr lang="en-US" dirty="0"/>
          </a:p>
        </p:txBody>
      </p:sp>
      <p:sp>
        <p:nvSpPr>
          <p:cNvPr id="236554" name="Rectangle 10"/>
          <p:cNvSpPr>
            <a:spLocks noChangeArrowheads="1"/>
          </p:cNvSpPr>
          <p:nvPr/>
        </p:nvSpPr>
        <p:spPr bwMode="auto">
          <a:xfrm>
            <a:off x="4953000" y="3429000"/>
            <a:ext cx="1066800" cy="6858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ext4</a:t>
            </a:r>
            <a:endParaRPr lang="en-US" dirty="0"/>
          </a:p>
        </p:txBody>
      </p:sp>
      <p:sp>
        <p:nvSpPr>
          <p:cNvPr id="236555" name="Rectangle 11"/>
          <p:cNvSpPr>
            <a:spLocks noChangeArrowheads="1"/>
          </p:cNvSpPr>
          <p:nvPr/>
        </p:nvSpPr>
        <p:spPr bwMode="auto">
          <a:xfrm>
            <a:off x="6934200" y="3429000"/>
            <a:ext cx="1066800" cy="6858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vfat</a:t>
            </a:r>
          </a:p>
        </p:txBody>
      </p:sp>
      <p:sp>
        <p:nvSpPr>
          <p:cNvPr id="236558" name="Line 14"/>
          <p:cNvSpPr>
            <a:spLocks noChangeShapeType="1"/>
          </p:cNvSpPr>
          <p:nvPr/>
        </p:nvSpPr>
        <p:spPr bwMode="auto">
          <a:xfrm>
            <a:off x="4495800" y="1905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60" name="Line 16"/>
          <p:cNvSpPr>
            <a:spLocks noChangeShapeType="1"/>
          </p:cNvSpPr>
          <p:nvPr/>
        </p:nvSpPr>
        <p:spPr bwMode="auto">
          <a:xfrm flipH="1">
            <a:off x="3505200" y="2971800"/>
            <a:ext cx="990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61" name="Line 17"/>
          <p:cNvSpPr>
            <a:spLocks noChangeShapeType="1"/>
          </p:cNvSpPr>
          <p:nvPr/>
        </p:nvSpPr>
        <p:spPr bwMode="auto">
          <a:xfrm>
            <a:off x="4495800" y="2971800"/>
            <a:ext cx="990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62" name="Line 18"/>
          <p:cNvSpPr>
            <a:spLocks noChangeShapeType="1"/>
          </p:cNvSpPr>
          <p:nvPr/>
        </p:nvSpPr>
        <p:spPr bwMode="auto">
          <a:xfrm flipH="1">
            <a:off x="1600200" y="2971800"/>
            <a:ext cx="2895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63" name="Line 19"/>
          <p:cNvSpPr>
            <a:spLocks noChangeShapeType="1"/>
          </p:cNvSpPr>
          <p:nvPr/>
        </p:nvSpPr>
        <p:spPr bwMode="auto">
          <a:xfrm>
            <a:off x="4495800" y="2971800"/>
            <a:ext cx="2971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64" name="Line 20"/>
          <p:cNvSpPr>
            <a:spLocks noChangeShapeType="1"/>
          </p:cNvSpPr>
          <p:nvPr/>
        </p:nvSpPr>
        <p:spPr bwMode="auto">
          <a:xfrm>
            <a:off x="1600200" y="4114800"/>
            <a:ext cx="2971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65" name="Line 21"/>
          <p:cNvSpPr>
            <a:spLocks noChangeShapeType="1"/>
          </p:cNvSpPr>
          <p:nvPr/>
        </p:nvSpPr>
        <p:spPr bwMode="auto">
          <a:xfrm>
            <a:off x="3505200" y="4114800"/>
            <a:ext cx="1066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66" name="Line 22"/>
          <p:cNvSpPr>
            <a:spLocks noChangeShapeType="1"/>
          </p:cNvSpPr>
          <p:nvPr/>
        </p:nvSpPr>
        <p:spPr bwMode="auto">
          <a:xfrm flipH="1">
            <a:off x="4572000" y="4114800"/>
            <a:ext cx="9144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67" name="Line 23"/>
          <p:cNvSpPr>
            <a:spLocks noChangeShapeType="1"/>
          </p:cNvSpPr>
          <p:nvPr/>
        </p:nvSpPr>
        <p:spPr bwMode="auto">
          <a:xfrm flipH="1">
            <a:off x="4572000" y="4114800"/>
            <a:ext cx="2895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68" name="Line 24"/>
          <p:cNvSpPr>
            <a:spLocks noChangeShapeType="1"/>
          </p:cNvSpPr>
          <p:nvPr/>
        </p:nvSpPr>
        <p:spPr bwMode="auto">
          <a:xfrm>
            <a:off x="4495800" y="53340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70" name="Text Box 26"/>
          <p:cNvSpPr txBox="1">
            <a:spLocks noChangeArrowheads="1"/>
          </p:cNvSpPr>
          <p:nvPr/>
        </p:nvSpPr>
        <p:spPr bwMode="auto">
          <a:xfrm>
            <a:off x="6172200" y="4800600"/>
            <a:ext cx="26670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ym typeface="Wingdings" charset="2"/>
              </a:rPr>
              <a:t> cache</a:t>
            </a:r>
            <a:r>
              <a:rPr lang="en-US"/>
              <a:t> for disk blocks</a:t>
            </a:r>
          </a:p>
        </p:txBody>
      </p:sp>
      <p:pic>
        <p:nvPicPr>
          <p:cNvPr id="236576" name="Picture 3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00200" y="5562600"/>
            <a:ext cx="1017588" cy="1143000"/>
          </a:xfrm>
          <a:noFill/>
          <a:ln/>
        </p:spPr>
      </p:pic>
      <p:sp>
        <p:nvSpPr>
          <p:cNvPr id="236578" name="Line 34"/>
          <p:cNvSpPr>
            <a:spLocks noChangeShapeType="1"/>
          </p:cNvSpPr>
          <p:nvPr/>
        </p:nvSpPr>
        <p:spPr bwMode="auto">
          <a:xfrm flipH="1">
            <a:off x="2362200" y="62484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79" name="Line 35"/>
          <p:cNvSpPr>
            <a:spLocks noChangeShapeType="1"/>
          </p:cNvSpPr>
          <p:nvPr/>
        </p:nvSpPr>
        <p:spPr bwMode="auto">
          <a:xfrm>
            <a:off x="2057400" y="2057400"/>
            <a:ext cx="6629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6580" name="Text Box 36"/>
          <p:cNvSpPr txBox="1">
            <a:spLocks noChangeArrowheads="1"/>
          </p:cNvSpPr>
          <p:nvPr/>
        </p:nvSpPr>
        <p:spPr bwMode="auto">
          <a:xfrm>
            <a:off x="6172200" y="6034088"/>
            <a:ext cx="2667000" cy="3667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ym typeface="Wingdings" charset="2"/>
              </a:rPr>
              <a:t> “</a:t>
            </a:r>
            <a:r>
              <a:rPr lang="en-US"/>
              <a:t>block device”</a:t>
            </a:r>
          </a:p>
        </p:txBody>
      </p:sp>
      <p:sp>
        <p:nvSpPr>
          <p:cNvPr id="236587" name="Text Box 43"/>
          <p:cNvSpPr txBox="1">
            <a:spLocks noChangeArrowheads="1"/>
          </p:cNvSpPr>
          <p:nvPr/>
        </p:nvSpPr>
        <p:spPr bwMode="auto">
          <a:xfrm>
            <a:off x="76200" y="4191000"/>
            <a:ext cx="9144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Blocks</a:t>
            </a:r>
          </a:p>
        </p:txBody>
      </p:sp>
      <p:sp>
        <p:nvSpPr>
          <p:cNvPr id="236588" name="Text Box 44"/>
          <p:cNvSpPr txBox="1">
            <a:spLocks noChangeArrowheads="1"/>
          </p:cNvSpPr>
          <p:nvPr/>
        </p:nvSpPr>
        <p:spPr bwMode="auto">
          <a:xfrm>
            <a:off x="76200" y="2971800"/>
            <a:ext cx="21336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Inodes, direntries</a:t>
            </a:r>
          </a:p>
        </p:txBody>
      </p:sp>
      <p:sp>
        <p:nvSpPr>
          <p:cNvPr id="236589" name="Text Box 45"/>
          <p:cNvSpPr txBox="1">
            <a:spLocks noChangeArrowheads="1"/>
          </p:cNvSpPr>
          <p:nvPr/>
        </p:nvSpPr>
        <p:spPr bwMode="auto">
          <a:xfrm>
            <a:off x="76200" y="1828800"/>
            <a:ext cx="20574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Files, directories</a:t>
            </a:r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7848600" y="1676400"/>
            <a:ext cx="1295400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User</a:t>
            </a:r>
          </a:p>
        </p:txBody>
      </p:sp>
      <p:sp>
        <p:nvSpPr>
          <p:cNvPr id="32" name="Text Box 45"/>
          <p:cNvSpPr txBox="1">
            <a:spLocks noChangeArrowheads="1"/>
          </p:cNvSpPr>
          <p:nvPr/>
        </p:nvSpPr>
        <p:spPr bwMode="auto">
          <a:xfrm>
            <a:off x="7848600" y="2057400"/>
            <a:ext cx="1295400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Kernel</a:t>
            </a:r>
          </a:p>
        </p:txBody>
      </p: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990600" y="3429000"/>
            <a:ext cx="1066800" cy="685800"/>
          </a:xfrm>
          <a:prstGeom prst="rect">
            <a:avLst/>
          </a:prstGeom>
          <a:solidFill>
            <a:schemeClr val="accent3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/>
              <a:t>ext2</a:t>
            </a:r>
          </a:p>
        </p:txBody>
      </p:sp>
      <p:sp>
        <p:nvSpPr>
          <p:cNvPr id="3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11/14/13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91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51816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 err="1">
                <a:hlinkClick r:id="rId3"/>
              </a:rPr>
              <a:t>Inode</a:t>
            </a:r>
            <a:r>
              <a:rPr lang="en-US" dirty="0"/>
              <a:t>: a structure maintaining all metadata about a file (or directory)</a:t>
            </a:r>
          </a:p>
          <a:p>
            <a:pPr lvl="1"/>
            <a:r>
              <a:rPr lang="en-US" dirty="0" err="1"/>
              <a:t>Inode</a:t>
            </a:r>
            <a:r>
              <a:rPr lang="en-US" dirty="0"/>
              <a:t> number (unique ID of </a:t>
            </a:r>
            <a:r>
              <a:rPr lang="en-US" dirty="0" err="1"/>
              <a:t>inode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Permissions, timestamps</a:t>
            </a:r>
          </a:p>
          <a:p>
            <a:pPr lvl="1"/>
            <a:r>
              <a:rPr lang="en-US" dirty="0"/>
              <a:t>Pointers to </a:t>
            </a:r>
            <a:r>
              <a:rPr lang="en-US" i="1" dirty="0"/>
              <a:t>data blocks</a:t>
            </a:r>
            <a:endParaRPr lang="en-US" dirty="0"/>
          </a:p>
          <a:p>
            <a:r>
              <a:rPr lang="en-US" dirty="0" err="1"/>
              <a:t>Inode</a:t>
            </a:r>
            <a:r>
              <a:rPr lang="en-US" dirty="0"/>
              <a:t> does </a:t>
            </a:r>
            <a:r>
              <a:rPr lang="en-US" i="1" dirty="0"/>
              <a:t>not</a:t>
            </a:r>
            <a:r>
              <a:rPr lang="en-US" dirty="0"/>
              <a:t> contain: name of </a:t>
            </a:r>
            <a:r>
              <a:rPr lang="en-US" dirty="0" smtClean="0"/>
              <a:t>file</a:t>
            </a:r>
          </a:p>
          <a:p>
            <a:pPr lvl="1"/>
            <a:r>
              <a:rPr lang="en-US" dirty="0" smtClean="0"/>
              <a:t>Where is it actually stored?</a:t>
            </a:r>
            <a:endParaRPr lang="en-US" dirty="0"/>
          </a:p>
          <a:p>
            <a:pPr lvl="1"/>
            <a:r>
              <a:rPr lang="en-US" dirty="0"/>
              <a:t>One or more file names can point (link) to the same </a:t>
            </a:r>
            <a:r>
              <a:rPr lang="en-US" dirty="0" err="1" smtClean="0"/>
              <a:t>inode</a:t>
            </a:r>
            <a:r>
              <a:rPr lang="en-US" dirty="0" smtClean="0"/>
              <a:t>. When will this occur?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5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11/14/13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079" y="2057400"/>
            <a:ext cx="3276600" cy="3406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649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Inode</a:t>
            </a:r>
            <a:r>
              <a:rPr lang="en-US" dirty="0" smtClean="0"/>
              <a:t> </a:t>
            </a:r>
            <a:r>
              <a:rPr lang="en-US" dirty="0"/>
              <a:t>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Remember, </a:t>
            </a:r>
            <a:r>
              <a:rPr lang="en-US" dirty="0" err="1"/>
              <a:t>inodes</a:t>
            </a:r>
            <a:r>
              <a:rPr lang="en-US" dirty="0"/>
              <a:t> themselves are stored in blocks</a:t>
            </a:r>
          </a:p>
          <a:p>
            <a:pPr lvl="1"/>
            <a:r>
              <a:rPr lang="en-US" dirty="0"/>
              <a:t>What’s the size of the </a:t>
            </a:r>
            <a:r>
              <a:rPr lang="en-US" dirty="0" err="1"/>
              <a:t>inode</a:t>
            </a: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So how many inside a 1K block?</a:t>
            </a:r>
          </a:p>
          <a:p>
            <a:r>
              <a:rPr lang="en-US" dirty="0"/>
              <a:t>Max number of </a:t>
            </a:r>
            <a:r>
              <a:rPr lang="en-US" dirty="0" err="1"/>
              <a:t>inodes</a:t>
            </a:r>
            <a:r>
              <a:rPr lang="en-US" dirty="0"/>
              <a:t> (max number of files) usually decided when file system is formatted</a:t>
            </a:r>
          </a:p>
          <a:p>
            <a:pPr lvl="1"/>
            <a:r>
              <a:rPr lang="en-US" dirty="0" err="1"/>
              <a:t>mkfs</a:t>
            </a:r>
            <a:r>
              <a:rPr lang="en-US" dirty="0"/>
              <a:t> heuristic: create an </a:t>
            </a:r>
            <a:r>
              <a:rPr lang="en-US" dirty="0" err="1"/>
              <a:t>inode</a:t>
            </a:r>
            <a:r>
              <a:rPr lang="en-US" dirty="0"/>
              <a:t> for every </a:t>
            </a:r>
            <a:r>
              <a:rPr lang="en-US" dirty="0" smtClean="0"/>
              <a:t>three or four </a:t>
            </a:r>
            <a:r>
              <a:rPr lang="en-US" dirty="0"/>
              <a:t>data blocks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6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11/14/13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64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hlinkClick r:id="rId2"/>
              </a:rPr>
              <a:t>Directory entry</a:t>
            </a:r>
            <a:r>
              <a:rPr lang="en-US" i="1" dirty="0"/>
              <a:t> </a:t>
            </a:r>
            <a:r>
              <a:rPr lang="en-US" dirty="0"/>
              <a:t>(“</a:t>
            </a:r>
            <a:r>
              <a:rPr lang="en-US" dirty="0" err="1"/>
              <a:t>dirent</a:t>
            </a:r>
            <a:r>
              <a:rPr lang="en-US" dirty="0"/>
              <a:t>”): </a:t>
            </a:r>
            <a:r>
              <a:rPr lang="en-US" dirty="0" smtClean="0"/>
              <a:t>stores the file </a:t>
            </a:r>
            <a:r>
              <a:rPr lang="en-US" dirty="0" err="1" smtClean="0"/>
              <a:t>inode</a:t>
            </a:r>
            <a:r>
              <a:rPr lang="en-US" dirty="0" smtClean="0"/>
              <a:t> number, file name, and file type</a:t>
            </a:r>
          </a:p>
          <a:p>
            <a:pPr lvl="1"/>
            <a:r>
              <a:rPr lang="en-US" dirty="0" smtClean="0"/>
              <a:t>Directory entries are stored in data blocks</a:t>
            </a:r>
            <a:endParaRPr lang="en-US" dirty="0"/>
          </a:p>
          <a:p>
            <a:r>
              <a:rPr lang="en-US" i="1" dirty="0">
                <a:hlinkClick r:id="rId2"/>
              </a:rPr>
              <a:t>Directory</a:t>
            </a:r>
            <a:r>
              <a:rPr lang="en-US" dirty="0"/>
              <a:t>: </a:t>
            </a:r>
            <a:r>
              <a:rPr lang="en-US" dirty="0" smtClean="0"/>
              <a:t>A list of directory entries</a:t>
            </a:r>
          </a:p>
          <a:p>
            <a:pPr lvl="1"/>
            <a:r>
              <a:rPr lang="en-US" dirty="0"/>
              <a:t>An </a:t>
            </a:r>
            <a:r>
              <a:rPr lang="en-US" dirty="0" err="1"/>
              <a:t>inode</a:t>
            </a:r>
            <a:r>
              <a:rPr lang="en-US" dirty="0"/>
              <a:t> with </a:t>
            </a:r>
            <a:r>
              <a:rPr lang="en-US" dirty="0" smtClean="0"/>
              <a:t>a directory </a:t>
            </a:r>
            <a:r>
              <a:rPr lang="en-US" dirty="0" err="1"/>
              <a:t>i_mode</a:t>
            </a:r>
            <a:r>
              <a:rPr lang="en-US" dirty="0"/>
              <a:t> attribute </a:t>
            </a:r>
            <a:r>
              <a:rPr lang="en-US" dirty="0" smtClean="0"/>
              <a:t>(check </a:t>
            </a:r>
            <a:r>
              <a:rPr lang="en-US" dirty="0"/>
              <a:t>LINUX_S_ISDIR</a:t>
            </a:r>
            <a:r>
              <a:rPr lang="en-US" dirty="0" smtClean="0"/>
              <a:t>()) stores </a:t>
            </a:r>
            <a:r>
              <a:rPr lang="en-US" dirty="0" err="1"/>
              <a:t>dirents</a:t>
            </a:r>
            <a:r>
              <a:rPr lang="en-US" dirty="0"/>
              <a:t> in its data blocks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7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11/14/13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76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ext2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213" y="1600200"/>
            <a:ext cx="5800725" cy="473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11/14/13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94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9248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hlinkClick r:id="rId3"/>
              </a:rPr>
              <a:t>Superblock</a:t>
            </a:r>
            <a:r>
              <a:rPr lang="en-US" dirty="0" smtClean="0"/>
              <a:t> always </a:t>
            </a:r>
            <a:r>
              <a:rPr lang="en-US" dirty="0"/>
              <a:t>starts at byte </a:t>
            </a:r>
            <a:r>
              <a:rPr lang="en-US" dirty="0" smtClean="0"/>
              <a:t>1024</a:t>
            </a:r>
          </a:p>
          <a:p>
            <a:r>
              <a:rPr lang="en-US" dirty="0" smtClean="0"/>
              <a:t>Master </a:t>
            </a:r>
            <a:r>
              <a:rPr lang="en-US" dirty="0" err="1" smtClean="0"/>
              <a:t>filesystem</a:t>
            </a:r>
            <a:r>
              <a:rPr lang="en-US" dirty="0" smtClean="0"/>
              <a:t> structure in ext2</a:t>
            </a:r>
          </a:p>
          <a:p>
            <a:r>
              <a:rPr lang="en-US" dirty="0" smtClean="0"/>
              <a:t>Stores global </a:t>
            </a:r>
            <a:r>
              <a:rPr lang="en-US" dirty="0" err="1" smtClean="0"/>
              <a:t>filesystem</a:t>
            </a:r>
            <a:r>
              <a:rPr lang="en-US" dirty="0" smtClean="0"/>
              <a:t> constants:</a:t>
            </a:r>
          </a:p>
          <a:p>
            <a:pPr lvl="1"/>
            <a:r>
              <a:rPr lang="en-US" dirty="0" smtClean="0"/>
              <a:t>Block size</a:t>
            </a:r>
          </a:p>
          <a:p>
            <a:pPr lvl="1"/>
            <a:r>
              <a:rPr lang="en-US" dirty="0" err="1" smtClean="0"/>
              <a:t>Inode</a:t>
            </a:r>
            <a:r>
              <a:rPr lang="en-US" dirty="0" smtClean="0"/>
              <a:t> size</a:t>
            </a:r>
          </a:p>
          <a:p>
            <a:pPr lvl="1"/>
            <a:r>
              <a:rPr lang="en-US" dirty="0" smtClean="0"/>
              <a:t>Number of blocks</a:t>
            </a:r>
          </a:p>
          <a:p>
            <a:pPr lvl="1"/>
            <a:r>
              <a:rPr lang="en-US" dirty="0" smtClean="0"/>
              <a:t>Number of </a:t>
            </a:r>
            <a:r>
              <a:rPr lang="en-US" dirty="0" err="1" smtClean="0"/>
              <a:t>inodes</a:t>
            </a:r>
            <a:endParaRPr lang="en-US" dirty="0" smtClean="0"/>
          </a:p>
          <a:p>
            <a:pPr lvl="1"/>
            <a:r>
              <a:rPr lang="en-US" dirty="0" smtClean="0"/>
              <a:t>…and much more</a:t>
            </a:r>
          </a:p>
          <a:p>
            <a:r>
              <a:rPr lang="en-US" dirty="0" smtClean="0"/>
              <a:t>Do not hardcode </a:t>
            </a:r>
            <a:r>
              <a:rPr lang="en-US" dirty="0" err="1" smtClean="0"/>
              <a:t>filesystem</a:t>
            </a:r>
            <a:r>
              <a:rPr lang="en-US" dirty="0" smtClean="0"/>
              <a:t> constants into your code! Use superblock information instead.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9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6416675"/>
            <a:ext cx="1600200" cy="365125"/>
          </a:xfrm>
        </p:spPr>
        <p:txBody>
          <a:bodyPr/>
          <a:lstStyle/>
          <a:p>
            <a:r>
              <a:rPr lang="en-US" dirty="0"/>
              <a:t>11/14/13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00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6828</TotalTime>
  <Words>1024</Words>
  <Application>Microsoft Office PowerPoint</Application>
  <PresentationFormat>On-screen Show (4:3)</PresentationFormat>
  <Paragraphs>224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Twilight</vt:lpstr>
      <vt:lpstr>CSE 451: Operating Systems</vt:lpstr>
      <vt:lpstr>Project 2b</vt:lpstr>
      <vt:lpstr>Project 3</vt:lpstr>
      <vt:lpstr>Linux file system layers</vt:lpstr>
      <vt:lpstr>Inodes</vt:lpstr>
      <vt:lpstr>Inode structure</vt:lpstr>
      <vt:lpstr>Directories</vt:lpstr>
      <vt:lpstr>ext2 organization</vt:lpstr>
      <vt:lpstr>Superblock</vt:lpstr>
      <vt:lpstr>Block groups</vt:lpstr>
      <vt:lpstr>Data blocks</vt:lpstr>
      <vt:lpstr>Example data block usage</vt:lpstr>
      <vt:lpstr>For more ext2 reading</vt:lpstr>
      <vt:lpstr>Project 3: Undelete</vt:lpstr>
      <vt:lpstr>Project 3: Undelete</vt:lpstr>
      <vt:lpstr>Project 3: Undelete</vt:lpstr>
      <vt:lpstr>Tips</vt:lpstr>
      <vt:lpstr>Tips</vt:lpstr>
      <vt:lpstr>Tips</vt:lpstr>
      <vt:lpstr>Questions?</vt:lpstr>
    </vt:vector>
  </TitlesOfParts>
  <Company>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451 Section 1</dc:title>
  <dc:creator>S</dc:creator>
  <cp:lastModifiedBy>Sean Wu</cp:lastModifiedBy>
  <cp:revision>650</cp:revision>
  <cp:lastPrinted>2010-09-30T06:51:22Z</cp:lastPrinted>
  <dcterms:created xsi:type="dcterms:W3CDTF">2010-11-04T07:09:20Z</dcterms:created>
  <dcterms:modified xsi:type="dcterms:W3CDTF">2013-11-15T02:05:38Z</dcterms:modified>
</cp:coreProperties>
</file>