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5"/>
  </p:notesMasterIdLst>
  <p:handoutMasterIdLst>
    <p:handoutMasterId r:id="rId26"/>
  </p:handoutMasterIdLst>
  <p:sldIdLst>
    <p:sldId id="257" r:id="rId3"/>
    <p:sldId id="258" r:id="rId4"/>
    <p:sldId id="270" r:id="rId5"/>
    <p:sldId id="272" r:id="rId6"/>
    <p:sldId id="274" r:id="rId7"/>
    <p:sldId id="259" r:id="rId8"/>
    <p:sldId id="271" r:id="rId9"/>
    <p:sldId id="268" r:id="rId10"/>
    <p:sldId id="260" r:id="rId11"/>
    <p:sldId id="261" r:id="rId12"/>
    <p:sldId id="264" r:id="rId13"/>
    <p:sldId id="275" r:id="rId14"/>
    <p:sldId id="276" r:id="rId15"/>
    <p:sldId id="265" r:id="rId16"/>
    <p:sldId id="262" r:id="rId17"/>
    <p:sldId id="277" r:id="rId18"/>
    <p:sldId id="278" r:id="rId19"/>
    <p:sldId id="283" r:id="rId20"/>
    <p:sldId id="279" r:id="rId21"/>
    <p:sldId id="280" r:id="rId22"/>
    <p:sldId id="281" r:id="rId23"/>
    <p:sldId id="282" r:id="rId24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EFEB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48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222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>
            <a:lvl1pPr algn="l" defTabSz="96508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>
            <a:lvl1pPr algn="r" defTabSz="96508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b" anchorCtr="0" compatLnSpc="1">
            <a:prstTxWarp prst="textNoShape">
              <a:avLst/>
            </a:prstTxWarp>
          </a:bodyPr>
          <a:lstStyle>
            <a:lvl1pPr algn="l" defTabSz="96508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b" anchorCtr="0" compatLnSpc="1">
            <a:prstTxWarp prst="textNoShape">
              <a:avLst/>
            </a:prstTxWarp>
          </a:bodyPr>
          <a:lstStyle>
            <a:lvl1pPr algn="r" defTabSz="96508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fld id="{24DD9329-2120-4118-B556-E4EBEBA258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49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>
            <a:lvl1pPr algn="l" defTabSz="96508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>
            <a:lvl1pPr algn="r" defTabSz="96508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90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b" anchorCtr="0" compatLnSpc="1">
            <a:prstTxWarp prst="textNoShape">
              <a:avLst/>
            </a:prstTxWarp>
          </a:bodyPr>
          <a:lstStyle>
            <a:lvl1pPr algn="l" defTabSz="96508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17" tIns="48157" rIns="96317" bIns="48157" numCol="1" anchor="b" anchorCtr="0" compatLnSpc="1">
            <a:prstTxWarp prst="textNoShape">
              <a:avLst/>
            </a:prstTxWarp>
          </a:bodyPr>
          <a:lstStyle>
            <a:lvl1pPr algn="r" defTabSz="96508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4CAE65EC-CDAC-40BC-8856-B3C4FCB219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37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43A7A7-0287-4196-8071-166CB43E18B5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311" tIns="46820" rIns="95311" bIns="46820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0800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6488" y="9107489"/>
            <a:ext cx="241300" cy="346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069" tIns="28427" rIns="20069" bIns="28427"/>
          <a:lstStyle/>
          <a:p>
            <a:pPr defTabSz="965080">
              <a:lnSpc>
                <a:spcPts val="1688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CB0E9F-772D-49D7-A035-8FA52ACAD5C8}" type="slidenum">
              <a:rPr lang="en-US"/>
              <a:pPr/>
              <a:t>10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244C9-76B9-4E94-A394-4517FF871B92}" type="slidenum">
              <a:rPr lang="en-US"/>
              <a:pPr/>
              <a:t>11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FAD1E-7FD8-48B6-938E-FE2BF3A8DB74}" type="slidenum">
              <a:rPr lang="en-US"/>
              <a:pPr/>
              <a:t>12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C73B6-F8BF-4BAD-BEA1-16E700B0F091}" type="slidenum">
              <a:rPr lang="en-US"/>
              <a:pPr/>
              <a:t>13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B967C-FA48-4A4A-9A17-1005D15FD08C}" type="slidenum">
              <a:rPr lang="en-US"/>
              <a:pPr/>
              <a:t>14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5A526-6AFF-46E6-A143-89C2EFE92F46}" type="slidenum">
              <a:rPr lang="en-US"/>
              <a:pPr/>
              <a:t>15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E4245B-ADDE-4C33-8A2E-061995014537}" type="slidenum">
              <a:rPr lang="en-US"/>
              <a:pPr/>
              <a:t>16</a:t>
            </a:fld>
            <a:endParaRPr lang="en-US"/>
          </a:p>
        </p:txBody>
      </p:sp>
      <p:sp>
        <p:nvSpPr>
          <p:cNvPr id="292866" name="Rectangle 7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86" tIns="48141" rIns="96286" bIns="48141" anchor="b"/>
          <a:lstStyle>
            <a:lvl1pPr algn="l" defTabSz="965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 defTabSz="965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7B85234-FAD2-4B1F-976B-39AE5D9C065E}" type="slidenum">
              <a:rPr lang="en-US" sz="1200">
                <a:ea typeface="ＭＳ Ｐゴシック" charset="-128"/>
              </a:rPr>
              <a:pPr algn="r"/>
              <a:t>16</a:t>
            </a:fld>
            <a:endParaRPr lang="en-US" sz="1200">
              <a:ea typeface="ＭＳ Ｐゴシック" charset="-128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286" tIns="48141" rIns="96286" bIns="481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549C3-5973-45A2-929B-C58533A96C14}" type="slidenum">
              <a:rPr lang="en-US"/>
              <a:pPr/>
              <a:t>2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29A7E-6374-4375-A829-152B63D7438E}" type="slidenum">
              <a:rPr lang="en-US"/>
              <a:pPr/>
              <a:t>3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0D70E-8E83-4831-9A72-3107066FBEB3}" type="slidenum">
              <a:rPr lang="en-US"/>
              <a:pPr/>
              <a:t>4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68D70-F227-4130-A896-C25D7DC73B4F}" type="slidenum">
              <a:rPr lang="en-US"/>
              <a:pPr/>
              <a:t>5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5748D-45D3-4BE7-9422-6EAB5B52A83F}" type="slidenum">
              <a:rPr lang="en-US"/>
              <a:pPr/>
              <a:t>6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D0E3E-82D6-4ABE-BB00-E20CF19DB282}" type="slidenum">
              <a:rPr lang="en-US"/>
              <a:pPr/>
              <a:t>7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9" y="4560890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307950-940C-4884-86B0-43B4A2D21585}" type="slidenum">
              <a:rPr lang="en-US"/>
              <a:pPr/>
              <a:t>8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A0AE3-8B72-4889-8792-05F3FF95875E}" type="slidenum">
              <a:rPr lang="en-US"/>
              <a:pPr/>
              <a:t>9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4B2C25-2333-4FF1-88E4-4806279CD16A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6DC7E-4B8F-4152-B739-D2FB62F6D9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3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303E49-3418-4CEB-A379-8F2C3582F5FE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8F812-FC3D-4BD9-9F44-D31E03C4FC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9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290647-9D5D-4AFF-938F-8F778B470A1E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8CA6A-94C3-4374-AF4D-9973768980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30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3AC10F-A4AE-4FFE-A64D-04592F371651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86271-E4AF-4A22-93CF-A6F535D6FE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12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4471BC-3966-434B-B790-4576668B093B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A8194-F607-412A-9FF4-E311D65680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1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BB4DD3-8414-4C90-A3A9-2FEFF4A9F40C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E97BA-5B44-4BC9-80F4-24A20A74A4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19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040F66-042C-4C74-981B-6FC3CE758472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4B252-F03D-4961-99E6-DD3EBF570D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7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F4835-57FD-4AE9-A2C4-F2DEC92F572E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7556B-305E-4AA2-BF15-FD15B0DB50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08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3AAE2-E448-437D-AFE1-E6BBD1424D90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D23B4-04FE-4D47-B1CE-2ED8C9A470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437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33BEB2-1BAD-42D5-97D9-DDC8E95FCF95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ECEC7-9DE9-4AC9-9C20-AB3BB2C74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089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6984B0-3C90-4A10-A465-A0F33DF29A63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44A6C-85AC-4669-A64E-9022A37B99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3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E57B25-95DA-48BF-96D4-114ADD0E68FC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E4C2B-BC4D-4DCC-AA6D-20876DA663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70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E28225-D8FA-4DA9-A4F9-452836967367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D9EF6-44F9-4E69-AF59-1C1CA81069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67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B7056-1616-4EDF-8735-AF841CAAAA24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B50E6-1498-46FC-97B7-A866BD2C6C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97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738E5-3724-4CAB-8AA1-EFD1F8DC5DC0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D698C-EE15-4868-9673-040020A3DB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3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AF1ECC-9EA7-4320-8E58-00B21D6F92D4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170CF-6C20-4827-9285-834564C6F6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2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88911A-51C8-475F-9E94-05C8B954F831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3E1F5-13AE-4856-A250-79D6D8C565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7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52DEB8-877F-471B-B326-E86F660F9CF3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8BE7B-2C02-4587-93FB-E8982AE93C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6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D96F8-D508-42AB-B59F-9CC2ACB1EBB8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EED83-E980-470B-9D2F-70DAECCFE7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4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D67EB-0C2A-4AD7-BDE9-7BBB1D575331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A0A85-349A-4256-8B58-1ED05F64EA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5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C9039-73FC-4F7C-9E5B-51272EEDFD3D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44F30-3735-492C-AB62-7851DA17AB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3A756D-2B5C-42CE-A9E2-4B67126743A1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8FA17-7843-483D-88E3-358C27200E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7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3011A6BF-973D-41EA-AEE5-C4EB0B47997D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938248BF-08A4-4BFB-B3A4-93C2B924D8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64E71BF0-B6AE-490D-BCBC-D5D433A45E0D}" type="datetime1">
              <a:rPr lang="en-US"/>
              <a:pPr/>
              <a:t>5/5/2013</a:t>
            </a:fld>
            <a:endParaRPr lang="en-US"/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20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D3508DA-7F76-43EE-9CA1-931342B872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</a:t>
            </a:r>
            <a:r>
              <a:rPr lang="en-US" sz="2900" b="1" dirty="0" smtClean="0">
                <a:solidFill>
                  <a:srgbClr val="000000"/>
                </a:solidFill>
              </a:rPr>
              <a:t>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14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Secondary Storage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457200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5DD7D-CF95-4EB1-B351-B7161850DF14}" type="slidenum">
              <a:rPr lang="en-US"/>
              <a:pPr/>
              <a:t>10</a:t>
            </a:fld>
            <a:endParaRPr lang="en-US"/>
          </a:p>
        </p:txBody>
      </p:sp>
      <p:sp>
        <p:nvSpPr>
          <p:cNvPr id="240647" name="Oval 7"/>
          <p:cNvSpPr>
            <a:spLocks noChangeArrowheads="1"/>
          </p:cNvSpPr>
          <p:nvPr/>
        </p:nvSpPr>
        <p:spPr bwMode="auto">
          <a:xfrm>
            <a:off x="4176713" y="4572000"/>
            <a:ext cx="28194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disk structure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72400" cy="4953000"/>
          </a:xfrm>
        </p:spPr>
        <p:txBody>
          <a:bodyPr/>
          <a:lstStyle/>
          <a:p>
            <a:r>
              <a:rPr lang="en-US"/>
              <a:t>Disk components</a:t>
            </a:r>
          </a:p>
          <a:p>
            <a:pPr lvl="1"/>
            <a:r>
              <a:rPr lang="en-US"/>
              <a:t>platters</a:t>
            </a:r>
          </a:p>
          <a:p>
            <a:pPr lvl="1"/>
            <a:r>
              <a:rPr lang="en-US"/>
              <a:t>surfaces</a:t>
            </a:r>
          </a:p>
          <a:p>
            <a:pPr lvl="1"/>
            <a:r>
              <a:rPr lang="en-US"/>
              <a:t>tracks</a:t>
            </a:r>
          </a:p>
          <a:p>
            <a:pPr lvl="1"/>
            <a:r>
              <a:rPr lang="en-US"/>
              <a:t>sectors</a:t>
            </a:r>
          </a:p>
          <a:p>
            <a:pPr lvl="1"/>
            <a:r>
              <a:rPr lang="en-US"/>
              <a:t>cylinders</a:t>
            </a:r>
          </a:p>
          <a:p>
            <a:pPr lvl="1"/>
            <a:r>
              <a:rPr lang="en-US"/>
              <a:t>arm</a:t>
            </a:r>
          </a:p>
          <a:p>
            <a:pPr lvl="1"/>
            <a:r>
              <a:rPr lang="en-US"/>
              <a:t>heads</a:t>
            </a:r>
          </a:p>
        </p:txBody>
      </p:sp>
      <p:sp>
        <p:nvSpPr>
          <p:cNvPr id="240648" name="Rectangle 8"/>
          <p:cNvSpPr>
            <a:spLocks noChangeArrowheads="1"/>
          </p:cNvSpPr>
          <p:nvPr/>
        </p:nvSpPr>
        <p:spPr bwMode="auto">
          <a:xfrm>
            <a:off x="2743200" y="4773613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platter</a:t>
            </a:r>
          </a:p>
        </p:txBody>
      </p:sp>
      <p:sp>
        <p:nvSpPr>
          <p:cNvPr id="240649" name="Line 9"/>
          <p:cNvSpPr>
            <a:spLocks noChangeShapeType="1"/>
          </p:cNvSpPr>
          <p:nvPr/>
        </p:nvSpPr>
        <p:spPr bwMode="auto">
          <a:xfrm>
            <a:off x="3382963" y="4960938"/>
            <a:ext cx="725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60" name="Oval 20"/>
          <p:cNvSpPr>
            <a:spLocks noChangeArrowheads="1"/>
          </p:cNvSpPr>
          <p:nvPr/>
        </p:nvSpPr>
        <p:spPr bwMode="auto">
          <a:xfrm>
            <a:off x="4641850" y="4725988"/>
            <a:ext cx="1905000" cy="395287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6" name="Oval 6"/>
          <p:cNvSpPr>
            <a:spLocks noChangeArrowheads="1"/>
          </p:cNvSpPr>
          <p:nvPr/>
        </p:nvSpPr>
        <p:spPr bwMode="auto">
          <a:xfrm>
            <a:off x="4176713" y="4038600"/>
            <a:ext cx="28194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9" name="Oval 19"/>
          <p:cNvSpPr>
            <a:spLocks noChangeArrowheads="1"/>
          </p:cNvSpPr>
          <p:nvPr/>
        </p:nvSpPr>
        <p:spPr bwMode="auto">
          <a:xfrm>
            <a:off x="4652963" y="4171950"/>
            <a:ext cx="1905000" cy="395288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5" name="Oval 5"/>
          <p:cNvSpPr>
            <a:spLocks noChangeArrowheads="1"/>
          </p:cNvSpPr>
          <p:nvPr/>
        </p:nvSpPr>
        <p:spPr bwMode="auto">
          <a:xfrm>
            <a:off x="4176713" y="3505200"/>
            <a:ext cx="28194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8" name="Oval 18"/>
          <p:cNvSpPr>
            <a:spLocks noChangeArrowheads="1"/>
          </p:cNvSpPr>
          <p:nvPr/>
        </p:nvSpPr>
        <p:spPr bwMode="auto">
          <a:xfrm>
            <a:off x="4648200" y="3644900"/>
            <a:ext cx="1905000" cy="395288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4" name="Oval 4"/>
          <p:cNvSpPr>
            <a:spLocks noChangeArrowheads="1"/>
          </p:cNvSpPr>
          <p:nvPr/>
        </p:nvSpPr>
        <p:spPr bwMode="auto">
          <a:xfrm>
            <a:off x="4176713" y="2971800"/>
            <a:ext cx="2819400" cy="7620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0" name="Freeform 10"/>
          <p:cNvSpPr>
            <a:spLocks/>
          </p:cNvSpPr>
          <p:nvPr/>
        </p:nvSpPr>
        <p:spPr bwMode="auto">
          <a:xfrm>
            <a:off x="6843713" y="3200400"/>
            <a:ext cx="838200" cy="152400"/>
          </a:xfrm>
          <a:custGeom>
            <a:avLst/>
            <a:gdLst>
              <a:gd name="T0" fmla="*/ 624 w 624"/>
              <a:gd name="T1" fmla="*/ 0 h 96"/>
              <a:gd name="T2" fmla="*/ 48 w 624"/>
              <a:gd name="T3" fmla="*/ 0 h 96"/>
              <a:gd name="T4" fmla="*/ 0 w 624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96">
                <a:moveTo>
                  <a:pt x="624" y="0"/>
                </a:moveTo>
                <a:lnTo>
                  <a:pt x="48" y="0"/>
                </a:lnTo>
                <a:lnTo>
                  <a:pt x="0" y="96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7639050" y="3048000"/>
            <a:ext cx="765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surface</a:t>
            </a:r>
          </a:p>
        </p:txBody>
      </p:sp>
      <p:sp>
        <p:nvSpPr>
          <p:cNvPr id="240652" name="Oval 12"/>
          <p:cNvSpPr>
            <a:spLocks noChangeArrowheads="1"/>
          </p:cNvSpPr>
          <p:nvPr/>
        </p:nvSpPr>
        <p:spPr bwMode="auto">
          <a:xfrm>
            <a:off x="4633913" y="3144838"/>
            <a:ext cx="1905000" cy="38735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3" name="Line 13"/>
          <p:cNvSpPr>
            <a:spLocks noChangeShapeType="1"/>
          </p:cNvSpPr>
          <p:nvPr/>
        </p:nvSpPr>
        <p:spPr bwMode="auto">
          <a:xfrm>
            <a:off x="4862513" y="2543175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4" name="Rectangle 14"/>
          <p:cNvSpPr>
            <a:spLocks noChangeArrowheads="1"/>
          </p:cNvSpPr>
          <p:nvPr/>
        </p:nvSpPr>
        <p:spPr bwMode="auto">
          <a:xfrm>
            <a:off x="4557713" y="2314575"/>
            <a:ext cx="568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track</a:t>
            </a:r>
          </a:p>
        </p:txBody>
      </p:sp>
      <p:sp>
        <p:nvSpPr>
          <p:cNvPr id="240655" name="Line 15"/>
          <p:cNvSpPr>
            <a:spLocks noChangeShapeType="1"/>
          </p:cNvSpPr>
          <p:nvPr/>
        </p:nvSpPr>
        <p:spPr bwMode="auto">
          <a:xfrm>
            <a:off x="6188075" y="3187700"/>
            <a:ext cx="179388" cy="492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6" name="Line 16"/>
          <p:cNvSpPr>
            <a:spLocks noChangeShapeType="1"/>
          </p:cNvSpPr>
          <p:nvPr/>
        </p:nvSpPr>
        <p:spPr bwMode="auto">
          <a:xfrm flipH="1">
            <a:off x="6291263" y="2454275"/>
            <a:ext cx="147637" cy="677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57" name="Rectangle 17"/>
          <p:cNvSpPr>
            <a:spLocks noChangeArrowheads="1"/>
          </p:cNvSpPr>
          <p:nvPr/>
        </p:nvSpPr>
        <p:spPr bwMode="auto">
          <a:xfrm>
            <a:off x="6205538" y="2184400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sector</a:t>
            </a:r>
          </a:p>
        </p:txBody>
      </p:sp>
      <p:sp>
        <p:nvSpPr>
          <p:cNvPr id="240661" name="Line 21"/>
          <p:cNvSpPr>
            <a:spLocks noChangeShapeType="1"/>
          </p:cNvSpPr>
          <p:nvPr/>
        </p:nvSpPr>
        <p:spPr bwMode="auto">
          <a:xfrm>
            <a:off x="4646613" y="3316288"/>
            <a:ext cx="0" cy="163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62" name="Line 22"/>
          <p:cNvSpPr>
            <a:spLocks noChangeShapeType="1"/>
          </p:cNvSpPr>
          <p:nvPr/>
        </p:nvSpPr>
        <p:spPr bwMode="auto">
          <a:xfrm>
            <a:off x="6545263" y="3321050"/>
            <a:ext cx="0" cy="16367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63" name="Line 23"/>
          <p:cNvSpPr>
            <a:spLocks noChangeShapeType="1"/>
          </p:cNvSpPr>
          <p:nvPr/>
        </p:nvSpPr>
        <p:spPr bwMode="auto">
          <a:xfrm flipV="1">
            <a:off x="3540125" y="4029075"/>
            <a:ext cx="1087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64" name="Rectangle 24"/>
          <p:cNvSpPr>
            <a:spLocks noChangeArrowheads="1"/>
          </p:cNvSpPr>
          <p:nvPr/>
        </p:nvSpPr>
        <p:spPr bwMode="auto">
          <a:xfrm>
            <a:off x="2800350" y="3956050"/>
            <a:ext cx="795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cylinder</a:t>
            </a:r>
          </a:p>
        </p:txBody>
      </p:sp>
      <p:grpSp>
        <p:nvGrpSpPr>
          <p:cNvPr id="240676" name="Group 36"/>
          <p:cNvGrpSpPr>
            <a:grpSpLocks/>
          </p:cNvGrpSpPr>
          <p:nvPr/>
        </p:nvGrpSpPr>
        <p:grpSpPr bwMode="auto">
          <a:xfrm>
            <a:off x="6719888" y="3697288"/>
            <a:ext cx="1495425" cy="1141412"/>
            <a:chOff x="4434" y="1657"/>
            <a:chExt cx="942" cy="719"/>
          </a:xfrm>
        </p:grpSpPr>
        <p:sp>
          <p:nvSpPr>
            <p:cNvPr id="240667" name="Line 27"/>
            <p:cNvSpPr>
              <a:spLocks noChangeShapeType="1"/>
            </p:cNvSpPr>
            <p:nvPr/>
          </p:nvSpPr>
          <p:spPr bwMode="auto">
            <a:xfrm>
              <a:off x="4848" y="2016"/>
              <a:ext cx="52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68" name="Line 28"/>
            <p:cNvSpPr>
              <a:spLocks noChangeShapeType="1"/>
            </p:cNvSpPr>
            <p:nvPr/>
          </p:nvSpPr>
          <p:spPr bwMode="auto">
            <a:xfrm>
              <a:off x="4848" y="1680"/>
              <a:ext cx="0" cy="6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69" name="Line 29"/>
            <p:cNvSpPr>
              <a:spLocks noChangeShapeType="1"/>
            </p:cNvSpPr>
            <p:nvPr/>
          </p:nvSpPr>
          <p:spPr bwMode="auto">
            <a:xfrm>
              <a:off x="4464" y="2016"/>
              <a:ext cx="3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0" name="Line 30"/>
            <p:cNvSpPr>
              <a:spLocks noChangeShapeType="1"/>
            </p:cNvSpPr>
            <p:nvPr/>
          </p:nvSpPr>
          <p:spPr bwMode="auto">
            <a:xfrm>
              <a:off x="4464" y="1680"/>
              <a:ext cx="3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1" name="Line 31"/>
            <p:cNvSpPr>
              <a:spLocks noChangeShapeType="1"/>
            </p:cNvSpPr>
            <p:nvPr/>
          </p:nvSpPr>
          <p:spPr bwMode="auto">
            <a:xfrm>
              <a:off x="4464" y="2352"/>
              <a:ext cx="38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3" name="Oval 33"/>
            <p:cNvSpPr>
              <a:spLocks noChangeArrowheads="1"/>
            </p:cNvSpPr>
            <p:nvPr/>
          </p:nvSpPr>
          <p:spPr bwMode="auto">
            <a:xfrm>
              <a:off x="4440" y="2328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4" name="Oval 34"/>
            <p:cNvSpPr>
              <a:spLocks noChangeArrowheads="1"/>
            </p:cNvSpPr>
            <p:nvPr/>
          </p:nvSpPr>
          <p:spPr bwMode="auto">
            <a:xfrm>
              <a:off x="4434" y="1992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75" name="Oval 35"/>
            <p:cNvSpPr>
              <a:spLocks noChangeArrowheads="1"/>
            </p:cNvSpPr>
            <p:nvPr/>
          </p:nvSpPr>
          <p:spPr bwMode="auto">
            <a:xfrm>
              <a:off x="4438" y="1657"/>
              <a:ext cx="48" cy="48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0677" name="Line 37"/>
          <p:cNvSpPr>
            <a:spLocks noChangeShapeType="1"/>
          </p:cNvSpPr>
          <p:nvPr/>
        </p:nvSpPr>
        <p:spPr bwMode="auto">
          <a:xfrm flipV="1">
            <a:off x="7910513" y="4343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78" name="Rectangle 38"/>
          <p:cNvSpPr>
            <a:spLocks noChangeArrowheads="1"/>
          </p:cNvSpPr>
          <p:nvPr/>
        </p:nvSpPr>
        <p:spPr bwMode="auto">
          <a:xfrm>
            <a:off x="7681913" y="4876800"/>
            <a:ext cx="488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arm</a:t>
            </a:r>
          </a:p>
        </p:txBody>
      </p:sp>
      <p:sp>
        <p:nvSpPr>
          <p:cNvPr id="240679" name="Line 39"/>
          <p:cNvSpPr>
            <a:spLocks noChangeShapeType="1"/>
          </p:cNvSpPr>
          <p:nvPr/>
        </p:nvSpPr>
        <p:spPr bwMode="auto">
          <a:xfrm flipV="1">
            <a:off x="6767513" y="4876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80" name="Rectangle 40"/>
          <p:cNvSpPr>
            <a:spLocks noChangeArrowheads="1"/>
          </p:cNvSpPr>
          <p:nvPr/>
        </p:nvSpPr>
        <p:spPr bwMode="auto">
          <a:xfrm>
            <a:off x="6494463" y="54102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head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BA5F-EEF2-4B2D-8861-576FFC5CAC5E}" type="slidenum">
              <a:rPr lang="en-US"/>
              <a:pPr/>
              <a:t>11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performance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Performance depends on a number of steps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seek</a:t>
            </a:r>
            <a:r>
              <a:rPr lang="en-US"/>
              <a:t>: moving the disk arm to the correct cylinder</a:t>
            </a:r>
          </a:p>
          <a:p>
            <a:pPr lvl="2"/>
            <a:r>
              <a:rPr lang="en-US"/>
              <a:t>depends on how fast disk arm can move</a:t>
            </a:r>
          </a:p>
          <a:p>
            <a:pPr lvl="3"/>
            <a:r>
              <a:rPr lang="en-US"/>
              <a:t>seek times aren’t diminishing very quickly </a:t>
            </a:r>
            <a:r>
              <a:rPr lang="en-US">
                <a:solidFill>
                  <a:schemeClr val="accent2"/>
                </a:solidFill>
              </a:rPr>
              <a:t>(why?)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rotation (latency)</a:t>
            </a:r>
            <a:r>
              <a:rPr lang="en-US"/>
              <a:t>: waiting for the sector to rotate under head</a:t>
            </a:r>
          </a:p>
          <a:p>
            <a:pPr lvl="2"/>
            <a:r>
              <a:rPr lang="en-US"/>
              <a:t>depends on rotation rate of disk</a:t>
            </a:r>
          </a:p>
          <a:p>
            <a:pPr lvl="3"/>
            <a:r>
              <a:rPr lang="en-US"/>
              <a:t>rates are increasing, but slowly </a:t>
            </a:r>
            <a:r>
              <a:rPr lang="en-US">
                <a:solidFill>
                  <a:schemeClr val="accent2"/>
                </a:solidFill>
              </a:rPr>
              <a:t>(why?)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transfer</a:t>
            </a:r>
            <a:r>
              <a:rPr lang="en-US"/>
              <a:t>: transferring data from surface into disk controller, and from there sending it back to host</a:t>
            </a:r>
          </a:p>
          <a:p>
            <a:pPr lvl="2"/>
            <a:r>
              <a:rPr lang="en-US"/>
              <a:t>depends on density of bytes on disk</a:t>
            </a:r>
          </a:p>
          <a:p>
            <a:pPr lvl="3"/>
            <a:r>
              <a:rPr lang="en-US"/>
              <a:t>increasing, relatively quickly</a:t>
            </a:r>
          </a:p>
          <a:p>
            <a:r>
              <a:rPr lang="en-US"/>
              <a:t>When the OS uses the disk, it tries to minimize the cost of all of these steps</a:t>
            </a:r>
          </a:p>
          <a:p>
            <a:pPr lvl="1"/>
            <a:r>
              <a:rPr lang="en-US"/>
              <a:t>particularly seeks and rotation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9402-0419-448F-947E-1479DDA46C06}" type="slidenum">
              <a:rPr lang="en-US"/>
              <a:pPr/>
              <a:t>12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via disk layout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 may increase file block size in order to reduce seeking</a:t>
            </a:r>
          </a:p>
          <a:p>
            <a:r>
              <a:rPr lang="en-US"/>
              <a:t>OS may seek to co-locate “related” items in order to reduce seeking</a:t>
            </a:r>
          </a:p>
          <a:p>
            <a:pPr lvl="1"/>
            <a:r>
              <a:rPr lang="en-US"/>
              <a:t>blocks of the same file</a:t>
            </a:r>
          </a:p>
          <a:p>
            <a:pPr lvl="1"/>
            <a:r>
              <a:rPr lang="en-US"/>
              <a:t>data and metadata for a file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B36F-8F85-414E-9BF4-43A6B2677F60}" type="slidenum">
              <a:rPr lang="en-US"/>
              <a:pPr/>
              <a:t>13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via caching, pre-fetching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Keep data or metadata in memory to reduce physical disk access</a:t>
            </a:r>
          </a:p>
          <a:p>
            <a:pPr lvl="1"/>
            <a:r>
              <a:rPr lang="en-US"/>
              <a:t>problem?</a:t>
            </a:r>
          </a:p>
          <a:p>
            <a:r>
              <a:rPr lang="en-US"/>
              <a:t>If file access is sequential, fetch blocks into memory before requested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774D-80C2-4704-8AAF-0A0A2DB4D8E9}" type="slidenum">
              <a:rPr lang="en-US"/>
              <a:pPr/>
              <a:t>14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via disk scheduling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Seeks are very expensive, so the OS attempts to schedule disk requests that are queued waiting for the disk</a:t>
            </a:r>
          </a:p>
          <a:p>
            <a:pPr lvl="1">
              <a:lnSpc>
                <a:spcPct val="90000"/>
              </a:lnSpc>
            </a:pPr>
            <a:r>
              <a:rPr lang="en-US"/>
              <a:t>FCFS (do nothing)</a:t>
            </a:r>
          </a:p>
          <a:p>
            <a:pPr lvl="2">
              <a:lnSpc>
                <a:spcPct val="90000"/>
              </a:lnSpc>
            </a:pPr>
            <a:r>
              <a:rPr lang="en-US"/>
              <a:t>reasonable when load is low</a:t>
            </a:r>
          </a:p>
          <a:p>
            <a:pPr lvl="2">
              <a:lnSpc>
                <a:spcPct val="90000"/>
              </a:lnSpc>
            </a:pPr>
            <a:r>
              <a:rPr lang="en-US"/>
              <a:t>long waiting time for long request queues</a:t>
            </a:r>
          </a:p>
          <a:p>
            <a:pPr lvl="1">
              <a:lnSpc>
                <a:spcPct val="90000"/>
              </a:lnSpc>
            </a:pPr>
            <a:r>
              <a:rPr lang="en-US"/>
              <a:t>SSTF (shortest seek time first)</a:t>
            </a:r>
          </a:p>
          <a:p>
            <a:pPr lvl="2">
              <a:lnSpc>
                <a:spcPct val="90000"/>
              </a:lnSpc>
            </a:pPr>
            <a:r>
              <a:rPr lang="en-US"/>
              <a:t>minimize arm movement (seek time), maximize request rate</a:t>
            </a:r>
          </a:p>
          <a:p>
            <a:pPr lvl="2">
              <a:lnSpc>
                <a:spcPct val="90000"/>
              </a:lnSpc>
            </a:pPr>
            <a:r>
              <a:rPr lang="en-US"/>
              <a:t>unfairly favors middle blocks</a:t>
            </a:r>
          </a:p>
          <a:p>
            <a:pPr lvl="1">
              <a:lnSpc>
                <a:spcPct val="90000"/>
              </a:lnSpc>
            </a:pPr>
            <a:r>
              <a:rPr lang="en-US"/>
              <a:t>SCAN (elevator algorithm)</a:t>
            </a:r>
          </a:p>
          <a:p>
            <a:pPr lvl="2">
              <a:lnSpc>
                <a:spcPct val="90000"/>
              </a:lnSpc>
            </a:pPr>
            <a:r>
              <a:rPr lang="en-US"/>
              <a:t>service requests in one direction until done, then reverse</a:t>
            </a:r>
          </a:p>
          <a:p>
            <a:pPr lvl="2">
              <a:lnSpc>
                <a:spcPct val="90000"/>
              </a:lnSpc>
            </a:pPr>
            <a:r>
              <a:rPr lang="en-US"/>
              <a:t>skews wait times non-uniformly </a:t>
            </a:r>
            <a:r>
              <a:rPr lang="en-US">
                <a:solidFill>
                  <a:schemeClr val="accent2"/>
                </a:solidFill>
              </a:rPr>
              <a:t>(why?)</a:t>
            </a:r>
          </a:p>
          <a:p>
            <a:pPr lvl="1">
              <a:lnSpc>
                <a:spcPct val="90000"/>
              </a:lnSpc>
            </a:pPr>
            <a:r>
              <a:rPr lang="en-US"/>
              <a:t>C-SCAN</a:t>
            </a:r>
          </a:p>
          <a:p>
            <a:pPr lvl="2">
              <a:lnSpc>
                <a:spcPct val="90000"/>
              </a:lnSpc>
            </a:pPr>
            <a:r>
              <a:rPr lang="en-US"/>
              <a:t>like scan, but only go in one direction (typewriter)</a:t>
            </a:r>
          </a:p>
          <a:p>
            <a:pPr lvl="2">
              <a:lnSpc>
                <a:spcPct val="90000"/>
              </a:lnSpc>
            </a:pPr>
            <a:r>
              <a:rPr lang="en-US"/>
              <a:t>uniform wait times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1F748-4DC3-4F65-BA03-360FC3594C4C}" type="slidenum">
              <a:rPr lang="en-US"/>
              <a:pPr/>
              <a:t>15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Interacting with disks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the old days…</a:t>
            </a:r>
          </a:p>
          <a:p>
            <a:pPr lvl="1"/>
            <a:r>
              <a:rPr lang="en-US"/>
              <a:t>OS would have to specify cylinder #, sector #, surface #, transfer size</a:t>
            </a:r>
          </a:p>
          <a:p>
            <a:pPr lvl="2"/>
            <a:r>
              <a:rPr lang="en-US"/>
              <a:t>i.e., OS needs to know all of the disk parameters</a:t>
            </a:r>
          </a:p>
          <a:p>
            <a:r>
              <a:rPr lang="en-US"/>
              <a:t>Modern disks are even more complicated</a:t>
            </a:r>
          </a:p>
          <a:p>
            <a:pPr lvl="1"/>
            <a:r>
              <a:rPr lang="en-US"/>
              <a:t>not all sectors are the same size, sectors are remapped, …</a:t>
            </a:r>
          </a:p>
          <a:p>
            <a:pPr lvl="1"/>
            <a:r>
              <a:rPr lang="en-US"/>
              <a:t>disk provides a higher-level interface, e.g., SCSI</a:t>
            </a:r>
          </a:p>
          <a:p>
            <a:pPr lvl="2"/>
            <a:r>
              <a:rPr lang="en-US"/>
              <a:t>exports data as a logical array of blocks [0 … N]</a:t>
            </a:r>
          </a:p>
          <a:p>
            <a:pPr lvl="2"/>
            <a:r>
              <a:rPr lang="en-US"/>
              <a:t>maps </a:t>
            </a:r>
            <a:r>
              <a:rPr lang="en-US">
                <a:solidFill>
                  <a:srgbClr val="FF0000"/>
                </a:solidFill>
              </a:rPr>
              <a:t>logical blocks</a:t>
            </a:r>
            <a:r>
              <a:rPr lang="en-US"/>
              <a:t> to cylinder/surface/sector</a:t>
            </a:r>
          </a:p>
          <a:p>
            <a:pPr lvl="2"/>
            <a:r>
              <a:rPr lang="en-US"/>
              <a:t>OS only needs to name logical block #, disk maps this to cylinder/surface/sector</a:t>
            </a:r>
          </a:p>
          <a:p>
            <a:pPr lvl="2"/>
            <a:r>
              <a:rPr lang="en-US"/>
              <a:t>on-board cache</a:t>
            </a:r>
          </a:p>
          <a:p>
            <a:pPr lvl="2"/>
            <a:r>
              <a:rPr lang="en-US"/>
              <a:t>as a result, physical parameters are hidden from OS</a:t>
            </a:r>
          </a:p>
          <a:p>
            <a:pPr lvl="3"/>
            <a:r>
              <a:rPr lang="en-US"/>
              <a:t>both good and bad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5A80-533B-4DB8-947F-33EB56CBC357}" type="slidenum">
              <a:rPr lang="en-US"/>
              <a:pPr/>
              <a:t>16</a:t>
            </a:fld>
            <a:endParaRPr lang="en-US"/>
          </a:p>
        </p:txBody>
      </p:sp>
      <p:sp>
        <p:nvSpPr>
          <p:cNvPr id="29184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EA0FC8A-6D35-427B-9A42-213DC756016A}" type="slidenum">
              <a:rPr lang="en-US" sz="1400">
                <a:latin typeface="Arial" charset="0"/>
                <a:ea typeface="ＭＳ Ｐゴシック" charset="-128"/>
              </a:rPr>
              <a:pPr algn="r"/>
              <a:t>16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9184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Seagate Barracuda 3.5” disk drive</a:t>
            </a:r>
          </a:p>
        </p:txBody>
      </p:sp>
      <p:pic>
        <p:nvPicPr>
          <p:cNvPr id="291847" name="Picture 7" descr="cu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90600"/>
            <a:ext cx="3657600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1848" name="Rectangle 6"/>
          <p:cNvSpPr>
            <a:spLocks noChangeArrowheads="1"/>
          </p:cNvSpPr>
          <p:nvPr/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1Terabyte of storage (1000 GB)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$100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4 platters, 8 disk heads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63 sectors (512 bytes) per track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16,383 cylinders (tracks)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164 </a:t>
            </a:r>
            <a:r>
              <a:rPr lang="en-US" sz="2400" dirty="0" err="1"/>
              <a:t>Gbits</a:t>
            </a:r>
            <a:r>
              <a:rPr lang="en-US" sz="2400" dirty="0"/>
              <a:t> / inch-squared (!)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7200 RPM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300 MB/second transfer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9 </a:t>
            </a:r>
            <a:r>
              <a:rPr lang="en-US" sz="2400" dirty="0" err="1"/>
              <a:t>ms</a:t>
            </a:r>
            <a:r>
              <a:rPr lang="en-US" sz="2400" dirty="0"/>
              <a:t> avg. seek, 4.5 </a:t>
            </a:r>
            <a:r>
              <a:rPr lang="en-US" sz="2400" dirty="0" err="1"/>
              <a:t>ms</a:t>
            </a:r>
            <a:r>
              <a:rPr lang="en-US" sz="2400" dirty="0"/>
              <a:t> avg. rotational latency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1 </a:t>
            </a:r>
            <a:r>
              <a:rPr lang="en-US" sz="2400" dirty="0" err="1"/>
              <a:t>ms</a:t>
            </a:r>
            <a:r>
              <a:rPr lang="en-US" sz="2400" dirty="0"/>
              <a:t> track-to-track seek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32 MB cache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28E3-3E9E-4E34-A4C6-17A29FC86AC0}" type="slidenum">
              <a:rPr lang="en-US"/>
              <a:pPr/>
              <a:t>17</a:t>
            </a:fld>
            <a:endParaRPr lang="en-US"/>
          </a:p>
        </p:txBody>
      </p:sp>
      <p:sp>
        <p:nvSpPr>
          <p:cNvPr id="2938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Solid state drives: imminent disruption</a:t>
            </a:r>
          </a:p>
        </p:txBody>
      </p:sp>
      <p:sp>
        <p:nvSpPr>
          <p:cNvPr id="29389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Hard drives are based on spinning magnetic platters</a:t>
            </a:r>
          </a:p>
          <a:p>
            <a:pPr lvl="1"/>
            <a:r>
              <a:rPr lang="en-US" i="1"/>
              <a:t>mechanics </a:t>
            </a:r>
            <a:r>
              <a:rPr lang="en-US"/>
              <a:t>of drives determine performance characteristics</a:t>
            </a:r>
          </a:p>
          <a:p>
            <a:pPr lvl="2"/>
            <a:r>
              <a:rPr lang="en-US"/>
              <a:t>sector addressable, not byte addressable</a:t>
            </a:r>
          </a:p>
          <a:p>
            <a:pPr lvl="2"/>
            <a:r>
              <a:rPr lang="en-US"/>
              <a:t>capacity improving exponentially</a:t>
            </a:r>
          </a:p>
          <a:p>
            <a:pPr lvl="2"/>
            <a:r>
              <a:rPr lang="en-US"/>
              <a:t>sequential bandwidth improving reasonably</a:t>
            </a:r>
            <a:endParaRPr lang="en-US" b="1"/>
          </a:p>
          <a:p>
            <a:pPr lvl="2"/>
            <a:r>
              <a:rPr lang="en-US"/>
              <a:t>random access latency improving very slowly</a:t>
            </a:r>
          </a:p>
          <a:p>
            <a:pPr lvl="1"/>
            <a:r>
              <a:rPr lang="en-US"/>
              <a:t>cost dictated by massive economies of scale, and many decades of commercial development and optimization</a:t>
            </a:r>
          </a:p>
        </p:txBody>
      </p:sp>
      <p:sp>
        <p:nvSpPr>
          <p:cNvPr id="293893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F14365A-D76B-4DCC-AC2C-05047C344B69}" type="slidenum">
              <a:rPr lang="en-US" sz="1400">
                <a:latin typeface="Arial" charset="0"/>
                <a:ea typeface="ＭＳ Ｐゴシック" charset="-128"/>
              </a:rPr>
              <a:pPr algn="r"/>
              <a:t>17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FA09B-7F32-4597-8F93-34C5E356C08A}" type="slidenum">
              <a:rPr lang="en-US"/>
              <a:pPr/>
              <a:t>18</a:t>
            </a:fld>
            <a:endParaRPr lang="en-US"/>
          </a:p>
        </p:txBody>
      </p:sp>
      <p:sp>
        <p:nvSpPr>
          <p:cNvPr id="30105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Solid state drives are based on NAND flash memory</a:t>
            </a:r>
          </a:p>
          <a:p>
            <a:pPr lvl="1"/>
            <a:r>
              <a:rPr lang="en-US"/>
              <a:t>no moving parts; performance characteristics driven by electronics and physics – more like RAM than spinning disk</a:t>
            </a:r>
          </a:p>
          <a:p>
            <a:pPr lvl="1"/>
            <a:r>
              <a:rPr lang="en-US"/>
              <a:t>relative technological newcomer, so costs are still quite high in comparison to hard drives, but dropping fast</a:t>
            </a:r>
          </a:p>
        </p:txBody>
      </p:sp>
      <p:sp>
        <p:nvSpPr>
          <p:cNvPr id="301061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C0C402B2-D7D9-41FB-A2AE-324D99F381BC}" type="slidenum">
              <a:rPr lang="en-US" sz="1400">
                <a:latin typeface="Arial" charset="0"/>
                <a:ea typeface="ＭＳ Ｐゴシック" charset="-128"/>
              </a:rPr>
              <a:pPr algn="r"/>
              <a:t>18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pic>
        <p:nvPicPr>
          <p:cNvPr id="301062" name="Picture 6" descr="800px-IMG_00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124200"/>
            <a:ext cx="4495800" cy="299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1063" name="Picture 7" descr="cu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57600"/>
            <a:ext cx="19812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37DC-1D84-4FAE-ABE2-49C76DAF94D0}" type="slidenum">
              <a:rPr lang="en-US"/>
              <a:pPr/>
              <a:t>19</a:t>
            </a:fld>
            <a:endParaRPr lang="en-US"/>
          </a:p>
        </p:txBody>
      </p:sp>
      <p:sp>
        <p:nvSpPr>
          <p:cNvPr id="294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SSD performance: reads</a:t>
            </a:r>
          </a:p>
        </p:txBody>
      </p:sp>
      <p:sp>
        <p:nvSpPr>
          <p:cNvPr id="2949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Reads</a:t>
            </a:r>
          </a:p>
          <a:p>
            <a:pPr lvl="1"/>
            <a:r>
              <a:rPr lang="en-US"/>
              <a:t>unit of read is a </a:t>
            </a:r>
            <a:r>
              <a:rPr lang="en-US" i="1"/>
              <a:t>page</a:t>
            </a:r>
            <a:r>
              <a:rPr lang="en-US"/>
              <a:t>, typically 4KB large</a:t>
            </a:r>
          </a:p>
          <a:p>
            <a:pPr lvl="1"/>
            <a:r>
              <a:rPr lang="en-US"/>
              <a:t>today’s SSD can typically handle 10,000 – 100,000 reads/s</a:t>
            </a:r>
          </a:p>
          <a:p>
            <a:pPr lvl="2"/>
            <a:r>
              <a:rPr lang="en-US"/>
              <a:t>0.01 – 0.1 ms read latency (50-1000x better than disk seeks)</a:t>
            </a:r>
          </a:p>
          <a:p>
            <a:pPr lvl="2"/>
            <a:r>
              <a:rPr lang="en-US"/>
              <a:t>40-400 MB/s read throughput  (1-3x better than disk seq. thpt)</a:t>
            </a:r>
          </a:p>
        </p:txBody>
      </p:sp>
      <p:sp>
        <p:nvSpPr>
          <p:cNvPr id="294917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5F6CF1B-35A6-45F6-B6C6-4474A8797C59}" type="slidenum">
              <a:rPr lang="en-US" sz="1400">
                <a:latin typeface="Arial" charset="0"/>
                <a:ea typeface="ＭＳ Ｐゴシック" charset="-128"/>
              </a:rPr>
              <a:pPr algn="r"/>
              <a:t>19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4F1AE-EB04-48C4-8BD3-8B39780A0826}" type="slidenum">
              <a:rPr lang="en-US"/>
              <a:pPr/>
              <a:t>2</a:t>
            </a:fld>
            <a:endParaRPr lang="en-US"/>
          </a:p>
        </p:txBody>
      </p:sp>
      <p:sp>
        <p:nvSpPr>
          <p:cNvPr id="2375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Secondary storage</a:t>
            </a:r>
          </a:p>
        </p:txBody>
      </p:sp>
      <p:sp>
        <p:nvSpPr>
          <p:cNvPr id="2375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Secondary storage typically: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is anything that is outside of “primary memory”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does not permit direct execution of instructions or data retrieval via machine load/store instructions</a:t>
            </a:r>
          </a:p>
          <a:p>
            <a:pPr>
              <a:lnSpc>
                <a:spcPct val="90000"/>
              </a:lnSpc>
            </a:pPr>
            <a:r>
              <a:rPr lang="en-US" dirty="0"/>
              <a:t>Characteristics: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it’s large: </a:t>
            </a:r>
            <a:r>
              <a:rPr lang="en-US" dirty="0" smtClean="0"/>
              <a:t>500-2000GB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it’s cheap:  $</a:t>
            </a:r>
            <a:r>
              <a:rPr lang="en-US" dirty="0" smtClean="0"/>
              <a:t>0.10/GB </a:t>
            </a:r>
            <a:r>
              <a:rPr lang="en-US" dirty="0"/>
              <a:t>for hard </a:t>
            </a:r>
            <a:r>
              <a:rPr lang="en-US" dirty="0" smtClean="0"/>
              <a:t>drives from Dell (at 2TB size)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it’s persistent: data survives power loss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it’s slow: milliseconds to access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why is this slow??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 </a:t>
            </a:r>
            <a:r>
              <a:rPr lang="en-US" i="1" dirty="0"/>
              <a:t>does</a:t>
            </a:r>
            <a:r>
              <a:rPr lang="en-US" dirty="0"/>
              <a:t> fail, if rarely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big failures (drive dies; MTBF ~3 years)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if you have 100K drives and MTBF is 3 years, that’s 1 “big failure” every 15 minutes!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little failures (read/write errors, one byte in 10</a:t>
            </a:r>
            <a:r>
              <a:rPr lang="en-US" baseline="30000" dirty="0"/>
              <a:t>13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4DF5F-2F0E-4E8C-BBBA-9E1ED81789F5}" type="slidenum">
              <a:rPr lang="en-US"/>
              <a:pPr/>
              <a:t>20</a:t>
            </a:fld>
            <a:endParaRPr lang="en-US"/>
          </a:p>
        </p:txBody>
      </p:sp>
      <p:sp>
        <p:nvSpPr>
          <p:cNvPr id="2959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SSD performance: writes</a:t>
            </a:r>
          </a:p>
        </p:txBody>
      </p:sp>
      <p:sp>
        <p:nvSpPr>
          <p:cNvPr id="2959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Writes</a:t>
            </a:r>
          </a:p>
          <a:p>
            <a:pPr lvl="1"/>
            <a:r>
              <a:rPr lang="en-US"/>
              <a:t>flash media must be </a:t>
            </a:r>
            <a:r>
              <a:rPr lang="en-US" i="1"/>
              <a:t>erased</a:t>
            </a:r>
            <a:r>
              <a:rPr lang="en-US"/>
              <a:t> before it can be written to</a:t>
            </a:r>
          </a:p>
          <a:p>
            <a:pPr lvl="1"/>
            <a:r>
              <a:rPr lang="en-US"/>
              <a:t>unit of erase is a block, typically 64-256 pages long</a:t>
            </a:r>
          </a:p>
          <a:p>
            <a:pPr lvl="2"/>
            <a:r>
              <a:rPr lang="en-US"/>
              <a:t>usually takes 1-2ms to erase a block</a:t>
            </a:r>
          </a:p>
          <a:p>
            <a:pPr lvl="2"/>
            <a:r>
              <a:rPr lang="en-US"/>
              <a:t>blocks can only be erased a certain number of times before they become unusable – typically 10,000 – 1,000,000 times</a:t>
            </a:r>
          </a:p>
          <a:p>
            <a:pPr lvl="1"/>
            <a:r>
              <a:rPr lang="en-US"/>
              <a:t>unit of write is a page</a:t>
            </a:r>
          </a:p>
          <a:p>
            <a:pPr lvl="2"/>
            <a:r>
              <a:rPr lang="en-US"/>
              <a:t>writing a page can be 2-10x slower than reading a page</a:t>
            </a:r>
          </a:p>
          <a:p>
            <a:r>
              <a:rPr lang="en-US"/>
              <a:t>Writing to an SSD is complicated</a:t>
            </a:r>
          </a:p>
          <a:p>
            <a:pPr lvl="1"/>
            <a:r>
              <a:rPr lang="en-US"/>
              <a:t>random write to existing block:  read block, erase block, write back modified block</a:t>
            </a:r>
          </a:p>
          <a:p>
            <a:pPr lvl="2"/>
            <a:r>
              <a:rPr lang="en-US"/>
              <a:t>leads to hard-drive like performance (300 random writes / s)</a:t>
            </a:r>
          </a:p>
          <a:p>
            <a:pPr lvl="1"/>
            <a:r>
              <a:rPr lang="en-US"/>
              <a:t>sequential writes to erased blocks:  fast!</a:t>
            </a:r>
          </a:p>
          <a:p>
            <a:pPr lvl="2"/>
            <a:r>
              <a:rPr lang="en-US"/>
              <a:t>SSD-read like performance (100-200 MB/s)</a:t>
            </a:r>
          </a:p>
        </p:txBody>
      </p:sp>
      <p:sp>
        <p:nvSpPr>
          <p:cNvPr id="295941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8265B0D-5581-4754-8DD9-154C22127D8A}" type="slidenum">
              <a:rPr lang="en-US" sz="1400">
                <a:latin typeface="Arial" charset="0"/>
                <a:ea typeface="ＭＳ Ｐゴシック" charset="-128"/>
              </a:rPr>
              <a:pPr algn="r"/>
              <a:t>20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CDFA-DAB3-44C8-8148-F1639F95BA72}" type="slidenum">
              <a:rPr lang="en-US"/>
              <a:pPr/>
              <a:t>21</a:t>
            </a:fld>
            <a:endParaRPr lang="en-US"/>
          </a:p>
        </p:txBody>
      </p:sp>
      <p:sp>
        <p:nvSpPr>
          <p:cNvPr id="296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SSDs: dealing with erases, writes</a:t>
            </a:r>
          </a:p>
        </p:txBody>
      </p:sp>
      <p:sp>
        <p:nvSpPr>
          <p:cNvPr id="2969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Lots of higher-level strategies can help hide the warts of an SSD</a:t>
            </a:r>
          </a:p>
          <a:p>
            <a:pPr lvl="1"/>
            <a:r>
              <a:rPr lang="en-US"/>
              <a:t>many of these work by virtualizing pages and blocks on the drive  (i.e., exposing logical pages, not physical pages, to the rest of the computer)</a:t>
            </a:r>
          </a:p>
          <a:p>
            <a:pPr lvl="1"/>
            <a:r>
              <a:rPr lang="en-US"/>
              <a:t>wear-leveling:  when writing, try to spread erases out evenly across physical blocks of of the SSD</a:t>
            </a:r>
          </a:p>
          <a:p>
            <a:pPr lvl="2"/>
            <a:r>
              <a:rPr lang="en-US"/>
              <a:t>Intel promises 100GB/day x 5 years for its SSD drives</a:t>
            </a:r>
          </a:p>
          <a:p>
            <a:pPr lvl="1"/>
            <a:r>
              <a:rPr lang="en-US"/>
              <a:t>log-structured filesystems:   convert random writes within a filesystem to log appends on the SSD (more later)</a:t>
            </a:r>
          </a:p>
          <a:p>
            <a:pPr lvl="1"/>
            <a:r>
              <a:rPr lang="en-US"/>
              <a:t>build drives out of arrays of SSDs, add lots of cache</a:t>
            </a:r>
          </a:p>
        </p:txBody>
      </p:sp>
      <p:sp>
        <p:nvSpPr>
          <p:cNvPr id="296965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1B3A1AE6-6710-46A3-82AA-8DE2A0EA2B92}" type="slidenum">
              <a:rPr lang="en-US" sz="1400">
                <a:latin typeface="Arial" charset="0"/>
                <a:ea typeface="ＭＳ Ｐゴシック" charset="-128"/>
              </a:rPr>
              <a:pPr algn="r"/>
              <a:t>21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E2A9-6992-4A13-B37F-360BE1AFF1C4}" type="slidenum">
              <a:rPr lang="en-US"/>
              <a:pPr/>
              <a:t>22</a:t>
            </a:fld>
            <a:endParaRPr lang="en-US"/>
          </a:p>
        </p:txBody>
      </p:sp>
      <p:sp>
        <p:nvSpPr>
          <p:cNvPr id="2979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SSD cost</a:t>
            </a:r>
          </a:p>
        </p:txBody>
      </p:sp>
      <p:sp>
        <p:nvSpPr>
          <p:cNvPr id="29798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dirty="0"/>
              <a:t>Capacity</a:t>
            </a:r>
          </a:p>
          <a:p>
            <a:pPr lvl="1"/>
            <a:r>
              <a:rPr lang="en-US" dirty="0"/>
              <a:t>today, flash SSD costs </a:t>
            </a:r>
            <a:r>
              <a:rPr lang="en-US" dirty="0" smtClean="0"/>
              <a:t>~$1.00/GB (down from $250 a year ago)</a:t>
            </a:r>
            <a:endParaRPr lang="en-US" dirty="0"/>
          </a:p>
          <a:p>
            <a:pPr lvl="2"/>
            <a:r>
              <a:rPr lang="en-US" dirty="0"/>
              <a:t>1TB drive costs around </a:t>
            </a:r>
            <a:r>
              <a:rPr lang="en-US" dirty="0" smtClean="0"/>
              <a:t>$</a:t>
            </a:r>
            <a:r>
              <a:rPr lang="en-US" dirty="0" smtClean="0"/>
              <a:t>10</a:t>
            </a:r>
            <a:r>
              <a:rPr lang="en-US" dirty="0" smtClean="0"/>
              <a:t>00</a:t>
            </a:r>
            <a:endParaRPr lang="en-US" dirty="0"/>
          </a:p>
          <a:p>
            <a:pPr lvl="3"/>
            <a:r>
              <a:rPr lang="en-US" dirty="0"/>
              <a:t>1TB hard drive costs around </a:t>
            </a:r>
            <a:r>
              <a:rPr lang="en-US" dirty="0" smtClean="0"/>
              <a:t>$</a:t>
            </a:r>
            <a:r>
              <a:rPr lang="en-US" dirty="0" smtClean="0"/>
              <a:t>100</a:t>
            </a:r>
            <a:endParaRPr lang="en-US" dirty="0"/>
          </a:p>
          <a:p>
            <a:pPr lvl="1"/>
            <a:r>
              <a:rPr lang="en-US" dirty="0"/>
              <a:t>Data on cost trends is a little sketchy and preliminary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/>
              <a:t>Energy</a:t>
            </a:r>
          </a:p>
          <a:p>
            <a:pPr lvl="1"/>
            <a:r>
              <a:rPr lang="en-US" dirty="0"/>
              <a:t>SSD is typically more energy efficient than a hard drive</a:t>
            </a:r>
          </a:p>
          <a:p>
            <a:pPr lvl="2"/>
            <a:r>
              <a:rPr lang="en-US" dirty="0"/>
              <a:t>1-2 watts to power an SSD</a:t>
            </a:r>
          </a:p>
          <a:p>
            <a:pPr lvl="2"/>
            <a:r>
              <a:rPr lang="en-US" dirty="0"/>
              <a:t>~10 watts to power a high performance hard drive</a:t>
            </a:r>
          </a:p>
          <a:p>
            <a:pPr lvl="3"/>
            <a:r>
              <a:rPr lang="en-US" dirty="0"/>
              <a:t>(can also buy a 1 watt lower-performance drive)</a:t>
            </a:r>
          </a:p>
        </p:txBody>
      </p:sp>
      <p:sp>
        <p:nvSpPr>
          <p:cNvPr id="297989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F5C2104-2810-448F-BEAD-E3F7C34B673B}" type="slidenum">
              <a:rPr lang="en-US" sz="1400">
                <a:latin typeface="Arial" charset="0"/>
                <a:ea typeface="ＭＳ Ｐゴシック" charset="-128"/>
              </a:rPr>
              <a:pPr algn="r"/>
              <a:t>22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F78CA-F443-432C-8AEA-AE555F72795A}" type="slidenum">
              <a:rPr lang="en-US"/>
              <a:pPr/>
              <a:t>3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trip down memory lane …</a:t>
            </a:r>
          </a:p>
        </p:txBody>
      </p:sp>
      <p:pic>
        <p:nvPicPr>
          <p:cNvPr id="253956" name="Picture 4" descr="ibmd23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6400800" cy="411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39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781800" y="1524000"/>
            <a:ext cx="2362200" cy="2133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IBM 2314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About the size of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	6 refrigerators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8 x 29MB (M!)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Required similar-sized air condx!</a:t>
            </a:r>
          </a:p>
        </p:txBody>
      </p:sp>
      <p:pic>
        <p:nvPicPr>
          <p:cNvPr id="253959" name="Picture 7" descr="A336207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672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3352800" y="5181600"/>
            <a:ext cx="3810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.01% (not 1% – .01%!) the capacity of this $100 4”x6”x1” item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F645-AD23-4445-836E-73F127FA67CC}" type="slidenum">
              <a:rPr lang="en-US"/>
              <a:pPr/>
              <a:t>4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/>
              <a:t>Disk capacity, 1975-1989</a:t>
            </a:r>
          </a:p>
          <a:p>
            <a:pPr lvl="1"/>
            <a:r>
              <a:rPr lang="en-US"/>
              <a:t>doubled every 3+ years</a:t>
            </a:r>
          </a:p>
          <a:p>
            <a:pPr lvl="1"/>
            <a:r>
              <a:rPr lang="en-US"/>
              <a:t>25% improvement each year</a:t>
            </a:r>
          </a:p>
          <a:p>
            <a:pPr lvl="1"/>
            <a:r>
              <a:rPr lang="en-US"/>
              <a:t>factor of 10 every decade</a:t>
            </a:r>
          </a:p>
          <a:p>
            <a:pPr lvl="1"/>
            <a:r>
              <a:rPr lang="en-US">
                <a:solidFill>
                  <a:srgbClr val="00CC00"/>
                </a:solidFill>
              </a:rPr>
              <a:t>Still exponential, but far less rapid than processor performance</a:t>
            </a:r>
          </a:p>
          <a:p>
            <a:r>
              <a:rPr lang="en-US"/>
              <a:t>Disk capacity, 1990-recently</a:t>
            </a:r>
          </a:p>
          <a:p>
            <a:pPr lvl="1"/>
            <a:r>
              <a:rPr lang="en-US"/>
              <a:t>doubling every 12 months</a:t>
            </a:r>
          </a:p>
          <a:p>
            <a:pPr lvl="1"/>
            <a:r>
              <a:rPr lang="en-US"/>
              <a:t>100% improvement each year</a:t>
            </a:r>
          </a:p>
          <a:p>
            <a:pPr lvl="1"/>
            <a:r>
              <a:rPr lang="en-US"/>
              <a:t>factor of 1000 every decade</a:t>
            </a:r>
          </a:p>
          <a:p>
            <a:pPr lvl="1"/>
            <a:r>
              <a:rPr lang="en-US">
                <a:solidFill>
                  <a:srgbClr val="CC3300"/>
                </a:solidFill>
              </a:rPr>
              <a:t>Capacity growth 10x as fast as processor performance!</a:t>
            </a:r>
          </a:p>
          <a:p>
            <a:endParaRPr lang="en-US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Disk trends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1B5BC-25B4-405A-857F-E1D2E3D43AB1}" type="slidenum">
              <a:rPr lang="en-US"/>
              <a:pPr/>
              <a:t>5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3943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Only a few years ago, we purchased disks by the megabyte (and it hurt!)</a:t>
            </a:r>
          </a:p>
          <a:p>
            <a:pPr>
              <a:lnSpc>
                <a:spcPct val="90000"/>
              </a:lnSpc>
            </a:pPr>
            <a:r>
              <a:rPr lang="en-US" dirty="0"/>
              <a:t>Today, 1 GB (a billion bytes) costs $1 </a:t>
            </a:r>
            <a:r>
              <a:rPr lang="en-US" dirty="0">
                <a:solidFill>
                  <a:srgbClr val="FF3300"/>
                </a:solidFill>
              </a:rPr>
              <a:t>$0.50</a:t>
            </a:r>
            <a:r>
              <a:rPr lang="en-US" dirty="0"/>
              <a:t> </a:t>
            </a:r>
            <a:r>
              <a:rPr lang="en-US" dirty="0">
                <a:solidFill>
                  <a:srgbClr val="00FF00"/>
                </a:solidFill>
              </a:rPr>
              <a:t>$</a:t>
            </a:r>
            <a:r>
              <a:rPr lang="en-US" dirty="0" smtClean="0">
                <a:solidFill>
                  <a:srgbClr val="00FF00"/>
                </a:solidFill>
              </a:rPr>
              <a:t>0.10</a:t>
            </a:r>
            <a:r>
              <a:rPr lang="en-US" dirty="0" smtClean="0"/>
              <a:t> </a:t>
            </a:r>
            <a:r>
              <a:rPr lang="en-US" dirty="0"/>
              <a:t>from Dell (except you have to buy in increments of 40 </a:t>
            </a:r>
            <a:r>
              <a:rPr lang="en-US" dirty="0">
                <a:solidFill>
                  <a:srgbClr val="FF3300"/>
                </a:solidFill>
              </a:rPr>
              <a:t>80</a:t>
            </a:r>
            <a:r>
              <a:rPr lang="en-US" dirty="0"/>
              <a:t> </a:t>
            </a:r>
            <a:r>
              <a:rPr lang="en-US" dirty="0">
                <a:solidFill>
                  <a:srgbClr val="00FF00"/>
                </a:solidFill>
              </a:rPr>
              <a:t>250</a:t>
            </a:r>
            <a:r>
              <a:rPr lang="en-US" dirty="0"/>
              <a:t> </a:t>
            </a:r>
            <a:r>
              <a:rPr lang="en-US" dirty="0" smtClean="0">
                <a:solidFill>
                  <a:srgbClr val="990099"/>
                </a:solidFill>
              </a:rPr>
              <a:t>2000</a:t>
            </a:r>
            <a:r>
              <a:rPr lang="en-US" dirty="0" smtClean="0"/>
              <a:t> </a:t>
            </a:r>
            <a:r>
              <a:rPr lang="en-US" dirty="0"/>
              <a:t>GB)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=&gt; 1 TB costs $1K </a:t>
            </a:r>
            <a:r>
              <a:rPr lang="en-US" dirty="0">
                <a:solidFill>
                  <a:srgbClr val="FF3300"/>
                </a:solidFill>
              </a:rPr>
              <a:t>$500 </a:t>
            </a:r>
            <a:r>
              <a:rPr lang="en-US" dirty="0" smtClean="0">
                <a:solidFill>
                  <a:srgbClr val="00FF00"/>
                </a:solidFill>
              </a:rPr>
              <a:t>$100</a:t>
            </a:r>
            <a:r>
              <a:rPr lang="en-US" dirty="0"/>
              <a:t>, 1 PB costs $1M </a:t>
            </a:r>
            <a:r>
              <a:rPr lang="en-US" dirty="0">
                <a:solidFill>
                  <a:srgbClr val="FF3300"/>
                </a:solidFill>
              </a:rPr>
              <a:t>$500K </a:t>
            </a:r>
            <a:r>
              <a:rPr lang="en-US" dirty="0" smtClean="0">
                <a:solidFill>
                  <a:srgbClr val="00FF00"/>
                </a:solidFill>
              </a:rPr>
              <a:t>$100K</a:t>
            </a:r>
            <a:endParaRPr lang="en-US" dirty="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Technology is amazing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Flying a 747 6” above the ground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Reading/writing a strip of postage stamps</a:t>
            </a:r>
          </a:p>
          <a:p>
            <a:pPr>
              <a:lnSpc>
                <a:spcPct val="90000"/>
              </a:lnSpc>
            </a:pPr>
            <a:r>
              <a:rPr lang="en-US" dirty="0"/>
              <a:t>But …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Jets do crash …</a:t>
            </a:r>
          </a:p>
        </p:txBody>
      </p:sp>
      <p:sp>
        <p:nvSpPr>
          <p:cNvPr id="284675" name="Line 3"/>
          <p:cNvSpPr>
            <a:spLocks noChangeShapeType="1"/>
          </p:cNvSpPr>
          <p:nvPr/>
        </p:nvSpPr>
        <p:spPr bwMode="auto">
          <a:xfrm>
            <a:off x="5791200" y="2133600"/>
            <a:ext cx="3810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76" name="Line 4"/>
          <p:cNvSpPr>
            <a:spLocks noChangeShapeType="1"/>
          </p:cNvSpPr>
          <p:nvPr/>
        </p:nvSpPr>
        <p:spPr bwMode="auto">
          <a:xfrm>
            <a:off x="6477000" y="2133600"/>
            <a:ext cx="3810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77" name="Line 5"/>
          <p:cNvSpPr>
            <a:spLocks noChangeShapeType="1"/>
          </p:cNvSpPr>
          <p:nvPr/>
        </p:nvSpPr>
        <p:spPr bwMode="auto">
          <a:xfrm>
            <a:off x="3124200" y="3200400"/>
            <a:ext cx="3810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78" name="Line 6"/>
          <p:cNvSpPr>
            <a:spLocks noChangeShapeType="1"/>
          </p:cNvSpPr>
          <p:nvPr/>
        </p:nvSpPr>
        <p:spPr bwMode="auto">
          <a:xfrm>
            <a:off x="6400800" y="3200400"/>
            <a:ext cx="3810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79" name="Line 7"/>
          <p:cNvSpPr>
            <a:spLocks noChangeShapeType="1"/>
          </p:cNvSpPr>
          <p:nvPr/>
        </p:nvSpPr>
        <p:spPr bwMode="auto">
          <a:xfrm>
            <a:off x="8001000" y="2438400"/>
            <a:ext cx="3810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80" name="Line 8"/>
          <p:cNvSpPr>
            <a:spLocks noChangeShapeType="1"/>
          </p:cNvSpPr>
          <p:nvPr/>
        </p:nvSpPr>
        <p:spPr bwMode="auto">
          <a:xfrm>
            <a:off x="1143000" y="2819400"/>
            <a:ext cx="3810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81" name="Line 9"/>
          <p:cNvSpPr>
            <a:spLocks noChangeShapeType="1"/>
          </p:cNvSpPr>
          <p:nvPr/>
        </p:nvSpPr>
        <p:spPr bwMode="auto">
          <a:xfrm>
            <a:off x="3810000" y="3200400"/>
            <a:ext cx="3810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82" name="Line 10"/>
          <p:cNvSpPr>
            <a:spLocks noChangeShapeType="1"/>
          </p:cNvSpPr>
          <p:nvPr/>
        </p:nvSpPr>
        <p:spPr bwMode="auto">
          <a:xfrm>
            <a:off x="7086600" y="3200400"/>
            <a:ext cx="381000" cy="304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84683" name="Line 11"/>
          <p:cNvSpPr>
            <a:spLocks noChangeShapeType="1"/>
          </p:cNvSpPr>
          <p:nvPr/>
        </p:nvSpPr>
        <p:spPr bwMode="auto">
          <a:xfrm>
            <a:off x="1676400" y="2819400"/>
            <a:ext cx="381000" cy="304800"/>
          </a:xfrm>
          <a:prstGeom prst="line">
            <a:avLst/>
          </a:prstGeom>
          <a:noFill/>
          <a:ln w="254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6DB6-2E4B-45D1-A39B-4DFE38558D9C}" type="slidenum">
              <a:rPr lang="en-US"/>
              <a:pPr/>
              <a:t>6</a:t>
            </a:fld>
            <a:endParaRPr lang="en-US"/>
          </a:p>
        </p:txBody>
      </p:sp>
      <p:sp>
        <p:nvSpPr>
          <p:cNvPr id="238602" name="Line 10"/>
          <p:cNvSpPr>
            <a:spLocks noChangeShapeType="1"/>
          </p:cNvSpPr>
          <p:nvPr/>
        </p:nvSpPr>
        <p:spPr bwMode="auto">
          <a:xfrm>
            <a:off x="4699000" y="1752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5029200"/>
            <a:ext cx="6553200" cy="457200"/>
          </a:xfrm>
        </p:spPr>
        <p:txBody>
          <a:bodyPr/>
          <a:lstStyle/>
          <a:p>
            <a:r>
              <a:rPr lang="en-US"/>
              <a:t>Each level acts as a cache of lower levels</a:t>
            </a: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3860800" y="1371600"/>
            <a:ext cx="160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CPU registers</a:t>
            </a: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3708400" y="1905000"/>
            <a:ext cx="1981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cache</a:t>
            </a: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3479800" y="2438400"/>
            <a:ext cx="24384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L2 cache</a:t>
            </a:r>
          </a:p>
        </p:txBody>
      </p:sp>
      <p:sp>
        <p:nvSpPr>
          <p:cNvPr id="238599" name="Rectangle 7"/>
          <p:cNvSpPr>
            <a:spLocks noChangeArrowheads="1"/>
          </p:cNvSpPr>
          <p:nvPr/>
        </p:nvSpPr>
        <p:spPr bwMode="auto">
          <a:xfrm>
            <a:off x="3098800" y="2971800"/>
            <a:ext cx="32766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Primary Memory</a:t>
            </a:r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1955800" y="3505200"/>
            <a:ext cx="541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Secondary Storage</a:t>
            </a:r>
          </a:p>
        </p:txBody>
      </p:sp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1270000" y="4038600"/>
            <a:ext cx="67818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Tertiary Storage</a:t>
            </a:r>
          </a:p>
        </p:txBody>
      </p:sp>
      <p:sp>
        <p:nvSpPr>
          <p:cNvPr id="238603" name="Text Box 11"/>
          <p:cNvSpPr txBox="1">
            <a:spLocks noChangeArrowheads="1"/>
          </p:cNvSpPr>
          <p:nvPr/>
        </p:nvSpPr>
        <p:spPr bwMode="auto">
          <a:xfrm>
            <a:off x="2908300" y="1371600"/>
            <a:ext cx="952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100 bytes</a:t>
            </a:r>
          </a:p>
        </p:txBody>
      </p:sp>
      <p:sp>
        <p:nvSpPr>
          <p:cNvPr id="238604" name="Text Box 12"/>
          <p:cNvSpPr txBox="1">
            <a:spLocks noChangeArrowheads="1"/>
          </p:cNvSpPr>
          <p:nvPr/>
        </p:nvSpPr>
        <p:spPr bwMode="auto">
          <a:xfrm>
            <a:off x="3098800" y="1905000"/>
            <a:ext cx="619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32KB</a:t>
            </a:r>
          </a:p>
        </p:txBody>
      </p:sp>
      <p:sp>
        <p:nvSpPr>
          <p:cNvPr id="238605" name="Text Box 13"/>
          <p:cNvSpPr txBox="1">
            <a:spLocks noChangeArrowheads="1"/>
          </p:cNvSpPr>
          <p:nvPr/>
        </p:nvSpPr>
        <p:spPr bwMode="auto">
          <a:xfrm>
            <a:off x="2762250" y="2438400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256KB</a:t>
            </a:r>
          </a:p>
        </p:txBody>
      </p:sp>
      <p:sp>
        <p:nvSpPr>
          <p:cNvPr id="238606" name="Text Box 14"/>
          <p:cNvSpPr txBox="1">
            <a:spLocks noChangeArrowheads="1"/>
          </p:cNvSpPr>
          <p:nvPr/>
        </p:nvSpPr>
        <p:spPr bwMode="auto">
          <a:xfrm>
            <a:off x="2559050" y="2971800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1GB</a:t>
            </a:r>
          </a:p>
        </p:txBody>
      </p: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1333500" y="3505200"/>
            <a:ext cx="5095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1TB</a:t>
            </a:r>
          </a:p>
        </p:txBody>
      </p:sp>
      <p:sp>
        <p:nvSpPr>
          <p:cNvPr id="238608" name="Text Box 16"/>
          <p:cNvSpPr txBox="1">
            <a:spLocks noChangeArrowheads="1"/>
          </p:cNvSpPr>
          <p:nvPr/>
        </p:nvSpPr>
        <p:spPr bwMode="auto">
          <a:xfrm>
            <a:off x="525463" y="4114800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1PB</a:t>
            </a:r>
          </a:p>
        </p:txBody>
      </p:sp>
      <p:sp>
        <p:nvSpPr>
          <p:cNvPr id="238609" name="Text Box 17"/>
          <p:cNvSpPr txBox="1">
            <a:spLocks noChangeArrowheads="1"/>
          </p:cNvSpPr>
          <p:nvPr/>
        </p:nvSpPr>
        <p:spPr bwMode="auto">
          <a:xfrm>
            <a:off x="7348538" y="3505200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10 ms</a:t>
            </a:r>
          </a:p>
        </p:txBody>
      </p:sp>
      <p:sp>
        <p:nvSpPr>
          <p:cNvPr id="238610" name="Text Box 18"/>
          <p:cNvSpPr txBox="1">
            <a:spLocks noChangeArrowheads="1"/>
          </p:cNvSpPr>
          <p:nvPr/>
        </p:nvSpPr>
        <p:spPr bwMode="auto">
          <a:xfrm>
            <a:off x="8077200" y="40386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1s-1hr</a:t>
            </a:r>
          </a:p>
        </p:txBody>
      </p:sp>
      <p:sp>
        <p:nvSpPr>
          <p:cNvPr id="238611" name="Text Box 19"/>
          <p:cNvSpPr txBox="1">
            <a:spLocks noChangeArrowheads="1"/>
          </p:cNvSpPr>
          <p:nvPr/>
        </p:nvSpPr>
        <p:spPr bwMode="auto">
          <a:xfrm>
            <a:off x="5383213" y="1371600"/>
            <a:ext cx="671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&lt; 1 ns</a:t>
            </a:r>
          </a:p>
        </p:txBody>
      </p:sp>
      <p:sp>
        <p:nvSpPr>
          <p:cNvPr id="238612" name="Text Box 20"/>
          <p:cNvSpPr txBox="1">
            <a:spLocks noChangeArrowheads="1"/>
          </p:cNvSpPr>
          <p:nvPr/>
        </p:nvSpPr>
        <p:spPr bwMode="auto">
          <a:xfrm>
            <a:off x="5686425" y="1905000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1 ns</a:t>
            </a:r>
          </a:p>
        </p:txBody>
      </p:sp>
      <p:sp>
        <p:nvSpPr>
          <p:cNvPr id="238613" name="Text Box 21"/>
          <p:cNvSpPr txBox="1">
            <a:spLocks noChangeArrowheads="1"/>
          </p:cNvSpPr>
          <p:nvPr/>
        </p:nvSpPr>
        <p:spPr bwMode="auto">
          <a:xfrm>
            <a:off x="5900738" y="2438400"/>
            <a:ext cx="5191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4 ns</a:t>
            </a:r>
          </a:p>
        </p:txBody>
      </p:sp>
      <p:sp>
        <p:nvSpPr>
          <p:cNvPr id="238614" name="Text Box 22"/>
          <p:cNvSpPr txBox="1">
            <a:spLocks noChangeArrowheads="1"/>
          </p:cNvSpPr>
          <p:nvPr/>
        </p:nvSpPr>
        <p:spPr bwMode="auto">
          <a:xfrm>
            <a:off x="6350000" y="2971800"/>
            <a:ext cx="617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60 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CAE6-C21A-4976-A0F1-B16F96B290A9}" type="slidenum">
              <a:rPr lang="en-US"/>
              <a:pPr/>
              <a:t>7</a:t>
            </a:fld>
            <a:endParaRPr lang="en-US"/>
          </a:p>
        </p:txBody>
      </p:sp>
      <p:sp>
        <p:nvSpPr>
          <p:cNvPr id="270338" name="Line 2"/>
          <p:cNvSpPr>
            <a:spLocks noChangeShapeType="1"/>
          </p:cNvSpPr>
          <p:nvPr/>
        </p:nvSpPr>
        <p:spPr bwMode="auto">
          <a:xfrm>
            <a:off x="4699000" y="1752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hierarchy: distance analogy</a:t>
            </a:r>
          </a:p>
        </p:txBody>
      </p:sp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3860800" y="1371600"/>
            <a:ext cx="160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CPU registers</a:t>
            </a:r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3708400" y="1905000"/>
            <a:ext cx="1981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L1 cache</a:t>
            </a:r>
          </a:p>
        </p:txBody>
      </p:sp>
      <p:sp>
        <p:nvSpPr>
          <p:cNvPr id="270342" name="Rectangle 6"/>
          <p:cNvSpPr>
            <a:spLocks noChangeArrowheads="1"/>
          </p:cNvSpPr>
          <p:nvPr/>
        </p:nvSpPr>
        <p:spPr bwMode="auto">
          <a:xfrm>
            <a:off x="3479800" y="2438400"/>
            <a:ext cx="24384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L2 cache</a:t>
            </a:r>
          </a:p>
        </p:txBody>
      </p:sp>
      <p:sp>
        <p:nvSpPr>
          <p:cNvPr id="270343" name="Rectangle 7"/>
          <p:cNvSpPr>
            <a:spLocks noChangeArrowheads="1"/>
          </p:cNvSpPr>
          <p:nvPr/>
        </p:nvSpPr>
        <p:spPr bwMode="auto">
          <a:xfrm>
            <a:off x="3098800" y="2971800"/>
            <a:ext cx="3276600" cy="381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Primary Memory</a:t>
            </a:r>
          </a:p>
        </p:txBody>
      </p:sp>
      <p:sp>
        <p:nvSpPr>
          <p:cNvPr id="270344" name="Rectangle 8"/>
          <p:cNvSpPr>
            <a:spLocks noChangeArrowheads="1"/>
          </p:cNvSpPr>
          <p:nvPr/>
        </p:nvSpPr>
        <p:spPr bwMode="auto">
          <a:xfrm>
            <a:off x="1955800" y="3505200"/>
            <a:ext cx="5410200" cy="381000"/>
          </a:xfrm>
          <a:prstGeom prst="rect">
            <a:avLst/>
          </a:prstGeom>
          <a:solidFill>
            <a:srgbClr val="FFEFE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Secondary Storage</a:t>
            </a:r>
          </a:p>
        </p:txBody>
      </p:sp>
      <p:sp>
        <p:nvSpPr>
          <p:cNvPr id="270345" name="Rectangle 9"/>
          <p:cNvSpPr>
            <a:spLocks noChangeArrowheads="1"/>
          </p:cNvSpPr>
          <p:nvPr/>
        </p:nvSpPr>
        <p:spPr bwMode="auto">
          <a:xfrm>
            <a:off x="1270000" y="4038600"/>
            <a:ext cx="67818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Tertiary Storage</a:t>
            </a:r>
          </a:p>
        </p:txBody>
      </p:sp>
      <p:sp>
        <p:nvSpPr>
          <p:cNvPr id="270346" name="Text Box 10"/>
          <p:cNvSpPr txBox="1">
            <a:spLocks noChangeArrowheads="1"/>
          </p:cNvSpPr>
          <p:nvPr/>
        </p:nvSpPr>
        <p:spPr bwMode="auto">
          <a:xfrm>
            <a:off x="2638425" y="1905000"/>
            <a:ext cx="866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 minute</a:t>
            </a:r>
          </a:p>
        </p:txBody>
      </p:sp>
      <p:sp>
        <p:nvSpPr>
          <p:cNvPr id="270347" name="Text Box 11"/>
          <p:cNvSpPr txBox="1">
            <a:spLocks noChangeArrowheads="1"/>
          </p:cNvSpPr>
          <p:nvPr/>
        </p:nvSpPr>
        <p:spPr bwMode="auto">
          <a:xfrm>
            <a:off x="2286000" y="2438400"/>
            <a:ext cx="1054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10 minutes</a:t>
            </a:r>
          </a:p>
        </p:txBody>
      </p:sp>
      <p:sp>
        <p:nvSpPr>
          <p:cNvPr id="270348" name="Text Box 12"/>
          <p:cNvSpPr txBox="1">
            <a:spLocks noChangeArrowheads="1"/>
          </p:cNvSpPr>
          <p:nvPr/>
        </p:nvSpPr>
        <p:spPr bwMode="auto">
          <a:xfrm>
            <a:off x="1981200" y="2971800"/>
            <a:ext cx="925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1.5 hours</a:t>
            </a:r>
          </a:p>
        </p:txBody>
      </p:sp>
      <p:sp>
        <p:nvSpPr>
          <p:cNvPr id="270349" name="Text Box 13"/>
          <p:cNvSpPr txBox="1">
            <a:spLocks noChangeArrowheads="1"/>
          </p:cNvSpPr>
          <p:nvPr/>
        </p:nvSpPr>
        <p:spPr bwMode="auto">
          <a:xfrm>
            <a:off x="1066800" y="3505200"/>
            <a:ext cx="766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2 years</a:t>
            </a:r>
          </a:p>
        </p:txBody>
      </p:sp>
      <p:sp>
        <p:nvSpPr>
          <p:cNvPr id="270350" name="Text Box 14"/>
          <p:cNvSpPr txBox="1">
            <a:spLocks noChangeArrowheads="1"/>
          </p:cNvSpPr>
          <p:nvPr/>
        </p:nvSpPr>
        <p:spPr bwMode="auto">
          <a:xfrm>
            <a:off x="152400" y="4114800"/>
            <a:ext cx="11128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2,000 years</a:t>
            </a:r>
          </a:p>
        </p:txBody>
      </p:sp>
      <p:sp>
        <p:nvSpPr>
          <p:cNvPr id="270351" name="Text Box 15"/>
          <p:cNvSpPr txBox="1">
            <a:spLocks noChangeArrowheads="1"/>
          </p:cNvSpPr>
          <p:nvPr/>
        </p:nvSpPr>
        <p:spPr bwMode="auto">
          <a:xfrm>
            <a:off x="7389813" y="3505200"/>
            <a:ext cx="588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Pluto</a:t>
            </a:r>
          </a:p>
        </p:txBody>
      </p:sp>
      <p:sp>
        <p:nvSpPr>
          <p:cNvPr id="270352" name="Text Box 16"/>
          <p:cNvSpPr txBox="1">
            <a:spLocks noChangeArrowheads="1"/>
          </p:cNvSpPr>
          <p:nvPr/>
        </p:nvSpPr>
        <p:spPr bwMode="auto">
          <a:xfrm>
            <a:off x="7543800" y="4419600"/>
            <a:ext cx="1103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Andromeda</a:t>
            </a:r>
          </a:p>
        </p:txBody>
      </p:sp>
      <p:sp>
        <p:nvSpPr>
          <p:cNvPr id="270353" name="Text Box 17"/>
          <p:cNvSpPr txBox="1">
            <a:spLocks noChangeArrowheads="1"/>
          </p:cNvSpPr>
          <p:nvPr/>
        </p:nvSpPr>
        <p:spPr bwMode="auto">
          <a:xfrm>
            <a:off x="5334000" y="1371600"/>
            <a:ext cx="1133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   “My head”</a:t>
            </a:r>
          </a:p>
        </p:txBody>
      </p:sp>
      <p:sp>
        <p:nvSpPr>
          <p:cNvPr id="270354" name="Text Box 18"/>
          <p:cNvSpPr txBox="1">
            <a:spLocks noChangeArrowheads="1"/>
          </p:cNvSpPr>
          <p:nvPr/>
        </p:nvSpPr>
        <p:spPr bwMode="auto">
          <a:xfrm>
            <a:off x="5589588" y="1905000"/>
            <a:ext cx="1192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  “This room”</a:t>
            </a:r>
          </a:p>
        </p:txBody>
      </p:sp>
      <p:sp>
        <p:nvSpPr>
          <p:cNvPr id="270355" name="Text Box 19"/>
          <p:cNvSpPr txBox="1">
            <a:spLocks noChangeArrowheads="1"/>
          </p:cNvSpPr>
          <p:nvPr/>
        </p:nvSpPr>
        <p:spPr bwMode="auto">
          <a:xfrm>
            <a:off x="5938838" y="2438400"/>
            <a:ext cx="1300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“This building”</a:t>
            </a:r>
          </a:p>
        </p:txBody>
      </p:sp>
      <p:sp>
        <p:nvSpPr>
          <p:cNvPr id="270356" name="Text Box 20"/>
          <p:cNvSpPr txBox="1">
            <a:spLocks noChangeArrowheads="1"/>
          </p:cNvSpPr>
          <p:nvPr/>
        </p:nvSpPr>
        <p:spPr bwMode="auto">
          <a:xfrm>
            <a:off x="6402388" y="2971800"/>
            <a:ext cx="836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Olympia</a:t>
            </a:r>
          </a:p>
        </p:txBody>
      </p:sp>
      <p:sp>
        <p:nvSpPr>
          <p:cNvPr id="270357" name="Text Box 21"/>
          <p:cNvSpPr txBox="1">
            <a:spLocks noChangeArrowheads="1"/>
          </p:cNvSpPr>
          <p:nvPr/>
        </p:nvSpPr>
        <p:spPr bwMode="auto">
          <a:xfrm>
            <a:off x="2895600" y="1371600"/>
            <a:ext cx="844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seconds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AE43-60A0-42AD-914C-8D8420D7483B}" type="slidenum">
              <a:rPr lang="en-US"/>
              <a:pPr/>
              <a:t>8</a:t>
            </a:fld>
            <a:endParaRPr lang="en-US"/>
          </a:p>
        </p:txBody>
      </p:sp>
      <p:graphicFrame>
        <p:nvGraphicFramePr>
          <p:cNvPr id="251906" name="Object 2"/>
          <p:cNvGraphicFramePr>
            <a:graphicFrameLocks noChangeAspect="1"/>
          </p:cNvGraphicFramePr>
          <p:nvPr/>
        </p:nvGraphicFramePr>
        <p:xfrm>
          <a:off x="3175" y="0"/>
          <a:ext cx="9140825" cy="685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2" name="Slide" r:id="rId4" imgW="4572000" imgH="3429000" progId="PowerPoint.Slide.8">
                  <p:embed/>
                </p:oleObj>
              </mc:Choice>
              <mc:Fallback>
                <p:oleObj name="Slide" r:id="rId4" imgW="4572000" imgH="3429000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0"/>
                        <a:ext cx="9140825" cy="685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2971800" y="6400800"/>
            <a:ext cx="320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200"/>
              <a:t>© 2004 Jim Gray, Microsoft Corporation</a:t>
            </a: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8267700" y="6477000"/>
            <a:ext cx="184150" cy="2143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AB80F-8284-4177-BA5A-E53F17B0F28C}" type="slidenum">
              <a:rPr lang="en-US"/>
              <a:pPr/>
              <a:t>9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Disks and the OS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Disks are messy, messy devices</a:t>
            </a:r>
          </a:p>
          <a:p>
            <a:pPr lvl="1"/>
            <a:r>
              <a:rPr lang="en-US" dirty="0"/>
              <a:t>errors, bad blocks, missed seeks, etc.</a:t>
            </a:r>
          </a:p>
          <a:p>
            <a:r>
              <a:rPr lang="en-US" dirty="0"/>
              <a:t>Job of OS is to hide this mess from higher-level software (disk hardware increasingly helps with this)</a:t>
            </a:r>
          </a:p>
          <a:p>
            <a:pPr lvl="1"/>
            <a:r>
              <a:rPr lang="en-US" dirty="0"/>
              <a:t>low-level device drivers (initiate a disk read, etc.)</a:t>
            </a:r>
          </a:p>
          <a:p>
            <a:pPr lvl="1"/>
            <a:r>
              <a:rPr lang="en-US" dirty="0"/>
              <a:t>higher-level abstractions (files, databases, etc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(note that modern disk drives do some of this masking for the OS)</a:t>
            </a:r>
            <a:endParaRPr lang="en-US" dirty="0"/>
          </a:p>
          <a:p>
            <a:r>
              <a:rPr lang="en-US" dirty="0"/>
              <a:t>OS may provide different levels of disk access to different clients</a:t>
            </a:r>
          </a:p>
          <a:p>
            <a:pPr lvl="1"/>
            <a:r>
              <a:rPr lang="en-US" dirty="0"/>
              <a:t>physical disk block (surface, cylinder, sector)</a:t>
            </a:r>
          </a:p>
          <a:p>
            <a:pPr lvl="1"/>
            <a:r>
              <a:rPr lang="en-US" dirty="0"/>
              <a:t>disk logical block (disk block #)</a:t>
            </a:r>
          </a:p>
          <a:p>
            <a:pPr lvl="1"/>
            <a:r>
              <a:rPr lang="en-US" dirty="0"/>
              <a:t>file logical (filename,  block or record or byte #)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2172</TotalTime>
  <Words>1694</Words>
  <Application>Microsoft Office PowerPoint</Application>
  <PresentationFormat>On-screen Show (4:3)</PresentationFormat>
  <Paragraphs>289</Paragraphs>
  <Slides>22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Blank Presentation</vt:lpstr>
      <vt:lpstr>1_Blank Presentation</vt:lpstr>
      <vt:lpstr>Slide</vt:lpstr>
      <vt:lpstr>CSE 451: Operating Systems Spring 2013  Module 14 Secondary Storage</vt:lpstr>
      <vt:lpstr>Secondary storage</vt:lpstr>
      <vt:lpstr>Another trip down memory lane …</vt:lpstr>
      <vt:lpstr>Disk trends</vt:lpstr>
      <vt:lpstr>PowerPoint Presentation</vt:lpstr>
      <vt:lpstr>Memory hierarchy</vt:lpstr>
      <vt:lpstr>Memory hierarchy: distance analogy</vt:lpstr>
      <vt:lpstr>PowerPoint Presentation</vt:lpstr>
      <vt:lpstr>Disks and the OS</vt:lpstr>
      <vt:lpstr>Physical disk structure</vt:lpstr>
      <vt:lpstr>Disk performance</vt:lpstr>
      <vt:lpstr>Performance via disk layout</vt:lpstr>
      <vt:lpstr>Performance via caching, pre-fetching</vt:lpstr>
      <vt:lpstr>Performance via disk scheduling</vt:lpstr>
      <vt:lpstr>Interacting with disks</vt:lpstr>
      <vt:lpstr>Seagate Barracuda 3.5” disk drive</vt:lpstr>
      <vt:lpstr>Solid state drives: imminent disruption</vt:lpstr>
      <vt:lpstr>PowerPoint Presentation</vt:lpstr>
      <vt:lpstr>SSD performance: reads</vt:lpstr>
      <vt:lpstr>SSD performance: writes</vt:lpstr>
      <vt:lpstr>SSDs: dealing with erases, writes</vt:lpstr>
      <vt:lpstr>SSD cost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371</cp:revision>
  <cp:lastPrinted>2012-05-07T15:54:22Z</cp:lastPrinted>
  <dcterms:created xsi:type="dcterms:W3CDTF">1998-03-30T02:45:13Z</dcterms:created>
  <dcterms:modified xsi:type="dcterms:W3CDTF">2013-05-05T22:54:12Z</dcterms:modified>
</cp:coreProperties>
</file>