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7"/>
  </p:notesMasterIdLst>
  <p:handoutMasterIdLst>
    <p:handoutMasterId r:id="rId28"/>
  </p:handoutMasterIdLst>
  <p:sldIdLst>
    <p:sldId id="257" r:id="rId3"/>
    <p:sldId id="288" r:id="rId4"/>
    <p:sldId id="274" r:id="rId5"/>
    <p:sldId id="275" r:id="rId6"/>
    <p:sldId id="277" r:id="rId7"/>
    <p:sldId id="301" r:id="rId8"/>
    <p:sldId id="278" r:id="rId9"/>
    <p:sldId id="289" r:id="rId10"/>
    <p:sldId id="279" r:id="rId11"/>
    <p:sldId id="280" r:id="rId12"/>
    <p:sldId id="290" r:id="rId13"/>
    <p:sldId id="282" r:id="rId14"/>
    <p:sldId id="283" r:id="rId15"/>
    <p:sldId id="284" r:id="rId16"/>
    <p:sldId id="291" r:id="rId17"/>
    <p:sldId id="292" r:id="rId18"/>
    <p:sldId id="294" r:id="rId19"/>
    <p:sldId id="297" r:id="rId20"/>
    <p:sldId id="295" r:id="rId21"/>
    <p:sldId id="298" r:id="rId22"/>
    <p:sldId id="299" r:id="rId23"/>
    <p:sldId id="296" r:id="rId24"/>
    <p:sldId id="287" r:id="rId25"/>
    <p:sldId id="302" r:id="rId26"/>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F8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6" d="100"/>
          <a:sy n="86" d="100"/>
        </p:scale>
        <p:origin x="-4164" y="-21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64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l" defTabSz="957263">
              <a:spcBef>
                <a:spcPct val="50000"/>
              </a:spcBef>
              <a:defRPr sz="12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r" defTabSz="957263">
              <a:spcBef>
                <a:spcPct val="50000"/>
              </a:spcBef>
              <a:defRPr sz="12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l" defTabSz="957263">
              <a:spcBef>
                <a:spcPct val="50000"/>
              </a:spcBef>
              <a:defRPr sz="12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r" defTabSz="957263">
              <a:spcBef>
                <a:spcPct val="50000"/>
              </a:spcBef>
              <a:defRPr sz="1200">
                <a:latin typeface="Times New Roman" pitchFamily="18" charset="0"/>
              </a:defRPr>
            </a:lvl1pPr>
          </a:lstStyle>
          <a:p>
            <a:fld id="{19268329-6405-42EE-97B7-1AB470B6A398}" type="slidenum">
              <a:rPr lang="en-US"/>
              <a:pPr/>
              <a:t>‹#›</a:t>
            </a:fld>
            <a:endParaRPr lang="en-US"/>
          </a:p>
        </p:txBody>
      </p:sp>
    </p:spTree>
    <p:extLst>
      <p:ext uri="{BB962C8B-B14F-4D97-AF65-F5344CB8AC3E}">
        <p14:creationId xmlns:p14="http://schemas.microsoft.com/office/powerpoint/2010/main" val="1988855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l" defTabSz="957263">
              <a:spcBef>
                <a:spcPct val="0"/>
              </a:spcBef>
              <a:defRPr sz="12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lvl1pPr algn="r" defTabSz="957263">
              <a:spcBef>
                <a:spcPct val="0"/>
              </a:spcBef>
              <a:defRPr sz="12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262063" y="720725"/>
            <a:ext cx="4799012"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l" defTabSz="957263">
              <a:spcBef>
                <a:spcPct val="0"/>
              </a:spcBef>
              <a:defRPr sz="12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99" tIns="47798" rIns="95599" bIns="47798" numCol="1" anchor="b" anchorCtr="0" compatLnSpc="1">
            <a:prstTxWarp prst="textNoShape">
              <a:avLst/>
            </a:prstTxWarp>
          </a:bodyPr>
          <a:lstStyle>
            <a:lvl1pPr algn="r" defTabSz="957263">
              <a:spcBef>
                <a:spcPct val="0"/>
              </a:spcBef>
              <a:defRPr sz="1200">
                <a:latin typeface="Times New Roman" pitchFamily="18" charset="0"/>
              </a:defRPr>
            </a:lvl1pPr>
          </a:lstStyle>
          <a:p>
            <a:fld id="{2B6AF339-2AA7-445A-AC68-783978999FE1}" type="slidenum">
              <a:rPr lang="en-US"/>
              <a:pPr/>
              <a:t>‹#›</a:t>
            </a:fld>
            <a:endParaRPr lang="en-US"/>
          </a:p>
        </p:txBody>
      </p:sp>
    </p:spTree>
    <p:extLst>
      <p:ext uri="{BB962C8B-B14F-4D97-AF65-F5344CB8AC3E}">
        <p14:creationId xmlns:p14="http://schemas.microsoft.com/office/powerpoint/2010/main" val="4156185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4416AC0-53BD-4C2A-98EE-9556D8D7AF04}"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4606" tIns="46471" rIns="94606" bIns="46471"/>
          <a:lstStyle/>
          <a:p>
            <a:endParaRPr lang="en-US"/>
          </a:p>
        </p:txBody>
      </p:sp>
      <p:sp>
        <p:nvSpPr>
          <p:cNvPr id="4099" name="Rectangle 3"/>
          <p:cNvSpPr>
            <a:spLocks noGrp="1" noRot="1" noChangeAspect="1" noChangeArrowheads="1" noTextEdit="1"/>
          </p:cNvSpPr>
          <p:nvPr>
            <p:ph type="sldImg"/>
          </p:nvPr>
        </p:nvSpPr>
        <p:spPr>
          <a:xfrm>
            <a:off x="1320800" y="1092200"/>
            <a:ext cx="4800600" cy="3600450"/>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3313" y="9107488"/>
            <a:ext cx="24447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917" tIns="28214" rIns="19917" bIns="28214"/>
          <a:lstStyle/>
          <a:p>
            <a:pPr defTabSz="957263">
              <a:lnSpc>
                <a:spcPts val="1675"/>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2491F-C3BE-47D2-87A3-6A9FB8B96207}" type="slidenum">
              <a:rPr lang="en-US"/>
              <a:pPr/>
              <a:t>10</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4D252-3AB5-4233-BBE2-08AB1DAA9269}" type="slidenum">
              <a:rPr lang="en-US"/>
              <a:pPr/>
              <a:t>11</a:t>
            </a:fld>
            <a:endParaRPr lang="en-US"/>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36482-DC95-487F-9C81-B2244E45E8A1}" type="slidenum">
              <a:rPr lang="en-US"/>
              <a:pPr/>
              <a:t>12</a:t>
            </a:fld>
            <a:endParaRPr lang="en-US"/>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92591-C939-46B9-BF91-878D691C54A5}" type="slidenum">
              <a:rPr lang="en-US"/>
              <a:pPr/>
              <a:t>13</a:t>
            </a:fld>
            <a:endParaRPr lang="en-US"/>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0FE94-DE74-4B14-A09F-D06C37A83B7E}" type="slidenum">
              <a:rPr lang="en-US"/>
              <a:pPr/>
              <a:t>14</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638DA8-E6ED-48B9-8722-8B0CCC15D84F}" type="slidenum">
              <a:rPr lang="en-US"/>
              <a:pPr/>
              <a:t>15</a:t>
            </a:fld>
            <a:endParaRPr lang="en-US"/>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8335C-B0B6-41BF-92C5-98CE9B14E4B5}" type="slidenum">
              <a:rPr lang="en-US"/>
              <a:pPr/>
              <a:t>16</a:t>
            </a:fld>
            <a:endParaRPr lang="en-US"/>
          </a:p>
        </p:txBody>
      </p:sp>
      <p:sp>
        <p:nvSpPr>
          <p:cNvPr id="344067" name="Rectangle 1026"/>
          <p:cNvSpPr>
            <a:spLocks noGrp="1" noRot="1" noChangeAspect="1" noChangeArrowheads="1" noTextEdit="1"/>
          </p:cNvSpPr>
          <p:nvPr>
            <p:ph type="sldImg"/>
          </p:nvPr>
        </p:nvSpPr>
        <p:spPr>
          <a:xfrm>
            <a:off x="1260475" y="719138"/>
            <a:ext cx="4770438" cy="3578225"/>
          </a:xfrm>
          <a:solidFill>
            <a:srgbClr val="FFFFFF"/>
          </a:solidFill>
          <a:ln/>
        </p:spPr>
      </p:sp>
      <p:sp>
        <p:nvSpPr>
          <p:cNvPr id="344068" name="Rectangle 1027"/>
          <p:cNvSpPr>
            <a:spLocks noGrp="1" noChangeArrowheads="1"/>
          </p:cNvSpPr>
          <p:nvPr>
            <p:ph type="body" idx="1"/>
          </p:nvPr>
        </p:nvSpPr>
        <p:spPr>
          <a:xfrm>
            <a:off x="950913" y="4533900"/>
            <a:ext cx="5384800" cy="4376738"/>
          </a:xfrm>
          <a:solidFill>
            <a:srgbClr val="FFFFFF"/>
          </a:solidFill>
          <a:ln>
            <a:solidFill>
              <a:srgbClr val="000000"/>
            </a:solidFill>
            <a:miter lim="800000"/>
            <a:headEnd/>
            <a:tailEnd/>
          </a:ln>
        </p:spPr>
        <p:txBody>
          <a:bodyPr lIns="95062" tIns="47531" rIns="95062" bIns="475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CEB9B-7F7E-46BE-A88B-646C27739F17}" type="slidenum">
              <a:rPr lang="en-US"/>
              <a:pPr/>
              <a:t>17</a:t>
            </a:fld>
            <a:endParaRPr lang="en-US"/>
          </a:p>
        </p:txBody>
      </p:sp>
      <p:sp>
        <p:nvSpPr>
          <p:cNvPr id="348163" name="Slide Image Placeholder 1"/>
          <p:cNvSpPr>
            <a:spLocks noGrp="1" noRot="1" noChangeAspect="1" noTextEdit="1"/>
          </p:cNvSpPr>
          <p:nvPr>
            <p:ph type="sldImg"/>
          </p:nvPr>
        </p:nvSpPr>
        <p:spPr>
          <a:xfrm>
            <a:off x="1257300" y="720725"/>
            <a:ext cx="4800600" cy="3600450"/>
          </a:xfrm>
          <a:solidFill>
            <a:srgbClr val="FFFFFF"/>
          </a:solidFill>
          <a:ln/>
        </p:spPr>
      </p:sp>
      <p:sp>
        <p:nvSpPr>
          <p:cNvPr id="348164" name="Notes Placeholder 2"/>
          <p:cNvSpPr>
            <a:spLocks noGrp="1"/>
          </p:cNvSpPr>
          <p:nvPr>
            <p:ph type="body" idx="1"/>
          </p:nvPr>
        </p:nvSpPr>
        <p:spPr>
          <a:xfrm>
            <a:off x="731838" y="4560888"/>
            <a:ext cx="5851525" cy="4319587"/>
          </a:xfrm>
          <a:solidFill>
            <a:srgbClr val="FFFFFF"/>
          </a:solidFill>
          <a:ln>
            <a:solidFill>
              <a:srgbClr val="000000"/>
            </a:solidFill>
            <a:miter lim="800000"/>
            <a:headEnd/>
            <a:tailEnd/>
          </a:ln>
        </p:spPr>
        <p:txBody>
          <a:bodyPr lIns="96647" tIns="48324" rIns="96647" bIns="48324"/>
          <a:lstStyle/>
          <a:p>
            <a:pPr>
              <a:spcBef>
                <a:spcPct val="0"/>
              </a:spcBef>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089A474-368D-4F14-8F87-A06531830A6C}" type="slidenum">
              <a:rPr lang="en-US"/>
              <a:pPr/>
              <a:t>18</a:t>
            </a:fld>
            <a:endParaRPr lang="en-US"/>
          </a:p>
        </p:txBody>
      </p:sp>
      <p:sp>
        <p:nvSpPr>
          <p:cNvPr id="354306" name="Slide Image Placeholder 1"/>
          <p:cNvSpPr>
            <a:spLocks noGrp="1" noRot="1" noChangeAspect="1" noTextEdit="1"/>
          </p:cNvSpPr>
          <p:nvPr>
            <p:ph type="sldImg"/>
          </p:nvPr>
        </p:nvSpPr>
        <p:spPr>
          <a:xfrm>
            <a:off x="1257300" y="720725"/>
            <a:ext cx="4800600" cy="3600450"/>
          </a:xfrm>
          <a:ln/>
        </p:spPr>
      </p:sp>
      <p:sp>
        <p:nvSpPr>
          <p:cNvPr id="354307" name="Notes Placeholder 2"/>
          <p:cNvSpPr>
            <a:spLocks noGrp="1"/>
          </p:cNvSpPr>
          <p:nvPr>
            <p:ph type="body" idx="1"/>
          </p:nvPr>
        </p:nvSpPr>
        <p:spPr>
          <a:xfrm>
            <a:off x="731838" y="4560888"/>
            <a:ext cx="5851525" cy="4319587"/>
          </a:xfrm>
        </p:spPr>
        <p:txBody>
          <a:bodyPr lIns="96647" tIns="48324" rIns="96647" bIns="48324"/>
          <a:lstStyle/>
          <a:p>
            <a:pPr>
              <a:spcBef>
                <a:spcPct val="0"/>
              </a:spcBef>
            </a:pPr>
            <a:endParaRPr lang="en-US"/>
          </a:p>
        </p:txBody>
      </p:sp>
      <p:sp>
        <p:nvSpPr>
          <p:cNvPr id="354308"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algn="l" defTabSz="966788">
              <a:spcBef>
                <a:spcPct val="0"/>
              </a:spcBef>
              <a:defRPr sz="2400">
                <a:solidFill>
                  <a:schemeClr val="tx1"/>
                </a:solidFill>
                <a:latin typeface="Times New Roman" pitchFamily="18" charset="0"/>
              </a:defRPr>
            </a:lvl1pPr>
            <a:lvl2pPr marL="785813" indent="-303213" algn="l" defTabSz="966788">
              <a:spcBef>
                <a:spcPct val="0"/>
              </a:spcBef>
              <a:defRPr sz="2400">
                <a:solidFill>
                  <a:schemeClr val="tx1"/>
                </a:solidFill>
                <a:latin typeface="Times New Roman" pitchFamily="18" charset="0"/>
              </a:defRPr>
            </a:lvl2pPr>
            <a:lvl3pPr marL="1208088" indent="-241300" algn="l" defTabSz="966788">
              <a:spcBef>
                <a:spcPct val="0"/>
              </a:spcBef>
              <a:defRPr sz="2400">
                <a:solidFill>
                  <a:schemeClr val="tx1"/>
                </a:solidFill>
                <a:latin typeface="Times New Roman" pitchFamily="18" charset="0"/>
              </a:defRPr>
            </a:lvl3pPr>
            <a:lvl4pPr marL="1692275" indent="-242888" algn="l" defTabSz="966788">
              <a:spcBef>
                <a:spcPct val="0"/>
              </a:spcBef>
              <a:defRPr sz="2400">
                <a:solidFill>
                  <a:schemeClr val="tx1"/>
                </a:solidFill>
                <a:latin typeface="Times New Roman" pitchFamily="18" charset="0"/>
              </a:defRPr>
            </a:lvl4pPr>
            <a:lvl5pPr marL="2174875" indent="-241300" algn="l" defTabSz="966788">
              <a:spcBef>
                <a:spcPct val="0"/>
              </a:spcBef>
              <a:defRPr sz="2400">
                <a:solidFill>
                  <a:schemeClr val="tx1"/>
                </a:solidFill>
                <a:latin typeface="Times New Roman" pitchFamily="18" charset="0"/>
              </a:defRPr>
            </a:lvl5pPr>
            <a:lvl6pPr marL="2632075" indent="-241300" defTabSz="966788" eaLnBrk="0" fontAlgn="base" hangingPunct="0">
              <a:spcBef>
                <a:spcPct val="0"/>
              </a:spcBef>
              <a:spcAft>
                <a:spcPct val="0"/>
              </a:spcAft>
              <a:defRPr sz="2400">
                <a:solidFill>
                  <a:schemeClr val="tx1"/>
                </a:solidFill>
                <a:latin typeface="Times New Roman" pitchFamily="18" charset="0"/>
              </a:defRPr>
            </a:lvl6pPr>
            <a:lvl7pPr marL="3089275" indent="-241300" defTabSz="966788" eaLnBrk="0" fontAlgn="base" hangingPunct="0">
              <a:spcBef>
                <a:spcPct val="0"/>
              </a:spcBef>
              <a:spcAft>
                <a:spcPct val="0"/>
              </a:spcAft>
              <a:defRPr sz="2400">
                <a:solidFill>
                  <a:schemeClr val="tx1"/>
                </a:solidFill>
                <a:latin typeface="Times New Roman" pitchFamily="18" charset="0"/>
              </a:defRPr>
            </a:lvl7pPr>
            <a:lvl8pPr marL="3546475" indent="-241300" defTabSz="966788" eaLnBrk="0" fontAlgn="base" hangingPunct="0">
              <a:spcBef>
                <a:spcPct val="0"/>
              </a:spcBef>
              <a:spcAft>
                <a:spcPct val="0"/>
              </a:spcAft>
              <a:defRPr sz="2400">
                <a:solidFill>
                  <a:schemeClr val="tx1"/>
                </a:solidFill>
                <a:latin typeface="Times New Roman" pitchFamily="18" charset="0"/>
              </a:defRPr>
            </a:lvl8pPr>
            <a:lvl9pPr marL="4003675" indent="-241300" defTabSz="966788" eaLnBrk="0" fontAlgn="base" hangingPunct="0">
              <a:spcBef>
                <a:spcPct val="0"/>
              </a:spcBef>
              <a:spcAft>
                <a:spcPct val="0"/>
              </a:spcAft>
              <a:defRPr sz="2400">
                <a:solidFill>
                  <a:schemeClr val="tx1"/>
                </a:solidFill>
                <a:latin typeface="Times New Roman" pitchFamily="18" charset="0"/>
              </a:defRPr>
            </a:lvl9pPr>
          </a:lstStyle>
          <a:p>
            <a:pPr algn="r" eaLnBrk="1" hangingPunct="1"/>
            <a:fld id="{5D657079-57B9-4D9A-AEF1-661E9CA8B08E}" type="slidenum">
              <a:rPr lang="en-US" sz="1300">
                <a:latin typeface="Calibri" pitchFamily="34" charset="0"/>
              </a:rPr>
              <a:pPr algn="r" eaLnBrk="1" hangingPunct="1"/>
              <a:t>18</a:t>
            </a:fld>
            <a:endParaRPr lang="en-US" sz="13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E7B1A-FA97-4B0D-9699-322ED629B6C9}" type="slidenum">
              <a:rPr lang="en-US"/>
              <a:pPr/>
              <a:t>19</a:t>
            </a:fld>
            <a:endParaRPr lang="en-US"/>
          </a:p>
        </p:txBody>
      </p:sp>
      <p:sp>
        <p:nvSpPr>
          <p:cNvPr id="350211"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350212" name="Rectangle 3"/>
          <p:cNvSpPr>
            <a:spLocks noGrp="1" noChangeArrowheads="1"/>
          </p:cNvSpPr>
          <p:nvPr>
            <p:ph type="body" idx="1"/>
          </p:nvPr>
        </p:nvSpPr>
        <p:spPr>
          <a:xfrm>
            <a:off x="731838" y="4560888"/>
            <a:ext cx="5851525" cy="4319587"/>
          </a:xfrm>
          <a:solidFill>
            <a:srgbClr val="FFFFFF"/>
          </a:solidFill>
          <a:ln>
            <a:solidFill>
              <a:srgbClr val="000000"/>
            </a:solidFill>
            <a:miter lim="800000"/>
            <a:headEnd/>
            <a:tailEnd/>
          </a:ln>
        </p:spPr>
        <p:txBody>
          <a:bodyPr lIns="95062" tIns="47531" rIns="95062" bIns="475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C1F3BA-8889-48EA-8FFB-F7E8DC6F4F54}" type="slidenum">
              <a:rPr lang="en-US"/>
              <a:pPr/>
              <a:t>2</a:t>
            </a:fld>
            <a:endParaRPr lang="en-US"/>
          </a:p>
        </p:txBody>
      </p:sp>
      <p:sp>
        <p:nvSpPr>
          <p:cNvPr id="335875" name="Rectangle 2"/>
          <p:cNvSpPr>
            <a:spLocks noGrp="1" noRot="1" noChangeAspect="1" noChangeArrowheads="1" noTextEdit="1"/>
          </p:cNvSpPr>
          <p:nvPr>
            <p:ph type="sldImg"/>
          </p:nvPr>
        </p:nvSpPr>
        <p:spPr>
          <a:ln/>
        </p:spPr>
      </p:sp>
      <p:sp>
        <p:nvSpPr>
          <p:cNvPr id="335876"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87DF27-F523-4E89-9A0D-8E1481DD4EFC}" type="slidenum">
              <a:rPr lang="en-US"/>
              <a:pPr/>
              <a:t>20</a:t>
            </a:fld>
            <a:endParaRPr lang="en-US"/>
          </a:p>
        </p:txBody>
      </p:sp>
      <p:sp>
        <p:nvSpPr>
          <p:cNvPr id="356354" name="Slide Image Placeholder 1"/>
          <p:cNvSpPr>
            <a:spLocks noGrp="1" noRot="1" noChangeAspect="1" noTextEdit="1"/>
          </p:cNvSpPr>
          <p:nvPr>
            <p:ph type="sldImg"/>
          </p:nvPr>
        </p:nvSpPr>
        <p:spPr>
          <a:xfrm>
            <a:off x="1257300" y="720725"/>
            <a:ext cx="4800600" cy="3600450"/>
          </a:xfrm>
          <a:ln/>
        </p:spPr>
      </p:sp>
      <p:sp>
        <p:nvSpPr>
          <p:cNvPr id="356355" name="Notes Placeholder 2"/>
          <p:cNvSpPr>
            <a:spLocks noGrp="1"/>
          </p:cNvSpPr>
          <p:nvPr>
            <p:ph type="body" idx="1"/>
          </p:nvPr>
        </p:nvSpPr>
        <p:spPr>
          <a:xfrm>
            <a:off x="731838" y="4560888"/>
            <a:ext cx="5851525" cy="4319587"/>
          </a:xfrm>
        </p:spPr>
        <p:txBody>
          <a:bodyPr lIns="96647" tIns="48324" rIns="96647" bIns="48324"/>
          <a:lstStyle/>
          <a:p>
            <a:pPr>
              <a:spcBef>
                <a:spcPct val="0"/>
              </a:spcBef>
            </a:pPr>
            <a:endParaRPr lang="en-US"/>
          </a:p>
        </p:txBody>
      </p:sp>
      <p:sp>
        <p:nvSpPr>
          <p:cNvPr id="356356"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algn="l" defTabSz="966788">
              <a:spcBef>
                <a:spcPct val="0"/>
              </a:spcBef>
              <a:defRPr sz="2400">
                <a:solidFill>
                  <a:schemeClr val="tx1"/>
                </a:solidFill>
                <a:latin typeface="Times New Roman" pitchFamily="18" charset="0"/>
              </a:defRPr>
            </a:lvl1pPr>
            <a:lvl2pPr marL="785813" indent="-303213" algn="l" defTabSz="966788">
              <a:spcBef>
                <a:spcPct val="0"/>
              </a:spcBef>
              <a:defRPr sz="2400">
                <a:solidFill>
                  <a:schemeClr val="tx1"/>
                </a:solidFill>
                <a:latin typeface="Times New Roman" pitchFamily="18" charset="0"/>
              </a:defRPr>
            </a:lvl2pPr>
            <a:lvl3pPr marL="1208088" indent="-241300" algn="l" defTabSz="966788">
              <a:spcBef>
                <a:spcPct val="0"/>
              </a:spcBef>
              <a:defRPr sz="2400">
                <a:solidFill>
                  <a:schemeClr val="tx1"/>
                </a:solidFill>
                <a:latin typeface="Times New Roman" pitchFamily="18" charset="0"/>
              </a:defRPr>
            </a:lvl3pPr>
            <a:lvl4pPr marL="1692275" indent="-242888" algn="l" defTabSz="966788">
              <a:spcBef>
                <a:spcPct val="0"/>
              </a:spcBef>
              <a:defRPr sz="2400">
                <a:solidFill>
                  <a:schemeClr val="tx1"/>
                </a:solidFill>
                <a:latin typeface="Times New Roman" pitchFamily="18" charset="0"/>
              </a:defRPr>
            </a:lvl4pPr>
            <a:lvl5pPr marL="2174875" indent="-241300" algn="l" defTabSz="966788">
              <a:spcBef>
                <a:spcPct val="0"/>
              </a:spcBef>
              <a:defRPr sz="2400">
                <a:solidFill>
                  <a:schemeClr val="tx1"/>
                </a:solidFill>
                <a:latin typeface="Times New Roman" pitchFamily="18" charset="0"/>
              </a:defRPr>
            </a:lvl5pPr>
            <a:lvl6pPr marL="2632075" indent="-241300" defTabSz="966788" eaLnBrk="0" fontAlgn="base" hangingPunct="0">
              <a:spcBef>
                <a:spcPct val="0"/>
              </a:spcBef>
              <a:spcAft>
                <a:spcPct val="0"/>
              </a:spcAft>
              <a:defRPr sz="2400">
                <a:solidFill>
                  <a:schemeClr val="tx1"/>
                </a:solidFill>
                <a:latin typeface="Times New Roman" pitchFamily="18" charset="0"/>
              </a:defRPr>
            </a:lvl6pPr>
            <a:lvl7pPr marL="3089275" indent="-241300" defTabSz="966788" eaLnBrk="0" fontAlgn="base" hangingPunct="0">
              <a:spcBef>
                <a:spcPct val="0"/>
              </a:spcBef>
              <a:spcAft>
                <a:spcPct val="0"/>
              </a:spcAft>
              <a:defRPr sz="2400">
                <a:solidFill>
                  <a:schemeClr val="tx1"/>
                </a:solidFill>
                <a:latin typeface="Times New Roman" pitchFamily="18" charset="0"/>
              </a:defRPr>
            </a:lvl7pPr>
            <a:lvl8pPr marL="3546475" indent="-241300" defTabSz="966788" eaLnBrk="0" fontAlgn="base" hangingPunct="0">
              <a:spcBef>
                <a:spcPct val="0"/>
              </a:spcBef>
              <a:spcAft>
                <a:spcPct val="0"/>
              </a:spcAft>
              <a:defRPr sz="2400">
                <a:solidFill>
                  <a:schemeClr val="tx1"/>
                </a:solidFill>
                <a:latin typeface="Times New Roman" pitchFamily="18" charset="0"/>
              </a:defRPr>
            </a:lvl8pPr>
            <a:lvl9pPr marL="4003675" indent="-241300" defTabSz="966788" eaLnBrk="0" fontAlgn="base" hangingPunct="0">
              <a:spcBef>
                <a:spcPct val="0"/>
              </a:spcBef>
              <a:spcAft>
                <a:spcPct val="0"/>
              </a:spcAft>
              <a:defRPr sz="2400">
                <a:solidFill>
                  <a:schemeClr val="tx1"/>
                </a:solidFill>
                <a:latin typeface="Times New Roman" pitchFamily="18" charset="0"/>
              </a:defRPr>
            </a:lvl9pPr>
          </a:lstStyle>
          <a:p>
            <a:pPr algn="r" eaLnBrk="1" hangingPunct="1"/>
            <a:fld id="{7821757C-87FE-4FDA-BC18-5681C4D582A1}" type="slidenum">
              <a:rPr lang="en-US" sz="1300">
                <a:latin typeface="Calibri" pitchFamily="34" charset="0"/>
              </a:rPr>
              <a:pPr algn="r" eaLnBrk="1" hangingPunct="1"/>
              <a:t>20</a:t>
            </a:fld>
            <a:endParaRPr lang="en-US" sz="13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B183B-7261-4F5A-AD16-4196FE3C33DA}" type="slidenum">
              <a:rPr lang="en-US"/>
              <a:pPr/>
              <a:t>21</a:t>
            </a:fld>
            <a:endParaRPr lang="en-US"/>
          </a:p>
        </p:txBody>
      </p:sp>
      <p:sp>
        <p:nvSpPr>
          <p:cNvPr id="358402" name="Rectangle 2"/>
          <p:cNvSpPr>
            <a:spLocks noGrp="1" noRot="1" noChangeAspect="1" noChangeArrowheads="1" noTextEdit="1"/>
          </p:cNvSpPr>
          <p:nvPr>
            <p:ph type="sldImg"/>
          </p:nvPr>
        </p:nvSpPr>
        <p:spPr>
          <a:xfrm>
            <a:off x="1260475" y="719138"/>
            <a:ext cx="4800600" cy="3600450"/>
          </a:xfrm>
          <a:ln/>
        </p:spPr>
      </p:sp>
      <p:sp>
        <p:nvSpPr>
          <p:cNvPr id="358403" name="Rectangle 3"/>
          <p:cNvSpPr>
            <a:spLocks noGrp="1" noChangeArrowheads="1"/>
          </p:cNvSpPr>
          <p:nvPr>
            <p:ph type="body" idx="1"/>
          </p:nvPr>
        </p:nvSpPr>
        <p:spPr>
          <a:xfrm>
            <a:off x="971550" y="4560888"/>
            <a:ext cx="5372100" cy="4321175"/>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4FF7D-F02A-4483-8778-4E550F398D2A}" type="slidenum">
              <a:rPr lang="en-US"/>
              <a:pPr/>
              <a:t>22</a:t>
            </a:fld>
            <a:endParaRPr lang="en-US"/>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3DF9D-FD38-44A6-8F23-579A1CC75C7F}" type="slidenum">
              <a:rPr lang="en-US"/>
              <a:pPr/>
              <a:t>23</a:t>
            </a:fld>
            <a:endParaRPr lang="en-US"/>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A48AB-4045-49AE-8E3B-D8FCD2FE0638}" type="slidenum">
              <a:rPr lang="en-US"/>
              <a:pPr/>
              <a:t>3</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5B152-C859-451D-9987-14BD7ADBF7D2}" type="slidenum">
              <a:rPr lang="en-US"/>
              <a:pPr/>
              <a:t>4</a:t>
            </a:fld>
            <a:endParaRPr lang="en-US"/>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B28D8-3D7F-4B61-BE64-7B687E5C0153}" type="slidenum">
              <a:rPr lang="en-US"/>
              <a:pPr/>
              <a:t>5</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54E38-6717-4317-8DE5-F2CB1C885D0D}" type="slidenum">
              <a:rPr lang="en-US"/>
              <a:pPr/>
              <a:t>6</a:t>
            </a:fld>
            <a:endParaRPr lang="en-US"/>
          </a:p>
        </p:txBody>
      </p:sp>
      <p:sp>
        <p:nvSpPr>
          <p:cNvPr id="365570" name="Rectangle 2"/>
          <p:cNvSpPr>
            <a:spLocks noGrp="1" noRot="1" noChangeAspect="1" noChangeArrowheads="1" noTextEdit="1"/>
          </p:cNvSpPr>
          <p:nvPr>
            <p:ph type="sldImg"/>
          </p:nvPr>
        </p:nvSpPr>
        <p:spPr>
          <a:xfrm>
            <a:off x="1263650" y="720725"/>
            <a:ext cx="4799013" cy="3598863"/>
          </a:xfrm>
          <a:ln/>
        </p:spPr>
      </p:sp>
      <p:sp>
        <p:nvSpPr>
          <p:cNvPr id="365571" name="Rectangle 3"/>
          <p:cNvSpPr>
            <a:spLocks noGrp="1" noChangeArrowheads="1"/>
          </p:cNvSpPr>
          <p:nvPr>
            <p:ph type="body" idx="1"/>
          </p:nvPr>
        </p:nvSpPr>
        <p:spPr>
          <a:xfrm>
            <a:off x="973138" y="4560888"/>
            <a:ext cx="5368925" cy="4319587"/>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CC5B3-EC79-4653-96C8-22C8759B8D93}" type="slidenum">
              <a:rPr lang="en-US"/>
              <a:pPr/>
              <a:t>7</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D17E2-B4C3-427A-958F-1556007E49DA}" type="slidenum">
              <a:rPr lang="en-US"/>
              <a:pPr/>
              <a:t>8</a:t>
            </a:fld>
            <a:endParaRPr lang="en-US"/>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p:txBody>
          <a:bodyPr lIns="95585" tIns="47790" rIns="95585" bIns="47790"/>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FC89C-7F3C-42E3-BBB7-26B559B2FD27}" type="slidenum">
              <a:rPr lang="en-US"/>
              <a:pPr/>
              <a:t>9</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95B392F-6E31-43F1-A712-0DCAA080716C}"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9798FF0-A580-47F9-86F9-FE448E0D89C9}" type="slidenum">
              <a:rPr lang="en-US"/>
              <a:pPr/>
              <a:t>‹#›</a:t>
            </a:fld>
            <a:endParaRPr lang="en-US"/>
          </a:p>
        </p:txBody>
      </p:sp>
    </p:spTree>
    <p:extLst>
      <p:ext uri="{BB962C8B-B14F-4D97-AF65-F5344CB8AC3E}">
        <p14:creationId xmlns:p14="http://schemas.microsoft.com/office/powerpoint/2010/main" val="58419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0EE77B-1F35-47C9-BE3C-B77DDA32303C}"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C1C3A588-3055-4160-8D4B-D5D2E28CBDA1}" type="slidenum">
              <a:rPr lang="en-US"/>
              <a:pPr/>
              <a:t>‹#›</a:t>
            </a:fld>
            <a:endParaRPr lang="en-US"/>
          </a:p>
        </p:txBody>
      </p:sp>
    </p:spTree>
    <p:extLst>
      <p:ext uri="{BB962C8B-B14F-4D97-AF65-F5344CB8AC3E}">
        <p14:creationId xmlns:p14="http://schemas.microsoft.com/office/powerpoint/2010/main" val="354040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D9459B6-52AF-4E3F-908D-F0E99AEFBC5B}"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0BAF42A-7CB8-4BFF-B1D7-C27F43BDAF85}" type="slidenum">
              <a:rPr lang="en-US"/>
              <a:pPr/>
              <a:t>‹#›</a:t>
            </a:fld>
            <a:endParaRPr lang="en-US"/>
          </a:p>
        </p:txBody>
      </p:sp>
    </p:spTree>
    <p:extLst>
      <p:ext uri="{BB962C8B-B14F-4D97-AF65-F5344CB8AC3E}">
        <p14:creationId xmlns:p14="http://schemas.microsoft.com/office/powerpoint/2010/main" val="1149127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8FF4878-AA36-46C8-9D85-AA3291677487}"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1F0A493C-7F29-437E-8654-B402F04978C1}" type="slidenum">
              <a:rPr lang="en-US"/>
              <a:pPr/>
              <a:t>‹#›</a:t>
            </a:fld>
            <a:endParaRPr lang="en-US"/>
          </a:p>
        </p:txBody>
      </p:sp>
    </p:spTree>
    <p:extLst>
      <p:ext uri="{BB962C8B-B14F-4D97-AF65-F5344CB8AC3E}">
        <p14:creationId xmlns:p14="http://schemas.microsoft.com/office/powerpoint/2010/main" val="2069413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47E0A10-2C07-4F00-B8B2-322B080292DD}"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BD5FEB0C-5223-47A5-AD3F-6353911E30DA}" type="slidenum">
              <a:rPr lang="en-US"/>
              <a:pPr/>
              <a:t>‹#›</a:t>
            </a:fld>
            <a:endParaRPr lang="en-US"/>
          </a:p>
        </p:txBody>
      </p:sp>
    </p:spTree>
    <p:extLst>
      <p:ext uri="{BB962C8B-B14F-4D97-AF65-F5344CB8AC3E}">
        <p14:creationId xmlns:p14="http://schemas.microsoft.com/office/powerpoint/2010/main" val="784478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8F43B93-E3FE-4C6C-9938-0E7F43486C12}"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1EEAB7E7-897E-4287-8860-D29DF33429C6}" type="slidenum">
              <a:rPr lang="en-US"/>
              <a:pPr/>
              <a:t>‹#›</a:t>
            </a:fld>
            <a:endParaRPr lang="en-US"/>
          </a:p>
        </p:txBody>
      </p:sp>
    </p:spTree>
    <p:extLst>
      <p:ext uri="{BB962C8B-B14F-4D97-AF65-F5344CB8AC3E}">
        <p14:creationId xmlns:p14="http://schemas.microsoft.com/office/powerpoint/2010/main" val="1181463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F36CC9D-5755-4AAE-AE00-46E1E2287367}" type="datetime1">
              <a:rPr lang="en-US"/>
              <a:pPr/>
              <a:t>5/22/2013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F0C4B408-A94F-4605-A6A2-0496D5039E8A}" type="slidenum">
              <a:rPr lang="en-US"/>
              <a:pPr/>
              <a:t>‹#›</a:t>
            </a:fld>
            <a:endParaRPr lang="en-US"/>
          </a:p>
        </p:txBody>
      </p:sp>
    </p:spTree>
    <p:extLst>
      <p:ext uri="{BB962C8B-B14F-4D97-AF65-F5344CB8AC3E}">
        <p14:creationId xmlns:p14="http://schemas.microsoft.com/office/powerpoint/2010/main" val="426098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68C66C8-1ED0-4DB9-BA22-D904F787DAE3}" type="datetime1">
              <a:rPr lang="en-US"/>
              <a:pPr/>
              <a:t>5/22/2013</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E05AD209-18FE-494C-98DB-D5651805E374}" type="slidenum">
              <a:rPr lang="en-US"/>
              <a:pPr/>
              <a:t>‹#›</a:t>
            </a:fld>
            <a:endParaRPr lang="en-US"/>
          </a:p>
        </p:txBody>
      </p:sp>
    </p:spTree>
    <p:extLst>
      <p:ext uri="{BB962C8B-B14F-4D97-AF65-F5344CB8AC3E}">
        <p14:creationId xmlns:p14="http://schemas.microsoft.com/office/powerpoint/2010/main" val="944564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F44E51D-787B-4CDD-9EDB-9A96678FBEFD}" type="datetime1">
              <a:rPr lang="en-US"/>
              <a:pPr/>
              <a:t>5/22/2013</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F78C620E-A522-4430-B02C-4D2CB0536C42}" type="slidenum">
              <a:rPr lang="en-US"/>
              <a:pPr/>
              <a:t>‹#›</a:t>
            </a:fld>
            <a:endParaRPr lang="en-US"/>
          </a:p>
        </p:txBody>
      </p:sp>
    </p:spTree>
    <p:extLst>
      <p:ext uri="{BB962C8B-B14F-4D97-AF65-F5344CB8AC3E}">
        <p14:creationId xmlns:p14="http://schemas.microsoft.com/office/powerpoint/2010/main" val="2317524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DC7B3CD-B096-4E33-993B-3C9BE74681FB}" type="datetime1">
              <a:rPr lang="en-US"/>
              <a:pPr/>
              <a:t>5/22/2013</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9BAC43AA-D405-4297-9469-341393692541}" type="slidenum">
              <a:rPr lang="en-US"/>
              <a:pPr/>
              <a:t>‹#›</a:t>
            </a:fld>
            <a:endParaRPr lang="en-US"/>
          </a:p>
        </p:txBody>
      </p:sp>
    </p:spTree>
    <p:extLst>
      <p:ext uri="{BB962C8B-B14F-4D97-AF65-F5344CB8AC3E}">
        <p14:creationId xmlns:p14="http://schemas.microsoft.com/office/powerpoint/2010/main" val="3416054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FEFF521-A249-4D69-BC76-1B4EBFBC090E}" type="datetime1">
              <a:rPr lang="en-US"/>
              <a:pPr/>
              <a:t>5/22/2013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F5FB1BE4-85D5-459B-8936-6C37D067DEF3}" type="slidenum">
              <a:rPr lang="en-US"/>
              <a:pPr/>
              <a:t>‹#›</a:t>
            </a:fld>
            <a:endParaRPr lang="en-US"/>
          </a:p>
        </p:txBody>
      </p:sp>
    </p:spTree>
    <p:extLst>
      <p:ext uri="{BB962C8B-B14F-4D97-AF65-F5344CB8AC3E}">
        <p14:creationId xmlns:p14="http://schemas.microsoft.com/office/powerpoint/2010/main" val="117326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64EDFE-E7D2-42AE-B859-D9B3DDD178BC}"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CDAA55B-3501-43C0-82DE-1FC38329B60F}" type="slidenum">
              <a:rPr lang="en-US"/>
              <a:pPr/>
              <a:t>‹#›</a:t>
            </a:fld>
            <a:endParaRPr lang="en-US"/>
          </a:p>
        </p:txBody>
      </p:sp>
    </p:spTree>
    <p:extLst>
      <p:ext uri="{BB962C8B-B14F-4D97-AF65-F5344CB8AC3E}">
        <p14:creationId xmlns:p14="http://schemas.microsoft.com/office/powerpoint/2010/main" val="21689849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BBAA47A-D982-4D88-B7E7-68D7CA99D6AD}" type="datetime1">
              <a:rPr lang="en-US"/>
              <a:pPr/>
              <a:t>5/22/2013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10F5646F-B053-476B-B3A0-AF17F413C5A5}" type="slidenum">
              <a:rPr lang="en-US"/>
              <a:pPr/>
              <a:t>‹#›</a:t>
            </a:fld>
            <a:endParaRPr lang="en-US"/>
          </a:p>
        </p:txBody>
      </p:sp>
    </p:spTree>
    <p:extLst>
      <p:ext uri="{BB962C8B-B14F-4D97-AF65-F5344CB8AC3E}">
        <p14:creationId xmlns:p14="http://schemas.microsoft.com/office/powerpoint/2010/main" val="37799426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E231B26-6AA7-47BC-8DC8-6D03D7F827FD}"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79A6DF6-24C6-47FA-88E4-A88D60A3BE88}" type="slidenum">
              <a:rPr lang="en-US"/>
              <a:pPr/>
              <a:t>‹#›</a:t>
            </a:fld>
            <a:endParaRPr lang="en-US"/>
          </a:p>
        </p:txBody>
      </p:sp>
    </p:spTree>
    <p:extLst>
      <p:ext uri="{BB962C8B-B14F-4D97-AF65-F5344CB8AC3E}">
        <p14:creationId xmlns:p14="http://schemas.microsoft.com/office/powerpoint/2010/main" val="1548757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9D19A01-16D3-4FE6-94E5-F267AC366C48}"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535E172F-7D1A-4779-84FC-3765BB204BCB}" type="slidenum">
              <a:rPr lang="en-US"/>
              <a:pPr/>
              <a:t>‹#›</a:t>
            </a:fld>
            <a:endParaRPr lang="en-US"/>
          </a:p>
        </p:txBody>
      </p:sp>
    </p:spTree>
    <p:extLst>
      <p:ext uri="{BB962C8B-B14F-4D97-AF65-F5344CB8AC3E}">
        <p14:creationId xmlns:p14="http://schemas.microsoft.com/office/powerpoint/2010/main" val="206445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B37BD94-3B4F-4182-8C98-0837C255483C}" type="datetime1">
              <a:rPr lang="en-US"/>
              <a:pPr/>
              <a:t>5/22/2013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31138098-AD93-47C5-ACC1-BB97914406C5}" type="slidenum">
              <a:rPr lang="en-US"/>
              <a:pPr/>
              <a:t>‹#›</a:t>
            </a:fld>
            <a:endParaRPr lang="en-US"/>
          </a:p>
        </p:txBody>
      </p:sp>
    </p:spTree>
    <p:extLst>
      <p:ext uri="{BB962C8B-B14F-4D97-AF65-F5344CB8AC3E}">
        <p14:creationId xmlns:p14="http://schemas.microsoft.com/office/powerpoint/2010/main" val="298184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DDF344C-B968-42BE-9E3E-894E3A9646E0}" type="datetime1">
              <a:rPr lang="en-US"/>
              <a:pPr/>
              <a:t>5/22/2013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EEF5F7D8-F3CA-4459-AFD4-970D5C2D1275}" type="slidenum">
              <a:rPr lang="en-US"/>
              <a:pPr/>
              <a:t>‹#›</a:t>
            </a:fld>
            <a:endParaRPr lang="en-US"/>
          </a:p>
        </p:txBody>
      </p:sp>
    </p:spTree>
    <p:extLst>
      <p:ext uri="{BB962C8B-B14F-4D97-AF65-F5344CB8AC3E}">
        <p14:creationId xmlns:p14="http://schemas.microsoft.com/office/powerpoint/2010/main" val="67716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5F56052-2F82-48B1-A02D-79C0E8D1C026}" type="datetime1">
              <a:rPr lang="en-US"/>
              <a:pPr/>
              <a:t>5/22/2013</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E3F69427-A836-4A9D-A6DF-543B85E115C6}" type="slidenum">
              <a:rPr lang="en-US"/>
              <a:pPr/>
              <a:t>‹#›</a:t>
            </a:fld>
            <a:endParaRPr lang="en-US"/>
          </a:p>
        </p:txBody>
      </p:sp>
    </p:spTree>
    <p:extLst>
      <p:ext uri="{BB962C8B-B14F-4D97-AF65-F5344CB8AC3E}">
        <p14:creationId xmlns:p14="http://schemas.microsoft.com/office/powerpoint/2010/main" val="300675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FF5DC43-BC7F-4C73-8DBA-AD9737A29B38}" type="datetime1">
              <a:rPr lang="en-US"/>
              <a:pPr/>
              <a:t>5/22/2013</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23E8439E-BA7F-4057-9DED-A88DF802FCA5}" type="slidenum">
              <a:rPr lang="en-US"/>
              <a:pPr/>
              <a:t>‹#›</a:t>
            </a:fld>
            <a:endParaRPr lang="en-US"/>
          </a:p>
        </p:txBody>
      </p:sp>
    </p:spTree>
    <p:extLst>
      <p:ext uri="{BB962C8B-B14F-4D97-AF65-F5344CB8AC3E}">
        <p14:creationId xmlns:p14="http://schemas.microsoft.com/office/powerpoint/2010/main" val="160911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B106F6D-E961-4F63-B4B3-166EADF50A29}" type="datetime1">
              <a:rPr lang="en-US"/>
              <a:pPr/>
              <a:t>5/22/2013</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593A81C7-54B1-4ED1-983A-081B436B6B9C}" type="slidenum">
              <a:rPr lang="en-US"/>
              <a:pPr/>
              <a:t>‹#›</a:t>
            </a:fld>
            <a:endParaRPr lang="en-US"/>
          </a:p>
        </p:txBody>
      </p:sp>
    </p:spTree>
    <p:extLst>
      <p:ext uri="{BB962C8B-B14F-4D97-AF65-F5344CB8AC3E}">
        <p14:creationId xmlns:p14="http://schemas.microsoft.com/office/powerpoint/2010/main" val="194213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7A7099A-3BBB-4E6F-873A-A60E4780044F}" type="datetime1">
              <a:rPr lang="en-US"/>
              <a:pPr/>
              <a:t>5/22/2013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4AF990EB-9E36-4B87-BBC6-FB97445F043F}" type="slidenum">
              <a:rPr lang="en-US"/>
              <a:pPr/>
              <a:t>‹#›</a:t>
            </a:fld>
            <a:endParaRPr lang="en-US"/>
          </a:p>
        </p:txBody>
      </p:sp>
    </p:spTree>
    <p:extLst>
      <p:ext uri="{BB962C8B-B14F-4D97-AF65-F5344CB8AC3E}">
        <p14:creationId xmlns:p14="http://schemas.microsoft.com/office/powerpoint/2010/main" val="298042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48E8441-18AE-4BF5-BD1F-EE401B8970DE}" type="datetime1">
              <a:rPr lang="en-US"/>
              <a:pPr/>
              <a:t>5/22/2013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B6DC194B-E5E9-4601-BA4F-DF5600C6CD68}" type="slidenum">
              <a:rPr lang="en-US"/>
              <a:pPr/>
              <a:t>‹#›</a:t>
            </a:fld>
            <a:endParaRPr lang="en-US"/>
          </a:p>
        </p:txBody>
      </p:sp>
    </p:spTree>
    <p:extLst>
      <p:ext uri="{BB962C8B-B14F-4D97-AF65-F5344CB8AC3E}">
        <p14:creationId xmlns:p14="http://schemas.microsoft.com/office/powerpoint/2010/main" val="1072879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fld id="{B190B24A-D633-4ED2-B05A-32DD2E3533F5}" type="datetime1">
              <a:rPr lang="en-US"/>
              <a:pPr/>
              <a:t>5/22/2013</a:t>
            </a:fld>
            <a:endParaRPr lang="en-US"/>
          </a:p>
        </p:txBody>
      </p:sp>
      <p:sp>
        <p:nvSpPr>
          <p:cNvPr id="1029" name="Rectangle 5"/>
          <p:cNvSpPr>
            <a:spLocks noGrp="1" noChangeArrowheads="1"/>
          </p:cNvSpPr>
          <p:nvPr>
            <p:ph type="ftr" sz="quarter" idx="3"/>
          </p:nvPr>
        </p:nvSpPr>
        <p:spPr bwMode="auto">
          <a:xfrm>
            <a:off x="2667000" y="6400800"/>
            <a:ext cx="381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E7FADE34-731B-44C3-99DF-DAEE51083BD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3523"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3524"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fld id="{3B813C73-4C19-4702-B383-23E7D734AFBD}" type="datetime1">
              <a:rPr lang="en-US"/>
              <a:pPr/>
              <a:t>5/22/2013</a:t>
            </a:fld>
            <a:endParaRPr lang="en-US"/>
          </a:p>
        </p:txBody>
      </p:sp>
      <p:sp>
        <p:nvSpPr>
          <p:cNvPr id="363525" name="Rectangle 5"/>
          <p:cNvSpPr>
            <a:spLocks noGrp="1" noChangeArrowheads="1"/>
          </p:cNvSpPr>
          <p:nvPr>
            <p:ph type="ftr" sz="quarter" idx="3"/>
          </p:nvPr>
        </p:nvSpPr>
        <p:spPr bwMode="auto">
          <a:xfrm>
            <a:off x="2895600" y="6400800"/>
            <a:ext cx="335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a:t>© 2010 Gribble, Lazowska, Levy, Zahorjan</a:t>
            </a:r>
          </a:p>
        </p:txBody>
      </p:sp>
      <p:sp>
        <p:nvSpPr>
          <p:cNvPr id="363526"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4728D206-8880-429F-93AC-5BE38A6B51A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smtClean="0">
                <a:solidFill>
                  <a:srgbClr val="000000"/>
                </a:solidFill>
              </a:rPr>
              <a:t>Spring 2013</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a:t>
            </a:r>
            <a:r>
              <a:rPr lang="en-US" sz="2900" b="1" dirty="0" smtClean="0">
                <a:solidFill>
                  <a:srgbClr val="FF3300"/>
                </a:solidFill>
              </a:rPr>
              <a:t>23</a:t>
            </a:r>
            <a:r>
              <a:rPr lang="en-US" sz="2900" b="1" dirty="0">
                <a:solidFill>
                  <a:srgbClr val="FF3300"/>
                </a:solidFill>
              </a:rPr>
              <a:t/>
            </a:r>
            <a:br>
              <a:rPr lang="en-US" sz="2900" b="1" dirty="0">
                <a:solidFill>
                  <a:srgbClr val="FF3300"/>
                </a:solidFill>
              </a:rPr>
            </a:br>
            <a:r>
              <a:rPr lang="en-US" sz="2900" b="1" dirty="0">
                <a:solidFill>
                  <a:srgbClr val="FF3300"/>
                </a:solidFill>
              </a:rPr>
              <a:t>Distributed File Systems</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p:txBody>
      </p:sp>
      <p:sp>
        <p:nvSpPr>
          <p:cNvPr id="4" name="Footer Placeholder 2"/>
          <p:cNvSpPr>
            <a:spLocks noGrp="1"/>
          </p:cNvSpPr>
          <p:nvPr>
            <p:ph type="ftr" sz="quarter" idx="11"/>
          </p:nvPr>
        </p:nvSpPr>
        <p:spPr>
          <a:xfrm>
            <a:off x="2667000" y="6400800"/>
            <a:ext cx="3810000" cy="304800"/>
          </a:xfrm>
        </p:spPr>
        <p:txBody>
          <a:bodyPr/>
          <a:lstStyle/>
          <a:p>
            <a:r>
              <a:rPr lang="en-US" dirty="0" smtClean="0"/>
              <a:t>© 2013 Gribble, Lazowska, Levy, Zahorjan</a:t>
            </a:r>
            <a:endParaRPr 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3" name="Slide Number Placeholder 5"/>
          <p:cNvSpPr>
            <a:spLocks noGrp="1"/>
          </p:cNvSpPr>
          <p:nvPr>
            <p:ph type="sldNum" sz="quarter" idx="12"/>
          </p:nvPr>
        </p:nvSpPr>
        <p:spPr/>
        <p:txBody>
          <a:bodyPr/>
          <a:lstStyle/>
          <a:p>
            <a:fld id="{810E3BF5-FE44-4573-832F-9F43E1208507}" type="slidenum">
              <a:rPr lang="en-US"/>
              <a:pPr/>
              <a:t>10</a:t>
            </a:fld>
            <a:endParaRPr lang="en-US"/>
          </a:p>
        </p:txBody>
      </p:sp>
      <p:sp>
        <p:nvSpPr>
          <p:cNvPr id="307203" name="Rectangle 3"/>
          <p:cNvSpPr>
            <a:spLocks noGrp="1" noChangeArrowheads="1"/>
          </p:cNvSpPr>
          <p:nvPr>
            <p:ph type="body" idx="1"/>
          </p:nvPr>
        </p:nvSpPr>
        <p:spPr/>
        <p:txBody>
          <a:bodyPr/>
          <a:lstStyle/>
          <a:p>
            <a:r>
              <a:rPr lang="en-US"/>
              <a:t>NFS defines new layers in the Unix file system</a:t>
            </a:r>
          </a:p>
        </p:txBody>
      </p:sp>
      <p:sp>
        <p:nvSpPr>
          <p:cNvPr id="307204" name="Rectangle 4"/>
          <p:cNvSpPr>
            <a:spLocks noChangeArrowheads="1"/>
          </p:cNvSpPr>
          <p:nvPr/>
        </p:nvSpPr>
        <p:spPr bwMode="auto">
          <a:xfrm>
            <a:off x="1066800" y="2895600"/>
            <a:ext cx="2895600" cy="22098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5" name="Line 5"/>
          <p:cNvSpPr>
            <a:spLocks noChangeShapeType="1"/>
          </p:cNvSpPr>
          <p:nvPr/>
        </p:nvSpPr>
        <p:spPr bwMode="auto">
          <a:xfrm>
            <a:off x="1066800" y="33528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6" name="Line 6"/>
          <p:cNvSpPr>
            <a:spLocks noChangeShapeType="1"/>
          </p:cNvSpPr>
          <p:nvPr/>
        </p:nvSpPr>
        <p:spPr bwMode="auto">
          <a:xfrm>
            <a:off x="1066800" y="37338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7" name="Line 7"/>
          <p:cNvSpPr>
            <a:spLocks noChangeShapeType="1"/>
          </p:cNvSpPr>
          <p:nvPr/>
        </p:nvSpPr>
        <p:spPr bwMode="auto">
          <a:xfrm>
            <a:off x="1066800" y="4648200"/>
            <a:ext cx="2895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8" name="Line 8"/>
          <p:cNvSpPr>
            <a:spLocks noChangeShapeType="1"/>
          </p:cNvSpPr>
          <p:nvPr/>
        </p:nvSpPr>
        <p:spPr bwMode="auto">
          <a:xfrm>
            <a:off x="2438400" y="37338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09" name="Rectangle 9"/>
          <p:cNvSpPr>
            <a:spLocks noChangeArrowheads="1"/>
          </p:cNvSpPr>
          <p:nvPr/>
        </p:nvSpPr>
        <p:spPr bwMode="auto">
          <a:xfrm>
            <a:off x="4876800" y="3048000"/>
            <a:ext cx="1905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10" name="Text Box 10"/>
          <p:cNvSpPr txBox="1">
            <a:spLocks noChangeArrowheads="1"/>
          </p:cNvSpPr>
          <p:nvPr/>
        </p:nvSpPr>
        <p:spPr bwMode="auto">
          <a:xfrm>
            <a:off x="1528763" y="2971800"/>
            <a:ext cx="1870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System Call Interface</a:t>
            </a:r>
          </a:p>
        </p:txBody>
      </p:sp>
      <p:sp>
        <p:nvSpPr>
          <p:cNvPr id="307211" name="Text Box 11"/>
          <p:cNvSpPr txBox="1">
            <a:spLocks noChangeArrowheads="1"/>
          </p:cNvSpPr>
          <p:nvPr/>
        </p:nvSpPr>
        <p:spPr bwMode="auto">
          <a:xfrm>
            <a:off x="1714500" y="3352800"/>
            <a:ext cx="16637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Virtual File System</a:t>
            </a:r>
          </a:p>
        </p:txBody>
      </p:sp>
      <p:sp>
        <p:nvSpPr>
          <p:cNvPr id="307212" name="Text Box 12"/>
          <p:cNvSpPr txBox="1">
            <a:spLocks noChangeArrowheads="1"/>
          </p:cNvSpPr>
          <p:nvPr/>
        </p:nvSpPr>
        <p:spPr bwMode="auto">
          <a:xfrm>
            <a:off x="1354138" y="4724400"/>
            <a:ext cx="2232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buffer cache / i-node table</a:t>
            </a:r>
          </a:p>
        </p:txBody>
      </p:sp>
      <p:sp>
        <p:nvSpPr>
          <p:cNvPr id="307213" name="Text Box 13"/>
          <p:cNvSpPr txBox="1">
            <a:spLocks noChangeArrowheads="1"/>
          </p:cNvSpPr>
          <p:nvPr/>
        </p:nvSpPr>
        <p:spPr bwMode="auto">
          <a:xfrm>
            <a:off x="1203325" y="4114800"/>
            <a:ext cx="10318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(local files)</a:t>
            </a:r>
          </a:p>
        </p:txBody>
      </p:sp>
      <p:sp>
        <p:nvSpPr>
          <p:cNvPr id="307214" name="Text Box 14"/>
          <p:cNvSpPr txBox="1">
            <a:spLocks noChangeArrowheads="1"/>
          </p:cNvSpPr>
          <p:nvPr/>
        </p:nvSpPr>
        <p:spPr bwMode="auto">
          <a:xfrm>
            <a:off x="2487613" y="4114800"/>
            <a:ext cx="1217612"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(remote files)</a:t>
            </a:r>
          </a:p>
        </p:txBody>
      </p:sp>
      <p:sp>
        <p:nvSpPr>
          <p:cNvPr id="307215" name="Text Box 15"/>
          <p:cNvSpPr txBox="1">
            <a:spLocks noChangeArrowheads="1"/>
          </p:cNvSpPr>
          <p:nvPr/>
        </p:nvSpPr>
        <p:spPr bwMode="auto">
          <a:xfrm>
            <a:off x="1525588" y="3810000"/>
            <a:ext cx="5397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UFS</a:t>
            </a:r>
          </a:p>
        </p:txBody>
      </p:sp>
      <p:sp>
        <p:nvSpPr>
          <p:cNvPr id="307216" name="Text Box 16"/>
          <p:cNvSpPr txBox="1">
            <a:spLocks noChangeArrowheads="1"/>
          </p:cNvSpPr>
          <p:nvPr/>
        </p:nvSpPr>
        <p:spPr bwMode="auto">
          <a:xfrm>
            <a:off x="2897188" y="3810000"/>
            <a:ext cx="5397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NFS</a:t>
            </a:r>
          </a:p>
        </p:txBody>
      </p:sp>
      <p:sp>
        <p:nvSpPr>
          <p:cNvPr id="307217" name="Text Box 17"/>
          <p:cNvSpPr txBox="1">
            <a:spLocks noChangeArrowheads="1"/>
          </p:cNvSpPr>
          <p:nvPr/>
        </p:nvSpPr>
        <p:spPr bwMode="auto">
          <a:xfrm>
            <a:off x="4648200" y="2241550"/>
            <a:ext cx="3733800" cy="109855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50000"/>
              </a:spcBef>
            </a:pPr>
            <a:r>
              <a:rPr lang="en-US" sz="1600">
                <a:solidFill>
                  <a:schemeClr val="accent2"/>
                </a:solidFill>
              </a:rPr>
              <a:t>The </a:t>
            </a:r>
            <a:r>
              <a:rPr lang="en-US" sz="1600" i="1" u="sng">
                <a:solidFill>
                  <a:schemeClr val="accent2"/>
                </a:solidFill>
              </a:rPr>
              <a:t>virtual file system</a:t>
            </a:r>
            <a:r>
              <a:rPr lang="en-US" sz="1600">
                <a:solidFill>
                  <a:schemeClr val="accent2"/>
                </a:solidFill>
              </a:rPr>
              <a:t> (VFS) provides a standard interface, using </a:t>
            </a:r>
            <a:r>
              <a:rPr lang="en-US" sz="1600" i="1" u="sng">
                <a:solidFill>
                  <a:schemeClr val="accent2"/>
                </a:solidFill>
              </a:rPr>
              <a:t>v-nodes</a:t>
            </a:r>
            <a:r>
              <a:rPr lang="en-US" sz="1600">
                <a:solidFill>
                  <a:schemeClr val="accent2"/>
                </a:solidFill>
              </a:rPr>
              <a:t> as file handles.  A v-node describes either a local or remote file.</a:t>
            </a:r>
          </a:p>
        </p:txBody>
      </p:sp>
      <p:sp>
        <p:nvSpPr>
          <p:cNvPr id="307218" name="Text Box 18"/>
          <p:cNvSpPr txBox="1">
            <a:spLocks noChangeArrowheads="1"/>
          </p:cNvSpPr>
          <p:nvPr/>
        </p:nvSpPr>
        <p:spPr bwMode="auto">
          <a:xfrm>
            <a:off x="5224463" y="3886200"/>
            <a:ext cx="24892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sz="1400"/>
              <a:t>RPCs to other (server) nodes</a:t>
            </a:r>
          </a:p>
        </p:txBody>
      </p:sp>
      <p:sp>
        <p:nvSpPr>
          <p:cNvPr id="307219" name="Line 19"/>
          <p:cNvSpPr>
            <a:spLocks noChangeShapeType="1"/>
          </p:cNvSpPr>
          <p:nvPr/>
        </p:nvSpPr>
        <p:spPr bwMode="auto">
          <a:xfrm>
            <a:off x="3581400" y="4038600"/>
            <a:ext cx="1676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20" name="Line 20"/>
          <p:cNvSpPr>
            <a:spLocks noChangeShapeType="1"/>
          </p:cNvSpPr>
          <p:nvPr/>
        </p:nvSpPr>
        <p:spPr bwMode="auto">
          <a:xfrm>
            <a:off x="3581400" y="4419600"/>
            <a:ext cx="16764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21" name="Text Box 21"/>
          <p:cNvSpPr txBox="1">
            <a:spLocks noChangeArrowheads="1"/>
          </p:cNvSpPr>
          <p:nvPr/>
        </p:nvSpPr>
        <p:spPr bwMode="auto">
          <a:xfrm>
            <a:off x="5295900" y="4275138"/>
            <a:ext cx="30099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50000"/>
              </a:spcBef>
            </a:pPr>
            <a:r>
              <a:rPr lang="en-US" sz="1400"/>
              <a:t>RPC requests from remote clients, and server responses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2501B92D-C12E-4C10-99A1-685209ED0A04}" type="slidenum">
              <a:rPr lang="en-US"/>
              <a:pPr/>
              <a:t>11</a:t>
            </a:fld>
            <a:endParaRPr lang="en-US"/>
          </a:p>
        </p:txBody>
      </p:sp>
      <p:sp>
        <p:nvSpPr>
          <p:cNvPr id="338947"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74BFF8CA-B471-448E-BC98-91663A5F5F9C}" type="slidenum">
              <a:rPr lang="en-US" sz="1400">
                <a:latin typeface="Arial" charset="0"/>
                <a:ea typeface="ＭＳ Ｐゴシック" charset="-128"/>
              </a:rPr>
              <a:pPr algn="r"/>
              <a:t>11</a:t>
            </a:fld>
            <a:endParaRPr lang="en-US" sz="1400">
              <a:latin typeface="Arial" charset="0"/>
              <a:ea typeface="ＭＳ Ｐゴシック" charset="-128"/>
            </a:endParaRPr>
          </a:p>
        </p:txBody>
      </p:sp>
      <p:sp>
        <p:nvSpPr>
          <p:cNvPr id="338948" name="Rectangle 2"/>
          <p:cNvSpPr>
            <a:spLocks noGrp="1" noChangeArrowheads="1"/>
          </p:cNvSpPr>
          <p:nvPr>
            <p:ph type="title" idx="4294967295"/>
          </p:nvPr>
        </p:nvSpPr>
        <p:spPr/>
        <p:txBody>
          <a:bodyPr/>
          <a:lstStyle/>
          <a:p>
            <a:r>
              <a:rPr lang="en-US"/>
              <a:t>NFS caching / sharing</a:t>
            </a:r>
          </a:p>
        </p:txBody>
      </p:sp>
      <p:sp>
        <p:nvSpPr>
          <p:cNvPr id="338949" name="Rectangle 3"/>
          <p:cNvSpPr>
            <a:spLocks noGrp="1" noChangeArrowheads="1"/>
          </p:cNvSpPr>
          <p:nvPr>
            <p:ph type="body" idx="4294967295"/>
          </p:nvPr>
        </p:nvSpPr>
        <p:spPr/>
        <p:txBody>
          <a:bodyPr/>
          <a:lstStyle/>
          <a:p>
            <a:r>
              <a:rPr lang="en-US" dirty="0"/>
              <a:t>On a file open, the client asks the server whether the client’s cached blocks are up to </a:t>
            </a:r>
            <a:r>
              <a:rPr lang="en-US" dirty="0" smtClean="0"/>
              <a:t>date (good!)</a:t>
            </a:r>
            <a:endParaRPr lang="en-US" dirty="0"/>
          </a:p>
          <a:p>
            <a:pPr lvl="1"/>
            <a:r>
              <a:rPr lang="en-US" dirty="0"/>
              <a:t>but, once a file is open, different clients can perform concurrent reads and writes to it and get inconsistent data  (bad!)</a:t>
            </a:r>
          </a:p>
          <a:p>
            <a:r>
              <a:rPr lang="en-US" dirty="0"/>
              <a:t>Modified data is flushed back to the server every 30 seconds</a:t>
            </a:r>
          </a:p>
          <a:p>
            <a:pPr lvl="1"/>
            <a:r>
              <a:rPr lang="en-US" dirty="0"/>
              <a:t>the good news is this bounds the amount of inconsistency to a window of 30 seconds, and that this is simple to implement and understand</a:t>
            </a:r>
          </a:p>
          <a:p>
            <a:pPr lvl="1"/>
            <a:r>
              <a:rPr lang="en-US" dirty="0"/>
              <a:t>the bad news is that the inconsistency can be severe</a:t>
            </a:r>
          </a:p>
          <a:p>
            <a:pPr lvl="2"/>
            <a:r>
              <a:rPr lang="en-US" dirty="0"/>
              <a:t>e.g., data can be lost, different clients can see inconsistent states of the files at the same time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1378C613-DBD9-4E99-B3C1-F349AC01433B}" type="slidenum">
              <a:rPr lang="en-US"/>
              <a:pPr/>
              <a:t>12</a:t>
            </a:fld>
            <a:endParaRPr lang="en-US"/>
          </a:p>
        </p:txBody>
      </p:sp>
      <p:sp>
        <p:nvSpPr>
          <p:cNvPr id="309250" name="Rectangle 2"/>
          <p:cNvSpPr>
            <a:spLocks noGrp="1" noChangeArrowheads="1"/>
          </p:cNvSpPr>
          <p:nvPr>
            <p:ph type="title"/>
          </p:nvPr>
        </p:nvSpPr>
        <p:spPr>
          <a:xfrm>
            <a:off x="0" y="381000"/>
            <a:ext cx="9144000" cy="685800"/>
          </a:xfrm>
        </p:spPr>
        <p:txBody>
          <a:bodyPr/>
          <a:lstStyle/>
          <a:p>
            <a:r>
              <a:rPr lang="en-US"/>
              <a:t>Example:  CMU’s Andrew File System (AFS)</a:t>
            </a:r>
          </a:p>
        </p:txBody>
      </p:sp>
      <p:sp>
        <p:nvSpPr>
          <p:cNvPr id="309251" name="Rectangle 3"/>
          <p:cNvSpPr>
            <a:spLocks noGrp="1" noChangeArrowheads="1"/>
          </p:cNvSpPr>
          <p:nvPr>
            <p:ph type="body" idx="1"/>
          </p:nvPr>
        </p:nvSpPr>
        <p:spPr/>
        <p:txBody>
          <a:bodyPr/>
          <a:lstStyle/>
          <a:p>
            <a:pPr>
              <a:lnSpc>
                <a:spcPct val="90000"/>
              </a:lnSpc>
            </a:pPr>
            <a:r>
              <a:rPr lang="en-US"/>
              <a:t>Developed at CMU to support all of its student computing</a:t>
            </a:r>
          </a:p>
          <a:p>
            <a:pPr>
              <a:lnSpc>
                <a:spcPct val="90000"/>
              </a:lnSpc>
            </a:pPr>
            <a:r>
              <a:rPr lang="en-US"/>
              <a:t>Consists of workstation clients and dedicated file server machines </a:t>
            </a:r>
            <a:r>
              <a:rPr lang="en-US">
                <a:solidFill>
                  <a:schemeClr val="accent2"/>
                </a:solidFill>
              </a:rPr>
              <a:t>(differs from NFS)</a:t>
            </a:r>
          </a:p>
          <a:p>
            <a:pPr>
              <a:lnSpc>
                <a:spcPct val="90000"/>
              </a:lnSpc>
            </a:pPr>
            <a:r>
              <a:rPr lang="en-US"/>
              <a:t>Workstations have local disks, used to cache files being used locally (originally whole files, subsequently 64K file chunks) </a:t>
            </a:r>
            <a:r>
              <a:rPr lang="en-US">
                <a:solidFill>
                  <a:schemeClr val="accent2"/>
                </a:solidFill>
              </a:rPr>
              <a:t>(differs from NFS)</a:t>
            </a:r>
          </a:p>
          <a:p>
            <a:pPr>
              <a:lnSpc>
                <a:spcPct val="90000"/>
              </a:lnSpc>
            </a:pPr>
            <a:r>
              <a:rPr lang="en-US"/>
              <a:t>Andrew has a single name space – your files have the same names everywhere in the world </a:t>
            </a:r>
            <a:r>
              <a:rPr lang="en-US">
                <a:solidFill>
                  <a:schemeClr val="accent2"/>
                </a:solidFill>
              </a:rPr>
              <a:t>(differs from NFS)</a:t>
            </a:r>
          </a:p>
          <a:p>
            <a:pPr>
              <a:lnSpc>
                <a:spcPct val="90000"/>
              </a:lnSpc>
            </a:pPr>
            <a:r>
              <a:rPr lang="en-US"/>
              <a:t>Andrew is good for distant operation because of its local disk caching:  after a slow startup, most accesses are to local disk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3A506C9-4BE3-4141-B943-5B6BC63F7EC8}" type="slidenum">
              <a:rPr lang="en-US"/>
              <a:pPr/>
              <a:t>13</a:t>
            </a:fld>
            <a:endParaRPr lang="en-US"/>
          </a:p>
        </p:txBody>
      </p:sp>
      <p:sp>
        <p:nvSpPr>
          <p:cNvPr id="310274" name="Rectangle 2"/>
          <p:cNvSpPr>
            <a:spLocks noGrp="1" noChangeArrowheads="1"/>
          </p:cNvSpPr>
          <p:nvPr>
            <p:ph type="title"/>
          </p:nvPr>
        </p:nvSpPr>
        <p:spPr/>
        <p:txBody>
          <a:bodyPr/>
          <a:lstStyle/>
          <a:p>
            <a:r>
              <a:rPr lang="en-US"/>
              <a:t>AFS caching/sharing</a:t>
            </a:r>
          </a:p>
        </p:txBody>
      </p:sp>
      <p:sp>
        <p:nvSpPr>
          <p:cNvPr id="310275" name="Rectangle 3"/>
          <p:cNvSpPr>
            <a:spLocks noGrp="1" noChangeArrowheads="1"/>
          </p:cNvSpPr>
          <p:nvPr>
            <p:ph type="body" idx="1"/>
          </p:nvPr>
        </p:nvSpPr>
        <p:spPr/>
        <p:txBody>
          <a:bodyPr/>
          <a:lstStyle/>
          <a:p>
            <a:r>
              <a:rPr lang="en-US" dirty="0"/>
              <a:t>Need for scaling required reduction of client-server message traffic</a:t>
            </a:r>
          </a:p>
          <a:p>
            <a:pPr lvl="1"/>
            <a:r>
              <a:rPr lang="en-US" dirty="0"/>
              <a:t>Once a file is cached, all operations are performed locally</a:t>
            </a:r>
          </a:p>
          <a:p>
            <a:pPr lvl="1"/>
            <a:r>
              <a:rPr lang="en-US" dirty="0"/>
              <a:t>On close, if the file has been modified, it is replaced on the server</a:t>
            </a:r>
          </a:p>
          <a:p>
            <a:r>
              <a:rPr lang="en-US" dirty="0"/>
              <a:t>The client assumes that its cache is up to date, unless it receives a </a:t>
            </a:r>
            <a:r>
              <a:rPr lang="en-US" i="1" dirty="0"/>
              <a:t>callback</a:t>
            </a:r>
            <a:r>
              <a:rPr lang="en-US" dirty="0"/>
              <a:t> message from the server saying otherwise</a:t>
            </a:r>
          </a:p>
          <a:p>
            <a:pPr lvl="1"/>
            <a:r>
              <a:rPr lang="en-US" dirty="0"/>
              <a:t>on file open, if the client has received a callback on the file, it must fetch a new copy; otherwise it uses its locally-cached copy </a:t>
            </a:r>
            <a:r>
              <a:rPr lang="en-US" dirty="0">
                <a:solidFill>
                  <a:schemeClr val="accent2"/>
                </a:solidFill>
              </a:rPr>
              <a:t>(differs from NFS</a:t>
            </a:r>
            <a:r>
              <a:rPr lang="en-US" dirty="0" smtClean="0">
                <a:solidFill>
                  <a:schemeClr val="accent2"/>
                </a:solidFill>
              </a:rPr>
              <a:t>)</a:t>
            </a:r>
          </a:p>
          <a:p>
            <a:r>
              <a:rPr lang="en-US" dirty="0" smtClean="0"/>
              <a:t>What if two users are accessing the same file?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106ABE0-4B99-4B73-8462-B02E880BD915}" type="slidenum">
              <a:rPr lang="en-US"/>
              <a:pPr/>
              <a:t>14</a:t>
            </a:fld>
            <a:endParaRPr lang="en-US"/>
          </a:p>
        </p:txBody>
      </p:sp>
      <p:sp>
        <p:nvSpPr>
          <p:cNvPr id="311298" name="Rectangle 2"/>
          <p:cNvSpPr>
            <a:spLocks noGrp="1" noChangeArrowheads="1"/>
          </p:cNvSpPr>
          <p:nvPr>
            <p:ph type="title"/>
          </p:nvPr>
        </p:nvSpPr>
        <p:spPr/>
        <p:txBody>
          <a:bodyPr/>
          <a:lstStyle/>
          <a:p>
            <a:r>
              <a:rPr lang="en-US"/>
              <a:t>Example:  Berkeley Sprite File System</a:t>
            </a:r>
          </a:p>
        </p:txBody>
      </p:sp>
      <p:sp>
        <p:nvSpPr>
          <p:cNvPr id="311299" name="Rectangle 3"/>
          <p:cNvSpPr>
            <a:spLocks noGrp="1" noChangeArrowheads="1"/>
          </p:cNvSpPr>
          <p:nvPr>
            <p:ph type="body" idx="1"/>
          </p:nvPr>
        </p:nvSpPr>
        <p:spPr/>
        <p:txBody>
          <a:bodyPr/>
          <a:lstStyle/>
          <a:p>
            <a:r>
              <a:rPr lang="en-US" dirty="0"/>
              <a:t>Unix file system developed for </a:t>
            </a:r>
            <a:r>
              <a:rPr lang="en-US" i="1" dirty="0">
                <a:solidFill>
                  <a:schemeClr val="accent2"/>
                </a:solidFill>
              </a:rPr>
              <a:t>diskless</a:t>
            </a:r>
            <a:r>
              <a:rPr lang="en-US" dirty="0"/>
              <a:t> workstations with large memories </a:t>
            </a:r>
            <a:r>
              <a:rPr lang="en-US" dirty="0">
                <a:solidFill>
                  <a:schemeClr val="accent2"/>
                </a:solidFill>
              </a:rPr>
              <a:t>(differs from NFS, AFS)</a:t>
            </a:r>
            <a:endParaRPr lang="en-US" dirty="0"/>
          </a:p>
          <a:p>
            <a:r>
              <a:rPr lang="en-US" dirty="0"/>
              <a:t>Considers memory as a huge cache of disk blocks</a:t>
            </a:r>
          </a:p>
          <a:p>
            <a:pPr lvl="1"/>
            <a:r>
              <a:rPr lang="en-US" dirty="0"/>
              <a:t>memory is shared between file system and VM</a:t>
            </a:r>
          </a:p>
          <a:p>
            <a:r>
              <a:rPr lang="en-US" dirty="0"/>
              <a:t>Files are permanently stored on servers</a:t>
            </a:r>
          </a:p>
          <a:p>
            <a:pPr lvl="1"/>
            <a:r>
              <a:rPr lang="en-US" dirty="0"/>
              <a:t>servers have a large memory that acts as a cache as well</a:t>
            </a:r>
          </a:p>
          <a:p>
            <a:r>
              <a:rPr lang="en-US" dirty="0"/>
              <a:t>Several workstations can cache blocks for read-only files</a:t>
            </a:r>
          </a:p>
          <a:p>
            <a:r>
              <a:rPr lang="en-US" dirty="0"/>
              <a:t>If a file is being written by more than 1 machine, client caching is turned off – all requests go to the server </a:t>
            </a:r>
            <a:r>
              <a:rPr lang="en-US" dirty="0">
                <a:solidFill>
                  <a:schemeClr val="accent2"/>
                </a:solidFill>
              </a:rPr>
              <a:t>(differs from NFS, AFS</a:t>
            </a:r>
            <a:r>
              <a:rPr lang="en-US" dirty="0" smtClean="0">
                <a:solidFill>
                  <a:schemeClr val="accent2"/>
                </a:solidFill>
              </a:rPr>
              <a:t>)</a:t>
            </a:r>
          </a:p>
          <a:p>
            <a:pPr lvl="1"/>
            <a:r>
              <a:rPr lang="en-US" dirty="0" smtClean="0">
                <a:solidFill>
                  <a:schemeClr val="accent2"/>
                </a:solidFill>
              </a:rPr>
              <a:t>So improved coherence, at higher cost</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16" name="Slide Number Placeholder 3"/>
          <p:cNvSpPr>
            <a:spLocks noGrp="1"/>
          </p:cNvSpPr>
          <p:nvPr>
            <p:ph type="sldNum" sz="quarter" idx="12"/>
          </p:nvPr>
        </p:nvSpPr>
        <p:spPr/>
        <p:txBody>
          <a:bodyPr/>
          <a:lstStyle/>
          <a:p>
            <a:fld id="{667B6214-C878-4F53-B5EB-3A6F961DA815}" type="slidenum">
              <a:rPr lang="en-US"/>
              <a:pPr/>
              <a:t>15</a:t>
            </a:fld>
            <a:endParaRPr lang="en-US"/>
          </a:p>
        </p:txBody>
      </p:sp>
      <p:sp>
        <p:nvSpPr>
          <p:cNvPr id="340995" name="Slide Number Placeholder 4"/>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21232122-F296-4640-9EE6-9C3305F4DF4C}" type="slidenum">
              <a:rPr lang="en-US" sz="1400">
                <a:latin typeface="Arial" charset="0"/>
                <a:ea typeface="ＭＳ Ｐゴシック" charset="-128"/>
              </a:rPr>
              <a:pPr algn="r"/>
              <a:t>15</a:t>
            </a:fld>
            <a:endParaRPr lang="en-US" sz="1400">
              <a:latin typeface="Arial" charset="0"/>
              <a:ea typeface="ＭＳ Ｐゴシック" charset="-128"/>
            </a:endParaRPr>
          </a:p>
        </p:txBody>
      </p:sp>
      <p:sp>
        <p:nvSpPr>
          <p:cNvPr id="340996" name="Rectangle 2"/>
          <p:cNvSpPr>
            <a:spLocks noGrp="1" noChangeArrowheads="1"/>
          </p:cNvSpPr>
          <p:nvPr>
            <p:ph type="title" idx="4294967295"/>
          </p:nvPr>
        </p:nvSpPr>
        <p:spPr>
          <a:xfrm>
            <a:off x="762000" y="228600"/>
            <a:ext cx="8229600" cy="1143000"/>
          </a:xfrm>
        </p:spPr>
        <p:txBody>
          <a:bodyPr/>
          <a:lstStyle/>
          <a:p>
            <a:r>
              <a:rPr lang="en-US"/>
              <a:t>Example:  Google’s File System (GFS)</a:t>
            </a:r>
          </a:p>
        </p:txBody>
      </p:sp>
      <p:pic>
        <p:nvPicPr>
          <p:cNvPr id="34099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4478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099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5146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099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581400"/>
            <a:ext cx="1346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1000" name="Text Box 6"/>
          <p:cNvSpPr txBox="1">
            <a:spLocks noChangeArrowheads="1"/>
          </p:cNvSpPr>
          <p:nvPr/>
        </p:nvSpPr>
        <p:spPr bwMode="auto">
          <a:xfrm>
            <a:off x="365125" y="5095875"/>
            <a:ext cx="2259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latin typeface="Arial" charset="0"/>
                <a:ea typeface="ＭＳ Ｐゴシック" charset="-128"/>
              </a:rPr>
              <a:t>Independence</a:t>
            </a:r>
          </a:p>
          <a:p>
            <a:pPr eaLnBrk="1" hangingPunct="1"/>
            <a:r>
              <a:rPr lang="en-US" sz="1800">
                <a:latin typeface="Arial" charset="0"/>
                <a:ea typeface="ＭＳ Ｐゴシック" charset="-128"/>
              </a:rPr>
              <a:t>Small Scale</a:t>
            </a:r>
          </a:p>
          <a:p>
            <a:pPr eaLnBrk="1" hangingPunct="1"/>
            <a:r>
              <a:rPr lang="en-US" sz="1800">
                <a:latin typeface="Arial" charset="0"/>
                <a:ea typeface="ＭＳ Ｐゴシック" charset="-128"/>
              </a:rPr>
              <a:t>Variety of workloads</a:t>
            </a:r>
          </a:p>
        </p:txBody>
      </p:sp>
      <p:sp>
        <p:nvSpPr>
          <p:cNvPr id="341003" name="Text Box 9"/>
          <p:cNvSpPr txBox="1">
            <a:spLocks noChangeArrowheads="1"/>
          </p:cNvSpPr>
          <p:nvPr/>
        </p:nvSpPr>
        <p:spPr bwMode="auto">
          <a:xfrm>
            <a:off x="3810000" y="5105400"/>
            <a:ext cx="43545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latin typeface="Arial" charset="0"/>
                <a:ea typeface="ＭＳ Ｐゴシック" charset="-128"/>
              </a:rPr>
              <a:t>Cooperation</a:t>
            </a:r>
          </a:p>
          <a:p>
            <a:pPr eaLnBrk="1" hangingPunct="1"/>
            <a:r>
              <a:rPr lang="en-US" sz="1800">
                <a:latin typeface="Arial" charset="0"/>
                <a:ea typeface="ＭＳ Ｐゴシック" charset="-128"/>
              </a:rPr>
              <a:t>Large scale</a:t>
            </a:r>
          </a:p>
          <a:p>
            <a:pPr eaLnBrk="1" hangingPunct="1"/>
            <a:r>
              <a:rPr lang="en-US" sz="1800">
                <a:latin typeface="Arial" charset="0"/>
                <a:ea typeface="ＭＳ Ｐゴシック" charset="-128"/>
              </a:rPr>
              <a:t>Very specific, well-understood workloads</a:t>
            </a:r>
          </a:p>
        </p:txBody>
      </p:sp>
      <p:sp>
        <p:nvSpPr>
          <p:cNvPr id="341004" name="Line 10"/>
          <p:cNvSpPr>
            <a:spLocks noChangeShapeType="1"/>
          </p:cNvSpPr>
          <p:nvPr/>
        </p:nvSpPr>
        <p:spPr bwMode="auto">
          <a:xfrm flipH="1">
            <a:off x="2743200" y="1295400"/>
            <a:ext cx="0" cy="487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1005" name="Text Box 11"/>
          <p:cNvSpPr txBox="1">
            <a:spLocks noChangeArrowheads="1"/>
          </p:cNvSpPr>
          <p:nvPr/>
        </p:nvSpPr>
        <p:spPr bwMode="auto">
          <a:xfrm>
            <a:off x="0" y="25908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ea typeface="ＭＳ Ｐゴシック" charset="-128"/>
              </a:rPr>
              <a:t>NFS, etc.</a:t>
            </a:r>
          </a:p>
        </p:txBody>
      </p:sp>
      <p:sp>
        <p:nvSpPr>
          <p:cNvPr id="341006" name="Text Box 12"/>
          <p:cNvSpPr txBox="1">
            <a:spLocks noChangeArrowheads="1"/>
          </p:cNvSpPr>
          <p:nvPr/>
        </p:nvSpPr>
        <p:spPr bwMode="auto">
          <a:xfrm>
            <a:off x="2971800" y="41148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a:latin typeface="Arial" charset="0"/>
                <a:ea typeface="ＭＳ Ｐゴシック" charset="-128"/>
              </a:rPr>
              <a:t>GFS</a:t>
            </a:r>
          </a:p>
        </p:txBody>
      </p:sp>
      <p:pic>
        <p:nvPicPr>
          <p:cNvPr id="341008" name="Picture 16" descr="serv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371600"/>
            <a:ext cx="3670300" cy="3629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05865349-126A-4C6B-B41B-9DED3CEE51E8}" type="slidenum">
              <a:rPr lang="en-US"/>
              <a:pPr/>
              <a:t>16</a:t>
            </a:fld>
            <a:endParaRPr lang="en-US"/>
          </a:p>
        </p:txBody>
      </p:sp>
      <p:sp>
        <p:nvSpPr>
          <p:cNvPr id="343043"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874AD682-8E1F-4763-8727-25E43D29D717}" type="slidenum">
              <a:rPr lang="en-US" sz="1400">
                <a:latin typeface="Arial" charset="0"/>
                <a:ea typeface="ＭＳ Ｐゴシック" charset="-128"/>
              </a:rPr>
              <a:pPr algn="r"/>
              <a:t>16</a:t>
            </a:fld>
            <a:endParaRPr lang="en-US" sz="1400">
              <a:latin typeface="Arial" charset="0"/>
              <a:ea typeface="ＭＳ Ｐゴシック" charset="-128"/>
            </a:endParaRPr>
          </a:p>
        </p:txBody>
      </p:sp>
      <p:sp>
        <p:nvSpPr>
          <p:cNvPr id="343044" name="Rectangle 2"/>
          <p:cNvSpPr>
            <a:spLocks noGrp="1" noChangeArrowheads="1"/>
          </p:cNvSpPr>
          <p:nvPr>
            <p:ph type="title" idx="4294967295"/>
          </p:nvPr>
        </p:nvSpPr>
        <p:spPr/>
        <p:txBody>
          <a:bodyPr/>
          <a:lstStyle/>
          <a:p>
            <a:r>
              <a:rPr lang="en-US"/>
              <a:t>GFS:  Environment</a:t>
            </a:r>
          </a:p>
        </p:txBody>
      </p:sp>
      <p:sp>
        <p:nvSpPr>
          <p:cNvPr id="339971" name="Rectangle 3"/>
          <p:cNvSpPr>
            <a:spLocks noGrp="1" noChangeArrowheads="1"/>
          </p:cNvSpPr>
          <p:nvPr>
            <p:ph type="body" idx="4294967295"/>
          </p:nvPr>
        </p:nvSpPr>
        <p:spPr/>
        <p:txBody>
          <a:bodyPr/>
          <a:lstStyle/>
          <a:p>
            <a:pPr>
              <a:lnSpc>
                <a:spcPct val="80000"/>
              </a:lnSpc>
              <a:buFontTx/>
              <a:buNone/>
            </a:pPr>
            <a:r>
              <a:rPr lang="en-US" sz="2000"/>
              <a:t>Why did Google build its own file system?</a:t>
            </a:r>
          </a:p>
          <a:p>
            <a:pPr>
              <a:lnSpc>
                <a:spcPct val="80000"/>
              </a:lnSpc>
            </a:pPr>
            <a:endParaRPr lang="en-US" sz="2000"/>
          </a:p>
          <a:p>
            <a:pPr>
              <a:lnSpc>
                <a:spcPct val="80000"/>
              </a:lnSpc>
            </a:pPr>
            <a:r>
              <a:rPr lang="en-US" sz="2000"/>
              <a:t>Google has unique FS requirements</a:t>
            </a:r>
          </a:p>
          <a:p>
            <a:pPr lvl="1">
              <a:lnSpc>
                <a:spcPct val="80000"/>
              </a:lnSpc>
            </a:pPr>
            <a:r>
              <a:rPr lang="en-US" sz="1800"/>
              <a:t>huge volume of data</a:t>
            </a:r>
          </a:p>
          <a:p>
            <a:pPr lvl="1">
              <a:lnSpc>
                <a:spcPct val="80000"/>
              </a:lnSpc>
            </a:pPr>
            <a:r>
              <a:rPr lang="en-US" sz="1800"/>
              <a:t>huge read/write bandwidth</a:t>
            </a:r>
          </a:p>
          <a:p>
            <a:pPr lvl="1">
              <a:lnSpc>
                <a:spcPct val="80000"/>
              </a:lnSpc>
            </a:pPr>
            <a:r>
              <a:rPr lang="en-US" sz="1800"/>
              <a:t>reliability over tens of thousands of nodes with frequent failures</a:t>
            </a:r>
          </a:p>
          <a:p>
            <a:pPr lvl="1">
              <a:lnSpc>
                <a:spcPct val="80000"/>
              </a:lnSpc>
            </a:pPr>
            <a:r>
              <a:rPr lang="en-US" sz="1800"/>
              <a:t>mostly operating on large data blocks</a:t>
            </a:r>
          </a:p>
          <a:p>
            <a:pPr lvl="1">
              <a:lnSpc>
                <a:spcPct val="80000"/>
              </a:lnSpc>
            </a:pPr>
            <a:r>
              <a:rPr lang="en-US" sz="1800"/>
              <a:t>needs efficient distributed operations</a:t>
            </a:r>
          </a:p>
          <a:p>
            <a:pPr lvl="1">
              <a:lnSpc>
                <a:spcPct val="80000"/>
              </a:lnSpc>
            </a:pPr>
            <a:endParaRPr lang="en-US" sz="1800"/>
          </a:p>
          <a:p>
            <a:pPr>
              <a:lnSpc>
                <a:spcPct val="80000"/>
              </a:lnSpc>
            </a:pPr>
            <a:r>
              <a:rPr lang="en-US" sz="2000"/>
              <a:t>Google has somewhat of an unfair advantage…it has control over, and customizes, its:</a:t>
            </a:r>
          </a:p>
          <a:p>
            <a:pPr lvl="1">
              <a:lnSpc>
                <a:spcPct val="80000"/>
              </a:lnSpc>
            </a:pPr>
            <a:r>
              <a:rPr lang="en-US" sz="1800"/>
              <a:t>applications</a:t>
            </a:r>
          </a:p>
          <a:p>
            <a:pPr lvl="1">
              <a:lnSpc>
                <a:spcPct val="80000"/>
              </a:lnSpc>
            </a:pPr>
            <a:r>
              <a:rPr lang="en-US" sz="1800"/>
              <a:t>libraries</a:t>
            </a:r>
          </a:p>
          <a:p>
            <a:pPr lvl="1">
              <a:lnSpc>
                <a:spcPct val="80000"/>
              </a:lnSpc>
            </a:pPr>
            <a:r>
              <a:rPr lang="en-US" sz="1800"/>
              <a:t>operating system</a:t>
            </a:r>
          </a:p>
          <a:p>
            <a:pPr lvl="1">
              <a:lnSpc>
                <a:spcPct val="80000"/>
              </a:lnSpc>
            </a:pPr>
            <a:r>
              <a:rPr lang="en-US" sz="1800"/>
              <a:t>networks</a:t>
            </a:r>
          </a:p>
          <a:p>
            <a:pPr lvl="1">
              <a:lnSpc>
                <a:spcPct val="80000"/>
              </a:lnSpc>
            </a:pPr>
            <a:r>
              <a:rPr lang="en-US" sz="1800"/>
              <a:t>even its computers!</a:t>
            </a:r>
          </a:p>
          <a:p>
            <a:pPr>
              <a:lnSpc>
                <a:spcPct val="80000"/>
              </a:lnSpc>
              <a:buFontTx/>
              <a:buNone/>
            </a:pPr>
            <a:endParaRPr lang="en-US" sz="2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FEC32C54-15F6-4E1F-BE9C-23A6F67BB322}" type="slidenum">
              <a:rPr lang="en-US"/>
              <a:pPr/>
              <a:t>17</a:t>
            </a:fld>
            <a:endParaRPr lang="en-US"/>
          </a:p>
        </p:txBody>
      </p:sp>
      <p:sp>
        <p:nvSpPr>
          <p:cNvPr id="347139" name="Slide Number Placeholder 3"/>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C38813B1-511B-4CBE-8660-88DA636F1866}" type="slidenum">
              <a:rPr lang="en-US" sz="1400">
                <a:latin typeface="Arial" charset="0"/>
                <a:ea typeface="ＭＳ Ｐゴシック" charset="-128"/>
              </a:rPr>
              <a:pPr algn="r"/>
              <a:t>17</a:t>
            </a:fld>
            <a:endParaRPr lang="en-US" sz="1400">
              <a:latin typeface="Arial" charset="0"/>
              <a:ea typeface="ＭＳ Ｐゴシック" charset="-128"/>
            </a:endParaRPr>
          </a:p>
        </p:txBody>
      </p:sp>
      <p:sp>
        <p:nvSpPr>
          <p:cNvPr id="347140" name="Title 1"/>
          <p:cNvSpPr>
            <a:spLocks noGrp="1"/>
          </p:cNvSpPr>
          <p:nvPr>
            <p:ph type="title" idx="4294967295"/>
          </p:nvPr>
        </p:nvSpPr>
        <p:spPr/>
        <p:txBody>
          <a:bodyPr/>
          <a:lstStyle/>
          <a:p>
            <a:r>
              <a:rPr lang="en-US"/>
              <a:t>GFS:  Files</a:t>
            </a:r>
          </a:p>
        </p:txBody>
      </p:sp>
      <p:sp>
        <p:nvSpPr>
          <p:cNvPr id="347141" name="Content Placeholder 2"/>
          <p:cNvSpPr>
            <a:spLocks noGrp="1"/>
          </p:cNvSpPr>
          <p:nvPr>
            <p:ph idx="4294967295"/>
          </p:nvPr>
        </p:nvSpPr>
        <p:spPr/>
        <p:txBody>
          <a:bodyPr/>
          <a:lstStyle/>
          <a:p>
            <a:r>
              <a:rPr lang="en-US" dirty="0"/>
              <a:t>Files are huge by traditional standards (GB, TB, PB)</a:t>
            </a:r>
          </a:p>
          <a:p>
            <a:r>
              <a:rPr lang="en-US" dirty="0"/>
              <a:t>Most files are mutated by appending new data rather than overwriting existing data</a:t>
            </a:r>
          </a:p>
          <a:p>
            <a:r>
              <a:rPr lang="en-US" dirty="0"/>
              <a:t>Once written, the files are only read, and often only sequentially.</a:t>
            </a:r>
          </a:p>
          <a:p>
            <a:r>
              <a:rPr lang="en-US" dirty="0"/>
              <a:t>Appending becomes the focus of performance optimization and atomicity guarantees</a:t>
            </a:r>
          </a:p>
          <a:p>
            <a:endParaRPr lang="en-US" dirty="0"/>
          </a:p>
          <a:p>
            <a:r>
              <a:rPr lang="en-US" dirty="0">
                <a:solidFill>
                  <a:schemeClr val="accent2"/>
                </a:solidFill>
              </a:rPr>
              <a:t>NOTE:  A major use of GFS is for storing event logs – what did you search for, which link did you follow, etc.  Then these logs are mined for patterns.  Hence huge, append-only, read sequentially.</a:t>
            </a:r>
          </a:p>
          <a:p>
            <a:endParaRPr lang="en-US" dirty="0">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3"/>
          <p:cNvSpPr>
            <a:spLocks noGrp="1"/>
          </p:cNvSpPr>
          <p:nvPr>
            <p:ph type="sldNum" sz="quarter" idx="12"/>
          </p:nvPr>
        </p:nvSpPr>
        <p:spPr/>
        <p:txBody>
          <a:bodyPr/>
          <a:lstStyle/>
          <a:p>
            <a:fld id="{4BE4218E-0584-452C-BE74-1C2BD01F0654}" type="slidenum">
              <a:rPr lang="en-US"/>
              <a:pPr/>
              <a:t>18</a:t>
            </a:fld>
            <a:endParaRPr lang="en-US"/>
          </a:p>
        </p:txBody>
      </p:sp>
      <p:sp>
        <p:nvSpPr>
          <p:cNvPr id="353282" name="Title 1"/>
          <p:cNvSpPr>
            <a:spLocks noGrp="1"/>
          </p:cNvSpPr>
          <p:nvPr>
            <p:ph type="title" idx="4294967295"/>
          </p:nvPr>
        </p:nvSpPr>
        <p:spPr>
          <a:xfrm>
            <a:off x="685800" y="228600"/>
            <a:ext cx="7772400" cy="685800"/>
          </a:xfrm>
        </p:spPr>
        <p:txBody>
          <a:bodyPr/>
          <a:lstStyle/>
          <a:p>
            <a:r>
              <a:rPr lang="en-US"/>
              <a:t>GFS:  Architecture</a:t>
            </a:r>
          </a:p>
        </p:txBody>
      </p:sp>
      <p:sp>
        <p:nvSpPr>
          <p:cNvPr id="3" name="Content Placeholder 2"/>
          <p:cNvSpPr>
            <a:spLocks noGrp="1"/>
          </p:cNvSpPr>
          <p:nvPr>
            <p:ph idx="4294967295"/>
          </p:nvPr>
        </p:nvSpPr>
        <p:spPr/>
        <p:txBody>
          <a:bodyPr>
            <a:normAutofit fontScale="92500" lnSpcReduction="10000"/>
          </a:bodyPr>
          <a:lstStyle/>
          <a:p>
            <a:pPr>
              <a:lnSpc>
                <a:spcPct val="80000"/>
              </a:lnSpc>
            </a:pPr>
            <a:r>
              <a:rPr lang="en-US" sz="2000" dirty="0"/>
              <a:t>A </a:t>
            </a:r>
            <a:r>
              <a:rPr lang="en-US" sz="2000" i="1" dirty="0">
                <a:solidFill>
                  <a:schemeClr val="accent2"/>
                </a:solidFill>
              </a:rPr>
              <a:t>GFS cluster</a:t>
            </a:r>
            <a:r>
              <a:rPr lang="en-US" sz="2000" dirty="0"/>
              <a:t> consists of a replicated </a:t>
            </a:r>
            <a:r>
              <a:rPr lang="en-US" sz="2000" i="1" dirty="0">
                <a:solidFill>
                  <a:schemeClr val="accent2"/>
                </a:solidFill>
              </a:rPr>
              <a:t>master</a:t>
            </a:r>
            <a:r>
              <a:rPr lang="en-US" sz="2000" i="1" dirty="0"/>
              <a:t> </a:t>
            </a:r>
            <a:r>
              <a:rPr lang="en-US" sz="2000" dirty="0"/>
              <a:t>and multiple</a:t>
            </a:r>
            <a:r>
              <a:rPr lang="en-US" sz="2000" i="1" dirty="0"/>
              <a:t> </a:t>
            </a:r>
            <a:r>
              <a:rPr lang="en-US" sz="2000" i="1" dirty="0">
                <a:solidFill>
                  <a:schemeClr val="accent2"/>
                </a:solidFill>
              </a:rPr>
              <a:t>chunk servers</a:t>
            </a:r>
            <a:r>
              <a:rPr lang="en-US" sz="2000" i="1" dirty="0"/>
              <a:t> </a:t>
            </a:r>
            <a:r>
              <a:rPr lang="en-US" sz="2000" dirty="0"/>
              <a:t>and is accessed by multiple </a:t>
            </a:r>
            <a:r>
              <a:rPr lang="en-US" sz="2000" i="1" dirty="0">
                <a:solidFill>
                  <a:schemeClr val="accent2"/>
                </a:solidFill>
              </a:rPr>
              <a:t>clients</a:t>
            </a:r>
          </a:p>
          <a:p>
            <a:pPr>
              <a:lnSpc>
                <a:spcPct val="80000"/>
              </a:lnSpc>
            </a:pPr>
            <a:r>
              <a:rPr lang="en-US" sz="2000" dirty="0"/>
              <a:t>Each computer in the GFS cluster is typically a commodity Linux machine running a user-level server process</a:t>
            </a:r>
          </a:p>
          <a:p>
            <a:pPr>
              <a:lnSpc>
                <a:spcPct val="80000"/>
              </a:lnSpc>
            </a:pPr>
            <a:r>
              <a:rPr lang="en-US" sz="2000" dirty="0"/>
              <a:t>Files are divided into fixed-size </a:t>
            </a:r>
            <a:r>
              <a:rPr lang="en-US" sz="2000" i="1" dirty="0">
                <a:solidFill>
                  <a:schemeClr val="accent2"/>
                </a:solidFill>
              </a:rPr>
              <a:t>chunks</a:t>
            </a:r>
            <a:r>
              <a:rPr lang="en-US" sz="2000" i="1" dirty="0"/>
              <a:t> </a:t>
            </a:r>
            <a:r>
              <a:rPr lang="en-US" sz="2000" dirty="0"/>
              <a:t>identified by an immutable and globally unique 64-bit </a:t>
            </a:r>
            <a:r>
              <a:rPr lang="en-US" sz="2000" i="1" dirty="0">
                <a:solidFill>
                  <a:schemeClr val="accent2"/>
                </a:solidFill>
              </a:rPr>
              <a:t>chunk handle</a:t>
            </a:r>
          </a:p>
          <a:p>
            <a:pPr>
              <a:lnSpc>
                <a:spcPct val="80000"/>
              </a:lnSpc>
            </a:pPr>
            <a:r>
              <a:rPr lang="en-US" sz="2000" dirty="0"/>
              <a:t>For reliability, each chunk is </a:t>
            </a:r>
            <a:r>
              <a:rPr lang="en-US" sz="2000" i="1" dirty="0">
                <a:solidFill>
                  <a:schemeClr val="accent2"/>
                </a:solidFill>
              </a:rPr>
              <a:t>replicated</a:t>
            </a:r>
            <a:r>
              <a:rPr lang="en-US" sz="2000" dirty="0"/>
              <a:t> on multiple chunk servers</a:t>
            </a:r>
          </a:p>
          <a:p>
            <a:pPr>
              <a:lnSpc>
                <a:spcPct val="80000"/>
              </a:lnSpc>
            </a:pPr>
            <a:r>
              <a:rPr lang="en-US" sz="2000" dirty="0"/>
              <a:t>The master maintains all file system metadata (like, on which chunk servers specific chunks are stored)</a:t>
            </a:r>
          </a:p>
          <a:p>
            <a:pPr>
              <a:lnSpc>
                <a:spcPct val="80000"/>
              </a:lnSpc>
            </a:pPr>
            <a:r>
              <a:rPr lang="en-US" sz="2000" dirty="0"/>
              <a:t>The master periodically communicates with each chunk server in </a:t>
            </a:r>
            <a:r>
              <a:rPr lang="en-US" sz="2000" i="1" dirty="0" err="1">
                <a:solidFill>
                  <a:schemeClr val="accent2"/>
                </a:solidFill>
              </a:rPr>
              <a:t>HeartBeat</a:t>
            </a:r>
            <a:r>
              <a:rPr lang="en-US" sz="2000" i="1" dirty="0"/>
              <a:t> </a:t>
            </a:r>
            <a:r>
              <a:rPr lang="en-US" sz="2000" dirty="0"/>
              <a:t>messages to determine its state</a:t>
            </a:r>
          </a:p>
          <a:p>
            <a:pPr>
              <a:lnSpc>
                <a:spcPct val="80000"/>
              </a:lnSpc>
            </a:pPr>
            <a:r>
              <a:rPr lang="en-US" sz="2000" dirty="0"/>
              <a:t>Clients communicate with the master (to access metadata (e.g., to find the location of specific chunks)) and directly with chunk servers (to actually access the data</a:t>
            </a:r>
            <a:r>
              <a:rPr lang="en-US" sz="2000" dirty="0" smtClean="0"/>
              <a:t>)</a:t>
            </a:r>
          </a:p>
          <a:p>
            <a:pPr lvl="1">
              <a:lnSpc>
                <a:spcPct val="80000"/>
              </a:lnSpc>
            </a:pPr>
            <a:r>
              <a:rPr lang="en-US" sz="1600" dirty="0" smtClean="0"/>
              <a:t>Prevents the single master from becoming a bottleneck</a:t>
            </a:r>
            <a:endParaRPr lang="en-US" sz="1600" dirty="0"/>
          </a:p>
          <a:p>
            <a:pPr>
              <a:lnSpc>
                <a:spcPct val="80000"/>
              </a:lnSpc>
            </a:pPr>
            <a:r>
              <a:rPr lang="en-US" sz="2000" dirty="0"/>
              <a:t>Neither clients nor chunk servers cache file data, eliminating cache coherence </a:t>
            </a:r>
            <a:r>
              <a:rPr lang="en-US" sz="2000" dirty="0" smtClean="0"/>
              <a:t>issues</a:t>
            </a:r>
          </a:p>
          <a:p>
            <a:pPr lvl="1">
              <a:lnSpc>
                <a:spcPct val="80000"/>
              </a:lnSpc>
            </a:pPr>
            <a:r>
              <a:rPr lang="en-US" sz="1600" dirty="0" smtClean="0"/>
              <a:t>Caching not helpful because most ops are huge sequential reads</a:t>
            </a:r>
            <a:endParaRPr lang="en-US" sz="1600" dirty="0"/>
          </a:p>
          <a:p>
            <a:pPr>
              <a:lnSpc>
                <a:spcPct val="80000"/>
              </a:lnSpc>
            </a:pPr>
            <a:r>
              <a:rPr lang="en-US" sz="2000" dirty="0"/>
              <a:t>Clients do cache metadata, however</a:t>
            </a:r>
          </a:p>
          <a:p>
            <a:pPr>
              <a:lnSpc>
                <a:spcPct val="80000"/>
              </a:lnSpc>
            </a:pPr>
            <a:r>
              <a:rPr lang="en-US" sz="2000" dirty="0"/>
              <a:t>If the master croaks, </a:t>
            </a:r>
            <a:r>
              <a:rPr lang="en-US" sz="2000" dirty="0">
                <a:solidFill>
                  <a:schemeClr val="accent2"/>
                </a:solidFill>
              </a:rPr>
              <a:t>Paxos</a:t>
            </a:r>
            <a:r>
              <a:rPr lang="en-US" sz="2000" dirty="0"/>
              <a:t> is used to select a new master from among the replicas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55" name="Slide Number Placeholder 3"/>
          <p:cNvSpPr>
            <a:spLocks noGrp="1"/>
          </p:cNvSpPr>
          <p:nvPr>
            <p:ph type="sldNum" sz="quarter" idx="12"/>
          </p:nvPr>
        </p:nvSpPr>
        <p:spPr/>
        <p:txBody>
          <a:bodyPr/>
          <a:lstStyle/>
          <a:p>
            <a:fld id="{39629FAC-BE1C-45BA-AF49-EA01942FB46B}" type="slidenum">
              <a:rPr lang="en-US"/>
              <a:pPr/>
              <a:t>19</a:t>
            </a:fld>
            <a:endParaRPr lang="en-US"/>
          </a:p>
        </p:txBody>
      </p:sp>
      <p:sp>
        <p:nvSpPr>
          <p:cNvPr id="349187"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FBBBBB7A-E238-4DED-85F9-602FEED6A0A7}" type="slidenum">
              <a:rPr lang="en-US" sz="1400">
                <a:latin typeface="Arial" charset="0"/>
                <a:ea typeface="ＭＳ Ｐゴシック" charset="-128"/>
              </a:rPr>
              <a:pPr algn="r"/>
              <a:t>19</a:t>
            </a:fld>
            <a:endParaRPr lang="en-US" sz="1400">
              <a:latin typeface="Arial" charset="0"/>
              <a:ea typeface="ＭＳ Ｐゴシック" charset="-128"/>
            </a:endParaRPr>
          </a:p>
        </p:txBody>
      </p:sp>
      <p:sp>
        <p:nvSpPr>
          <p:cNvPr id="349188" name="Rectangle 2"/>
          <p:cNvSpPr>
            <a:spLocks noGrp="1" noChangeArrowheads="1"/>
          </p:cNvSpPr>
          <p:nvPr>
            <p:ph type="title" idx="4294967295"/>
          </p:nvPr>
        </p:nvSpPr>
        <p:spPr>
          <a:xfrm>
            <a:off x="558800" y="0"/>
            <a:ext cx="7772400" cy="1028700"/>
          </a:xfrm>
        </p:spPr>
        <p:txBody>
          <a:bodyPr lIns="137160" tIns="0" rIns="164592" bIns="0" anchor="b"/>
          <a:lstStyle/>
          <a:p>
            <a:pPr>
              <a:tabLst>
                <a:tab pos="90488" algn="l"/>
                <a:tab pos="1004888" algn="l"/>
                <a:tab pos="1919288" algn="l"/>
                <a:tab pos="2833688" algn="l"/>
                <a:tab pos="3748088" algn="l"/>
                <a:tab pos="4662488" algn="l"/>
                <a:tab pos="5576888" algn="l"/>
                <a:tab pos="6491288" algn="l"/>
                <a:tab pos="7405688" algn="l"/>
              </a:tabLst>
            </a:pPr>
            <a:r>
              <a:rPr lang="en-US" dirty="0"/>
              <a:t>GFS:  Architecture</a:t>
            </a:r>
          </a:p>
        </p:txBody>
      </p:sp>
      <p:sp>
        <p:nvSpPr>
          <p:cNvPr id="349189" name="Rectangle 3"/>
          <p:cNvSpPr>
            <a:spLocks noGrp="1" noChangeArrowheads="1"/>
          </p:cNvSpPr>
          <p:nvPr>
            <p:ph type="body" idx="4294967295"/>
          </p:nvPr>
        </p:nvSpPr>
        <p:spPr>
          <a:xfrm>
            <a:off x="901700" y="4748213"/>
            <a:ext cx="7340600" cy="1195387"/>
          </a:xfrm>
        </p:spPr>
        <p:txBody>
          <a:bodyPr lIns="45720" tIns="0" rIns="45720" bIns="0"/>
          <a:lstStyle/>
          <a:p>
            <a:pPr marL="400050" indent="-355600">
              <a:lnSpc>
                <a:spcPct val="101000"/>
              </a:lnSpc>
              <a:spcBef>
                <a:spcPct val="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Masters manage metadata  (naming, chunk location, etc.)</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Data transfers happen directly between clients/chunkservers</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Files are broken into chunks (typically 64 MB)</a:t>
            </a:r>
          </a:p>
          <a:p>
            <a:pPr marL="800100" lvl="1"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1600"/>
              <a:t>each chunk replicated on 3 chunkservers</a:t>
            </a:r>
          </a:p>
          <a:p>
            <a:pPr marL="400050" indent="-355600">
              <a:lnSpc>
                <a:spcPct val="88000"/>
              </a:lnSpc>
              <a:spcBef>
                <a:spcPts val="500"/>
              </a:spcBef>
              <a:buClr>
                <a:srgbClr val="000000"/>
              </a:buClr>
              <a:buFont typeface="Lucida Grande" charset="0"/>
              <a:buChar char="•"/>
              <a:tabLst>
                <a:tab pos="165100" algn="l"/>
                <a:tab pos="736600" algn="l"/>
                <a:tab pos="1651000" algn="l"/>
                <a:tab pos="2565400" algn="l"/>
                <a:tab pos="3479800" algn="l"/>
                <a:tab pos="4394200" algn="l"/>
                <a:tab pos="5308600" algn="l"/>
                <a:tab pos="6223000" algn="l"/>
                <a:tab pos="7137400" algn="l"/>
              </a:tabLst>
            </a:pPr>
            <a:r>
              <a:rPr lang="en-US" sz="2000"/>
              <a:t>Clients do not cache data!</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990600"/>
            <a:ext cx="6288506" cy="373380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D8621E49-616B-4BD8-BFB0-83BBABEC27BA}" type="slidenum">
              <a:rPr lang="en-US"/>
              <a:pPr/>
              <a:t>2</a:t>
            </a:fld>
            <a:endParaRPr lang="en-US"/>
          </a:p>
        </p:txBody>
      </p:sp>
      <p:sp>
        <p:nvSpPr>
          <p:cNvPr id="334851"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598E701E-1F86-4263-AF2A-29A35C7B38B0}" type="slidenum">
              <a:rPr lang="en-US" sz="1400">
                <a:latin typeface="Arial" charset="0"/>
                <a:ea typeface="ＭＳ Ｐゴシック" charset="-128"/>
              </a:rPr>
              <a:pPr algn="r"/>
              <a:t>2</a:t>
            </a:fld>
            <a:endParaRPr lang="en-US" sz="1400">
              <a:latin typeface="Arial" charset="0"/>
              <a:ea typeface="ＭＳ Ｐゴシック" charset="-128"/>
            </a:endParaRPr>
          </a:p>
        </p:txBody>
      </p:sp>
      <p:sp>
        <p:nvSpPr>
          <p:cNvPr id="334852" name="Rectangle 2"/>
          <p:cNvSpPr>
            <a:spLocks noGrp="1" noChangeArrowheads="1"/>
          </p:cNvSpPr>
          <p:nvPr>
            <p:ph type="title" idx="4294967295"/>
          </p:nvPr>
        </p:nvSpPr>
        <p:spPr/>
        <p:txBody>
          <a:bodyPr/>
          <a:lstStyle/>
          <a:p>
            <a:r>
              <a:rPr lang="en-US"/>
              <a:t>Distributed File Systems</a:t>
            </a:r>
          </a:p>
        </p:txBody>
      </p:sp>
      <p:sp>
        <p:nvSpPr>
          <p:cNvPr id="334853" name="Rectangle 3"/>
          <p:cNvSpPr>
            <a:spLocks noGrp="1" noChangeArrowheads="1"/>
          </p:cNvSpPr>
          <p:nvPr>
            <p:ph type="body" idx="4294967295"/>
          </p:nvPr>
        </p:nvSpPr>
        <p:spPr/>
        <p:txBody>
          <a:bodyPr/>
          <a:lstStyle/>
          <a:p>
            <a:r>
              <a:rPr lang="en-US" dirty="0"/>
              <a:t>A distributed file systems supports network-wide sharing of files and devices</a:t>
            </a:r>
          </a:p>
          <a:p>
            <a:r>
              <a:rPr lang="en-US" dirty="0"/>
              <a:t>A DFS typically presents clients with a “traditional” file system view</a:t>
            </a:r>
          </a:p>
          <a:p>
            <a:pPr lvl="1"/>
            <a:r>
              <a:rPr lang="en-US" dirty="0"/>
              <a:t>there is a single file system namespace that all clients see</a:t>
            </a:r>
          </a:p>
          <a:p>
            <a:pPr lvl="1"/>
            <a:r>
              <a:rPr lang="en-US" dirty="0"/>
              <a:t>f</a:t>
            </a:r>
            <a:r>
              <a:rPr lang="en-US" dirty="0" smtClean="0"/>
              <a:t>iles can be shared</a:t>
            </a:r>
          </a:p>
          <a:p>
            <a:pPr lvl="1"/>
            <a:r>
              <a:rPr lang="en-US" dirty="0" smtClean="0"/>
              <a:t>one </a:t>
            </a:r>
            <a:r>
              <a:rPr lang="en-US" dirty="0"/>
              <a:t>client can observe the side-effects of other clients’ file system </a:t>
            </a:r>
            <a:r>
              <a:rPr lang="en-US" dirty="0" smtClean="0"/>
              <a:t>activities</a:t>
            </a:r>
            <a:endParaRPr lang="en-US" dirty="0"/>
          </a:p>
          <a:p>
            <a:pPr lvl="1"/>
            <a:r>
              <a:rPr lang="en-US" dirty="0"/>
              <a:t>in many (but not all) ways, an ideal distributed file system provides clients with the illusion of a shared, local file system</a:t>
            </a:r>
          </a:p>
          <a:p>
            <a:r>
              <a:rPr lang="en-US" dirty="0"/>
              <a:t>But …with a distributed implementation</a:t>
            </a:r>
          </a:p>
          <a:p>
            <a:pPr lvl="1"/>
            <a:r>
              <a:rPr lang="en-US" dirty="0"/>
              <a:t>read blocks / files from remote machines across a network, instead of from a local disk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3"/>
          <p:cNvSpPr>
            <a:spLocks noGrp="1"/>
          </p:cNvSpPr>
          <p:nvPr>
            <p:ph type="sldNum" sz="quarter" idx="12"/>
          </p:nvPr>
        </p:nvSpPr>
        <p:spPr/>
        <p:txBody>
          <a:bodyPr/>
          <a:lstStyle/>
          <a:p>
            <a:fld id="{7928F204-1CE8-4F21-9266-6649C8E0F88E}" type="slidenum">
              <a:rPr lang="en-US"/>
              <a:pPr/>
              <a:t>20</a:t>
            </a:fld>
            <a:endParaRPr lang="en-US"/>
          </a:p>
        </p:txBody>
      </p:sp>
      <p:sp>
        <p:nvSpPr>
          <p:cNvPr id="355330" name="Title 1"/>
          <p:cNvSpPr>
            <a:spLocks noGrp="1"/>
          </p:cNvSpPr>
          <p:nvPr>
            <p:ph type="title" idx="4294967295"/>
          </p:nvPr>
        </p:nvSpPr>
        <p:spPr/>
        <p:txBody>
          <a:bodyPr/>
          <a:lstStyle/>
          <a:p>
            <a:r>
              <a:rPr lang="en-US"/>
              <a:t>GFS:  Reading</a:t>
            </a:r>
          </a:p>
        </p:txBody>
      </p:sp>
      <p:sp>
        <p:nvSpPr>
          <p:cNvPr id="3" name="Content Placeholder 2"/>
          <p:cNvSpPr>
            <a:spLocks noGrp="1"/>
          </p:cNvSpPr>
          <p:nvPr>
            <p:ph idx="4294967295"/>
          </p:nvPr>
        </p:nvSpPr>
        <p:spPr/>
        <p:txBody>
          <a:bodyPr>
            <a:normAutofit/>
          </a:bodyPr>
          <a:lstStyle/>
          <a:p>
            <a:r>
              <a:rPr lang="en-US" sz="2000" dirty="0"/>
              <a:t>Single master vastly simplifies design</a:t>
            </a:r>
          </a:p>
          <a:p>
            <a:r>
              <a:rPr lang="en-US" sz="2000" dirty="0"/>
              <a:t>Clients never read and write file data through the master. Instead, a client asks the master which chunk servers it should contact</a:t>
            </a:r>
          </a:p>
          <a:p>
            <a:r>
              <a:rPr lang="en-US" sz="2000" dirty="0"/>
              <a:t>Using the fixed chunk size, the client translates the file name and byte offset specified by the application into a chunk index within the file</a:t>
            </a:r>
          </a:p>
          <a:p>
            <a:r>
              <a:rPr lang="en-US" sz="2000" dirty="0"/>
              <a:t>It sends the master a request containing the file name and chunk index. The master replies with the corresponding chunk handle and locations of the replicas. The client caches this information using the file name and chunk index as the key</a:t>
            </a:r>
          </a:p>
          <a:p>
            <a:r>
              <a:rPr lang="en-US" sz="2000" dirty="0"/>
              <a:t>The client then sends a request to one of the replicas, most likely the closest one. The request specifies the chunk handle and a byte range within that </a:t>
            </a:r>
            <a:r>
              <a:rPr lang="en-US" sz="2000" dirty="0" smtClean="0"/>
              <a:t>chunk</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5"/>
          <p:cNvSpPr>
            <a:spLocks noGrp="1"/>
          </p:cNvSpPr>
          <p:nvPr>
            <p:ph type="sldNum" sz="quarter" idx="12"/>
          </p:nvPr>
        </p:nvSpPr>
        <p:spPr/>
        <p:txBody>
          <a:bodyPr/>
          <a:lstStyle/>
          <a:p>
            <a:fld id="{7E7B8DA2-CC90-4CFD-B01F-0D81A8580A54}" type="slidenum">
              <a:rPr lang="en-US"/>
              <a:pPr/>
              <a:t>21</a:t>
            </a:fld>
            <a:endParaRPr lang="en-US"/>
          </a:p>
        </p:txBody>
      </p:sp>
      <p:sp>
        <p:nvSpPr>
          <p:cNvPr id="357378" name="Rectangle 2"/>
          <p:cNvSpPr>
            <a:spLocks noGrp="1" noChangeArrowheads="1"/>
          </p:cNvSpPr>
          <p:nvPr>
            <p:ph type="title"/>
          </p:nvPr>
        </p:nvSpPr>
        <p:spPr/>
        <p:txBody>
          <a:bodyPr/>
          <a:lstStyle/>
          <a:p>
            <a:r>
              <a:rPr lang="en-US"/>
              <a:t>GFS:  Writing</a:t>
            </a:r>
          </a:p>
        </p:txBody>
      </p:sp>
      <p:pic>
        <p:nvPicPr>
          <p:cNvPr id="357379" name="Picture 3" descr="wr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3276600"/>
            <a:ext cx="3810000" cy="3065463"/>
          </a:xfrm>
          <a:prstGeom prst="rect">
            <a:avLst/>
          </a:prstGeom>
          <a:noFill/>
          <a:extLst>
            <a:ext uri="{909E8E84-426E-40DD-AFC4-6F175D3DCCD1}">
              <a14:hiddenFill xmlns:a14="http://schemas.microsoft.com/office/drawing/2010/main">
                <a:solidFill>
                  <a:srgbClr val="FFFFFF"/>
                </a:solidFill>
              </a14:hiddenFill>
            </a:ext>
          </a:extLst>
        </p:spPr>
      </p:pic>
      <p:sp>
        <p:nvSpPr>
          <p:cNvPr id="357380" name="Rectangle 4"/>
          <p:cNvSpPr>
            <a:spLocks noChangeArrowheads="1"/>
          </p:cNvSpPr>
          <p:nvPr/>
        </p:nvSpPr>
        <p:spPr bwMode="auto">
          <a:xfrm>
            <a:off x="685800" y="3429000"/>
            <a:ext cx="4419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a:spcBef>
                <a:spcPct val="20000"/>
              </a:spcBef>
              <a:buFontTx/>
              <a:buChar char="•"/>
            </a:pPr>
            <a:r>
              <a:rPr lang="en-US" sz="2400"/>
              <a:t>Primary orders concurrent requests, and triggers disk writes at all replicas</a:t>
            </a:r>
          </a:p>
          <a:p>
            <a:pPr marL="342900" indent="-342900" algn="l">
              <a:spcBef>
                <a:spcPct val="20000"/>
              </a:spcBef>
              <a:buFontTx/>
              <a:buChar char="•"/>
            </a:pPr>
            <a:r>
              <a:rPr lang="en-US" sz="2400"/>
              <a:t>Primary reports success or failure to client</a:t>
            </a:r>
          </a:p>
          <a:p>
            <a:pPr marL="342900" indent="-342900" algn="l">
              <a:spcBef>
                <a:spcPct val="20000"/>
              </a:spcBef>
              <a:buFontTx/>
              <a:buChar char="•"/>
            </a:pPr>
            <a:r>
              <a:rPr lang="en-US" sz="2400">
                <a:solidFill>
                  <a:schemeClr val="accent2"/>
                </a:solidFill>
              </a:rPr>
              <a:t>The write is </a:t>
            </a:r>
            <a:r>
              <a:rPr lang="en-US" sz="2400" i="1">
                <a:solidFill>
                  <a:schemeClr val="accent2"/>
                </a:solidFill>
              </a:rPr>
              <a:t>transactional</a:t>
            </a:r>
          </a:p>
        </p:txBody>
      </p:sp>
      <p:sp>
        <p:nvSpPr>
          <p:cNvPr id="357381" name="Rectangle 5"/>
          <p:cNvSpPr>
            <a:spLocks noGrp="1" noChangeArrowheads="1"/>
          </p:cNvSpPr>
          <p:nvPr>
            <p:ph type="body" idx="1"/>
          </p:nvPr>
        </p:nvSpPr>
        <p:spPr>
          <a:noFill/>
          <a:ln/>
        </p:spPr>
        <p:txBody>
          <a:bodyPr/>
          <a:lstStyle/>
          <a:p>
            <a:r>
              <a:rPr lang="en-US"/>
              <a:t>Client asks master for identity of primary and secondary replicas (chunk servers)</a:t>
            </a:r>
          </a:p>
          <a:p>
            <a:r>
              <a:rPr lang="en-US"/>
              <a:t>Client pushes data to memory at all replicas via a replica-to-replica “chain”</a:t>
            </a:r>
          </a:p>
          <a:p>
            <a:r>
              <a:rPr lang="en-US"/>
              <a:t>Client sends write request to primary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29EAEAA1-79DE-4253-8A61-9F316FF6F4B7}" type="slidenum">
              <a:rPr lang="en-US"/>
              <a:pPr/>
              <a:t>22</a:t>
            </a:fld>
            <a:endParaRPr lang="en-US"/>
          </a:p>
        </p:txBody>
      </p:sp>
      <p:sp>
        <p:nvSpPr>
          <p:cNvPr id="351235"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343C94B1-25C1-43D7-8BD6-EF5434A8367E}" type="slidenum">
              <a:rPr lang="en-US" sz="1400">
                <a:latin typeface="Arial" charset="0"/>
                <a:ea typeface="ＭＳ Ｐゴシック" charset="-128"/>
              </a:rPr>
              <a:pPr algn="r"/>
              <a:t>22</a:t>
            </a:fld>
            <a:endParaRPr lang="en-US" sz="1400">
              <a:latin typeface="Arial" charset="0"/>
              <a:ea typeface="ＭＳ Ｐゴシック" charset="-128"/>
            </a:endParaRPr>
          </a:p>
        </p:txBody>
      </p:sp>
      <p:sp>
        <p:nvSpPr>
          <p:cNvPr id="351236" name="Rectangle 2"/>
          <p:cNvSpPr>
            <a:spLocks noGrp="1" noChangeArrowheads="1"/>
          </p:cNvSpPr>
          <p:nvPr>
            <p:ph type="title" idx="4294967295"/>
          </p:nvPr>
        </p:nvSpPr>
        <p:spPr/>
        <p:txBody>
          <a:bodyPr/>
          <a:lstStyle/>
          <a:p>
            <a:r>
              <a:rPr lang="en-US"/>
              <a:t>Summary of Distributed File Systems</a:t>
            </a:r>
          </a:p>
        </p:txBody>
      </p:sp>
      <p:sp>
        <p:nvSpPr>
          <p:cNvPr id="351237" name="Rectangle 3"/>
          <p:cNvSpPr>
            <a:spLocks noGrp="1" noChangeArrowheads="1"/>
          </p:cNvSpPr>
          <p:nvPr>
            <p:ph type="body" idx="4294967295"/>
          </p:nvPr>
        </p:nvSpPr>
        <p:spPr/>
        <p:txBody>
          <a:bodyPr/>
          <a:lstStyle/>
          <a:p>
            <a:r>
              <a:rPr lang="en-US"/>
              <a:t>There are a number of issues to deal with:</a:t>
            </a:r>
          </a:p>
          <a:p>
            <a:pPr lvl="1"/>
            <a:r>
              <a:rPr lang="en-US"/>
              <a:t>what is the basic abstraction?</a:t>
            </a:r>
          </a:p>
          <a:p>
            <a:pPr lvl="1"/>
            <a:r>
              <a:rPr lang="en-US"/>
              <a:t>naming</a:t>
            </a:r>
          </a:p>
          <a:p>
            <a:pPr lvl="1"/>
            <a:r>
              <a:rPr lang="en-US"/>
              <a:t>caching</a:t>
            </a:r>
          </a:p>
          <a:p>
            <a:pPr lvl="1"/>
            <a:r>
              <a:rPr lang="en-US"/>
              <a:t>sharing and coherency</a:t>
            </a:r>
          </a:p>
          <a:p>
            <a:pPr lvl="1"/>
            <a:r>
              <a:rPr lang="en-US"/>
              <a:t>replication</a:t>
            </a:r>
          </a:p>
          <a:p>
            <a:pPr lvl="1"/>
            <a:r>
              <a:rPr lang="en-US"/>
              <a:t>performance</a:t>
            </a:r>
          </a:p>
          <a:p>
            <a:pPr lvl="1"/>
            <a:r>
              <a:rPr lang="en-US"/>
              <a:t>workload</a:t>
            </a:r>
          </a:p>
          <a:p>
            <a:r>
              <a:rPr lang="en-US"/>
              <a:t>No right answer!  Different systems make different tradeoffs…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12156318-0A62-45C4-B58F-14F94A75545F}" type="slidenum">
              <a:rPr lang="en-US"/>
              <a:pPr/>
              <a:t>23</a:t>
            </a:fld>
            <a:endParaRPr lang="en-US"/>
          </a:p>
        </p:txBody>
      </p:sp>
      <p:sp>
        <p:nvSpPr>
          <p:cNvPr id="315395" name="Rectangle 3"/>
          <p:cNvSpPr>
            <a:spLocks noGrp="1" noChangeArrowheads="1"/>
          </p:cNvSpPr>
          <p:nvPr>
            <p:ph type="body" idx="1"/>
          </p:nvPr>
        </p:nvSpPr>
        <p:spPr/>
        <p:txBody>
          <a:bodyPr/>
          <a:lstStyle/>
          <a:p>
            <a:r>
              <a:rPr lang="en-US"/>
              <a:t>Performance is always an issue</a:t>
            </a:r>
          </a:p>
          <a:p>
            <a:pPr lvl="1"/>
            <a:r>
              <a:rPr lang="en-US"/>
              <a:t>always a tradeoff between performance and the semantics of file operations (e.g., for shared files).</a:t>
            </a:r>
          </a:p>
          <a:p>
            <a:r>
              <a:rPr lang="en-US"/>
              <a:t>Caching of file blocks is crucial in any file system</a:t>
            </a:r>
          </a:p>
          <a:p>
            <a:pPr lvl="1"/>
            <a:r>
              <a:rPr lang="en-US"/>
              <a:t>maintaining coherency is a crucial design issue.</a:t>
            </a:r>
          </a:p>
          <a:p>
            <a:r>
              <a:rPr lang="en-US"/>
              <a:t>Newer systems are dealing with issues such as disconnected operation for mobile computers, and huge workloads (e.g., Google)</a:t>
            </a:r>
          </a:p>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D21F3F5-FB98-4FD4-86FE-7683728B7624}" type="slidenum">
              <a:rPr lang="en-US"/>
              <a:pPr/>
              <a:t>24</a:t>
            </a:fld>
            <a:endParaRPr lang="en-US"/>
          </a:p>
        </p:txBody>
      </p:sp>
      <p:sp>
        <p:nvSpPr>
          <p:cNvPr id="370690" name="Rectangle 2"/>
          <p:cNvSpPr>
            <a:spLocks noGrp="1" noChangeArrowheads="1"/>
          </p:cNvSpPr>
          <p:nvPr>
            <p:ph type="title"/>
          </p:nvPr>
        </p:nvSpPr>
        <p:spPr/>
        <p:txBody>
          <a:bodyPr/>
          <a:lstStyle/>
          <a:p>
            <a:r>
              <a:rPr lang="en-US"/>
              <a:t>Think about …</a:t>
            </a:r>
          </a:p>
        </p:txBody>
      </p:sp>
      <p:sp>
        <p:nvSpPr>
          <p:cNvPr id="370691" name="Rectangle 3"/>
          <p:cNvSpPr>
            <a:spLocks noGrp="1" noChangeArrowheads="1"/>
          </p:cNvSpPr>
          <p:nvPr>
            <p:ph type="body" idx="1"/>
          </p:nvPr>
        </p:nvSpPr>
        <p:spPr/>
        <p:txBody>
          <a:bodyPr/>
          <a:lstStyle/>
          <a:p>
            <a:r>
              <a:rPr lang="en-US"/>
              <a:t>NFS, AFS, Sprite, GFS</a:t>
            </a:r>
          </a:p>
          <a:p>
            <a:pPr lvl="1"/>
            <a:r>
              <a:rPr lang="en-US"/>
              <a:t>How do they differ?  What are the key properties of each?</a:t>
            </a:r>
          </a:p>
          <a:p>
            <a:pPr lvl="1"/>
            <a:r>
              <a:rPr lang="en-US"/>
              <a:t>What about the intended environment for each drove these differences?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ADC8FC0D-F474-43DE-9CE3-56D72853BD24}" type="slidenum">
              <a:rPr lang="en-US"/>
              <a:pPr/>
              <a:t>3</a:t>
            </a:fld>
            <a:endParaRPr lang="en-US"/>
          </a:p>
        </p:txBody>
      </p:sp>
      <p:sp>
        <p:nvSpPr>
          <p:cNvPr id="301058" name="Rectangle 2"/>
          <p:cNvSpPr>
            <a:spLocks noGrp="1" noChangeArrowheads="1"/>
          </p:cNvSpPr>
          <p:nvPr>
            <p:ph type="title"/>
          </p:nvPr>
        </p:nvSpPr>
        <p:spPr/>
        <p:txBody>
          <a:bodyPr/>
          <a:lstStyle/>
          <a:p>
            <a:r>
              <a:rPr lang="en-US"/>
              <a:t>DFS issues</a:t>
            </a:r>
          </a:p>
        </p:txBody>
      </p:sp>
      <p:sp>
        <p:nvSpPr>
          <p:cNvPr id="301059" name="Rectangle 3"/>
          <p:cNvSpPr>
            <a:spLocks noGrp="1" noChangeArrowheads="1"/>
          </p:cNvSpPr>
          <p:nvPr>
            <p:ph type="body" idx="1"/>
          </p:nvPr>
        </p:nvSpPr>
        <p:spPr/>
        <p:txBody>
          <a:bodyPr/>
          <a:lstStyle/>
          <a:p>
            <a:r>
              <a:rPr lang="en-US" dirty="0"/>
              <a:t>What is the basic abstraction</a:t>
            </a:r>
          </a:p>
          <a:p>
            <a:pPr lvl="1"/>
            <a:r>
              <a:rPr lang="en-US" dirty="0"/>
              <a:t>a remote file system?</a:t>
            </a:r>
          </a:p>
          <a:p>
            <a:pPr lvl="2"/>
            <a:r>
              <a:rPr lang="en-US" dirty="0"/>
              <a:t>open, close, read, write, …</a:t>
            </a:r>
          </a:p>
          <a:p>
            <a:pPr lvl="1"/>
            <a:r>
              <a:rPr lang="en-US" dirty="0"/>
              <a:t>a remote disk?</a:t>
            </a:r>
          </a:p>
          <a:p>
            <a:pPr lvl="2"/>
            <a:r>
              <a:rPr lang="en-US" dirty="0"/>
              <a:t>read block, write block</a:t>
            </a:r>
          </a:p>
          <a:p>
            <a:r>
              <a:rPr lang="en-US" dirty="0"/>
              <a:t>Naming</a:t>
            </a:r>
          </a:p>
          <a:p>
            <a:pPr lvl="1"/>
            <a:r>
              <a:rPr lang="en-US" dirty="0"/>
              <a:t>how are files named?</a:t>
            </a:r>
          </a:p>
          <a:p>
            <a:pPr lvl="1"/>
            <a:r>
              <a:rPr lang="en-US" dirty="0"/>
              <a:t>are those names </a:t>
            </a:r>
            <a:r>
              <a:rPr lang="en-US" dirty="0">
                <a:solidFill>
                  <a:schemeClr val="accent2"/>
                </a:solidFill>
              </a:rPr>
              <a:t>location transparent</a:t>
            </a:r>
            <a:r>
              <a:rPr lang="en-US" dirty="0"/>
              <a:t>?</a:t>
            </a:r>
          </a:p>
          <a:p>
            <a:pPr lvl="2"/>
            <a:r>
              <a:rPr lang="en-US" dirty="0"/>
              <a:t>is the file location visible to the user?</a:t>
            </a:r>
          </a:p>
          <a:p>
            <a:pPr lvl="2"/>
            <a:r>
              <a:rPr lang="en-US" dirty="0" smtClean="0"/>
              <a:t>do </a:t>
            </a:r>
            <a:r>
              <a:rPr lang="en-US" dirty="0"/>
              <a:t>the names change if the file moves?</a:t>
            </a:r>
          </a:p>
          <a:p>
            <a:pPr lvl="2"/>
            <a:r>
              <a:rPr lang="en-US" dirty="0"/>
              <a:t>do the names change if the user moves?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A757A0A5-4E44-4919-9093-66666FCEC926}" type="slidenum">
              <a:rPr lang="en-US"/>
              <a:pPr/>
              <a:t>4</a:t>
            </a:fld>
            <a:endParaRPr lang="en-US"/>
          </a:p>
        </p:txBody>
      </p:sp>
      <p:sp>
        <p:nvSpPr>
          <p:cNvPr id="302083" name="Rectangle 3"/>
          <p:cNvSpPr>
            <a:spLocks noGrp="1" noChangeArrowheads="1"/>
          </p:cNvSpPr>
          <p:nvPr>
            <p:ph type="body" idx="1"/>
          </p:nvPr>
        </p:nvSpPr>
        <p:spPr/>
        <p:txBody>
          <a:bodyPr/>
          <a:lstStyle/>
          <a:p>
            <a:r>
              <a:rPr lang="en-US"/>
              <a:t>Caching</a:t>
            </a:r>
          </a:p>
          <a:p>
            <a:pPr lvl="1"/>
            <a:r>
              <a:rPr lang="en-US"/>
              <a:t>caching exists for performance reasons</a:t>
            </a:r>
          </a:p>
          <a:p>
            <a:pPr lvl="1"/>
            <a:r>
              <a:rPr lang="en-US"/>
              <a:t>where are file blocks cached?</a:t>
            </a:r>
          </a:p>
          <a:p>
            <a:pPr lvl="2"/>
            <a:r>
              <a:rPr lang="en-US"/>
              <a:t>on the file server?</a:t>
            </a:r>
          </a:p>
          <a:p>
            <a:pPr lvl="2"/>
            <a:r>
              <a:rPr lang="en-US"/>
              <a:t>on the client machine?</a:t>
            </a:r>
          </a:p>
          <a:p>
            <a:pPr lvl="2"/>
            <a:r>
              <a:rPr lang="en-US"/>
              <a:t>both?</a:t>
            </a:r>
          </a:p>
          <a:p>
            <a:r>
              <a:rPr lang="en-US"/>
              <a:t>Sharing and coherency</a:t>
            </a:r>
          </a:p>
          <a:p>
            <a:pPr lvl="1"/>
            <a:r>
              <a:rPr lang="en-US"/>
              <a:t>what are the semantics of sharing?</a:t>
            </a:r>
          </a:p>
          <a:p>
            <a:pPr lvl="1"/>
            <a:r>
              <a:rPr lang="en-US"/>
              <a:t>what happens when a cached block/file is modified?</a:t>
            </a:r>
          </a:p>
          <a:p>
            <a:pPr lvl="1"/>
            <a:r>
              <a:rPr lang="en-US"/>
              <a:t>how does a node know when its cached blocks are stale?</a:t>
            </a:r>
          </a:p>
          <a:p>
            <a:pPr lvl="2"/>
            <a:r>
              <a:rPr lang="en-US"/>
              <a:t>if we cache on the client side, we’re presumably caching on multiple client machines if a file is being shared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643488A8-F41A-4386-94B6-2D0AA6EF761B}" type="slidenum">
              <a:rPr lang="en-US"/>
              <a:pPr/>
              <a:t>5</a:t>
            </a:fld>
            <a:endParaRPr lang="en-US"/>
          </a:p>
        </p:txBody>
      </p:sp>
      <p:sp>
        <p:nvSpPr>
          <p:cNvPr id="304131" name="Rectangle 3"/>
          <p:cNvSpPr>
            <a:spLocks noGrp="1" noChangeArrowheads="1"/>
          </p:cNvSpPr>
          <p:nvPr>
            <p:ph type="body" idx="1"/>
          </p:nvPr>
        </p:nvSpPr>
        <p:spPr/>
        <p:txBody>
          <a:bodyPr/>
          <a:lstStyle/>
          <a:p>
            <a:r>
              <a:rPr lang="en-US"/>
              <a:t>Replication</a:t>
            </a:r>
          </a:p>
          <a:p>
            <a:pPr lvl="1"/>
            <a:r>
              <a:rPr lang="en-US"/>
              <a:t>replication can exist for performance and/or availability</a:t>
            </a:r>
          </a:p>
          <a:p>
            <a:pPr lvl="1"/>
            <a:r>
              <a:rPr lang="en-US"/>
              <a:t>can there be multiple copies of a file in the network?</a:t>
            </a:r>
          </a:p>
          <a:p>
            <a:pPr lvl="1"/>
            <a:r>
              <a:rPr lang="en-US"/>
              <a:t>if multiple copies, how are updates handled?</a:t>
            </a:r>
          </a:p>
          <a:p>
            <a:pPr lvl="1"/>
            <a:r>
              <a:rPr lang="en-US"/>
              <a:t>what if there’s a network partition?  Can clients work on separate copies?  If so, how does reconciliation take place?</a:t>
            </a:r>
          </a:p>
          <a:p>
            <a:r>
              <a:rPr lang="en-US"/>
              <a:t>Performance</a:t>
            </a:r>
          </a:p>
          <a:p>
            <a:pPr lvl="1"/>
            <a:r>
              <a:rPr lang="en-US"/>
              <a:t>what is the performance of remote operations?</a:t>
            </a:r>
          </a:p>
          <a:p>
            <a:pPr lvl="1"/>
            <a:r>
              <a:rPr lang="en-US"/>
              <a:t>what is the additional cost of file sharing?</a:t>
            </a:r>
          </a:p>
          <a:p>
            <a:pPr lvl="1"/>
            <a:r>
              <a:rPr lang="en-US"/>
              <a:t>how does the system scale as the number of clients grows? </a:t>
            </a:r>
          </a:p>
          <a:p>
            <a:pPr lvl="1"/>
            <a:r>
              <a:rPr lang="en-US"/>
              <a:t>what are the performance bottlenecks:  network, CPU, disks, protocols, data copying?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4" name="Slide Number Placeholder 5"/>
          <p:cNvSpPr>
            <a:spLocks noGrp="1"/>
          </p:cNvSpPr>
          <p:nvPr>
            <p:ph type="sldNum" sz="quarter" idx="12"/>
          </p:nvPr>
        </p:nvSpPr>
        <p:spPr/>
        <p:txBody>
          <a:bodyPr/>
          <a:lstStyle/>
          <a:p>
            <a:fld id="{DE3D4698-0BE7-425A-B9DB-AC2ACF1174ED}" type="slidenum">
              <a:rPr lang="en-US"/>
              <a:pPr/>
              <a:t>6</a:t>
            </a:fld>
            <a:endParaRPr lang="en-US"/>
          </a:p>
        </p:txBody>
      </p:sp>
      <p:sp>
        <p:nvSpPr>
          <p:cNvPr id="364546" name="AutoShape 2"/>
          <p:cNvSpPr>
            <a:spLocks noChangeArrowheads="1"/>
          </p:cNvSpPr>
          <p:nvPr/>
        </p:nvSpPr>
        <p:spPr bwMode="auto">
          <a:xfrm>
            <a:off x="2063750" y="1465263"/>
            <a:ext cx="893763"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7" name="AutoShape 3"/>
          <p:cNvSpPr>
            <a:spLocks noChangeArrowheads="1"/>
          </p:cNvSpPr>
          <p:nvPr/>
        </p:nvSpPr>
        <p:spPr bwMode="auto">
          <a:xfrm>
            <a:off x="38496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8" name="AutoShape 4"/>
          <p:cNvSpPr>
            <a:spLocks noChangeArrowheads="1"/>
          </p:cNvSpPr>
          <p:nvPr/>
        </p:nvSpPr>
        <p:spPr bwMode="auto">
          <a:xfrm>
            <a:off x="57292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49" name="Text Box 5"/>
          <p:cNvSpPr txBox="1">
            <a:spLocks noChangeArrowheads="1"/>
          </p:cNvSpPr>
          <p:nvPr/>
        </p:nvSpPr>
        <p:spPr bwMode="auto">
          <a:xfrm>
            <a:off x="17526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1</a:t>
            </a:r>
          </a:p>
        </p:txBody>
      </p:sp>
      <p:sp>
        <p:nvSpPr>
          <p:cNvPr id="364550" name="Text Box 6"/>
          <p:cNvSpPr txBox="1">
            <a:spLocks noChangeArrowheads="1"/>
          </p:cNvSpPr>
          <p:nvPr/>
        </p:nvSpPr>
        <p:spPr bwMode="auto">
          <a:xfrm>
            <a:off x="3124200" y="1143000"/>
            <a:ext cx="24384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2 (child)</a:t>
            </a:r>
            <a:endParaRPr lang="en-US" b="1" dirty="0"/>
          </a:p>
        </p:txBody>
      </p:sp>
      <p:sp>
        <p:nvSpPr>
          <p:cNvPr id="364551" name="Text Box 7"/>
          <p:cNvSpPr txBox="1">
            <a:spLocks noChangeArrowheads="1"/>
          </p:cNvSpPr>
          <p:nvPr/>
        </p:nvSpPr>
        <p:spPr bwMode="auto">
          <a:xfrm>
            <a:off x="54864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3</a:t>
            </a:r>
          </a:p>
        </p:txBody>
      </p:sp>
      <p:sp>
        <p:nvSpPr>
          <p:cNvPr id="364552" name="Rectangle 8"/>
          <p:cNvSpPr>
            <a:spLocks noChangeArrowheads="1"/>
          </p:cNvSpPr>
          <p:nvPr/>
        </p:nvSpPr>
        <p:spPr bwMode="auto">
          <a:xfrm>
            <a:off x="2157413"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3" name="Rectangle 9"/>
          <p:cNvSpPr>
            <a:spLocks noChangeArrowheads="1"/>
          </p:cNvSpPr>
          <p:nvPr/>
        </p:nvSpPr>
        <p:spPr bwMode="auto">
          <a:xfrm>
            <a:off x="3943350"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4" name="Rectangle 10"/>
          <p:cNvSpPr>
            <a:spLocks noChangeArrowheads="1"/>
          </p:cNvSpPr>
          <p:nvPr/>
        </p:nvSpPr>
        <p:spPr bwMode="auto">
          <a:xfrm>
            <a:off x="5824538"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5" name="Line 11"/>
          <p:cNvSpPr>
            <a:spLocks noChangeShapeType="1"/>
          </p:cNvSpPr>
          <p:nvPr/>
        </p:nvSpPr>
        <p:spPr bwMode="auto">
          <a:xfrm>
            <a:off x="229870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6" name="Line 12"/>
          <p:cNvSpPr>
            <a:spLocks noChangeShapeType="1"/>
          </p:cNvSpPr>
          <p:nvPr/>
        </p:nvSpPr>
        <p:spPr bwMode="auto">
          <a:xfrm>
            <a:off x="248761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7" name="Line 13"/>
          <p:cNvSpPr>
            <a:spLocks noChangeShapeType="1"/>
          </p:cNvSpPr>
          <p:nvPr/>
        </p:nvSpPr>
        <p:spPr bwMode="auto">
          <a:xfrm>
            <a:off x="26749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8" name="Line 14"/>
          <p:cNvSpPr>
            <a:spLocks noChangeShapeType="1"/>
          </p:cNvSpPr>
          <p:nvPr/>
        </p:nvSpPr>
        <p:spPr bwMode="auto">
          <a:xfrm>
            <a:off x="427355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59" name="Line 15"/>
          <p:cNvSpPr>
            <a:spLocks noChangeShapeType="1"/>
          </p:cNvSpPr>
          <p:nvPr/>
        </p:nvSpPr>
        <p:spPr bwMode="auto">
          <a:xfrm>
            <a:off x="40846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0" name="Line 16"/>
          <p:cNvSpPr>
            <a:spLocks noChangeShapeType="1"/>
          </p:cNvSpPr>
          <p:nvPr/>
        </p:nvSpPr>
        <p:spPr bwMode="auto">
          <a:xfrm>
            <a:off x="44608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1" name="Line 17"/>
          <p:cNvSpPr>
            <a:spLocks noChangeShapeType="1"/>
          </p:cNvSpPr>
          <p:nvPr/>
        </p:nvSpPr>
        <p:spPr bwMode="auto">
          <a:xfrm>
            <a:off x="619918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2" name="Line 18"/>
          <p:cNvSpPr>
            <a:spLocks noChangeShapeType="1"/>
          </p:cNvSpPr>
          <p:nvPr/>
        </p:nvSpPr>
        <p:spPr bwMode="auto">
          <a:xfrm>
            <a:off x="601186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3" name="Line 19"/>
          <p:cNvSpPr>
            <a:spLocks noChangeShapeType="1"/>
          </p:cNvSpPr>
          <p:nvPr/>
        </p:nvSpPr>
        <p:spPr bwMode="auto">
          <a:xfrm>
            <a:off x="63404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64" name="Text Box 20"/>
          <p:cNvSpPr txBox="1">
            <a:spLocks noChangeArrowheads="1"/>
          </p:cNvSpPr>
          <p:nvPr/>
        </p:nvSpPr>
        <p:spPr bwMode="auto">
          <a:xfrm>
            <a:off x="18288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5" name="Text Box 21"/>
          <p:cNvSpPr txBox="1">
            <a:spLocks noChangeArrowheads="1"/>
          </p:cNvSpPr>
          <p:nvPr/>
        </p:nvSpPr>
        <p:spPr bwMode="auto">
          <a:xfrm>
            <a:off x="3657600" y="1524000"/>
            <a:ext cx="1365250"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6" name="Text Box 22"/>
          <p:cNvSpPr txBox="1">
            <a:spLocks noChangeArrowheads="1"/>
          </p:cNvSpPr>
          <p:nvPr/>
        </p:nvSpPr>
        <p:spPr bwMode="auto">
          <a:xfrm>
            <a:off x="54864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64567" name="Text Box 23"/>
          <p:cNvSpPr txBox="1">
            <a:spLocks noChangeArrowheads="1"/>
          </p:cNvSpPr>
          <p:nvPr/>
        </p:nvSpPr>
        <p:spPr bwMode="auto">
          <a:xfrm>
            <a:off x="1371600" y="2971800"/>
            <a:ext cx="1490663"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open file table</a:t>
            </a:r>
          </a:p>
        </p:txBody>
      </p:sp>
      <p:grpSp>
        <p:nvGrpSpPr>
          <p:cNvPr id="364569" name="Group 25"/>
          <p:cNvGrpSpPr>
            <a:grpSpLocks/>
          </p:cNvGrpSpPr>
          <p:nvPr/>
        </p:nvGrpSpPr>
        <p:grpSpPr bwMode="auto">
          <a:xfrm>
            <a:off x="2909888" y="3073400"/>
            <a:ext cx="1316037" cy="338138"/>
            <a:chOff x="1008" y="2016"/>
            <a:chExt cx="1344" cy="384"/>
          </a:xfrm>
        </p:grpSpPr>
        <p:sp>
          <p:nvSpPr>
            <p:cNvPr id="364570" name="Rectangle 26"/>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1" name="Line 27"/>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4574" name="Group 30"/>
          <p:cNvGrpSpPr>
            <a:grpSpLocks/>
          </p:cNvGrpSpPr>
          <p:nvPr/>
        </p:nvGrpSpPr>
        <p:grpSpPr bwMode="auto">
          <a:xfrm>
            <a:off x="4695825" y="3073400"/>
            <a:ext cx="1316038" cy="338138"/>
            <a:chOff x="1008" y="2016"/>
            <a:chExt cx="1344" cy="384"/>
          </a:xfrm>
        </p:grpSpPr>
        <p:sp>
          <p:nvSpPr>
            <p:cNvPr id="364575" name="Rectangle 31"/>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6" name="Line 32"/>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4577" name="Text Box 33"/>
          <p:cNvSpPr txBox="1">
            <a:spLocks noChangeArrowheads="1"/>
          </p:cNvSpPr>
          <p:nvPr/>
        </p:nvSpPr>
        <p:spPr bwMode="auto">
          <a:xfrm>
            <a:off x="47244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64578" name="Freeform 34"/>
          <p:cNvSpPr>
            <a:spLocks/>
          </p:cNvSpPr>
          <p:nvPr/>
        </p:nvSpPr>
        <p:spPr bwMode="auto">
          <a:xfrm>
            <a:off x="2322513" y="2184400"/>
            <a:ext cx="635000" cy="889000"/>
          </a:xfrm>
          <a:custGeom>
            <a:avLst/>
            <a:gdLst>
              <a:gd name="T0" fmla="*/ 72 w 648"/>
              <a:gd name="T1" fmla="*/ 0 h 1008"/>
              <a:gd name="T2" fmla="*/ 72 w 648"/>
              <a:gd name="T3" fmla="*/ 480 h 1008"/>
              <a:gd name="T4" fmla="*/ 504 w 648"/>
              <a:gd name="T5" fmla="*/ 720 h 1008"/>
              <a:gd name="T6" fmla="*/ 648 w 648"/>
              <a:gd name="T7" fmla="*/ 1008 h 1008"/>
            </a:gdLst>
            <a:ahLst/>
            <a:cxnLst>
              <a:cxn ang="0">
                <a:pos x="T0" y="T1"/>
              </a:cxn>
              <a:cxn ang="0">
                <a:pos x="T2" y="T3"/>
              </a:cxn>
              <a:cxn ang="0">
                <a:pos x="T4" y="T5"/>
              </a:cxn>
              <a:cxn ang="0">
                <a:pos x="T6" y="T7"/>
              </a:cxn>
            </a:cxnLst>
            <a:rect l="0" t="0" r="r" b="b"/>
            <a:pathLst>
              <a:path w="648" h="1008">
                <a:moveTo>
                  <a:pt x="72" y="0"/>
                </a:moveTo>
                <a:cubicBezTo>
                  <a:pt x="36" y="180"/>
                  <a:pt x="0" y="360"/>
                  <a:pt x="72" y="480"/>
                </a:cubicBezTo>
                <a:cubicBezTo>
                  <a:pt x="144" y="600"/>
                  <a:pt x="408" y="632"/>
                  <a:pt x="504" y="720"/>
                </a:cubicBezTo>
                <a:cubicBezTo>
                  <a:pt x="600" y="808"/>
                  <a:pt x="624" y="960"/>
                  <a:pt x="648"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79" name="Freeform 35"/>
          <p:cNvSpPr>
            <a:spLocks/>
          </p:cNvSpPr>
          <p:nvPr/>
        </p:nvSpPr>
        <p:spPr bwMode="auto">
          <a:xfrm>
            <a:off x="3003550" y="2184400"/>
            <a:ext cx="1308100" cy="889000"/>
          </a:xfrm>
          <a:custGeom>
            <a:avLst/>
            <a:gdLst>
              <a:gd name="T0" fmla="*/ 1200 w 1336"/>
              <a:gd name="T1" fmla="*/ 0 h 1008"/>
              <a:gd name="T2" fmla="*/ 1200 w 1336"/>
              <a:gd name="T3" fmla="*/ 480 h 1008"/>
              <a:gd name="T4" fmla="*/ 384 w 1336"/>
              <a:gd name="T5" fmla="*/ 576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192"/>
                  <a:pt x="1336" y="384"/>
                  <a:pt x="1200" y="480"/>
                </a:cubicBezTo>
                <a:cubicBezTo>
                  <a:pt x="1064" y="576"/>
                  <a:pt x="584" y="488"/>
                  <a:pt x="384" y="576"/>
                </a:cubicBezTo>
                <a:cubicBezTo>
                  <a:pt x="184" y="664"/>
                  <a:pt x="92" y="836"/>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0" name="Freeform 36"/>
          <p:cNvSpPr>
            <a:spLocks/>
          </p:cNvSpPr>
          <p:nvPr/>
        </p:nvSpPr>
        <p:spPr bwMode="auto">
          <a:xfrm>
            <a:off x="4743450" y="2184400"/>
            <a:ext cx="1308100" cy="889000"/>
          </a:xfrm>
          <a:custGeom>
            <a:avLst/>
            <a:gdLst>
              <a:gd name="T0" fmla="*/ 1200 w 1336"/>
              <a:gd name="T1" fmla="*/ 0 h 1008"/>
              <a:gd name="T2" fmla="*/ 1200 w 1336"/>
              <a:gd name="T3" fmla="*/ 576 h 1008"/>
              <a:gd name="T4" fmla="*/ 384 w 1336"/>
              <a:gd name="T5" fmla="*/ 768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224"/>
                  <a:pt x="1336" y="448"/>
                  <a:pt x="1200" y="576"/>
                </a:cubicBezTo>
                <a:cubicBezTo>
                  <a:pt x="1064" y="704"/>
                  <a:pt x="584" y="696"/>
                  <a:pt x="384" y="768"/>
                </a:cubicBezTo>
                <a:cubicBezTo>
                  <a:pt x="184" y="840"/>
                  <a:pt x="64" y="968"/>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64581" name="Group 37"/>
          <p:cNvGrpSpPr>
            <a:grpSpLocks/>
          </p:cNvGrpSpPr>
          <p:nvPr/>
        </p:nvGrpSpPr>
        <p:grpSpPr bwMode="auto">
          <a:xfrm>
            <a:off x="3144838" y="3792538"/>
            <a:ext cx="1550987" cy="719137"/>
            <a:chOff x="1728" y="2928"/>
            <a:chExt cx="1584" cy="816"/>
          </a:xfrm>
        </p:grpSpPr>
        <p:sp>
          <p:nvSpPr>
            <p:cNvPr id="364582" name="Rectangle 38"/>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3" name="Line 39"/>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4" name="Line 40"/>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5" name="Line 41"/>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6" name="Line 42"/>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7" name="Line 43"/>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88" name="Line 44"/>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4589" name="Group 45"/>
          <p:cNvGrpSpPr>
            <a:grpSpLocks/>
          </p:cNvGrpSpPr>
          <p:nvPr/>
        </p:nvGrpSpPr>
        <p:grpSpPr bwMode="auto">
          <a:xfrm>
            <a:off x="4978400" y="3792538"/>
            <a:ext cx="1550988" cy="719137"/>
            <a:chOff x="1728" y="2928"/>
            <a:chExt cx="1584" cy="816"/>
          </a:xfrm>
        </p:grpSpPr>
        <p:sp>
          <p:nvSpPr>
            <p:cNvPr id="364590" name="Rectangle 46"/>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1" name="Line 47"/>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2" name="Line 48"/>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3" name="Line 49"/>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4" name="Line 50"/>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5" name="Line 51"/>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6" name="Line 52"/>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4597" name="Text Box 53"/>
          <p:cNvSpPr txBox="1">
            <a:spLocks noChangeArrowheads="1"/>
          </p:cNvSpPr>
          <p:nvPr/>
        </p:nvSpPr>
        <p:spPr bwMode="auto">
          <a:xfrm>
            <a:off x="990600" y="3810000"/>
            <a:ext cx="2003425"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memory-resident i-node table</a:t>
            </a:r>
          </a:p>
        </p:txBody>
      </p:sp>
      <p:sp>
        <p:nvSpPr>
          <p:cNvPr id="364598" name="Freeform 54"/>
          <p:cNvSpPr>
            <a:spLocks/>
          </p:cNvSpPr>
          <p:nvPr/>
        </p:nvSpPr>
        <p:spPr bwMode="auto">
          <a:xfrm>
            <a:off x="3192463" y="3327400"/>
            <a:ext cx="398462" cy="465138"/>
          </a:xfrm>
          <a:custGeom>
            <a:avLst/>
            <a:gdLst>
              <a:gd name="T0" fmla="*/ 384 w 408"/>
              <a:gd name="T1" fmla="*/ 0 h 528"/>
              <a:gd name="T2" fmla="*/ 384 w 408"/>
              <a:gd name="T3" fmla="*/ 192 h 528"/>
              <a:gd name="T4" fmla="*/ 240 w 408"/>
              <a:gd name="T5" fmla="*/ 288 h 528"/>
              <a:gd name="T6" fmla="*/ 96 w 408"/>
              <a:gd name="T7" fmla="*/ 336 h 528"/>
              <a:gd name="T8" fmla="*/ 0 w 408"/>
              <a:gd name="T9" fmla="*/ 528 h 528"/>
            </a:gdLst>
            <a:ahLst/>
            <a:cxnLst>
              <a:cxn ang="0">
                <a:pos x="T0" y="T1"/>
              </a:cxn>
              <a:cxn ang="0">
                <a:pos x="T2" y="T3"/>
              </a:cxn>
              <a:cxn ang="0">
                <a:pos x="T4" y="T5"/>
              </a:cxn>
              <a:cxn ang="0">
                <a:pos x="T6" y="T7"/>
              </a:cxn>
              <a:cxn ang="0">
                <a:pos x="T8" y="T9"/>
              </a:cxn>
            </a:cxnLst>
            <a:rect l="0" t="0" r="r" b="b"/>
            <a:pathLst>
              <a:path w="408" h="528">
                <a:moveTo>
                  <a:pt x="384" y="0"/>
                </a:moveTo>
                <a:cubicBezTo>
                  <a:pt x="396" y="72"/>
                  <a:pt x="408" y="144"/>
                  <a:pt x="384" y="192"/>
                </a:cubicBezTo>
                <a:cubicBezTo>
                  <a:pt x="360" y="240"/>
                  <a:pt x="288" y="264"/>
                  <a:pt x="240" y="288"/>
                </a:cubicBezTo>
                <a:cubicBezTo>
                  <a:pt x="192" y="312"/>
                  <a:pt x="136" y="296"/>
                  <a:pt x="96" y="336"/>
                </a:cubicBezTo>
                <a:cubicBezTo>
                  <a:pt x="56" y="376"/>
                  <a:pt x="16" y="496"/>
                  <a:pt x="0"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599" name="Freeform 55"/>
          <p:cNvSpPr>
            <a:spLocks/>
          </p:cNvSpPr>
          <p:nvPr/>
        </p:nvSpPr>
        <p:spPr bwMode="auto">
          <a:xfrm>
            <a:off x="3302000" y="3327400"/>
            <a:ext cx="2122488" cy="465138"/>
          </a:xfrm>
          <a:custGeom>
            <a:avLst/>
            <a:gdLst>
              <a:gd name="T0" fmla="*/ 2096 w 2168"/>
              <a:gd name="T1" fmla="*/ 0 h 528"/>
              <a:gd name="T2" fmla="*/ 2096 w 2168"/>
              <a:gd name="T3" fmla="*/ 192 h 528"/>
              <a:gd name="T4" fmla="*/ 1664 w 2168"/>
              <a:gd name="T5" fmla="*/ 384 h 528"/>
              <a:gd name="T6" fmla="*/ 272 w 2168"/>
              <a:gd name="T7" fmla="*/ 384 h 528"/>
              <a:gd name="T8" fmla="*/ 32 w 2168"/>
              <a:gd name="T9" fmla="*/ 528 h 528"/>
            </a:gdLst>
            <a:ahLst/>
            <a:cxnLst>
              <a:cxn ang="0">
                <a:pos x="T0" y="T1"/>
              </a:cxn>
              <a:cxn ang="0">
                <a:pos x="T2" y="T3"/>
              </a:cxn>
              <a:cxn ang="0">
                <a:pos x="T4" y="T5"/>
              </a:cxn>
              <a:cxn ang="0">
                <a:pos x="T6" y="T7"/>
              </a:cxn>
              <a:cxn ang="0">
                <a:pos x="T8" y="T9"/>
              </a:cxn>
            </a:cxnLst>
            <a:rect l="0" t="0" r="r" b="b"/>
            <a:pathLst>
              <a:path w="2168" h="528">
                <a:moveTo>
                  <a:pt x="2096" y="0"/>
                </a:moveTo>
                <a:cubicBezTo>
                  <a:pt x="2132" y="64"/>
                  <a:pt x="2168" y="128"/>
                  <a:pt x="2096" y="192"/>
                </a:cubicBezTo>
                <a:cubicBezTo>
                  <a:pt x="2024" y="256"/>
                  <a:pt x="1968" y="352"/>
                  <a:pt x="1664" y="384"/>
                </a:cubicBezTo>
                <a:cubicBezTo>
                  <a:pt x="1360" y="416"/>
                  <a:pt x="544" y="360"/>
                  <a:pt x="272" y="384"/>
                </a:cubicBezTo>
                <a:cubicBezTo>
                  <a:pt x="0" y="408"/>
                  <a:pt x="16" y="468"/>
                  <a:pt x="32"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1" name="Rectangle 57"/>
          <p:cNvSpPr>
            <a:spLocks noGrp="1" noChangeArrowheads="1"/>
          </p:cNvSpPr>
          <p:nvPr>
            <p:ph type="title"/>
          </p:nvPr>
        </p:nvSpPr>
        <p:spPr>
          <a:xfrm>
            <a:off x="533400" y="381000"/>
            <a:ext cx="8077200" cy="685800"/>
          </a:xfrm>
          <a:noFill/>
          <a:ln/>
        </p:spPr>
        <p:txBody>
          <a:bodyPr/>
          <a:lstStyle/>
          <a:p>
            <a:r>
              <a:rPr lang="en-US"/>
              <a:t>Reminder:  Single-system Unix file sharing</a:t>
            </a:r>
          </a:p>
        </p:txBody>
      </p:sp>
      <p:sp>
        <p:nvSpPr>
          <p:cNvPr id="364602" name="Text Box 58"/>
          <p:cNvSpPr txBox="1">
            <a:spLocks noChangeArrowheads="1"/>
          </p:cNvSpPr>
          <p:nvPr/>
        </p:nvSpPr>
        <p:spPr bwMode="auto">
          <a:xfrm>
            <a:off x="29718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64603" name="Cloud"/>
          <p:cNvSpPr>
            <a:spLocks noChangeAspect="1" noEditPoints="1" noChangeArrowheads="1"/>
          </p:cNvSpPr>
          <p:nvPr/>
        </p:nvSpPr>
        <p:spPr bwMode="auto">
          <a:xfrm>
            <a:off x="1981200" y="4648200"/>
            <a:ext cx="53340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64604" name="Text Box 60"/>
          <p:cNvSpPr txBox="1">
            <a:spLocks noChangeArrowheads="1"/>
          </p:cNvSpPr>
          <p:nvPr/>
        </p:nvSpPr>
        <p:spPr bwMode="auto">
          <a:xfrm>
            <a:off x="3657600" y="5257800"/>
            <a:ext cx="2133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file buffer cache</a:t>
            </a:r>
          </a:p>
        </p:txBody>
      </p:sp>
      <p:sp>
        <p:nvSpPr>
          <p:cNvPr id="364606" name="Oval 62"/>
          <p:cNvSpPr>
            <a:spLocks noChangeArrowheads="1"/>
          </p:cNvSpPr>
          <p:nvPr/>
        </p:nvSpPr>
        <p:spPr bwMode="auto">
          <a:xfrm>
            <a:off x="7543800" y="4800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7" name="Rectangle 63"/>
          <p:cNvSpPr>
            <a:spLocks noChangeArrowheads="1"/>
          </p:cNvSpPr>
          <p:nvPr/>
        </p:nvSpPr>
        <p:spPr bwMode="auto">
          <a:xfrm>
            <a:off x="7543800" y="3886200"/>
            <a:ext cx="1295400" cy="10874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8" name="Oval 64"/>
          <p:cNvSpPr>
            <a:spLocks noChangeArrowheads="1"/>
          </p:cNvSpPr>
          <p:nvPr/>
        </p:nvSpPr>
        <p:spPr bwMode="auto">
          <a:xfrm>
            <a:off x="7543800" y="3657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09" name="Rectangle 65"/>
          <p:cNvSpPr>
            <a:spLocks noChangeArrowheads="1"/>
          </p:cNvSpPr>
          <p:nvPr/>
        </p:nvSpPr>
        <p:spPr bwMode="auto">
          <a:xfrm>
            <a:off x="7559675" y="4843463"/>
            <a:ext cx="1262063" cy="152400"/>
          </a:xfrm>
          <a:prstGeom prst="rect">
            <a:avLst/>
          </a:prstGeom>
          <a:solidFill>
            <a:srgbClr val="EBEB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610" name="Text Box 66"/>
          <p:cNvSpPr txBox="1">
            <a:spLocks noChangeArrowheads="1"/>
          </p:cNvSpPr>
          <p:nvPr/>
        </p:nvSpPr>
        <p:spPr bwMode="auto">
          <a:xfrm>
            <a:off x="7696200" y="4343400"/>
            <a:ext cx="990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disk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8DCD93A-F762-4482-9B7B-F18A6522C6A4}" type="slidenum">
              <a:rPr lang="en-US"/>
              <a:pPr/>
              <a:t>7</a:t>
            </a:fld>
            <a:endParaRPr lang="en-US"/>
          </a:p>
        </p:txBody>
      </p:sp>
      <p:sp>
        <p:nvSpPr>
          <p:cNvPr id="305154" name="Rectangle 2"/>
          <p:cNvSpPr>
            <a:spLocks noGrp="1" noChangeArrowheads="1"/>
          </p:cNvSpPr>
          <p:nvPr>
            <p:ph type="title"/>
          </p:nvPr>
        </p:nvSpPr>
        <p:spPr>
          <a:xfrm>
            <a:off x="0" y="381000"/>
            <a:ext cx="9144000" cy="685800"/>
          </a:xfrm>
        </p:spPr>
        <p:txBody>
          <a:bodyPr/>
          <a:lstStyle/>
          <a:p>
            <a:r>
              <a:rPr lang="en-US"/>
              <a:t>Example:  Sun’s Network File System (NFS)</a:t>
            </a:r>
          </a:p>
        </p:txBody>
      </p:sp>
      <p:sp>
        <p:nvSpPr>
          <p:cNvPr id="305155" name="Rectangle 3"/>
          <p:cNvSpPr>
            <a:spLocks noGrp="1" noChangeArrowheads="1"/>
          </p:cNvSpPr>
          <p:nvPr>
            <p:ph type="body" idx="1"/>
          </p:nvPr>
        </p:nvSpPr>
        <p:spPr>
          <a:xfrm>
            <a:off x="685800" y="1143000"/>
            <a:ext cx="7772400" cy="5486400"/>
          </a:xfrm>
        </p:spPr>
        <p:txBody>
          <a:bodyPr/>
          <a:lstStyle/>
          <a:p>
            <a:pPr>
              <a:lnSpc>
                <a:spcPct val="90000"/>
              </a:lnSpc>
            </a:pPr>
            <a:r>
              <a:rPr lang="en-US" sz="2000" dirty="0"/>
              <a:t>The Sun Network File System (NFS) has become a common standard for distributed UNIX file access</a:t>
            </a:r>
          </a:p>
          <a:p>
            <a:pPr>
              <a:lnSpc>
                <a:spcPct val="90000"/>
              </a:lnSpc>
            </a:pPr>
            <a:r>
              <a:rPr lang="en-US" sz="2000" dirty="0"/>
              <a:t>NFS runs over LANs (even over WANs – slowly)</a:t>
            </a:r>
          </a:p>
          <a:p>
            <a:pPr>
              <a:lnSpc>
                <a:spcPct val="90000"/>
              </a:lnSpc>
            </a:pPr>
            <a:r>
              <a:rPr lang="en-US" sz="2000" dirty="0"/>
              <a:t>Basic idea</a:t>
            </a:r>
          </a:p>
          <a:p>
            <a:pPr lvl="1">
              <a:lnSpc>
                <a:spcPct val="90000"/>
              </a:lnSpc>
            </a:pPr>
            <a:r>
              <a:rPr lang="en-US" sz="1800" dirty="0"/>
              <a:t>allow a remote directory to be “mounted” (spliced) onto a local directory</a:t>
            </a:r>
          </a:p>
          <a:p>
            <a:pPr lvl="1">
              <a:lnSpc>
                <a:spcPct val="90000"/>
              </a:lnSpc>
            </a:pPr>
            <a:r>
              <a:rPr lang="en-US" sz="1800" dirty="0" smtClean="0"/>
              <a:t>gives </a:t>
            </a:r>
            <a:r>
              <a:rPr lang="en-US" sz="1800" dirty="0"/>
              <a:t>access to that remote directory and all its descendants as if they were part of the local hierarchy</a:t>
            </a:r>
          </a:p>
          <a:p>
            <a:pPr>
              <a:lnSpc>
                <a:spcPct val="90000"/>
              </a:lnSpc>
            </a:pPr>
            <a:r>
              <a:rPr lang="en-US" sz="2000" dirty="0"/>
              <a:t>Pretty similar (except for implementation and performance) to a “local mount” or “link” on UNIX</a:t>
            </a:r>
          </a:p>
          <a:p>
            <a:pPr lvl="1">
              <a:lnSpc>
                <a:spcPct val="90000"/>
              </a:lnSpc>
            </a:pPr>
            <a:r>
              <a:rPr lang="en-US" sz="1800" dirty="0"/>
              <a:t>I might link</a:t>
            </a:r>
          </a:p>
          <a:p>
            <a:pPr lvl="1">
              <a:lnSpc>
                <a:spcPct val="90000"/>
              </a:lnSpc>
              <a:buFontTx/>
              <a:buNone/>
            </a:pPr>
            <a:r>
              <a:rPr lang="en-US" sz="1800" dirty="0">
                <a:solidFill>
                  <a:schemeClr val="accent2"/>
                </a:solidFill>
              </a:rPr>
              <a:t>		/</a:t>
            </a:r>
            <a:r>
              <a:rPr lang="en-US" sz="1800" dirty="0" err="1" smtClean="0">
                <a:solidFill>
                  <a:schemeClr val="accent2"/>
                </a:solidFill>
              </a:rPr>
              <a:t>cse</a:t>
            </a:r>
            <a:r>
              <a:rPr lang="en-US" sz="1800" dirty="0" smtClean="0">
                <a:solidFill>
                  <a:schemeClr val="accent2"/>
                </a:solidFill>
              </a:rPr>
              <a:t>/www/education/courses/451/13sp</a:t>
            </a:r>
            <a:r>
              <a:rPr lang="en-US" sz="1800" dirty="0" smtClean="0">
                <a:solidFill>
                  <a:schemeClr val="accent2"/>
                </a:solidFill>
              </a:rPr>
              <a:t>/</a:t>
            </a:r>
            <a:endParaRPr lang="en-US" sz="1800" dirty="0">
              <a:solidFill>
                <a:schemeClr val="accent2"/>
              </a:solidFill>
            </a:endParaRPr>
          </a:p>
          <a:p>
            <a:pPr>
              <a:lnSpc>
                <a:spcPct val="90000"/>
              </a:lnSpc>
              <a:buFontTx/>
              <a:buNone/>
            </a:pPr>
            <a:r>
              <a:rPr lang="en-US" sz="2000" dirty="0"/>
              <a:t>	      </a:t>
            </a:r>
            <a:r>
              <a:rPr lang="en-US" sz="1800" dirty="0"/>
              <a:t>as</a:t>
            </a:r>
          </a:p>
          <a:p>
            <a:pPr lvl="1">
              <a:lnSpc>
                <a:spcPct val="90000"/>
              </a:lnSpc>
              <a:buFontTx/>
              <a:buNone/>
            </a:pPr>
            <a:r>
              <a:rPr lang="en-US" sz="1800" dirty="0">
                <a:solidFill>
                  <a:schemeClr val="accent2"/>
                </a:solidFill>
              </a:rPr>
              <a:t>		/u4/</a:t>
            </a:r>
            <a:r>
              <a:rPr lang="en-US" sz="1800" dirty="0" err="1">
                <a:solidFill>
                  <a:schemeClr val="accent2"/>
                </a:solidFill>
              </a:rPr>
              <a:t>lazowska</a:t>
            </a:r>
            <a:r>
              <a:rPr lang="en-US" sz="1800" dirty="0">
                <a:solidFill>
                  <a:schemeClr val="accent2"/>
                </a:solidFill>
              </a:rPr>
              <a:t>/451</a:t>
            </a:r>
          </a:p>
          <a:p>
            <a:pPr>
              <a:lnSpc>
                <a:spcPct val="90000"/>
              </a:lnSpc>
              <a:buFontTx/>
              <a:buNone/>
            </a:pPr>
            <a:r>
              <a:rPr lang="en-US" sz="1800" dirty="0"/>
              <a:t>	      to allow easy access to my web data from my home </a:t>
            </a:r>
            <a:r>
              <a:rPr lang="en-US" sz="1800" dirty="0" smtClean="0"/>
              <a:t>directory:</a:t>
            </a:r>
            <a:endParaRPr lang="en-US" sz="1800" dirty="0"/>
          </a:p>
          <a:p>
            <a:pPr>
              <a:lnSpc>
                <a:spcPct val="90000"/>
              </a:lnSpc>
              <a:buFontTx/>
              <a:buNone/>
            </a:pPr>
            <a:r>
              <a:rPr lang="en-US" sz="1800" dirty="0"/>
              <a:t>		</a:t>
            </a:r>
            <a:r>
              <a:rPr lang="en-US" sz="1800" dirty="0">
                <a:solidFill>
                  <a:schemeClr val="accent2"/>
                </a:solidFill>
              </a:rPr>
              <a:t>cd</a:t>
            </a:r>
          </a:p>
          <a:p>
            <a:pPr>
              <a:lnSpc>
                <a:spcPct val="90000"/>
              </a:lnSpc>
              <a:buFontTx/>
              <a:buNone/>
            </a:pPr>
            <a:r>
              <a:rPr lang="en-US" sz="1800" dirty="0">
                <a:solidFill>
                  <a:schemeClr val="accent2"/>
                </a:solidFill>
              </a:rPr>
              <a:t>		</a:t>
            </a:r>
            <a:r>
              <a:rPr lang="en-US" sz="1800" dirty="0" err="1">
                <a:solidFill>
                  <a:schemeClr val="accent2"/>
                </a:solidFill>
              </a:rPr>
              <a:t>ln</a:t>
            </a:r>
            <a:r>
              <a:rPr lang="en-US" sz="1800" dirty="0">
                <a:solidFill>
                  <a:schemeClr val="accent2"/>
                </a:solidFill>
              </a:rPr>
              <a:t>  –s  /</a:t>
            </a:r>
            <a:r>
              <a:rPr lang="en-US" sz="1800" dirty="0" err="1" smtClean="0">
                <a:solidFill>
                  <a:schemeClr val="accent2"/>
                </a:solidFill>
              </a:rPr>
              <a:t>cse</a:t>
            </a:r>
            <a:r>
              <a:rPr lang="en-US" sz="1800" dirty="0" smtClean="0">
                <a:solidFill>
                  <a:schemeClr val="accent2"/>
                </a:solidFill>
              </a:rPr>
              <a:t>/www/education/courses/451/13sp  </a:t>
            </a:r>
            <a:r>
              <a:rPr lang="en-US" sz="1800" dirty="0">
                <a:solidFill>
                  <a:schemeClr val="accent2"/>
                </a:solidFill>
              </a:rPr>
              <a:t>451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8" name="Slide Number Placeholder 3"/>
          <p:cNvSpPr>
            <a:spLocks noGrp="1"/>
          </p:cNvSpPr>
          <p:nvPr>
            <p:ph type="sldNum" sz="quarter" idx="12"/>
          </p:nvPr>
        </p:nvSpPr>
        <p:spPr/>
        <p:txBody>
          <a:bodyPr/>
          <a:lstStyle/>
          <a:p>
            <a:fld id="{3F4879B5-4877-4347-AB5E-6A3D9A1F11B4}" type="slidenum">
              <a:rPr lang="en-US"/>
              <a:pPr/>
              <a:t>8</a:t>
            </a:fld>
            <a:endParaRPr lang="en-US"/>
          </a:p>
        </p:txBody>
      </p:sp>
      <p:sp>
        <p:nvSpPr>
          <p:cNvPr id="336899"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970129DF-A8FE-4937-B9C8-2841614ADEDD}" type="slidenum">
              <a:rPr lang="en-US" sz="1400">
                <a:latin typeface="Arial" charset="0"/>
                <a:ea typeface="ＭＳ Ｐゴシック" charset="-128"/>
              </a:rPr>
              <a:pPr algn="r"/>
              <a:t>8</a:t>
            </a:fld>
            <a:endParaRPr lang="en-US" sz="1400">
              <a:latin typeface="Arial" charset="0"/>
              <a:ea typeface="ＭＳ Ｐゴシック" charset="-128"/>
            </a:endParaRPr>
          </a:p>
        </p:txBody>
      </p:sp>
      <p:sp>
        <p:nvSpPr>
          <p:cNvPr id="314371" name="Rectangle 3"/>
          <p:cNvSpPr>
            <a:spLocks noGrp="1" noChangeArrowheads="1"/>
          </p:cNvSpPr>
          <p:nvPr>
            <p:ph type="body" idx="4294967295"/>
          </p:nvPr>
        </p:nvSpPr>
        <p:spPr/>
        <p:txBody>
          <a:bodyPr/>
          <a:lstStyle/>
          <a:p>
            <a:pPr>
              <a:lnSpc>
                <a:spcPct val="90000"/>
              </a:lnSpc>
            </a:pPr>
            <a:r>
              <a:rPr lang="en-US" sz="2200" i="1" dirty="0" err="1"/>
              <a:t>ginger.cs</a:t>
            </a:r>
            <a:r>
              <a:rPr lang="en-US" sz="2200" i="1" dirty="0"/>
              <a:t> </a:t>
            </a:r>
            <a:r>
              <a:rPr lang="en-US" sz="2200" dirty="0"/>
              <a:t>exports the directory </a:t>
            </a:r>
            <a:r>
              <a:rPr lang="en-US" sz="2200" dirty="0" err="1">
                <a:solidFill>
                  <a:schemeClr val="accent2"/>
                </a:solidFill>
              </a:rPr>
              <a:t>ginger.cs</a:t>
            </a:r>
            <a:r>
              <a:rPr lang="en-US" sz="2200" dirty="0">
                <a:solidFill>
                  <a:schemeClr val="accent2"/>
                </a:solidFill>
              </a:rPr>
              <a:t>:/u4/</a:t>
            </a:r>
            <a:r>
              <a:rPr lang="en-US" sz="2200" dirty="0" err="1">
                <a:solidFill>
                  <a:schemeClr val="accent2"/>
                </a:solidFill>
              </a:rPr>
              <a:t>lazowska</a:t>
            </a:r>
            <a:endParaRPr lang="en-US" sz="2200" dirty="0">
              <a:solidFill>
                <a:schemeClr val="accent2"/>
              </a:solidFill>
            </a:endParaRPr>
          </a:p>
          <a:p>
            <a:pPr>
              <a:lnSpc>
                <a:spcPct val="90000"/>
              </a:lnSpc>
            </a:pPr>
            <a:r>
              <a:rPr lang="en-US" sz="2200" i="1" dirty="0" err="1"/>
              <a:t>norton.cs</a:t>
            </a:r>
            <a:r>
              <a:rPr lang="en-US" sz="2200" i="1" dirty="0"/>
              <a:t> </a:t>
            </a:r>
            <a:r>
              <a:rPr lang="en-US" sz="2200" dirty="0"/>
              <a:t>mounts this on </a:t>
            </a:r>
            <a:r>
              <a:rPr lang="en-US" sz="2200" dirty="0">
                <a:solidFill>
                  <a:schemeClr val="accent2"/>
                </a:solidFill>
              </a:rPr>
              <a:t>/faculty/</a:t>
            </a:r>
            <a:r>
              <a:rPr lang="en-US" sz="2200" dirty="0" err="1">
                <a:solidFill>
                  <a:schemeClr val="accent2"/>
                </a:solidFill>
              </a:rPr>
              <a:t>edl</a:t>
            </a:r>
            <a:endParaRPr lang="en-US" sz="2200" dirty="0"/>
          </a:p>
          <a:p>
            <a:pPr lvl="1">
              <a:lnSpc>
                <a:spcPct val="90000"/>
              </a:lnSpc>
            </a:pPr>
            <a:r>
              <a:rPr lang="en-US" dirty="0"/>
              <a:t>programs on </a:t>
            </a:r>
            <a:r>
              <a:rPr lang="en-US" i="1" dirty="0" err="1"/>
              <a:t>norton.cs</a:t>
            </a:r>
            <a:r>
              <a:rPr lang="en-US" i="1" dirty="0"/>
              <a:t> </a:t>
            </a:r>
            <a:r>
              <a:rPr lang="en-US" dirty="0"/>
              <a:t>can access the remote directory </a:t>
            </a:r>
            <a:r>
              <a:rPr lang="en-US" dirty="0" err="1">
                <a:solidFill>
                  <a:schemeClr val="accent2"/>
                </a:solidFill>
              </a:rPr>
              <a:t>ginger.</a:t>
            </a:r>
            <a:r>
              <a:rPr lang="en-US" dirty="0" err="1">
                <a:solidFill>
                  <a:srgbClr val="0000FF"/>
                </a:solidFill>
              </a:rPr>
              <a:t>cs</a:t>
            </a:r>
            <a:r>
              <a:rPr lang="en-US" dirty="0">
                <a:solidFill>
                  <a:srgbClr val="0000FF"/>
                </a:solidFill>
              </a:rPr>
              <a:t>:/u4/</a:t>
            </a:r>
            <a:r>
              <a:rPr lang="en-US" dirty="0" err="1">
                <a:solidFill>
                  <a:srgbClr val="0000FF"/>
                </a:solidFill>
              </a:rPr>
              <a:t>lazowska</a:t>
            </a:r>
            <a:r>
              <a:rPr lang="en-US" dirty="0">
                <a:solidFill>
                  <a:srgbClr val="0000FF"/>
                </a:solidFill>
              </a:rPr>
              <a:t> </a:t>
            </a:r>
            <a:r>
              <a:rPr lang="en-US" dirty="0"/>
              <a:t>using the local path </a:t>
            </a:r>
            <a:r>
              <a:rPr lang="en-US" dirty="0">
                <a:solidFill>
                  <a:schemeClr val="accent2"/>
                </a:solidFill>
              </a:rPr>
              <a:t>/faculty/</a:t>
            </a:r>
            <a:r>
              <a:rPr lang="en-US" dirty="0" err="1">
                <a:solidFill>
                  <a:schemeClr val="accent2"/>
                </a:solidFill>
              </a:rPr>
              <a:t>edl</a:t>
            </a:r>
            <a:endParaRPr lang="en-US" dirty="0">
              <a:solidFill>
                <a:schemeClr val="accent2"/>
              </a:solidFill>
            </a:endParaRPr>
          </a:p>
          <a:p>
            <a:pPr>
              <a:lnSpc>
                <a:spcPct val="90000"/>
              </a:lnSpc>
            </a:pPr>
            <a:r>
              <a:rPr lang="en-US" sz="2200" dirty="0"/>
              <a:t>if, on </a:t>
            </a:r>
            <a:r>
              <a:rPr lang="en-US" sz="2200" i="1" dirty="0" err="1"/>
              <a:t>ginger.cs</a:t>
            </a:r>
            <a:r>
              <a:rPr lang="en-US" sz="2200" dirty="0"/>
              <a:t>, I had a file </a:t>
            </a:r>
            <a:r>
              <a:rPr lang="en-US" sz="2200" dirty="0">
                <a:solidFill>
                  <a:schemeClr val="accent2"/>
                </a:solidFill>
              </a:rPr>
              <a:t>/u4/</a:t>
            </a:r>
            <a:r>
              <a:rPr lang="en-US" sz="2200" dirty="0" err="1">
                <a:solidFill>
                  <a:schemeClr val="accent2"/>
                </a:solidFill>
              </a:rPr>
              <a:t>lazowska</a:t>
            </a:r>
            <a:r>
              <a:rPr lang="en-US" sz="2200" dirty="0">
                <a:solidFill>
                  <a:schemeClr val="accent2"/>
                </a:solidFill>
              </a:rPr>
              <a:t>/myfile.txt</a:t>
            </a:r>
            <a:endParaRPr lang="en-US" sz="2200" dirty="0"/>
          </a:p>
          <a:p>
            <a:pPr lvl="1">
              <a:lnSpc>
                <a:spcPct val="90000"/>
              </a:lnSpc>
            </a:pPr>
            <a:r>
              <a:rPr lang="en-US" sz="1800" dirty="0"/>
              <a:t>programs on </a:t>
            </a:r>
            <a:r>
              <a:rPr lang="en-US" sz="1800" i="1" dirty="0" err="1"/>
              <a:t>norton.cs</a:t>
            </a:r>
            <a:r>
              <a:rPr lang="en-US" sz="1800" i="1" dirty="0"/>
              <a:t> </a:t>
            </a:r>
            <a:r>
              <a:rPr lang="en-US" sz="1800" dirty="0"/>
              <a:t>could access it as </a:t>
            </a:r>
            <a:r>
              <a:rPr lang="en-US" sz="1800" dirty="0">
                <a:solidFill>
                  <a:schemeClr val="accent2"/>
                </a:solidFill>
              </a:rPr>
              <a:t>/faculty/</a:t>
            </a:r>
            <a:r>
              <a:rPr lang="en-US" sz="1800" dirty="0" err="1">
                <a:solidFill>
                  <a:schemeClr val="accent2"/>
                </a:solidFill>
              </a:rPr>
              <a:t>edl</a:t>
            </a:r>
            <a:r>
              <a:rPr lang="en-US" sz="1800" dirty="0">
                <a:solidFill>
                  <a:schemeClr val="accent2"/>
                </a:solidFill>
              </a:rPr>
              <a:t>/myfile.txt</a:t>
            </a:r>
          </a:p>
          <a:p>
            <a:pPr lvl="1">
              <a:lnSpc>
                <a:spcPct val="90000"/>
              </a:lnSpc>
            </a:pPr>
            <a:endParaRPr lang="en-US" dirty="0"/>
          </a:p>
          <a:p>
            <a:pPr>
              <a:lnSpc>
                <a:spcPct val="90000"/>
              </a:lnSpc>
            </a:pPr>
            <a:r>
              <a:rPr lang="en-US" sz="2200" dirty="0"/>
              <a:t>note that different clients might mount the same exported directory, but on different local paths</a:t>
            </a:r>
          </a:p>
          <a:p>
            <a:pPr lvl="1">
              <a:lnSpc>
                <a:spcPct val="90000"/>
              </a:lnSpc>
            </a:pPr>
            <a:r>
              <a:rPr lang="en-US" dirty="0"/>
              <a:t>e.g., </a:t>
            </a:r>
            <a:r>
              <a:rPr lang="en-US" i="1" dirty="0" err="1"/>
              <a:t>forkbomb.cs</a:t>
            </a:r>
            <a:r>
              <a:rPr lang="en-US" i="1" dirty="0"/>
              <a:t> </a:t>
            </a:r>
            <a:r>
              <a:rPr lang="en-US" dirty="0"/>
              <a:t>might mount it on </a:t>
            </a:r>
            <a:r>
              <a:rPr lang="en-US" dirty="0">
                <a:solidFill>
                  <a:schemeClr val="accent2"/>
                </a:solidFill>
              </a:rPr>
              <a:t>/</a:t>
            </a:r>
            <a:r>
              <a:rPr lang="en-US" dirty="0" err="1">
                <a:solidFill>
                  <a:schemeClr val="accent2"/>
                </a:solidFill>
              </a:rPr>
              <a:t>facultyfiles</a:t>
            </a:r>
            <a:r>
              <a:rPr lang="en-US" dirty="0">
                <a:solidFill>
                  <a:schemeClr val="accent2"/>
                </a:solidFill>
              </a:rPr>
              <a:t>/</a:t>
            </a:r>
            <a:r>
              <a:rPr lang="en-US" dirty="0" err="1">
                <a:solidFill>
                  <a:schemeClr val="accent2"/>
                </a:solidFill>
              </a:rPr>
              <a:t>edlazowska</a:t>
            </a:r>
            <a:endParaRPr lang="en-US" dirty="0">
              <a:solidFill>
                <a:schemeClr val="accent2"/>
              </a:solidFill>
            </a:endParaRPr>
          </a:p>
          <a:p>
            <a:pPr lvl="1">
              <a:lnSpc>
                <a:spcPct val="90000"/>
              </a:lnSpc>
            </a:pPr>
            <a:r>
              <a:rPr lang="en-US" dirty="0"/>
              <a:t>then, the file </a:t>
            </a:r>
            <a:r>
              <a:rPr lang="en-US" dirty="0" err="1">
                <a:solidFill>
                  <a:schemeClr val="accent2"/>
                </a:solidFill>
              </a:rPr>
              <a:t>ginger.cs</a:t>
            </a:r>
            <a:r>
              <a:rPr lang="en-US" dirty="0">
                <a:solidFill>
                  <a:schemeClr val="accent2"/>
                </a:solidFill>
              </a:rPr>
              <a:t>:/u4/</a:t>
            </a:r>
            <a:r>
              <a:rPr lang="en-US" dirty="0" err="1">
                <a:solidFill>
                  <a:schemeClr val="accent2"/>
                </a:solidFill>
              </a:rPr>
              <a:t>lazowska</a:t>
            </a:r>
            <a:r>
              <a:rPr lang="en-US" dirty="0">
                <a:solidFill>
                  <a:schemeClr val="accent2"/>
                </a:solidFill>
              </a:rPr>
              <a:t>/myfile.txt</a:t>
            </a:r>
            <a:r>
              <a:rPr lang="en-US" dirty="0"/>
              <a:t> could be accessed with three different names</a:t>
            </a:r>
          </a:p>
          <a:p>
            <a:pPr lvl="2">
              <a:lnSpc>
                <a:spcPct val="90000"/>
              </a:lnSpc>
            </a:pPr>
            <a:r>
              <a:rPr lang="en-US" dirty="0"/>
              <a:t>on </a:t>
            </a:r>
            <a:r>
              <a:rPr lang="en-US" dirty="0" err="1"/>
              <a:t>ginger</a:t>
            </a:r>
            <a:r>
              <a:rPr lang="en-US" i="1" dirty="0" err="1"/>
              <a:t>.cs</a:t>
            </a:r>
            <a:r>
              <a:rPr lang="en-US" i="1" dirty="0"/>
              <a:t>:    </a:t>
            </a:r>
            <a:r>
              <a:rPr lang="en-US" dirty="0">
                <a:solidFill>
                  <a:schemeClr val="accent2"/>
                </a:solidFill>
              </a:rPr>
              <a:t>/u4/</a:t>
            </a:r>
            <a:r>
              <a:rPr lang="en-US" dirty="0" err="1">
                <a:solidFill>
                  <a:schemeClr val="accent2"/>
                </a:solidFill>
              </a:rPr>
              <a:t>lazowska</a:t>
            </a:r>
            <a:r>
              <a:rPr lang="en-US" dirty="0">
                <a:solidFill>
                  <a:schemeClr val="accent2"/>
                </a:solidFill>
              </a:rPr>
              <a:t>/myfile.txt</a:t>
            </a:r>
          </a:p>
          <a:p>
            <a:pPr lvl="2">
              <a:lnSpc>
                <a:spcPct val="90000"/>
              </a:lnSpc>
            </a:pPr>
            <a:r>
              <a:rPr lang="en-US" dirty="0"/>
              <a:t>on </a:t>
            </a:r>
            <a:r>
              <a:rPr lang="en-US" dirty="0" err="1"/>
              <a:t>norton</a:t>
            </a:r>
            <a:r>
              <a:rPr lang="en-US" i="1" dirty="0" err="1"/>
              <a:t>.cs</a:t>
            </a:r>
            <a:r>
              <a:rPr lang="en-US" i="1" dirty="0"/>
              <a:t>:</a:t>
            </a:r>
            <a:r>
              <a:rPr lang="en-US" dirty="0"/>
              <a:t>    </a:t>
            </a:r>
            <a:r>
              <a:rPr lang="en-US" dirty="0">
                <a:solidFill>
                  <a:schemeClr val="accent2"/>
                </a:solidFill>
              </a:rPr>
              <a:t>/faculty/</a:t>
            </a:r>
            <a:r>
              <a:rPr lang="en-US" dirty="0" err="1">
                <a:solidFill>
                  <a:schemeClr val="accent2"/>
                </a:solidFill>
              </a:rPr>
              <a:t>edl</a:t>
            </a:r>
            <a:r>
              <a:rPr lang="en-US" dirty="0">
                <a:solidFill>
                  <a:schemeClr val="accent2"/>
                </a:solidFill>
              </a:rPr>
              <a:t>/myfile.txt</a:t>
            </a:r>
          </a:p>
          <a:p>
            <a:pPr lvl="2">
              <a:lnSpc>
                <a:spcPct val="90000"/>
              </a:lnSpc>
            </a:pPr>
            <a:r>
              <a:rPr lang="en-US" dirty="0"/>
              <a:t>on </a:t>
            </a:r>
            <a:r>
              <a:rPr lang="en-US" i="1" dirty="0" err="1"/>
              <a:t>forkbomb.cs</a:t>
            </a:r>
            <a:r>
              <a:rPr lang="en-US" i="1" dirty="0"/>
              <a:t>:      </a:t>
            </a:r>
            <a:r>
              <a:rPr lang="en-US" dirty="0">
                <a:solidFill>
                  <a:schemeClr val="accent2"/>
                </a:solidFill>
              </a:rPr>
              <a:t>/</a:t>
            </a:r>
            <a:r>
              <a:rPr lang="en-US" dirty="0" err="1">
                <a:solidFill>
                  <a:schemeClr val="accent2"/>
                </a:solidFill>
              </a:rPr>
              <a:t>facultyfiles</a:t>
            </a:r>
            <a:r>
              <a:rPr lang="en-US" dirty="0">
                <a:solidFill>
                  <a:schemeClr val="accent2"/>
                </a:solidFill>
              </a:rPr>
              <a:t>/</a:t>
            </a:r>
            <a:r>
              <a:rPr lang="en-US" dirty="0" err="1">
                <a:solidFill>
                  <a:schemeClr val="accent2"/>
                </a:solidFill>
              </a:rPr>
              <a:t>edlazowska</a:t>
            </a:r>
            <a:r>
              <a:rPr lang="en-US" dirty="0">
                <a:solidFill>
                  <a:schemeClr val="accent2"/>
                </a:solidFill>
              </a:rPr>
              <a:t>/myfile.txt</a:t>
            </a:r>
          </a:p>
        </p:txBody>
      </p:sp>
      <p:sp>
        <p:nvSpPr>
          <p:cNvPr id="336901" name="Rectangle 2"/>
          <p:cNvSpPr>
            <a:spLocks noGrp="1" noChangeArrowheads="1"/>
          </p:cNvSpPr>
          <p:nvPr>
            <p:ph type="title" idx="4294967295"/>
          </p:nvPr>
        </p:nvSpPr>
        <p:spPr>
          <a:xfrm>
            <a:off x="0" y="381000"/>
            <a:ext cx="9144000" cy="685800"/>
          </a:xfrm>
        </p:spPr>
        <p:txBody>
          <a:bodyPr/>
          <a:lstStyle/>
          <a:p>
            <a:r>
              <a:rPr lang="en-US"/>
              <a:t>NFS particulars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8C31FE8-3A58-4281-9AA0-F7C5355E7D11}" type="slidenum">
              <a:rPr lang="en-US"/>
              <a:pPr/>
              <a:t>9</a:t>
            </a:fld>
            <a:endParaRPr lang="en-US"/>
          </a:p>
        </p:txBody>
      </p:sp>
      <p:sp>
        <p:nvSpPr>
          <p:cNvPr id="306178" name="Rectangle 2"/>
          <p:cNvSpPr>
            <a:spLocks noGrp="1" noChangeArrowheads="1"/>
          </p:cNvSpPr>
          <p:nvPr>
            <p:ph type="title"/>
          </p:nvPr>
        </p:nvSpPr>
        <p:spPr/>
        <p:txBody>
          <a:bodyPr/>
          <a:lstStyle/>
          <a:p>
            <a:r>
              <a:rPr lang="en-US"/>
              <a:t>NFS implementation</a:t>
            </a:r>
          </a:p>
        </p:txBody>
      </p:sp>
      <p:sp>
        <p:nvSpPr>
          <p:cNvPr id="306179" name="Rectangle 3"/>
          <p:cNvSpPr>
            <a:spLocks noGrp="1" noChangeArrowheads="1"/>
          </p:cNvSpPr>
          <p:nvPr>
            <p:ph type="body" idx="1"/>
          </p:nvPr>
        </p:nvSpPr>
        <p:spPr/>
        <p:txBody>
          <a:bodyPr/>
          <a:lstStyle/>
          <a:p>
            <a:r>
              <a:rPr lang="en-US"/>
              <a:t>NFS defines a set of </a:t>
            </a:r>
            <a:r>
              <a:rPr lang="en-US" u="sng"/>
              <a:t>RPC operations</a:t>
            </a:r>
            <a:r>
              <a:rPr lang="en-US"/>
              <a:t> for remote file access:</a:t>
            </a:r>
          </a:p>
          <a:p>
            <a:pPr lvl="1"/>
            <a:r>
              <a:rPr lang="en-US"/>
              <a:t>searching a directory</a:t>
            </a:r>
          </a:p>
          <a:p>
            <a:pPr lvl="1"/>
            <a:r>
              <a:rPr lang="en-US"/>
              <a:t>reading directory entries</a:t>
            </a:r>
          </a:p>
          <a:p>
            <a:pPr lvl="1"/>
            <a:r>
              <a:rPr lang="en-US"/>
              <a:t>manipulating links and directories</a:t>
            </a:r>
          </a:p>
          <a:p>
            <a:pPr lvl="1"/>
            <a:r>
              <a:rPr lang="en-US"/>
              <a:t>reading/writing files</a:t>
            </a:r>
          </a:p>
          <a:p>
            <a:r>
              <a:rPr lang="en-US"/>
              <a:t>Every node may be a client, a server, or both</a:t>
            </a:r>
          </a:p>
          <a:p>
            <a:pPr lvl="1"/>
            <a:r>
              <a:rPr lang="en-US"/>
              <a:t>E.g., a given machine might export some directories and import others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5369</TotalTime>
  <Words>2174</Words>
  <Application>Microsoft Office PowerPoint</Application>
  <PresentationFormat>On-screen Show (4:3)</PresentationFormat>
  <Paragraphs>298</Paragraphs>
  <Slides>24</Slides>
  <Notes>23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Blank Presentation</vt:lpstr>
      <vt:lpstr>1_Blank Presentation</vt:lpstr>
      <vt:lpstr>CSE 451: Operating Systems Spring 2013  Module 23 Distributed File Systems</vt:lpstr>
      <vt:lpstr>Distributed File Systems</vt:lpstr>
      <vt:lpstr>DFS issues</vt:lpstr>
      <vt:lpstr>PowerPoint Presentation</vt:lpstr>
      <vt:lpstr>PowerPoint Presentation</vt:lpstr>
      <vt:lpstr>Reminder:  Single-system Unix file sharing</vt:lpstr>
      <vt:lpstr>Example:  Sun’s Network File System (NFS)</vt:lpstr>
      <vt:lpstr>NFS particulars</vt:lpstr>
      <vt:lpstr>NFS implementation</vt:lpstr>
      <vt:lpstr>PowerPoint Presentation</vt:lpstr>
      <vt:lpstr>NFS caching / sharing</vt:lpstr>
      <vt:lpstr>Example:  CMU’s Andrew File System (AFS)</vt:lpstr>
      <vt:lpstr>AFS caching/sharing</vt:lpstr>
      <vt:lpstr>Example:  Berkeley Sprite File System</vt:lpstr>
      <vt:lpstr>Example:  Google’s File System (GFS)</vt:lpstr>
      <vt:lpstr>GFS:  Environment</vt:lpstr>
      <vt:lpstr>GFS:  Files</vt:lpstr>
      <vt:lpstr>GFS:  Architecture</vt:lpstr>
      <vt:lpstr>GFS:  Architecture</vt:lpstr>
      <vt:lpstr>GFS:  Reading</vt:lpstr>
      <vt:lpstr>GFS:  Writing</vt:lpstr>
      <vt:lpstr>Summary of Distributed File Systems</vt:lpstr>
      <vt:lpstr>PowerPoint Presentation</vt:lpstr>
      <vt:lpstr>Think about …</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cse</cp:lastModifiedBy>
  <cp:revision>455</cp:revision>
  <dcterms:created xsi:type="dcterms:W3CDTF">1998-03-30T02:45:13Z</dcterms:created>
  <dcterms:modified xsi:type="dcterms:W3CDTF">2013-05-23T05:56:42Z</dcterms:modified>
</cp:coreProperties>
</file>