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75" r:id="rId3"/>
    <p:sldId id="276" r:id="rId4"/>
    <p:sldId id="278" r:id="rId5"/>
    <p:sldId id="296" r:id="rId6"/>
    <p:sldId id="321" r:id="rId7"/>
    <p:sldId id="280" r:id="rId8"/>
    <p:sldId id="281" r:id="rId9"/>
    <p:sldId id="282" r:id="rId10"/>
    <p:sldId id="283" r:id="rId11"/>
    <p:sldId id="297" r:id="rId12"/>
    <p:sldId id="295" r:id="rId13"/>
    <p:sldId id="294" r:id="rId14"/>
    <p:sldId id="331" r:id="rId15"/>
    <p:sldId id="332" r:id="rId16"/>
    <p:sldId id="333" r:id="rId17"/>
    <p:sldId id="284" r:id="rId18"/>
    <p:sldId id="299" r:id="rId19"/>
    <p:sldId id="322" r:id="rId20"/>
    <p:sldId id="301" r:id="rId21"/>
    <p:sldId id="323" r:id="rId22"/>
    <p:sldId id="326" r:id="rId23"/>
    <p:sldId id="325" r:id="rId24"/>
    <p:sldId id="303" r:id="rId25"/>
    <p:sldId id="328" r:id="rId26"/>
    <p:sldId id="327" r:id="rId27"/>
    <p:sldId id="329" r:id="rId28"/>
    <p:sldId id="305" r:id="rId29"/>
    <p:sldId id="312" r:id="rId30"/>
    <p:sldId id="313" r:id="rId31"/>
    <p:sldId id="317" r:id="rId32"/>
    <p:sldId id="318" r:id="rId33"/>
    <p:sldId id="319" r:id="rId34"/>
    <p:sldId id="320" r:id="rId35"/>
    <p:sldId id="330" r:id="rId36"/>
    <p:sldId id="334" r:id="rId37"/>
    <p:sldId id="335" r:id="rId38"/>
    <p:sldId id="298" r:id="rId3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102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21.xml"/><Relationship Id="rId1" Type="http://schemas.openxmlformats.org/officeDocument/2006/relationships/slide" Target="slides/slide19.xml"/><Relationship Id="rId5" Type="http://schemas.openxmlformats.org/officeDocument/2006/relationships/slide" Target="slides/slide26.xml"/><Relationship Id="rId4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629E61C0-4B2B-4A28-98FC-0068BFD9F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2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67826F-4BDE-4572-95D0-C40FA8EF5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C36C0-0D40-4BF7-A3F5-AFA6546C1F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03" tIns="47210" rIns="96103" bIns="472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2" tIns="28662" rIns="20232" bIns="28662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D3194-9E93-4825-AE05-83E1A1F8F91D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C740E-0AA1-421F-B0EF-CD4452CBC65D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A133B-C3BA-4D81-AD70-33807AE776E8}" type="slidenum">
              <a:rPr lang="en-US"/>
              <a:pPr/>
              <a:t>12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5ABA1-9615-4ECA-BAB7-D1A08D826B62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F7FB1-634E-47E3-8419-025D95BABD70}" type="slidenum">
              <a:rPr lang="en-US"/>
              <a:pPr/>
              <a:t>15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E1F8-1673-45D1-AC73-7564E2C0C937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140AC-78E3-4ACB-AF96-C0E93074FF65}" type="slidenum">
              <a:rPr lang="en-US"/>
              <a:pPr/>
              <a:t>18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B3440-C541-4C6C-8F20-08D12C6B2486}" type="slidenum">
              <a:rPr lang="en-US"/>
              <a:pPr/>
              <a:t>19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E646-92DF-4DE8-93C5-999AF51EC8B4}" type="slidenum">
              <a:rPr lang="en-US"/>
              <a:pPr/>
              <a:t>20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7021E-87FC-43C0-9662-07A6DDDAE943}" type="slidenum">
              <a:rPr lang="en-US"/>
              <a:pPr/>
              <a:t>21</a:t>
            </a:fld>
            <a:endParaRPr lang="en-US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813FF-7C18-455A-9FCE-9966F656AFD2}" type="slidenum">
              <a:rPr lang="en-US"/>
              <a:pPr/>
              <a:t>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8A2DB-8BA2-451B-927F-AE99E1ED0046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E9286-BFD3-43E3-8CDC-E2931625BF26}" type="slidenum">
              <a:rPr lang="en-US"/>
              <a:pPr/>
              <a:t>23</a:t>
            </a:fld>
            <a:endParaRPr lang="en-US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75DBC-C062-4474-81AC-12FC510C071C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047C-A599-4810-AA10-38F929C85714}" type="slidenum">
              <a:rPr lang="en-US"/>
              <a:pPr/>
              <a:t>25</a:t>
            </a:fld>
            <a:endParaRPr lang="en-US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30CA-7435-4495-9682-BA47F28A68A9}" type="slidenum">
              <a:rPr lang="en-US"/>
              <a:pPr/>
              <a:t>26</a:t>
            </a:fld>
            <a:endParaRPr lang="en-US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F92B8-538A-4F9B-945D-2B69582684A4}" type="slidenum">
              <a:rPr lang="en-US"/>
              <a:pPr/>
              <a:t>27</a:t>
            </a:fld>
            <a:endParaRPr lang="en-US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AF23-CC52-47AF-9438-AC31EE504DD7}" type="slidenum">
              <a:rPr lang="en-US"/>
              <a:pPr/>
              <a:t>28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44B18-14E0-4C2F-BDDE-C9BD8E0057BE}" type="slidenum">
              <a:rPr lang="en-US"/>
              <a:pPr/>
              <a:t>29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3F063-599A-4F12-8296-4DC47A4A545F}" type="slidenum">
              <a:rPr lang="en-US"/>
              <a:pPr/>
              <a:t>30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A781-BC99-4CB5-9AF8-D960780F7121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866BC-8388-4500-A620-E0A43115D81E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753E2-761F-41A5-BB60-97B258CE6E8A}" type="slidenum">
              <a:rPr lang="en-US"/>
              <a:pPr/>
              <a:t>32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16AD-BDCC-4335-B671-8EA6A8463ECA}" type="slidenum">
              <a:rPr lang="en-US"/>
              <a:pPr/>
              <a:t>33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3F8F4-E244-4DC7-B623-C0BA4CAFD742}" type="slidenum">
              <a:rPr lang="en-US"/>
              <a:pPr/>
              <a:t>34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AAE0-E558-4404-9E5A-00B8689F59E8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74D9D-854E-4875-9326-3C7E4D3B0A53}" type="slidenum">
              <a:rPr lang="en-US"/>
              <a:pPr/>
              <a:t>38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C7BD9-BB14-4211-AED7-31E13C31ED8A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B534D-4EBE-4DE5-B103-7A2704E4BE3E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3D8C-5C57-4FA4-9119-AB8E17D55876}" type="slidenum">
              <a:rPr lang="en-US"/>
              <a:pPr/>
              <a:t>6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21CFB-67E6-43FF-AC09-2870805A03C2}" type="slidenum">
              <a:rPr lang="en-US"/>
              <a:pPr/>
              <a:t>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8EEF8-718E-47E3-A10B-E7196D7056CE}" type="slidenum">
              <a:rPr lang="en-US"/>
              <a:pPr/>
              <a:t>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4070D-5ABD-4D93-8E4F-C640B1C65117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AD2D7-E46A-4E8A-83CB-87765FE99745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3990-39F4-49A4-AC23-6EE30BCE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55054-E954-4703-B097-5D94C16F09EE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623C-A3CE-41A5-BD75-D4B2319F6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C6517-6912-449C-A6A4-44A55D567707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9D99-100E-4A40-B9C1-9413E3AFA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0E8E93-0C3D-4F10-9399-F892270F0376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935A-F1BF-4264-8C8B-6EA8F41C2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DB0F-3864-431F-BCB1-5A5D264AA436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0350-696C-4067-B336-EE63B6571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EEB8B-0B07-4502-838D-EB690EE232F4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3DB7-CD51-46B3-8C24-7A2E2E3AA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2961B-3704-4F9F-9062-ABB3E2ED4E9E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1111-7DB0-47A4-8598-4BF060B2A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4D94-2C77-4B34-986A-AA9054511F89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CAF47-2BC4-45BE-AF87-D2BDCAEFD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0930C-6C80-4B6A-AA30-8025A42BD227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E207-B28A-4792-BEB7-1E7D7B61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7E158-50FE-4E51-9E0C-A4F6D5FF39AD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0CAD-FD2E-4FED-B14D-5B3C8A582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31AA1-C872-471C-B5D0-416CF3134D5A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679C-FC1F-488E-95FA-87219D269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5AD3E1CD-6EDC-4A47-A492-C841E0D1F3C0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8CC7B2D-CC86-495D-AF25-7C57772873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90600"/>
            <a:ext cx="3155950" cy="3167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8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Semaphores, Condition Variables, and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810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CC0F-5EB2-4BBF-BA33-CBC63FAF3F0D}" type="slidenum">
              <a:rPr lang="en-US"/>
              <a:pPr/>
              <a:t>10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notes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the first reader blocks on P(</a:t>
            </a:r>
            <a:r>
              <a:rPr lang="en-US" dirty="0" err="1"/>
              <a:t>wrt</a:t>
            </a:r>
            <a:r>
              <a:rPr lang="en-US" dirty="0"/>
              <a:t>) if there is a writer</a:t>
            </a:r>
          </a:p>
          <a:p>
            <a:pPr lvl="2"/>
            <a:r>
              <a:rPr lang="en-US" dirty="0"/>
              <a:t>any other readers will then block on P(</a:t>
            </a:r>
            <a:r>
              <a:rPr lang="en-US" dirty="0" err="1"/>
              <a:t>mutex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a waiting writer exists, the last reader to exit signals the waiting writer</a:t>
            </a:r>
          </a:p>
          <a:p>
            <a:pPr lvl="2"/>
            <a:r>
              <a:rPr lang="en-US" dirty="0"/>
              <a:t>can new readers get in while a writer is waiting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o?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when writer exits, if there is both a reader and writer waiting, which one goes next?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273-4BA4-4B20-BB4D-799F0195E879}" type="slidenum">
              <a:rPr lang="en-US"/>
              <a:pPr/>
              <a:t>11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vs. </a:t>
            </a:r>
            <a:r>
              <a:rPr lang="en-US" dirty="0" smtClean="0"/>
              <a:t>Spinlocks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Threads that are blocked at the level of program logic (that is, by the semaphore P operation) are placed on queues, rather than busy-waiting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Busy-waiting may be used for the “real” mutual exclusion required to implement P and V</a:t>
            </a:r>
          </a:p>
          <a:p>
            <a:pPr lvl="1"/>
            <a:r>
              <a:rPr lang="en-US" sz="1800" dirty="0"/>
              <a:t>but these are very short critical sections – totally independent of program logic</a:t>
            </a:r>
          </a:p>
          <a:p>
            <a:pPr lvl="1"/>
            <a:r>
              <a:rPr lang="en-US" sz="1800" dirty="0"/>
              <a:t>and they are not implemented by the application programmer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903-C871-472F-9673-ABFC97C47F00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implementation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lvl="1"/>
            <a:r>
              <a:rPr lang="en-US"/>
              <a:t>P/wait(sem)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sem is “available” (&gt;0), decrement sem; </a:t>
            </a:r>
            <a:r>
              <a:rPr lang="en-US">
                <a:solidFill>
                  <a:srgbClr val="FF0000"/>
                </a:solidFill>
              </a:rPr>
              <a:t>release “real” mutual exclusion</a:t>
            </a:r>
            <a:r>
              <a:rPr lang="en-US"/>
              <a:t>; let thread continue</a:t>
            </a:r>
          </a:p>
          <a:p>
            <a:pPr lvl="3"/>
            <a:r>
              <a:rPr lang="en-US"/>
              <a:t>otherwise, place thread on associated queue; </a:t>
            </a:r>
            <a:r>
              <a:rPr lang="en-US">
                <a:solidFill>
                  <a:srgbClr val="FF0000"/>
                </a:solidFill>
              </a:rPr>
              <a:t>release “real” mutual exclusion; </a:t>
            </a:r>
            <a:r>
              <a:rPr lang="en-US"/>
              <a:t>run some other thread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V/signal(sem)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thread(s) are waiting on the associated queue, unblock one (place it on the ready queue)</a:t>
            </a:r>
          </a:p>
          <a:p>
            <a:pPr lvl="3"/>
            <a:r>
              <a:rPr lang="en-US"/>
              <a:t>if no threads are on the queue, sem is incremented</a:t>
            </a:r>
          </a:p>
          <a:p>
            <a:pPr lvl="4"/>
            <a:r>
              <a:rPr lang="en-US"/>
              <a:t>the signal is “remembered” for next time P(sem) is called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release “real” mutual exclusion</a:t>
            </a:r>
            <a:endParaRPr lang="en-US"/>
          </a:p>
          <a:p>
            <a:pPr lvl="2"/>
            <a:r>
              <a:rPr lang="en-US"/>
              <a:t>[the “V-ing” thread continues execution, or may be preempted]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8D8F-9080-4BE1-AC96-D76347D1E834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Pressing questions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How do you acquire “real” mutual exclusion?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Why is this any better than using a spinlock (test-and-set) or disabling interrupts (assuming you’re in the kernel) in lieu of a semaphore?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issues an extra V?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forgets to P before manipulating shared state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Could locks be implemented in exactly the same way?  That is, “software locks” that you acquire and release, where the underlying implementation involves moving descriptors to/from a wait queue?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0B5F-7186-4314-88B9-C3CD2D250DA8}" type="slidenum">
              <a:rPr lang="en-US"/>
              <a:pPr/>
              <a:t>14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operations</a:t>
            </a:r>
          </a:p>
          <a:p>
            <a:pPr lvl="1">
              <a:lnSpc>
                <a:spcPct val="90000"/>
              </a:lnSpc>
            </a:pPr>
            <a:r>
              <a:rPr lang="en-US"/>
              <a:t>Wait()</a:t>
            </a:r>
          </a:p>
          <a:p>
            <a:pPr lvl="2">
              <a:lnSpc>
                <a:spcPct val="90000"/>
              </a:lnSpc>
            </a:pPr>
            <a:r>
              <a:rPr lang="en-US"/>
              <a:t>Wait until some thread does a signal </a:t>
            </a:r>
            <a:r>
              <a:rPr lang="en-US" i="1"/>
              <a:t>and</a:t>
            </a:r>
            <a:r>
              <a:rPr lang="en-US"/>
              <a:t> release the associated lock, as an atomic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Signal()</a:t>
            </a:r>
          </a:p>
          <a:p>
            <a:pPr lvl="2">
              <a:lnSpc>
                <a:spcPct val="90000"/>
              </a:lnSpc>
            </a:pPr>
            <a:r>
              <a:rPr lang="en-US"/>
              <a:t>If any threads are waiting, wake up one</a:t>
            </a:r>
          </a:p>
          <a:p>
            <a:pPr lvl="2">
              <a:lnSpc>
                <a:spcPct val="90000"/>
              </a:lnSpc>
            </a:pPr>
            <a:r>
              <a:rPr lang="en-US"/>
              <a:t>Cannot proceed until lock re-acquired</a:t>
            </a:r>
          </a:p>
          <a:p>
            <a:pPr>
              <a:lnSpc>
                <a:spcPct val="90000"/>
              </a:lnSpc>
            </a:pPr>
            <a:r>
              <a:rPr lang="en-US"/>
              <a:t>Signal() is not remembered</a:t>
            </a:r>
          </a:p>
          <a:p>
            <a:pPr lvl="1">
              <a:lnSpc>
                <a:spcPct val="90000"/>
              </a:lnSpc>
            </a:pPr>
            <a:r>
              <a:rPr lang="en-US"/>
              <a:t>A signal to a condition variable that has no threads waiting is a no-op</a:t>
            </a:r>
          </a:p>
          <a:p>
            <a:pPr>
              <a:lnSpc>
                <a:spcPct val="90000"/>
              </a:lnSpc>
            </a:pPr>
            <a:r>
              <a:rPr lang="en-US"/>
              <a:t>Qualitative use guideline</a:t>
            </a:r>
          </a:p>
          <a:p>
            <a:pPr lvl="1">
              <a:lnSpc>
                <a:spcPct val="90000"/>
              </a:lnSpc>
            </a:pPr>
            <a:r>
              <a:rPr lang="en-US"/>
              <a:t>You wait() when you can’t proceed until some shared state changes</a:t>
            </a:r>
          </a:p>
          <a:p>
            <a:pPr lvl="1">
              <a:lnSpc>
                <a:spcPct val="90000"/>
              </a:lnSpc>
            </a:pPr>
            <a:r>
              <a:rPr lang="en-US"/>
              <a:t>You signal() when shared state changes from “bad” to “good”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648B-4EB1-4078-8796-1E4F1F3E0520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buffers with condition variables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6096000" y="2209800"/>
            <a:ext cx="2590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1: 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see why wait() must release the associated lock?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2: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How is the associated lock re-acquired?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[Let’s think about the implementation of this inside the threads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package</a:t>
            </a:r>
            <a:r>
              <a:rPr lang="en-US" sz="1400" smtClean="0">
                <a:solidFill>
                  <a:schemeClr val="accent2"/>
                </a:solidFill>
                <a:latin typeface="Arial" charset="0"/>
              </a:rPr>
              <a:t>]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143000" y="1493838"/>
            <a:ext cx="4384675" cy="690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lock	   ; mutual exclusion to shared data</a:t>
            </a:r>
          </a:p>
          <a:p>
            <a:pPr algn="l"/>
            <a:r>
              <a:rPr lang="en-US" sz="1200"/>
              <a:t>      freeslot: condition	   ; there’s a free slot</a:t>
            </a:r>
          </a:p>
          <a:p>
            <a:pPr algn="l"/>
            <a:r>
              <a:rPr lang="en-US" sz="1200"/>
              <a:t>      fullslot: condition	   ; there’s a full slot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143000" y="2716213"/>
            <a:ext cx="35909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producer:</a:t>
            </a:r>
          </a:p>
          <a:p>
            <a:pPr algn="l"/>
            <a:r>
              <a:rPr lang="en-US" sz="1200" dirty="0"/>
              <a:t>       lock(</a:t>
            </a:r>
            <a:r>
              <a:rPr lang="en-US" sz="1200" dirty="0" err="1"/>
              <a:t>mutex</a:t>
            </a:r>
            <a:r>
              <a:rPr lang="en-US" sz="1200" dirty="0"/>
              <a:t>)	; get access to pointers</a:t>
            </a:r>
          </a:p>
          <a:p>
            <a:pPr algn="l"/>
            <a:r>
              <a:rPr lang="en-US" sz="1200" dirty="0"/>
              <a:t>       if [no slots available] wait(</a:t>
            </a:r>
            <a:r>
              <a:rPr lang="en-US" sz="1200" dirty="0" err="1"/>
              <a:t>freeslot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    </a:t>
            </a:r>
            <a:r>
              <a:rPr lang="en-US" sz="1200" dirty="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 dirty="0"/>
              <a:t>       signal(</a:t>
            </a:r>
            <a:r>
              <a:rPr lang="en-US" sz="1200" dirty="0" err="1"/>
              <a:t>fullslot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unlock(</a:t>
            </a:r>
            <a:r>
              <a:rPr lang="en-US" sz="1200" dirty="0" err="1"/>
              <a:t>mutex</a:t>
            </a:r>
            <a:r>
              <a:rPr lang="en-US" sz="1200" dirty="0"/>
              <a:t>)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143000" y="4443413"/>
            <a:ext cx="3590925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lock(mutex)	; get access to pointers</a:t>
            </a:r>
          </a:p>
          <a:p>
            <a:pPr algn="l"/>
            <a:r>
              <a:rPr lang="en-US" sz="1200"/>
              <a:t>       if [no slots have data] wait(fullslot);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signal(freeslot);</a:t>
            </a:r>
          </a:p>
          <a:p>
            <a:pPr algn="l"/>
            <a:r>
              <a:rPr lang="en-US" sz="1200"/>
              <a:t>       unlock(mutex); 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9BD2-A0AB-4977-843A-EE24DAA68B45}" type="slidenum">
              <a:rPr lang="en-US"/>
              <a:pPr/>
              <a:t>16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possible bug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Depending on the implementation …</a:t>
            </a:r>
          </a:p>
          <a:p>
            <a:pPr lvl="1"/>
            <a:r>
              <a:rPr lang="en-US"/>
              <a:t>Between the time a thread is woken up by signal() and the time it re-acquires the lock, the condition it is waiting for may be false again</a:t>
            </a:r>
          </a:p>
          <a:p>
            <a:pPr lvl="2"/>
            <a:r>
              <a:rPr lang="en-US"/>
              <a:t>Waiting for a thread to put something in the buffer</a:t>
            </a:r>
          </a:p>
          <a:p>
            <a:pPr lvl="2"/>
            <a:r>
              <a:rPr lang="en-US"/>
              <a:t>A thread does, and signals</a:t>
            </a:r>
          </a:p>
          <a:p>
            <a:pPr lvl="2"/>
            <a:r>
              <a:rPr lang="en-US"/>
              <a:t>Now another thread comes along and consumes it</a:t>
            </a:r>
          </a:p>
          <a:p>
            <a:pPr lvl="2"/>
            <a:r>
              <a:rPr lang="en-US"/>
              <a:t>Then the “signalled” thread forges ahead …</a:t>
            </a:r>
          </a:p>
          <a:p>
            <a:pPr lvl="1"/>
            <a:r>
              <a:rPr lang="en-US"/>
              <a:t>Solution</a:t>
            </a:r>
          </a:p>
          <a:p>
            <a:pPr lvl="2"/>
            <a:r>
              <a:rPr lang="en-US"/>
              <a:t>Not</a:t>
            </a:r>
          </a:p>
          <a:p>
            <a:pPr lvl="3"/>
            <a:r>
              <a:rPr lang="en-US"/>
              <a:t>if [no slots available] wait(fullslot)</a:t>
            </a:r>
          </a:p>
          <a:p>
            <a:pPr lvl="2"/>
            <a:r>
              <a:rPr lang="en-US"/>
              <a:t>Instead </a:t>
            </a:r>
          </a:p>
          <a:p>
            <a:pPr lvl="3"/>
            <a:r>
              <a:rPr lang="en-US"/>
              <a:t>While [no slots available] wait(fullslot)</a:t>
            </a:r>
          </a:p>
          <a:p>
            <a:pPr lvl="1"/>
            <a:r>
              <a:rPr lang="en-US"/>
              <a:t>Could the scheduler also solve this problem?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9ED-3166-4E74-9333-AA0B844E188A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Problems with semaphores, locks, and condition variables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They can be used to solve any of the traditional synchronization problems, but it’s easy to make mistakes</a:t>
            </a:r>
          </a:p>
          <a:p>
            <a:pPr lvl="1"/>
            <a:r>
              <a:rPr lang="en-US" sz="1800"/>
              <a:t>they are essentially shared global variables</a:t>
            </a:r>
          </a:p>
          <a:p>
            <a:pPr lvl="2"/>
            <a:r>
              <a:rPr lang="en-US" sz="1600"/>
              <a:t>can be accessed from anywhere (bad software engineering)</a:t>
            </a:r>
          </a:p>
          <a:p>
            <a:pPr lvl="1"/>
            <a:r>
              <a:rPr lang="en-US" sz="1800"/>
              <a:t>there is no connection between the synchronization variable and the data being controlled by it</a:t>
            </a:r>
          </a:p>
          <a:p>
            <a:pPr lvl="1"/>
            <a:r>
              <a:rPr lang="en-US" sz="1800"/>
              <a:t>No control over their use, no guarantee of proper usage</a:t>
            </a:r>
          </a:p>
          <a:p>
            <a:pPr lvl="2"/>
            <a:r>
              <a:rPr lang="en-US" sz="1600"/>
              <a:t>Condition variables:  will there ever be a signal?</a:t>
            </a:r>
          </a:p>
          <a:p>
            <a:pPr lvl="2"/>
            <a:r>
              <a:rPr lang="en-US" sz="1600"/>
              <a:t>Semaphores:  will there ever be a V()?</a:t>
            </a:r>
          </a:p>
          <a:p>
            <a:pPr lvl="2"/>
            <a:r>
              <a:rPr lang="en-US" sz="1600"/>
              <a:t>Locks:  did you lock when necessary?  Unlock at the right time?  At all?</a:t>
            </a:r>
          </a:p>
          <a:p>
            <a:r>
              <a:rPr lang="en-US" sz="2000"/>
              <a:t>Thus, they are prone to bugs</a:t>
            </a:r>
          </a:p>
          <a:p>
            <a:pPr lvl="1"/>
            <a:r>
              <a:rPr lang="en-US" sz="1800"/>
              <a:t>We can reduce the chance of bugs by “stylizing” the use of synchronization</a:t>
            </a:r>
          </a:p>
          <a:p>
            <a:pPr lvl="1"/>
            <a:r>
              <a:rPr lang="en-US" sz="1800"/>
              <a:t>Language help is useful for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1ADD-1011-47A7-BCA9-FC98CDCFC3F9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Approach: Monitors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i="1"/>
              <a:t>monitor</a:t>
            </a:r>
            <a:r>
              <a:rPr lang="en-US" sz="2000"/>
              <a:t> is a </a:t>
            </a:r>
            <a:r>
              <a:rPr lang="en-US" sz="2000" u="sng"/>
              <a:t>programming language construct</a:t>
            </a:r>
            <a:r>
              <a:rPr lang="en-US" sz="2000"/>
              <a:t> that supports controlled access to shared data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synchronization code is added by the compiler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does this help?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</a:pPr>
            <a:r>
              <a:rPr lang="en-US" sz="2000"/>
              <a:t>A monitor is (essentially) a class in which every method automatically acquires a lock on entry, and releases it on exit – it combines: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shared data</a:t>
            </a:r>
            <a:r>
              <a:rPr lang="en-US" sz="1800"/>
              <a:t> structures (object)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procedures</a:t>
            </a:r>
            <a:r>
              <a:rPr lang="en-US" sz="1800"/>
              <a:t> that operate on the shared data (object metnods)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synchronization</a:t>
            </a:r>
            <a:r>
              <a:rPr lang="en-US" sz="1800"/>
              <a:t> between concurrent threads that invoke those procedures</a:t>
            </a:r>
            <a:br>
              <a:rPr lang="en-US" sz="1800"/>
            </a:b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Data can only be accessed from within the monitor, using the provided procedures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protects the data from unstructured access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Prevents ambiguity about what the synchronization variable protects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Addresses the key usability issues that arise with semaphores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0C02-1ACA-4E86-AEF2-3A01285A039F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CE3C259-46FD-404D-9095-985207944E45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0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monitor</a:t>
            </a:r>
          </a:p>
        </p:txBody>
      </p:sp>
      <p:sp>
        <p:nvSpPr>
          <p:cNvPr id="260101" name="Rectangle 3"/>
          <p:cNvSpPr>
            <a:spLocks noChangeArrowheads="1"/>
          </p:cNvSpPr>
          <p:nvPr/>
        </p:nvSpPr>
        <p:spPr bwMode="auto">
          <a:xfrm>
            <a:off x="4343400" y="1828800"/>
            <a:ext cx="3886200" cy="3886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2" name="Oval 4"/>
          <p:cNvSpPr>
            <a:spLocks noChangeArrowheads="1"/>
          </p:cNvSpPr>
          <p:nvPr/>
        </p:nvSpPr>
        <p:spPr bwMode="auto">
          <a:xfrm>
            <a:off x="5638800" y="2209800"/>
            <a:ext cx="2057400" cy="838200"/>
          </a:xfrm>
          <a:prstGeom prst="ellipse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shared data</a:t>
            </a:r>
          </a:p>
        </p:txBody>
      </p:sp>
      <p:sp>
        <p:nvSpPr>
          <p:cNvPr id="260103" name="Rectangle 5"/>
          <p:cNvSpPr>
            <a:spLocks noChangeArrowheads="1"/>
          </p:cNvSpPr>
          <p:nvPr/>
        </p:nvSpPr>
        <p:spPr bwMode="auto">
          <a:xfrm>
            <a:off x="5715000" y="35052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4" name="Rectangle 6"/>
          <p:cNvSpPr>
            <a:spLocks noChangeArrowheads="1"/>
          </p:cNvSpPr>
          <p:nvPr/>
        </p:nvSpPr>
        <p:spPr bwMode="auto">
          <a:xfrm>
            <a:off x="5715000" y="41148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5" name="Rectangle 7"/>
          <p:cNvSpPr>
            <a:spLocks noChangeArrowheads="1"/>
          </p:cNvSpPr>
          <p:nvPr/>
        </p:nvSpPr>
        <p:spPr bwMode="auto">
          <a:xfrm>
            <a:off x="5715000" y="47244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6" name="Line 8"/>
          <p:cNvSpPr>
            <a:spLocks noChangeShapeType="1"/>
          </p:cNvSpPr>
          <p:nvPr/>
        </p:nvSpPr>
        <p:spPr bwMode="auto">
          <a:xfrm>
            <a:off x="1524000" y="4343400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9"/>
          <p:cNvSpPr>
            <a:spLocks noChangeShapeType="1"/>
          </p:cNvSpPr>
          <p:nvPr/>
        </p:nvSpPr>
        <p:spPr bwMode="auto">
          <a:xfrm>
            <a:off x="2490788" y="4343400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Line 10"/>
          <p:cNvSpPr>
            <a:spLocks noChangeShapeType="1"/>
          </p:cNvSpPr>
          <p:nvPr/>
        </p:nvSpPr>
        <p:spPr bwMode="auto">
          <a:xfrm>
            <a:off x="3429000" y="43434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Rectangle 14"/>
          <p:cNvSpPr>
            <a:spLocks noChangeArrowheads="1"/>
          </p:cNvSpPr>
          <p:nvPr/>
        </p:nvSpPr>
        <p:spPr bwMode="auto">
          <a:xfrm>
            <a:off x="533400" y="32766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waiting queue of threads trying to enter the monitor</a:t>
            </a:r>
          </a:p>
        </p:txBody>
      </p:sp>
      <p:sp>
        <p:nvSpPr>
          <p:cNvPr id="260114" name="Rectangle 16"/>
          <p:cNvSpPr>
            <a:spLocks noChangeArrowheads="1"/>
          </p:cNvSpPr>
          <p:nvPr/>
        </p:nvSpPr>
        <p:spPr bwMode="auto">
          <a:xfrm>
            <a:off x="5524500" y="5257800"/>
            <a:ext cx="234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operations (methods)</a:t>
            </a:r>
          </a:p>
        </p:txBody>
      </p:sp>
      <p:sp>
        <p:nvSpPr>
          <p:cNvPr id="260115" name="Rectangle 17"/>
          <p:cNvSpPr>
            <a:spLocks noChangeArrowheads="1"/>
          </p:cNvSpPr>
          <p:nvPr/>
        </p:nvSpPr>
        <p:spPr bwMode="auto">
          <a:xfrm>
            <a:off x="1905000" y="5181600"/>
            <a:ext cx="21209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at most one thread in monitor at a time</a:t>
            </a:r>
          </a:p>
        </p:txBody>
      </p:sp>
      <p:sp>
        <p:nvSpPr>
          <p:cNvPr id="260116" name="Line 18"/>
          <p:cNvSpPr>
            <a:spLocks noChangeShapeType="1"/>
          </p:cNvSpPr>
          <p:nvPr/>
        </p:nvSpPr>
        <p:spPr bwMode="auto">
          <a:xfrm flipV="1">
            <a:off x="4038600" y="4800600"/>
            <a:ext cx="8382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Text Box 19"/>
          <p:cNvSpPr txBox="1">
            <a:spLocks noChangeArrowheads="1"/>
          </p:cNvSpPr>
          <p:nvPr/>
        </p:nvSpPr>
        <p:spPr bwMode="auto">
          <a:xfrm>
            <a:off x="5486400" y="35052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A</a:t>
            </a:r>
          </a:p>
        </p:txBody>
      </p:sp>
      <p:sp>
        <p:nvSpPr>
          <p:cNvPr id="260118" name="Text Box 20"/>
          <p:cNvSpPr txBox="1">
            <a:spLocks noChangeArrowheads="1"/>
          </p:cNvSpPr>
          <p:nvPr/>
        </p:nvSpPr>
        <p:spPr bwMode="auto">
          <a:xfrm>
            <a:off x="5486400" y="41148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B</a:t>
            </a:r>
          </a:p>
        </p:txBody>
      </p:sp>
      <p:sp>
        <p:nvSpPr>
          <p:cNvPr id="260119" name="Text Box 21"/>
          <p:cNvSpPr txBox="1">
            <a:spLocks noChangeArrowheads="1"/>
          </p:cNvSpPr>
          <p:nvPr/>
        </p:nvSpPr>
        <p:spPr bwMode="auto">
          <a:xfrm>
            <a:off x="5486400" y="47244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C</a:t>
            </a:r>
          </a:p>
        </p:txBody>
      </p:sp>
      <p:sp>
        <p:nvSpPr>
          <p:cNvPr id="260120" name="Freeform 23"/>
          <p:cNvSpPr>
            <a:spLocks/>
          </p:cNvSpPr>
          <p:nvPr/>
        </p:nvSpPr>
        <p:spPr bwMode="auto">
          <a:xfrm>
            <a:off x="12668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1" name="Freeform 23"/>
          <p:cNvSpPr>
            <a:spLocks/>
          </p:cNvSpPr>
          <p:nvPr/>
        </p:nvSpPr>
        <p:spPr bwMode="auto">
          <a:xfrm>
            <a:off x="22098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2" name="Freeform 23"/>
          <p:cNvSpPr>
            <a:spLocks/>
          </p:cNvSpPr>
          <p:nvPr/>
        </p:nvSpPr>
        <p:spPr bwMode="auto">
          <a:xfrm>
            <a:off x="31242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3" name="Freeform 23"/>
          <p:cNvSpPr>
            <a:spLocks/>
          </p:cNvSpPr>
          <p:nvPr/>
        </p:nvSpPr>
        <p:spPr bwMode="auto">
          <a:xfrm>
            <a:off x="48482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 flipH="1">
            <a:off x="5410200" y="990600"/>
            <a:ext cx="1143000" cy="838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6553200" y="457200"/>
            <a:ext cx="1524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Don’t confuse this box with the box we have used to denote a process!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9CF9-A033-4677-AA79-200404DF1995}" type="slidenum">
              <a:rPr lang="en-US"/>
              <a:pPr/>
              <a:t>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 = a synchronization primitive</a:t>
            </a:r>
          </a:p>
          <a:p>
            <a:pPr lvl="1"/>
            <a:r>
              <a:rPr lang="en-US" dirty="0"/>
              <a:t>higher level of abstraction than locks</a:t>
            </a:r>
          </a:p>
          <a:p>
            <a:pPr lvl="1"/>
            <a:r>
              <a:rPr lang="en-US" dirty="0"/>
              <a:t>invented by </a:t>
            </a:r>
            <a:r>
              <a:rPr lang="en-US" dirty="0" err="1"/>
              <a:t>Dijkstra</a:t>
            </a:r>
            <a:r>
              <a:rPr lang="en-US" dirty="0"/>
              <a:t> in 1968, as part of the </a:t>
            </a:r>
            <a:r>
              <a:rPr lang="en-US" dirty="0" err="1"/>
              <a:t>THE</a:t>
            </a:r>
            <a:r>
              <a:rPr lang="en-US" dirty="0"/>
              <a:t> operating system</a:t>
            </a:r>
          </a:p>
          <a:p>
            <a:r>
              <a:rPr lang="en-US" dirty="0"/>
              <a:t>A semaphore is:</a:t>
            </a:r>
          </a:p>
          <a:p>
            <a:pPr lvl="1"/>
            <a:r>
              <a:rPr lang="en-US" dirty="0"/>
              <a:t>a variable that is manipulated through two operations, </a:t>
            </a:r>
            <a:br>
              <a:rPr lang="en-US" dirty="0"/>
            </a:br>
            <a:r>
              <a:rPr lang="en-US" dirty="0"/>
              <a:t>P and V (Dutch for “wait” and “signal”)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P(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wait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block until </a:t>
            </a:r>
            <a:r>
              <a:rPr lang="en-US" dirty="0" err="1"/>
              <a:t>sem</a:t>
            </a:r>
            <a:r>
              <a:rPr lang="en-US" dirty="0"/>
              <a:t> &gt; 0, then subtract 1 from </a:t>
            </a:r>
            <a:r>
              <a:rPr lang="en-US" dirty="0" err="1"/>
              <a:t>sem</a:t>
            </a:r>
            <a:r>
              <a:rPr lang="en-US" dirty="0"/>
              <a:t> and proceed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V(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signal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add 1 to </a:t>
            </a:r>
            <a:r>
              <a:rPr lang="en-US" dirty="0" err="1"/>
              <a:t>sem</a:t>
            </a:r>
            <a:endParaRPr lang="en-US" dirty="0"/>
          </a:p>
          <a:p>
            <a:r>
              <a:rPr lang="en-US" dirty="0"/>
              <a:t>Do these operations </a:t>
            </a:r>
            <a:r>
              <a:rPr lang="en-US" i="1" dirty="0">
                <a:solidFill>
                  <a:srgbClr val="FF0000"/>
                </a:solidFill>
              </a:rPr>
              <a:t>atomically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17D-4583-479F-8FA8-FA3877E01AE0}" type="slidenum">
              <a:rPr lang="en-US"/>
              <a:pPr/>
              <a:t>20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facilities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r>
              <a:rPr lang="en-US"/>
              <a:t>“Automatic” mutual exclusion</a:t>
            </a:r>
          </a:p>
          <a:p>
            <a:pPr lvl="1"/>
            <a:r>
              <a:rPr lang="en-US"/>
              <a:t>only one thread can be executing inside at any time</a:t>
            </a:r>
          </a:p>
          <a:p>
            <a:pPr lvl="2"/>
            <a:r>
              <a:rPr lang="en-US"/>
              <a:t>thus, synchronization is implicitly associated with the monitor – it “comes for free” </a:t>
            </a:r>
          </a:p>
          <a:p>
            <a:pPr lvl="1"/>
            <a:r>
              <a:rPr lang="en-US"/>
              <a:t>if a second thread tries to execute a monitor procedure, it blocks until the first has left the monitor</a:t>
            </a:r>
          </a:p>
          <a:p>
            <a:pPr lvl="2"/>
            <a:r>
              <a:rPr lang="en-US"/>
              <a:t>more restrictive than semaphores</a:t>
            </a:r>
          </a:p>
          <a:p>
            <a:pPr lvl="2"/>
            <a:r>
              <a:rPr lang="en-US"/>
              <a:t>but easier to use (most of the time)</a:t>
            </a:r>
            <a:br>
              <a:rPr lang="en-US"/>
            </a:br>
            <a:endParaRPr lang="en-US"/>
          </a:p>
          <a:p>
            <a:r>
              <a:rPr lang="en-US"/>
              <a:t>But, there’s a problem…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6D8C-9AE9-41EB-A87A-338FB28A5C3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CEDFF6C-7158-47ED-B981-BFD3EC675A91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2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214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5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215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159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2160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2161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2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3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5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6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8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169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4447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empty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2170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1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2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3" name="Freeform 23"/>
          <p:cNvSpPr>
            <a:spLocks/>
          </p:cNvSpPr>
          <p:nvPr/>
        </p:nvSpPr>
        <p:spPr bwMode="auto">
          <a:xfrm>
            <a:off x="6629400" y="4114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4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6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2177" name="Text Box 33"/>
          <p:cNvSpPr txBox="1">
            <a:spLocks noChangeArrowheads="1"/>
          </p:cNvSpPr>
          <p:nvPr/>
        </p:nvSpPr>
        <p:spPr bwMode="auto">
          <a:xfrm>
            <a:off x="64008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F0-E8FC-4489-8892-36E212DE1501}" type="slidenum">
              <a:rPr lang="en-US"/>
              <a:pPr/>
              <a:t>22</a:t>
            </a:fld>
            <a:endParaRPr lang="en-US"/>
          </a:p>
        </p:txBody>
      </p:sp>
      <p:sp>
        <p:nvSpPr>
          <p:cNvPr id="2682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4EB57D4-9775-4BBF-9DC4-1153E006FEEC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8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8293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294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8295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8303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8304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8305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1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2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313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8314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5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6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8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19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20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8323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CB79-CD16-48BB-8727-0C150405BF9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9910239-A5DB-4515-B9F9-31A840357A51}" type="slidenum">
              <a:rPr lang="en-US" sz="1400">
                <a:latin typeface="Arial" charset="0"/>
                <a:ea typeface="ＭＳ Ｐゴシック" charset="-128"/>
              </a:rPr>
              <a:pPr algn="r"/>
              <a:t>23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6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Solution?</a:t>
            </a:r>
          </a:p>
        </p:txBody>
      </p:sp>
      <p:sp>
        <p:nvSpPr>
          <p:cNvPr id="266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Monitors require condition variables</a:t>
            </a:r>
          </a:p>
          <a:p>
            <a:pPr>
              <a:lnSpc>
                <a:spcPct val="90000"/>
              </a:lnSpc>
            </a:pPr>
            <a:r>
              <a:rPr lang="en-US"/>
              <a:t>Operations on condition variables (just as before!)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wait(c)</a:t>
            </a:r>
          </a:p>
          <a:p>
            <a:pPr lvl="2">
              <a:lnSpc>
                <a:spcPct val="90000"/>
              </a:lnSpc>
            </a:pPr>
            <a:r>
              <a:rPr lang="en-US"/>
              <a:t>release monitor lock, so somebody else can get in</a:t>
            </a:r>
          </a:p>
          <a:p>
            <a:pPr lvl="2">
              <a:lnSpc>
                <a:spcPct val="90000"/>
              </a:lnSpc>
            </a:pPr>
            <a:r>
              <a:rPr lang="en-US"/>
              <a:t>wait for somebody else to signal condition</a:t>
            </a:r>
          </a:p>
          <a:p>
            <a:pPr lvl="2">
              <a:lnSpc>
                <a:spcPct val="90000"/>
              </a:lnSpc>
            </a:pPr>
            <a:r>
              <a:rPr lang="en-US"/>
              <a:t>thus, condition variables have associated wait queues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signal(c)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at most one waiting thread</a:t>
            </a:r>
          </a:p>
          <a:p>
            <a:pPr lvl="3">
              <a:lnSpc>
                <a:spcPct val="90000"/>
              </a:lnSpc>
            </a:pPr>
            <a:r>
              <a:rPr lang="en-US"/>
              <a:t>“Hoare” monitor:  wakeup immediately, signaller steps outside</a:t>
            </a:r>
          </a:p>
          <a:p>
            <a:pPr lvl="2">
              <a:lnSpc>
                <a:spcPct val="90000"/>
              </a:lnSpc>
            </a:pPr>
            <a:r>
              <a:rPr lang="en-US"/>
              <a:t>if no waiting threads, signal is lost</a:t>
            </a:r>
          </a:p>
          <a:p>
            <a:pPr lvl="3">
              <a:lnSpc>
                <a:spcPct val="90000"/>
              </a:lnSpc>
            </a:pPr>
            <a:r>
              <a:rPr lang="en-US"/>
              <a:t>this is different than semaphores: no history!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broadcast(c)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all waiting threads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FF7-1382-4C71-8FB3-0C8E46CF9B70}" type="slidenum">
              <a:rPr lang="en-US"/>
              <a:pPr/>
              <a:t>24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produce(resource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full,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consume(resource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empty,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</a:t>
            </a:r>
            <a:r>
              <a:rPr lang="en-US" sz="16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E487-799C-455D-BCCF-D08957760038}" type="slidenum">
              <a:rPr lang="en-US"/>
              <a:pPr/>
              <a:t>25</a:t>
            </a:fld>
            <a:endParaRPr lang="en-US"/>
          </a:p>
        </p:txBody>
      </p:sp>
      <p:sp>
        <p:nvSpPr>
          <p:cNvPr id="27238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6BF5772-0D4D-44B4-BB64-029A7050044C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238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39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239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398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2399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2400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1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2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3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4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5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6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7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2408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2409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0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1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2416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7" name="Text Box 33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</a:rPr>
              <a:t>Problem: Bounded Buffer Scenario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C50-18EB-4443-92A2-C8A612CC1DE1}" type="slidenum">
              <a:rPr lang="en-US"/>
              <a:pPr/>
              <a:t>26</a:t>
            </a:fld>
            <a:endParaRPr lang="en-US"/>
          </a:p>
        </p:txBody>
      </p:sp>
      <p:sp>
        <p:nvSpPr>
          <p:cNvPr id="2703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ED8E6AA-CC83-4A36-8387-9C98D930D79E}" type="slidenum">
              <a:rPr lang="en-US" sz="1400">
                <a:latin typeface="Arial" charset="0"/>
                <a:ea typeface="ＭＳ Ｐゴシック" charset="-128"/>
              </a:rPr>
              <a:pPr algn="r"/>
              <a:t>26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0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Bounded Buffer Scenario with CV’s</a:t>
            </a:r>
          </a:p>
        </p:txBody>
      </p:sp>
      <p:sp>
        <p:nvSpPr>
          <p:cNvPr id="270341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42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0343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0350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0351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0352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4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5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6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7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8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9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360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0361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2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3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5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6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0370" name="Freeform 34"/>
          <p:cNvSpPr>
            <a:spLocks/>
          </p:cNvSpPr>
          <p:nvPr/>
        </p:nvSpPr>
        <p:spPr bwMode="auto">
          <a:xfrm>
            <a:off x="6858000" y="2362200"/>
            <a:ext cx="990600" cy="685800"/>
          </a:xfrm>
          <a:custGeom>
            <a:avLst/>
            <a:gdLst>
              <a:gd name="T0" fmla="*/ 0 w 624"/>
              <a:gd name="T1" fmla="*/ 384 h 384"/>
              <a:gd name="T2" fmla="*/ 144 w 624"/>
              <a:gd name="T3" fmla="*/ 144 h 384"/>
              <a:gd name="T4" fmla="*/ 624 w 62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84">
                <a:moveTo>
                  <a:pt x="0" y="384"/>
                </a:moveTo>
                <a:cubicBezTo>
                  <a:pt x="20" y="296"/>
                  <a:pt x="40" y="208"/>
                  <a:pt x="144" y="144"/>
                </a:cubicBezTo>
                <a:cubicBezTo>
                  <a:pt x="248" y="80"/>
                  <a:pt x="544" y="24"/>
                  <a:pt x="62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Freeform 23"/>
          <p:cNvSpPr>
            <a:spLocks/>
          </p:cNvSpPr>
          <p:nvPr/>
        </p:nvSpPr>
        <p:spPr bwMode="auto">
          <a:xfrm>
            <a:off x="8153400" y="2209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73" name="Text Box 37"/>
          <p:cNvSpPr txBox="1">
            <a:spLocks noChangeArrowheads="1"/>
          </p:cNvSpPr>
          <p:nvPr/>
        </p:nvSpPr>
        <p:spPr bwMode="auto">
          <a:xfrm>
            <a:off x="7924800" y="2438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7543800" y="2667000"/>
            <a:ext cx="1295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Queue of threads waiting for condition “not full” to be signaled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940B-DC01-4402-9AB3-0C7CD6871D4D}" type="slidenum">
              <a:rPr lang="en-US"/>
              <a:pPr/>
              <a:t>27</a:t>
            </a:fld>
            <a:endParaRPr lang="en-US"/>
          </a:p>
        </p:txBody>
      </p:sp>
      <p:sp>
        <p:nvSpPr>
          <p:cNvPr id="27443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04EF7BB-1573-409C-8A09-79B8A6D3AF5E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4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Runtime system calls for (Hoare) monitors</a:t>
            </a:r>
          </a:p>
        </p:txBody>
      </p:sp>
      <p:sp>
        <p:nvSpPr>
          <p:cNvPr id="274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/>
              <a:t>EnterMonitor and ExitMonitor are inserted automatically by the </a:t>
            </a:r>
            <a:r>
              <a:rPr lang="en-US" u="sng"/>
              <a:t>compiler</a:t>
            </a:r>
            <a:r>
              <a:rPr lang="en-US"/>
              <a:t>.  </a:t>
            </a:r>
          </a:p>
          <a:p>
            <a:r>
              <a:rPr lang="en-US"/>
              <a:t>This guarantees mutual exclusion for code inside of the monitor.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58D-8C16-40B4-A0D5-397CCFF09C7D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add_entry(resource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full,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get_entry(resource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empty,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</a:t>
            </a:r>
            <a:r>
              <a:rPr lang="en-US" sz="18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2057400" y="28194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981200" y="40386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905000" y="4648200"/>
            <a:ext cx="52578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828800" y="5867400"/>
            <a:ext cx="53340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086600" y="2590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629400" y="4419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629400" y="3810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6629400" y="5638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1774-5453-4E20-B644-FE7EF87DBDE1}" type="slidenum">
              <a:rPr lang="en-US"/>
              <a:pPr/>
              <a:t>29</a:t>
            </a:fld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Who runs when the signal() is done and there is a thread waiting on the condition variable?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Hoare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run waiter immediately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blocks immediately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condition guaranteed to hold when waiter runs</a:t>
            </a:r>
            <a:endParaRPr lang="en-US" sz="160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/>
              <a:t>but, signaller must </a:t>
            </a:r>
            <a:r>
              <a:rPr lang="en-US" sz="1600">
                <a:solidFill>
                  <a:srgbClr val="FF0000"/>
                </a:solidFill>
              </a:rPr>
              <a:t>restore monitor invariants</a:t>
            </a:r>
            <a:r>
              <a:rPr lang="en-US" sz="1600"/>
              <a:t> before signalling!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cannot leave a mess for the waiter, who will run immediately!</a:t>
            </a:r>
            <a:br>
              <a:rPr lang="en-US" sz="1400"/>
            </a:br>
            <a:endParaRPr lang="en-US" sz="14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Mesa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waiter is made ready, but the signaller continues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waiter runs when signaller leaves monitor (or waits)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need not restore invariant until it leaves the monitor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3300"/>
                </a:solidFill>
              </a:rPr>
              <a:t>being woken up is only a hint that something has changed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signalled condition may no longer hold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must recheck conditional case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There is a subtle issue with that code…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3EE-72B0-4504-B67B-A7D1C96A2F13}" type="slidenum">
              <a:rPr lang="en-US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in semaphores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Each semaphore has an associated queue of threads</a:t>
            </a:r>
          </a:p>
          <a:p>
            <a:pPr lvl="1"/>
            <a:r>
              <a:rPr lang="en-US"/>
              <a:t>when P (sem) is called by a thread,</a:t>
            </a:r>
          </a:p>
          <a:p>
            <a:pPr lvl="2"/>
            <a:r>
              <a:rPr lang="en-US"/>
              <a:t>if sem was “available” (&gt;0), decrement sem and let thread continue</a:t>
            </a:r>
          </a:p>
          <a:p>
            <a:pPr lvl="2"/>
            <a:r>
              <a:rPr lang="en-US"/>
              <a:t>if sem was “unavailable” (0), place thread on associated queue; run some other thread</a:t>
            </a:r>
          </a:p>
          <a:p>
            <a:pPr lvl="1"/>
            <a:r>
              <a:rPr lang="en-US"/>
              <a:t>when V (sem) is called by a thread</a:t>
            </a:r>
          </a:p>
          <a:p>
            <a:pPr lvl="2"/>
            <a:r>
              <a:rPr lang="en-US"/>
              <a:t>if thread(s) are waiting on the associated queue, unblock one</a:t>
            </a:r>
          </a:p>
          <a:p>
            <a:pPr lvl="3"/>
            <a:r>
              <a:rPr lang="en-US"/>
              <a:t>place it on the ready queue</a:t>
            </a:r>
          </a:p>
          <a:p>
            <a:pPr lvl="3"/>
            <a:r>
              <a:rPr lang="en-US"/>
              <a:t>might as well let the “V-ing” thread continue execution</a:t>
            </a:r>
          </a:p>
          <a:p>
            <a:pPr lvl="2"/>
            <a:r>
              <a:rPr lang="en-US"/>
              <a:t>otherwise (when no threads are waiting on the sem), </a:t>
            </a:r>
            <a:br>
              <a:rPr lang="en-US"/>
            </a:br>
            <a:r>
              <a:rPr lang="en-US"/>
              <a:t>increment sem</a:t>
            </a:r>
          </a:p>
          <a:p>
            <a:pPr lvl="3"/>
            <a:r>
              <a:rPr lang="en-US"/>
              <a:t>the signal is “remembered” for next time P(sem) is called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A82A-C311-48DE-A82C-C9D997E89728}" type="slidenum">
              <a:rPr lang="en-US"/>
              <a:pPr/>
              <a:t>30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Hoare monitors:</a:t>
            </a:r>
            <a:br>
              <a:rPr lang="en-US"/>
            </a:br>
            <a:endParaRPr lang="en-US"/>
          </a:p>
          <a:p>
            <a:r>
              <a:rPr lang="en-US"/>
              <a:t>Mesa monitors:</a:t>
            </a:r>
            <a:br>
              <a:rPr lang="en-US"/>
            </a:br>
            <a:endParaRPr lang="en-US"/>
          </a:p>
          <a:p>
            <a:r>
              <a:rPr lang="en-US"/>
              <a:t>Mesa monitors easier to use</a:t>
            </a:r>
          </a:p>
          <a:p>
            <a:pPr lvl="1"/>
            <a:r>
              <a:rPr lang="en-US"/>
              <a:t>more efficient</a:t>
            </a:r>
          </a:p>
          <a:p>
            <a:pPr lvl="1"/>
            <a:r>
              <a:rPr lang="en-US"/>
              <a:t>fewer context switches</a:t>
            </a:r>
          </a:p>
          <a:p>
            <a:pPr lvl="1"/>
            <a:r>
              <a:rPr lang="en-US"/>
              <a:t>directly supports broadcast</a:t>
            </a:r>
          </a:p>
          <a:p>
            <a:pPr lvl="1"/>
            <a:endParaRPr lang="en-US"/>
          </a:p>
          <a:p>
            <a:r>
              <a:rPr lang="en-US"/>
              <a:t>Hoare monitors leave less to chance</a:t>
            </a:r>
          </a:p>
          <a:p>
            <a:pPr lvl="1"/>
            <a:r>
              <a:rPr lang="en-US"/>
              <a:t>when wake up, condition guaranteed to be what you expect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429000" y="1373188"/>
            <a:ext cx="3063875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if (notReady) wait(c)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429000" y="2058988"/>
            <a:ext cx="3473450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while (notReady) wait(c)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Hoare vs. Mesa Monitors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41E0-DDA3-4FE7-B0AA-980FE0DE867D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</a:t>
            </a:r>
            <a:r>
              <a:rPr lang="en-US">
                <a:solidFill>
                  <a:schemeClr val="tx1"/>
                </a:solidFill>
              </a:rPr>
              <a:t> Hoare </a:t>
            </a:r>
            <a:r>
              <a:rPr lang="en-US"/>
              <a:t>monitors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if m occupied, insert caller into queue m</a:t>
            </a:r>
          </a:p>
          <a:p>
            <a:pPr lvl="1"/>
            <a:r>
              <a:rPr lang="en-US"/>
              <a:t>else mark as occupied, insert caller into ready queue</a:t>
            </a:r>
          </a:p>
          <a:p>
            <a:pPr lvl="1"/>
            <a:r>
              <a:rPr lang="en-US"/>
              <a:t>choose somebody to run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insert caller in ready queue</a:t>
            </a:r>
          </a:p>
          <a:p>
            <a:pPr lvl="1"/>
            <a:r>
              <a:rPr lang="en-US"/>
              <a:t>choose someone to run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88C3-7380-43A2-8C59-81768C79B0AA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put the caller on queue c</a:t>
            </a:r>
          </a:p>
          <a:p>
            <a:pPr lvl="1"/>
            <a:r>
              <a:rPr lang="en-US"/>
              <a:t>choose someone to run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  <a:endParaRPr lang="en-US"/>
          </a:p>
          <a:p>
            <a:pPr lvl="1"/>
            <a:r>
              <a:rPr lang="en-US"/>
              <a:t>if queue c is empty then put the caller on the ready queue</a:t>
            </a:r>
          </a:p>
          <a:p>
            <a:pPr lvl="1"/>
            <a:r>
              <a:rPr lang="en-US"/>
              <a:t>else move a thread from queue c to the ready queue, and put the caller into queue m</a:t>
            </a:r>
          </a:p>
          <a:p>
            <a:pPr lvl="1"/>
            <a:r>
              <a:rPr lang="en-US"/>
              <a:t>choose someone to run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7318-842F-42E4-8A6D-750EA6F625F4}" type="slidenum">
              <a:rPr lang="en-US"/>
              <a:pPr/>
              <a:t>33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 </a:t>
            </a:r>
            <a:r>
              <a:rPr lang="en-US">
                <a:solidFill>
                  <a:schemeClr val="tx1"/>
                </a:solidFill>
              </a:rPr>
              <a:t>Mesa</a:t>
            </a:r>
            <a:r>
              <a:rPr lang="en-US"/>
              <a:t> monitors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give him a shot after I’m done}</a:t>
            </a:r>
            <a:endParaRPr lang="en-US"/>
          </a:p>
          <a:p>
            <a:pPr lvl="1"/>
            <a:r>
              <a:rPr lang="en-US"/>
              <a:t>if queue c is occupied, move one thread from queue c 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4D0-5047-482D-9231-A5289E02D351}" type="slidenum">
              <a:rPr lang="en-US"/>
              <a:pPr/>
              <a:t>34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Broadcast(c) </a:t>
            </a:r>
            <a:r>
              <a:rPr lang="en-US">
                <a:solidFill>
                  <a:schemeClr val="accent1"/>
                </a:solidFill>
              </a:rPr>
              <a:t>{food fight!}</a:t>
            </a:r>
          </a:p>
          <a:p>
            <a:pPr lvl="1"/>
            <a:r>
              <a:rPr lang="en-US"/>
              <a:t>move all threads on queue c onto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6375-CB10-44A5-9588-0884673D1DC0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7B730FD-E977-4A6B-8A58-083DF125F0DA}" type="slidenum">
              <a:rPr lang="en-US" sz="1400">
                <a:latin typeface="Arial" charset="0"/>
                <a:ea typeface="ＭＳ Ｐゴシック" charset="-128"/>
              </a:rPr>
              <a:pPr algn="r"/>
              <a:t>35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648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Readers and Writers</a:t>
            </a:r>
            <a:br>
              <a:rPr lang="en-US" sz="3200">
                <a:ea typeface="ＭＳ Ｐゴシック" charset="-128"/>
              </a:rPr>
            </a:br>
            <a:r>
              <a:rPr lang="en-US" sz="2400">
                <a:ea typeface="ＭＳ Ｐゴシック" charset="-128"/>
              </a:rPr>
              <a:t>(stolen from Cornell </a:t>
            </a:r>
            <a:r>
              <a:rPr lang="en-US" sz="2400">
                <a:ea typeface="ＭＳ Ｐゴシック" charset="-128"/>
                <a:sym typeface="Wingdings" pitchFamily="2" charset="2"/>
              </a:rPr>
              <a:t>)</a:t>
            </a:r>
            <a:endParaRPr lang="en-US" sz="2400">
              <a:ea typeface="ＭＳ Ｐゴシック" charset="-128"/>
            </a:endParaRPr>
          </a:p>
        </p:txBody>
      </p:sp>
      <p:sp>
        <p:nvSpPr>
          <p:cNvPr id="276484" name="Text Box 6"/>
          <p:cNvSpPr txBox="1">
            <a:spLocks noChangeArrowheads="1"/>
          </p:cNvSpPr>
          <p:nvPr/>
        </p:nvSpPr>
        <p:spPr bwMode="auto">
          <a:xfrm>
            <a:off x="457200" y="1387475"/>
            <a:ext cx="8294688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Monitor</a:t>
            </a:r>
            <a:r>
              <a:rPr lang="en-US" sz="1400" b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ReadersNWriters</a:t>
            </a:r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int WaitingWriters, WaitingReaders, NReaders, NWriters;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Condition CanRead, CanWrite;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Void BeginWrite()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if(NWriters == 1 || NReaders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++WaitingWriters;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--WaitingWriters;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NWriters = 1;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NWriters = 0;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if(WaitingReaders)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else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</p:txBody>
      </p:sp>
      <p:sp>
        <p:nvSpPr>
          <p:cNvPr id="276485" name="Text Box 7"/>
          <p:cNvSpPr txBox="1">
            <a:spLocks noChangeArrowheads="1"/>
          </p:cNvSpPr>
          <p:nvPr/>
        </p:nvSpPr>
        <p:spPr bwMode="auto">
          <a:xfrm>
            <a:off x="5470525" y="3389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276486" name="Text Box 8"/>
          <p:cNvSpPr txBox="1">
            <a:spLocks noChangeArrowheads="1"/>
          </p:cNvSpPr>
          <p:nvPr/>
        </p:nvSpPr>
        <p:spPr bwMode="auto">
          <a:xfrm>
            <a:off x="4191000" y="1992313"/>
            <a:ext cx="42672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  <a:ea typeface="ＭＳ Ｐゴシック" charset="-128"/>
              </a:rPr>
              <a:t> 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Void BeginRead()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if(NWriters == 1 || WaitingWriters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++WaitingReaders;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	--WaitingReaders;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++NReaders;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if(--NReaders ==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  Signal(CanWrite);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6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  <a:p>
            <a:pPr eaLnBrk="1" hangingPunct="1"/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D8E5-6C92-46DF-9E6E-14F8D2D875EF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 and Java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offers something a </a:t>
            </a:r>
            <a:r>
              <a:rPr lang="en-US" dirty="0" smtClean="0"/>
              <a:t>bit </a:t>
            </a:r>
            <a:r>
              <a:rPr lang="en-US" dirty="0"/>
              <a:t>like monitors</a:t>
            </a:r>
          </a:p>
          <a:p>
            <a:pPr lvl="1"/>
            <a:r>
              <a:rPr lang="en-US" dirty="0"/>
              <a:t>It should be clear that they’re not monitors in the full </a:t>
            </a:r>
            <a:r>
              <a:rPr lang="en-US" dirty="0" smtClean="0"/>
              <a:t>sense!</a:t>
            </a:r>
            <a:endParaRPr lang="en-US" dirty="0"/>
          </a:p>
          <a:p>
            <a:r>
              <a:rPr lang="en-US" dirty="0"/>
              <a:t>Every Java object contains an intrinsic lock</a:t>
            </a:r>
          </a:p>
          <a:p>
            <a:r>
              <a:rPr lang="en-US" dirty="0"/>
              <a:t>The </a:t>
            </a:r>
            <a:r>
              <a:rPr lang="en-US" i="1" dirty="0"/>
              <a:t>synchronized</a:t>
            </a:r>
            <a:r>
              <a:rPr lang="en-US" dirty="0"/>
              <a:t> keyword locks that lock</a:t>
            </a:r>
          </a:p>
          <a:p>
            <a:r>
              <a:rPr lang="en-US" dirty="0"/>
              <a:t>Can be applied to methods, or blocks of statements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DD5-A7F7-432A-962B-E4D628FE8215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Synchronized methods</a:t>
            </a:r>
          </a:p>
        </p:txBody>
      </p:sp>
      <p:pic>
        <p:nvPicPr>
          <p:cNvPr id="28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F2E4-682A-441C-AD67-EDC659C562A8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Summary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supports monitors</a:t>
            </a:r>
          </a:p>
          <a:p>
            <a:pPr>
              <a:lnSpc>
                <a:spcPct val="90000"/>
              </a:lnSpc>
            </a:pPr>
            <a:r>
              <a:rPr lang="en-US"/>
              <a:t>Compiler understands them</a:t>
            </a:r>
          </a:p>
          <a:p>
            <a:pPr lvl="1">
              <a:lnSpc>
                <a:spcPct val="90000"/>
              </a:lnSpc>
            </a:pPr>
            <a:r>
              <a:rPr lang="en-US"/>
              <a:t>Compiler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monitor entry</a:t>
            </a:r>
          </a:p>
          <a:p>
            <a:pPr lvl="2">
              <a:lnSpc>
                <a:spcPct val="90000"/>
              </a:lnSpc>
            </a:pPr>
            <a:r>
              <a:rPr lang="en-US"/>
              <a:t>monitor exit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signal</a:t>
            </a:r>
          </a:p>
          <a:p>
            <a:pPr lvl="2">
              <a:lnSpc>
                <a:spcPct val="90000"/>
              </a:lnSpc>
            </a:pPr>
            <a:r>
              <a:rPr lang="en-US"/>
              <a:t>wait</a:t>
            </a:r>
          </a:p>
          <a:p>
            <a:pPr lvl="1">
              <a:lnSpc>
                <a:spcPct val="90000"/>
              </a:lnSpc>
            </a:pPr>
            <a:r>
              <a:rPr lang="en-US"/>
              <a:t>Language/object encapsulation ensures correctness</a:t>
            </a:r>
          </a:p>
          <a:p>
            <a:pPr lvl="2">
              <a:lnSpc>
                <a:spcPct val="90000"/>
              </a:lnSpc>
            </a:pPr>
            <a:r>
              <a:rPr lang="en-US"/>
              <a:t>Sometimes!  With conditions, you </a:t>
            </a:r>
            <a:r>
              <a:rPr lang="en-US" i="1"/>
              <a:t>still</a:t>
            </a:r>
            <a:r>
              <a:rPr lang="en-US"/>
              <a:t> need to think about synchronization</a:t>
            </a:r>
          </a:p>
          <a:p>
            <a:pPr>
              <a:lnSpc>
                <a:spcPct val="90000"/>
              </a:lnSpc>
            </a:pPr>
            <a:r>
              <a:rPr lang="en-US"/>
              <a:t>Runtime system implements these routines</a:t>
            </a:r>
          </a:p>
          <a:p>
            <a:pPr lvl="1">
              <a:lnSpc>
                <a:spcPct val="90000"/>
              </a:lnSpc>
            </a:pPr>
            <a:r>
              <a:rPr lang="en-US"/>
              <a:t>moves threads on and off queues</a:t>
            </a:r>
          </a:p>
          <a:p>
            <a:pPr lvl="1">
              <a:lnSpc>
                <a:spcPct val="90000"/>
              </a:lnSpc>
            </a:pPr>
            <a:r>
              <a:rPr lang="en-US" i="1"/>
              <a:t>ensures mutual exclusion!</a:t>
            </a:r>
            <a:endParaRPr lang="en-US" sz="18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BD4-33DC-4F30-BF98-4F71A7E8ABDD}" type="slidenum">
              <a:rPr lang="en-US"/>
              <a:pPr/>
              <a:t>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semaphores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</a:t>
            </a:r>
            <a:r>
              <a:rPr lang="en-US"/>
              <a:t> semaphore (aka mutex semaphore)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1</a:t>
            </a:r>
            <a:r>
              <a:rPr lang="en-US"/>
              <a:t> </a:t>
            </a:r>
          </a:p>
          <a:p>
            <a:pPr lvl="1"/>
            <a:r>
              <a:rPr lang="en-US"/>
              <a:t>guarantees mutually exclusive access to resource (e.g., a critical section of code)</a:t>
            </a:r>
          </a:p>
          <a:p>
            <a:pPr lvl="1"/>
            <a:r>
              <a:rPr lang="en-US"/>
              <a:t>only one thread/process allowed entry at a time</a:t>
            </a:r>
          </a:p>
          <a:p>
            <a:pPr lvl="1"/>
            <a:r>
              <a:rPr lang="en-US"/>
              <a:t>Logically equivalent to a lock with </a:t>
            </a:r>
            <a:r>
              <a:rPr lang="en-US">
                <a:solidFill>
                  <a:srgbClr val="FF3300"/>
                </a:solidFill>
              </a:rPr>
              <a:t>blocking</a:t>
            </a:r>
            <a:r>
              <a:rPr lang="en-US"/>
              <a:t> rather than spinning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Counting</a:t>
            </a:r>
            <a:r>
              <a:rPr lang="en-US"/>
              <a:t> semaphore</a:t>
            </a:r>
          </a:p>
          <a:p>
            <a:pPr lvl="1"/>
            <a:r>
              <a:rPr lang="en-US"/>
              <a:t>Allow up to N threads continue (we’ll see why in a bit …)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N</a:t>
            </a:r>
          </a:p>
          <a:p>
            <a:pPr lvl="2"/>
            <a:r>
              <a:rPr lang="en-US"/>
              <a:t>N = number of units available</a:t>
            </a:r>
          </a:p>
          <a:p>
            <a:pPr lvl="1"/>
            <a:r>
              <a:rPr lang="en-US"/>
              <a:t>represents resources with many (identical) units available</a:t>
            </a:r>
          </a:p>
          <a:p>
            <a:pPr lvl="1"/>
            <a:r>
              <a:rPr lang="en-US"/>
              <a:t>allows threads to enter as long as more units are available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CCED-2968-4D09-AB8D-D399E76480E1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semaphore usage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From the programmer’s perspective, P and V on a binary semaphore are just like Acquire and Release on a lock</a:t>
            </a:r>
          </a:p>
          <a:p>
            <a:pPr lvl="2"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P(sem)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</a:t>
            </a:r>
            <a:r>
              <a:rPr lang="en-US" sz="1600" b="1">
                <a:solidFill>
                  <a:schemeClr val="accent2"/>
                </a:solidFill>
              </a:rPr>
              <a:t>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	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do whatever stuff requires mutual exclusion; could conceivably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be a lot of code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V(sem)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pPr lvl="1"/>
            <a:r>
              <a:rPr lang="en-US" sz="1800"/>
              <a:t>same lack of programming language support for correct usage</a:t>
            </a:r>
            <a:br>
              <a:rPr lang="en-US" sz="1800"/>
            </a:br>
            <a:endParaRPr lang="en-US" sz="1800"/>
          </a:p>
          <a:p>
            <a:r>
              <a:rPr lang="en-US" sz="2000"/>
              <a:t>Important differences in the underlying implementation, however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5CBB-32FA-4FF5-A6CD-CB977F6655BB}" type="slidenum">
              <a:rPr lang="en-US"/>
              <a:pPr/>
              <a:t>6</a:t>
            </a:fld>
            <a:endParaRPr lang="en-US"/>
          </a:p>
        </p:txBody>
      </p:sp>
      <p:sp>
        <p:nvSpPr>
          <p:cNvPr id="2580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771FAA-69E2-485D-97FD-F7BDE01163A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8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Example: Bounded buffer problem</a:t>
            </a:r>
          </a:p>
        </p:txBody>
      </p:sp>
      <p:sp>
        <p:nvSpPr>
          <p:cNvPr id="2580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i="1" dirty="0"/>
              <a:t>AKA</a:t>
            </a:r>
            <a:r>
              <a:rPr lang="en-US" dirty="0"/>
              <a:t> “producer/consumer” problem</a:t>
            </a:r>
          </a:p>
          <a:p>
            <a:pPr lvl="1"/>
            <a:r>
              <a:rPr lang="en-US" dirty="0"/>
              <a:t>there is a circular buffer in memory with N entries (slots)</a:t>
            </a:r>
          </a:p>
          <a:p>
            <a:pPr lvl="1"/>
            <a:r>
              <a:rPr lang="en-US" dirty="0"/>
              <a:t>producer threads insert entries into it (one at a time)</a:t>
            </a:r>
          </a:p>
          <a:p>
            <a:pPr lvl="1"/>
            <a:r>
              <a:rPr lang="en-US" dirty="0"/>
              <a:t>consumer threads remove entries from it (one at a time)</a:t>
            </a:r>
          </a:p>
          <a:p>
            <a:r>
              <a:rPr lang="en-US" dirty="0"/>
              <a:t>Threads are concurrent</a:t>
            </a:r>
          </a:p>
          <a:p>
            <a:pPr lvl="1"/>
            <a:r>
              <a:rPr lang="en-US" dirty="0"/>
              <a:t>so, we must use synchronization constructs to control access to shared variables describing buffer state</a:t>
            </a:r>
          </a:p>
          <a:p>
            <a:pPr lvl="1"/>
            <a:endParaRPr lang="en-US" dirty="0"/>
          </a:p>
        </p:txBody>
      </p:sp>
      <p:grpSp>
        <p:nvGrpSpPr>
          <p:cNvPr id="258055" name="Group 17"/>
          <p:cNvGrpSpPr>
            <a:grpSpLocks/>
          </p:cNvGrpSpPr>
          <p:nvPr/>
        </p:nvGrpSpPr>
        <p:grpSpPr bwMode="auto">
          <a:xfrm>
            <a:off x="3200400" y="4343400"/>
            <a:ext cx="2514600" cy="762000"/>
            <a:chOff x="1824" y="2976"/>
            <a:chExt cx="1584" cy="480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1824" y="2976"/>
              <a:ext cx="1584" cy="48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7" name="Rectangle 15"/>
            <p:cNvSpPr>
              <a:spLocks noChangeArrowheads="1"/>
            </p:cNvSpPr>
            <p:nvPr/>
          </p:nvSpPr>
          <p:spPr bwMode="auto">
            <a:xfrm>
              <a:off x="1824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8" name="Rectangle 16"/>
            <p:cNvSpPr>
              <a:spLocks noChangeArrowheads="1"/>
            </p:cNvSpPr>
            <p:nvPr/>
          </p:nvSpPr>
          <p:spPr bwMode="auto">
            <a:xfrm>
              <a:off x="2832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9" name="Line 5"/>
            <p:cNvSpPr>
              <a:spLocks noChangeShapeType="1"/>
            </p:cNvSpPr>
            <p:nvPr/>
          </p:nvSpPr>
          <p:spPr bwMode="auto">
            <a:xfrm>
              <a:off x="196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0" name="Line 6"/>
            <p:cNvSpPr>
              <a:spLocks noChangeShapeType="1"/>
            </p:cNvSpPr>
            <p:nvPr/>
          </p:nvSpPr>
          <p:spPr bwMode="auto">
            <a:xfrm>
              <a:off x="211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1" name="Line 7"/>
            <p:cNvSpPr>
              <a:spLocks noChangeShapeType="1"/>
            </p:cNvSpPr>
            <p:nvPr/>
          </p:nvSpPr>
          <p:spPr bwMode="auto">
            <a:xfrm>
              <a:off x="225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2" name="Line 8"/>
            <p:cNvSpPr>
              <a:spLocks noChangeShapeType="1"/>
            </p:cNvSpPr>
            <p:nvPr/>
          </p:nvSpPr>
          <p:spPr bwMode="auto">
            <a:xfrm>
              <a:off x="240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3" name="Line 9"/>
            <p:cNvSpPr>
              <a:spLocks noChangeShapeType="1"/>
            </p:cNvSpPr>
            <p:nvPr/>
          </p:nvSpPr>
          <p:spPr bwMode="auto">
            <a:xfrm>
              <a:off x="254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4" name="Line 10"/>
            <p:cNvSpPr>
              <a:spLocks noChangeShapeType="1"/>
            </p:cNvSpPr>
            <p:nvPr/>
          </p:nvSpPr>
          <p:spPr bwMode="auto">
            <a:xfrm>
              <a:off x="268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5" name="Line 11"/>
            <p:cNvSpPr>
              <a:spLocks noChangeShapeType="1"/>
            </p:cNvSpPr>
            <p:nvPr/>
          </p:nvSpPr>
          <p:spPr bwMode="auto">
            <a:xfrm>
              <a:off x="283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6" name="Line 12"/>
            <p:cNvSpPr>
              <a:spLocks noChangeShapeType="1"/>
            </p:cNvSpPr>
            <p:nvPr/>
          </p:nvSpPr>
          <p:spPr bwMode="auto">
            <a:xfrm>
              <a:off x="297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7" name="Line 13"/>
            <p:cNvSpPr>
              <a:spLocks noChangeShapeType="1"/>
            </p:cNvSpPr>
            <p:nvPr/>
          </p:nvSpPr>
          <p:spPr bwMode="auto">
            <a:xfrm>
              <a:off x="312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8" name="Line 14"/>
            <p:cNvSpPr>
              <a:spLocks noChangeShapeType="1"/>
            </p:cNvSpPr>
            <p:nvPr/>
          </p:nvSpPr>
          <p:spPr bwMode="auto">
            <a:xfrm>
              <a:off x="326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69" name="Line 19"/>
          <p:cNvSpPr>
            <a:spLocks noChangeShapeType="1"/>
          </p:cNvSpPr>
          <p:nvPr/>
        </p:nvSpPr>
        <p:spPr bwMode="auto">
          <a:xfrm>
            <a:off x="4232275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0" name="Line 20"/>
          <p:cNvSpPr>
            <a:spLocks noChangeShapeType="1"/>
          </p:cNvSpPr>
          <p:nvPr/>
        </p:nvSpPr>
        <p:spPr bwMode="auto">
          <a:xfrm>
            <a:off x="4697413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1" name="Text Box 21"/>
          <p:cNvSpPr txBox="1">
            <a:spLocks noChangeArrowheads="1"/>
          </p:cNvSpPr>
          <p:nvPr/>
        </p:nvSpPr>
        <p:spPr bwMode="auto">
          <a:xfrm>
            <a:off x="4419600" y="5486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head</a:t>
            </a:r>
          </a:p>
        </p:txBody>
      </p:sp>
      <p:sp>
        <p:nvSpPr>
          <p:cNvPr id="258072" name="Text Box 22"/>
          <p:cNvSpPr txBox="1">
            <a:spLocks noChangeArrowheads="1"/>
          </p:cNvSpPr>
          <p:nvPr/>
        </p:nvSpPr>
        <p:spPr bwMode="auto">
          <a:xfrm>
            <a:off x="3962400" y="54864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tail</a:t>
            </a:r>
          </a:p>
        </p:txBody>
      </p:sp>
      <p:sp>
        <p:nvSpPr>
          <p:cNvPr id="258073" name="Freeform 23"/>
          <p:cNvSpPr>
            <a:spLocks/>
          </p:cNvSpPr>
          <p:nvPr/>
        </p:nvSpPr>
        <p:spPr bwMode="auto">
          <a:xfrm>
            <a:off x="1447800" y="46910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4" name="Freeform 24"/>
          <p:cNvSpPr>
            <a:spLocks/>
          </p:cNvSpPr>
          <p:nvPr/>
        </p:nvSpPr>
        <p:spPr bwMode="auto">
          <a:xfrm>
            <a:off x="1295400" y="5376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5" name="Freeform 25"/>
          <p:cNvSpPr>
            <a:spLocks/>
          </p:cNvSpPr>
          <p:nvPr/>
        </p:nvSpPr>
        <p:spPr bwMode="auto">
          <a:xfrm>
            <a:off x="1752600" y="4995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6" name="Freeform 26"/>
          <p:cNvSpPr>
            <a:spLocks/>
          </p:cNvSpPr>
          <p:nvPr/>
        </p:nvSpPr>
        <p:spPr bwMode="auto">
          <a:xfrm>
            <a:off x="6981825" y="44958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7" name="Freeform 27"/>
          <p:cNvSpPr>
            <a:spLocks/>
          </p:cNvSpPr>
          <p:nvPr/>
        </p:nvSpPr>
        <p:spPr bwMode="auto">
          <a:xfrm>
            <a:off x="6829425" y="51816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8" name="Line 29"/>
          <p:cNvSpPr>
            <a:spLocks noChangeShapeType="1"/>
          </p:cNvSpPr>
          <p:nvPr/>
        </p:nvSpPr>
        <p:spPr bwMode="auto">
          <a:xfrm flipV="1">
            <a:off x="2057400" y="49530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9" name="Line 30"/>
          <p:cNvSpPr>
            <a:spLocks noChangeShapeType="1"/>
          </p:cNvSpPr>
          <p:nvPr/>
        </p:nvSpPr>
        <p:spPr bwMode="auto">
          <a:xfrm>
            <a:off x="5867400" y="4800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81200" y="4690646"/>
            <a:ext cx="926155" cy="338554"/>
          </a:xfrm>
          <a:prstGeom prst="rect">
            <a:avLst/>
          </a:prstGeom>
          <a:scene3d>
            <a:camera prst="orthographicFront">
              <a:rot lat="0" lon="0" rev="78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produce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91200" y="4495800"/>
            <a:ext cx="1017226" cy="338554"/>
          </a:xfrm>
          <a:prstGeom prst="rect">
            <a:avLst/>
          </a:prstGeom>
          <a:scene3d>
            <a:camera prst="orthographicFront">
              <a:rot lat="0" lon="0" rev="2094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consume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7D8-007B-4FEF-B6E2-525A7DC9BA4C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 using semaphores</a:t>
            </a:r>
            <a:br>
              <a:rPr lang="en-US" sz="2800"/>
            </a:br>
            <a:r>
              <a:rPr lang="en-US" sz="2800"/>
              <a:t>(both binary and counting)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172200" y="3200400"/>
            <a:ext cx="25908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Note:  </a:t>
            </a:r>
            <a:br>
              <a:rPr lang="en-US" sz="1400">
                <a:solidFill>
                  <a:schemeClr val="accent2"/>
                </a:solidFill>
                <a:latin typeface="Arial" charset="0"/>
              </a:rPr>
            </a:br>
            <a:r>
              <a:rPr lang="en-US" sz="1400">
                <a:solidFill>
                  <a:schemeClr val="accent2"/>
                </a:solidFill>
                <a:latin typeface="Arial" charset="0"/>
              </a:rPr>
              <a:t>I have elided all the code concerning which is the first full slot, which is the last full slot, etc.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1143000" y="1393825"/>
            <a:ext cx="4845050" cy="89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semaphore = 1	   ; mutual exclusion to shared data</a:t>
            </a:r>
          </a:p>
          <a:p>
            <a:pPr algn="l"/>
            <a:r>
              <a:rPr lang="en-US" sz="1200"/>
              <a:t>      empty: semaphore = n    ; count of empty slots (all empty to start)</a:t>
            </a:r>
          </a:p>
          <a:p>
            <a:pPr algn="l"/>
            <a:r>
              <a:rPr lang="en-US" sz="1200"/>
              <a:t>      full: semaphore = 0         ; count of full slots (none full to start)</a:t>
            </a:r>
          </a:p>
          <a:p>
            <a:pPr algn="l"/>
            <a:endParaRPr lang="en-US" sz="1200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143000" y="2716213"/>
            <a:ext cx="379095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producer:</a:t>
            </a:r>
          </a:p>
          <a:p>
            <a:pPr algn="l"/>
            <a:r>
              <a:rPr lang="en-US" sz="1200"/>
              <a:t>       P(empty)	; block if no slots available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/>
              <a:t>           </a:t>
            </a:r>
            <a:r>
              <a:rPr lang="en-US" sz="120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V(full)      	; note one more full slot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43000" y="4443413"/>
            <a:ext cx="3852863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P(full)      	; wait until there’s a full slot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V(empty) 	; note there’s an empty slot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963B-72E5-499A-A100-607C9A9D24EB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Readers/Writers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/>
              <a:t>Description:</a:t>
            </a:r>
          </a:p>
          <a:p>
            <a:pPr lvl="1"/>
            <a:r>
              <a:rPr lang="en-US"/>
              <a:t>A single object is shared among several threads/processes</a:t>
            </a:r>
          </a:p>
          <a:p>
            <a:pPr lvl="1"/>
            <a:r>
              <a:rPr lang="en-US"/>
              <a:t>Sometimes a thread just reads the object</a:t>
            </a:r>
          </a:p>
          <a:p>
            <a:pPr lvl="1"/>
            <a:r>
              <a:rPr lang="en-US"/>
              <a:t>Sometimes a thread updates (writes) the object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allow multiple readers at a time</a:t>
            </a:r>
          </a:p>
          <a:p>
            <a:pPr lvl="2"/>
            <a:r>
              <a:rPr lang="en-US"/>
              <a:t>why?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only allow one writer at a time</a:t>
            </a:r>
          </a:p>
          <a:p>
            <a:pPr lvl="2"/>
            <a:r>
              <a:rPr lang="en-US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39CC-581A-4D06-AEBC-05F228B622AD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using semaphores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5800" y="1219200"/>
            <a:ext cx="6461125" cy="88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var mutex: semaphore = 1	; controls access to readcount</a:t>
            </a:r>
          </a:p>
          <a:p>
            <a:pPr algn="l"/>
            <a:r>
              <a:rPr lang="en-US" sz="1600"/>
              <a:t>      wrt: semaphore = 1	; control entry for a writer or first reader</a:t>
            </a:r>
          </a:p>
          <a:p>
            <a:pPr algn="l"/>
            <a:r>
              <a:rPr lang="en-US" sz="1600"/>
              <a:t>      readcount: integer = 0	; number of active readers</a:t>
            </a:r>
            <a:endParaRPr lang="en-US" sz="1200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85800" y="2265363"/>
            <a:ext cx="5133975" cy="1154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writer:</a:t>
            </a:r>
          </a:p>
          <a:p>
            <a:pPr algn="l"/>
            <a:r>
              <a:rPr lang="en-US" sz="1600"/>
              <a:t>	P(wrt)		; any writers or readers?</a:t>
            </a:r>
          </a:p>
          <a:p>
            <a:pPr algn="l"/>
            <a:r>
              <a:rPr lang="en-US" sz="1600">
                <a:solidFill>
                  <a:schemeClr val="accent1"/>
                </a:solidFill>
              </a:rPr>
              <a:t>		&lt;perform write operation&gt;</a:t>
            </a:r>
          </a:p>
          <a:p>
            <a:pPr algn="l"/>
            <a:r>
              <a:rPr lang="en-US" sz="1600"/>
              <a:t>	V(wrt)		; allow others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85800" y="3581400"/>
            <a:ext cx="7462838" cy="2763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reader: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 </a:t>
            </a:r>
            <a:r>
              <a:rPr lang="en-US" sz="1600" dirty="0" err="1"/>
              <a:t>readcount</a:t>
            </a:r>
            <a:r>
              <a:rPr lang="en-US" sz="1600" dirty="0"/>
              <a:t>++	                       ; one more reader</a:t>
            </a:r>
          </a:p>
          <a:p>
            <a:pPr algn="l"/>
            <a:r>
              <a:rPr lang="en-US" sz="1600" dirty="0"/>
              <a:t>	    if </a:t>
            </a:r>
            <a:r>
              <a:rPr lang="en-US" sz="1600" dirty="0" err="1"/>
              <a:t>readcount</a:t>
            </a:r>
            <a:r>
              <a:rPr lang="en-US" sz="1600" dirty="0"/>
              <a:t> == 1 then P(</a:t>
            </a:r>
            <a:r>
              <a:rPr lang="en-US" sz="1600" dirty="0" err="1"/>
              <a:t>wrt</a:t>
            </a:r>
            <a:r>
              <a:rPr lang="en-US" sz="1600" dirty="0"/>
              <a:t>)      ; if we’re the first, synch with writers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  <a:p>
            <a:pPr algn="l"/>
            <a:r>
              <a:rPr lang="en-US" sz="1600" dirty="0">
                <a:solidFill>
                  <a:schemeClr val="accent1"/>
                </a:solidFill>
              </a:rPr>
              <a:t>		&lt;perform read operation&gt;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</a:t>
            </a:r>
            <a:r>
              <a:rPr lang="en-US" sz="1600" dirty="0" err="1"/>
              <a:t>readcount</a:t>
            </a:r>
            <a:r>
              <a:rPr lang="en-US" sz="1600" dirty="0"/>
              <a:t>--	                       ; one fewer reader</a:t>
            </a:r>
          </a:p>
          <a:p>
            <a:pPr algn="l"/>
            <a:r>
              <a:rPr lang="en-US" sz="1600" dirty="0"/>
              <a:t>	   if </a:t>
            </a:r>
            <a:r>
              <a:rPr lang="en-US" sz="1600" dirty="0" err="1"/>
              <a:t>readcount</a:t>
            </a:r>
            <a:r>
              <a:rPr lang="en-US" sz="1600" dirty="0"/>
              <a:t> == 0 then V(</a:t>
            </a:r>
            <a:r>
              <a:rPr lang="en-US" sz="1600" dirty="0" err="1"/>
              <a:t>wrt</a:t>
            </a:r>
            <a:r>
              <a:rPr lang="en-US" sz="1600" dirty="0"/>
              <a:t>)       ; no more readers, allow a writer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9252</TotalTime>
  <Words>2447</Words>
  <Application>Microsoft Office PowerPoint</Application>
  <PresentationFormat>On-screen Show (4:3)</PresentationFormat>
  <Paragraphs>567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Blank Presentation</vt:lpstr>
      <vt:lpstr>CSE 451: Operating Systems  Spring 2013  Module 8 Semaphores, Condition Variables, and Monitors</vt:lpstr>
      <vt:lpstr>Semaphores</vt:lpstr>
      <vt:lpstr>Blocking in semaphores</vt:lpstr>
      <vt:lpstr>Two types of semaphores</vt:lpstr>
      <vt:lpstr>Binary semaphore usage</vt:lpstr>
      <vt:lpstr>Example: Bounded buffer problem</vt:lpstr>
      <vt:lpstr>Bounded buffer using semaphores (both binary and counting)</vt:lpstr>
      <vt:lpstr>Example: Readers/Writers</vt:lpstr>
      <vt:lpstr>Readers/Writers using semaphores</vt:lpstr>
      <vt:lpstr>Readers/Writers notes</vt:lpstr>
      <vt:lpstr>Semaphores vs. Spinlocks</vt:lpstr>
      <vt:lpstr>Abstract implementation</vt:lpstr>
      <vt:lpstr>Pressing questions</vt:lpstr>
      <vt:lpstr>Condition Variables</vt:lpstr>
      <vt:lpstr>Bounded buffers with condition variables</vt:lpstr>
      <vt:lpstr>The possible bug</vt:lpstr>
      <vt:lpstr>Problems with semaphores, locks, and condition variables</vt:lpstr>
      <vt:lpstr>One More Approach: Monitors</vt:lpstr>
      <vt:lpstr>A monitor</vt:lpstr>
      <vt:lpstr>Monitor facilities</vt:lpstr>
      <vt:lpstr>Problem: Bounded Buffer Scenario</vt:lpstr>
      <vt:lpstr>Problem: Bounded Buffer Scenario</vt:lpstr>
      <vt:lpstr>Solution?</vt:lpstr>
      <vt:lpstr>Bounded buffer using (Hoare) monitors</vt:lpstr>
      <vt:lpstr>PowerPoint Presentation</vt:lpstr>
      <vt:lpstr>Bounded Buffer Scenario with CV’s</vt:lpstr>
      <vt:lpstr>Runtime system calls for (Hoare) monitors</vt:lpstr>
      <vt:lpstr>Bounded buffer using (Hoare) monitors</vt:lpstr>
      <vt:lpstr>There is a subtle issue with that code…</vt:lpstr>
      <vt:lpstr>Hoare vs. Mesa Monitors</vt:lpstr>
      <vt:lpstr>Runtime system calls for Hoare monitors</vt:lpstr>
      <vt:lpstr>PowerPoint Presentation</vt:lpstr>
      <vt:lpstr>Runtime system calls for Mesa monitors</vt:lpstr>
      <vt:lpstr>PowerPoint Presentation</vt:lpstr>
      <vt:lpstr>PowerPoint Presentation</vt:lpstr>
      <vt:lpstr>Monitors and Java</vt:lpstr>
      <vt:lpstr>Synchronized methods</vt:lpstr>
      <vt:lpstr>Monitor 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288</cp:revision>
  <dcterms:created xsi:type="dcterms:W3CDTF">1998-03-30T02:45:13Z</dcterms:created>
  <dcterms:modified xsi:type="dcterms:W3CDTF">2013-04-15T04:20:31Z</dcterms:modified>
</cp:coreProperties>
</file>