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3"/>
  </p:notesMasterIdLst>
  <p:handoutMasterIdLst>
    <p:handoutMasterId r:id="rId24"/>
  </p:handoutMasterIdLst>
  <p:sldIdLst>
    <p:sldId id="278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1748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tutorials/tutorial_ctag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tutorials/tutorial_git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vminfo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3988" y="3657600"/>
            <a:ext cx="87614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Interrupts, system calls, and project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CSE451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Print out prompt</a:t>
            </a:r>
          </a:p>
          <a:p>
            <a:r>
              <a:rPr lang="en-US" dirty="0"/>
              <a:t>Accept input</a:t>
            </a:r>
          </a:p>
          <a:p>
            <a:r>
              <a:rPr lang="en-US" dirty="0"/>
              <a:t>Parse input</a:t>
            </a:r>
          </a:p>
          <a:p>
            <a:r>
              <a:rPr lang="en-US" dirty="0"/>
              <a:t>If built-in command</a:t>
            </a:r>
          </a:p>
          <a:p>
            <a:pPr lvl="1"/>
            <a:r>
              <a:rPr lang="en-US" dirty="0"/>
              <a:t>Do it directly</a:t>
            </a:r>
          </a:p>
          <a:p>
            <a:r>
              <a:rPr lang="en-US" dirty="0"/>
              <a:t>Else spawn new process</a:t>
            </a:r>
          </a:p>
          <a:p>
            <a:pPr lvl="1"/>
            <a:r>
              <a:rPr lang="en-US" dirty="0"/>
              <a:t>Launch specified program</a:t>
            </a:r>
          </a:p>
          <a:p>
            <a:pPr lvl="1"/>
            <a:r>
              <a:rPr lang="en-US" dirty="0"/>
              <a:t>Wait for it to finish</a:t>
            </a:r>
          </a:p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hape 208"/>
          <p:cNvSpPr/>
          <p:nvPr/>
        </p:nvSpPr>
        <p:spPr>
          <a:xfrm>
            <a:off x="5181600" y="1447800"/>
            <a:ext cx="3733800" cy="2310505"/>
          </a:xfrm>
          <a:prstGeom prst="rect">
            <a:avLst/>
          </a:prstGeom>
          <a:noFill/>
          <a:ln w="28425" cap="rnd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/bin/date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1600" dirty="0" smtClean="0">
                <a:latin typeface="Courier New"/>
                <a:ea typeface="Courier New"/>
                <a:cs typeface="Courier New"/>
                <a:sym typeface="Courier New"/>
              </a:rPr>
              <a:t>Wed Apr </a:t>
            </a:r>
            <a:r>
              <a:rPr lang="en-US" sz="1600" dirty="0">
                <a:latin typeface="Courier New"/>
                <a:ea typeface="Courier New"/>
                <a:cs typeface="Courier New"/>
                <a:sym typeface="Courier New"/>
              </a:rPr>
              <a:t>31 21:58:55 PDT </a:t>
            </a:r>
            <a:r>
              <a:rPr lang="en-US" sz="1600" dirty="0" smtClean="0">
                <a:latin typeface="Courier New"/>
                <a:ea typeface="Courier New"/>
                <a:cs typeface="Courier New"/>
                <a:sym typeface="Courier New"/>
              </a:rPr>
              <a:t>2013</a:t>
            </a:r>
          </a:p>
          <a:p>
            <a:pPr lvl="0">
              <a:buClr>
                <a:srgbClr val="000000"/>
              </a:buClr>
              <a:buSzPct val="25000"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/root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cd 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exit</a:t>
            </a:r>
          </a:p>
          <a:p>
            <a:endParaRPr sz="1600" b="0" i="0" u="none" strike="noStrike" cap="none" baseline="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832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your shell:</a:t>
            </a:r>
          </a:p>
          <a:p>
            <a:pPr lvl="1"/>
            <a:r>
              <a:rPr lang="en-US" dirty="0"/>
              <a:t>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/>
              <a:t> to create a child process</a:t>
            </a:r>
          </a:p>
          <a:p>
            <a:pPr lvl="1"/>
            <a:r>
              <a:rPr lang="en-US" dirty="0"/>
              <a:t>Use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execvp</a:t>
            </a:r>
            <a:r>
              <a:rPr lang="en-US" dirty="0"/>
              <a:t> to execute a specified program</a:t>
            </a:r>
          </a:p>
          <a:p>
            <a:pPr lvl="1"/>
            <a:r>
              <a:rPr lang="en-US" dirty="0"/>
              <a:t>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/>
              <a:t> to wait until child process terminates</a:t>
            </a:r>
          </a:p>
          <a:p>
            <a:r>
              <a:rPr lang="en-US" dirty="0"/>
              <a:t>Useful library functions (see man pages):</a:t>
            </a:r>
          </a:p>
          <a:p>
            <a:pPr lvl="1"/>
            <a:r>
              <a:rPr lang="en-US" dirty="0"/>
              <a:t>Strings: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strtok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atoi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I/O: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 smtClean="0"/>
              <a:t> or (</a:t>
            </a:r>
            <a:r>
              <a:rPr lang="en-US" dirty="0" err="1" smtClean="0"/>
              <a:t>preferrably</a:t>
            </a:r>
            <a:r>
              <a:rPr lang="en-US" dirty="0" smtClean="0"/>
              <a:t>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Error </a:t>
            </a:r>
            <a:r>
              <a:rPr lang="en-US" dirty="0" smtClean="0"/>
              <a:t>reporting: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perror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Environment variables: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getenv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Advice from a previous TA:</a:t>
            </a:r>
          </a:p>
          <a:p>
            <a:pPr lvl="1"/>
            <a:r>
              <a:rPr lang="en-US" dirty="0"/>
              <a:t>Try running a few commands in your completed shell and then type exit. If it doesn’t exit the first time, you’re doing something </a:t>
            </a:r>
            <a:r>
              <a:rPr lang="en-US" dirty="0" smtClean="0"/>
              <a:t>wrong</a:t>
            </a:r>
            <a:endParaRPr lang="en-US" dirty="0"/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echo $?</a:t>
            </a:r>
            <a:r>
              <a:rPr lang="en-US" dirty="0"/>
              <a:t> prints the </a:t>
            </a:r>
            <a:r>
              <a:rPr lang="en-US" dirty="0" smtClean="0"/>
              <a:t>last exit code, </a:t>
            </a:r>
            <a:r>
              <a:rPr lang="en-US" dirty="0"/>
              <a:t>so you can check your exit code against what is expected.</a:t>
            </a:r>
          </a:p>
          <a:p>
            <a:pPr lvl="1"/>
            <a:r>
              <a:rPr lang="en-US" dirty="0"/>
              <a:t>Check the return values of all library/system calls. They might not be working as you expect</a:t>
            </a:r>
          </a:p>
          <a:p>
            <a:pPr lvl="1"/>
            <a:r>
              <a:rPr lang="en-US" dirty="0" smtClean="0"/>
              <a:t>Each partner in your group should </a:t>
            </a:r>
            <a:r>
              <a:rPr lang="en-US" dirty="0"/>
              <a:t>contribute some work to each </a:t>
            </a:r>
            <a:r>
              <a:rPr lang="en-US" dirty="0" smtClean="0"/>
              <a:t>piece or </a:t>
            </a:r>
            <a:r>
              <a:rPr lang="en-US" dirty="0"/>
              <a:t>you won’t end up understanding the big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system call to Linux:</a:t>
            </a:r>
          </a:p>
          <a:p>
            <a:pPr lvl="1"/>
            <a:r>
              <a:rPr lang="en-US" dirty="0"/>
              <a:t>Purpose: collect statistics</a:t>
            </a:r>
          </a:p>
          <a:p>
            <a:pPr lvl="1"/>
            <a:r>
              <a:rPr lang="en-US" dirty="0"/>
              <a:t>Count number of times </a:t>
            </a:r>
            <a:r>
              <a:rPr lang="en-US" dirty="0" smtClean="0"/>
              <a:t>a process </a:t>
            </a:r>
            <a:r>
              <a:rPr lang="en-US" i="1" dirty="0" smtClean="0"/>
              <a:t>and all of its </a:t>
            </a:r>
            <a:r>
              <a:rPr lang="en-US" i="1" dirty="0" err="1" smtClean="0"/>
              <a:t>descendents</a:t>
            </a:r>
            <a:r>
              <a:rPr lang="en-US" i="1" dirty="0" smtClean="0"/>
              <a:t> </a:t>
            </a:r>
            <a:r>
              <a:rPr lang="en-US" dirty="0" smtClean="0"/>
              <a:t>call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vfork</a:t>
            </a:r>
            <a:r>
              <a:rPr lang="en-US" dirty="0"/>
              <a:t>,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/>
              <a:t>, and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dirty="0"/>
              <a:t> system </a:t>
            </a:r>
            <a:r>
              <a:rPr lang="en-US" dirty="0" smtClean="0"/>
              <a:t>calls</a:t>
            </a: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Modify kernel to keep track of this information</a:t>
            </a:r>
          </a:p>
          <a:p>
            <a:pPr lvl="1"/>
            <a:r>
              <a:rPr lang="en-US" dirty="0"/>
              <a:t>Add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to return the counts to the user</a:t>
            </a:r>
          </a:p>
          <a:p>
            <a:pPr lvl="1"/>
            <a:r>
              <a:rPr lang="en-US" dirty="0"/>
              <a:t>Use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in your shell to get this data from kernel and print it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96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in kernel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shell will operate in user mode</a:t>
            </a:r>
          </a:p>
          <a:p>
            <a:r>
              <a:rPr lang="en-US" dirty="0"/>
              <a:t>Your system call code will be in the Linux kernel, which operates in kernel mode</a:t>
            </a:r>
          </a:p>
          <a:p>
            <a:r>
              <a:rPr lang="en-US" dirty="0"/>
              <a:t>Be careful - different programming rules, conventions,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5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Can’t use application libraries (e.g. </a:t>
            </a:r>
            <a:r>
              <a:rPr lang="en-US" dirty="0" err="1"/>
              <a:t>libc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printf</a:t>
            </a:r>
            <a:r>
              <a:rPr lang="en-US" dirty="0" smtClean="0"/>
              <a:t>—use prink instead</a:t>
            </a:r>
            <a:endParaRPr lang="en-US" dirty="0"/>
          </a:p>
          <a:p>
            <a:r>
              <a:rPr lang="en-US" dirty="0"/>
              <a:t>Use only </a:t>
            </a:r>
            <a:r>
              <a:rPr lang="en-US" dirty="0" smtClean="0"/>
              <a:t>headers/functions exposed by </a:t>
            </a:r>
            <a:r>
              <a:rPr lang="en-US" dirty="0"/>
              <a:t>the kernel</a:t>
            </a:r>
          </a:p>
          <a:p>
            <a:r>
              <a:rPr lang="en-US" dirty="0" smtClean="0"/>
              <a:t>Don’t </a:t>
            </a:r>
            <a:r>
              <a:rPr lang="en-US" dirty="0"/>
              <a:t>forget you’re in kernel space</a:t>
            </a:r>
          </a:p>
          <a:p>
            <a:r>
              <a:rPr lang="en-US" dirty="0"/>
              <a:t>You cannot trust user space</a:t>
            </a:r>
          </a:p>
          <a:p>
            <a:r>
              <a:rPr lang="en-US" dirty="0"/>
              <a:t>For example, you should validate user buffers (look in kernel source for what other </a:t>
            </a:r>
            <a:r>
              <a:rPr lang="en-US" dirty="0" err="1"/>
              <a:t>syscalls</a:t>
            </a:r>
            <a:r>
              <a:rPr lang="en-US" dirty="0"/>
              <a:t>, e.g.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dirty="0" smtClean="0"/>
              <a:t> </a:t>
            </a:r>
            <a:r>
              <a:rPr lang="en-US" dirty="0"/>
              <a:t>do)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5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find + </a:t>
            </a:r>
            <a:r>
              <a:rPr lang="en-US" dirty="0" err="1" smtClean="0"/>
              <a:t>grep</a:t>
            </a:r>
            <a:r>
              <a:rPr lang="en-US" dirty="0" smtClean="0"/>
              <a:t> as a starting point to find interesting code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find . -type f -name "*.h" -exec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-n \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{} +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Pete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Hornyack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(a previous TA) put together a tutorial on using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ctags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cscope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to cross-reference </a:t>
            </a:r>
            <a:r>
              <a:rPr lang="en-US" dirty="0">
                <a:latin typeface="Calibri" pitchFamily="34" charset="0"/>
                <a:cs typeface="Courier New" pitchFamily="49" charset="0"/>
              </a:rPr>
              <a:t>type definitions: </a:t>
            </a:r>
            <a:r>
              <a:rPr lang="en-US" dirty="0">
                <a:latin typeface="Calibri" pitchFamily="34" charset="0"/>
                <a:cs typeface="Courier New" pitchFamily="49" charset="0"/>
                <a:hlinkClick r:id="rId2"/>
              </a:rPr>
              <a:t>http://</a:t>
            </a:r>
            <a:r>
              <a:rPr lang="en-US" dirty="0" smtClean="0">
                <a:latin typeface="Calibri" pitchFamily="34" charset="0"/>
                <a:cs typeface="Courier New" pitchFamily="49" charset="0"/>
                <a:hlinkClick r:id="rId2"/>
              </a:rPr>
              <a:t>www.cs.washington.edu/education/courses/cse451/13sp/tutorials/tutorial_ctags.html</a:t>
            </a:r>
            <a:endParaRPr lang="en-US" dirty="0" smtClean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4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to collaborate with your project partners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/>
              <a:t>guide to getting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set up for use with project 1 on the website: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www.cs.washington.edu/education/courses/cse451/13sp/tutorials/tutorial_git.html</a:t>
            </a:r>
            <a:endParaRPr lang="en-US" dirty="0"/>
          </a:p>
          <a:p>
            <a:pPr lvl="1"/>
            <a:r>
              <a:rPr lang="en-US" dirty="0"/>
              <a:t>Overview of use:</a:t>
            </a:r>
          </a:p>
          <a:p>
            <a:pPr lvl="2"/>
            <a:r>
              <a:rPr lang="en-US" dirty="0"/>
              <a:t>Create a shared repository in /</a:t>
            </a:r>
            <a:r>
              <a:rPr lang="en-US" dirty="0" smtClean="0"/>
              <a:t>projects/</a:t>
            </a:r>
            <a:r>
              <a:rPr lang="en-US" dirty="0" err="1" smtClean="0"/>
              <a:t>instr</a:t>
            </a:r>
            <a:r>
              <a:rPr lang="en-US" dirty="0" smtClean="0"/>
              <a:t>/13sp/cse451/X</a:t>
            </a:r>
            <a:r>
              <a:rPr lang="en-US" dirty="0"/>
              <a:t>, where X is your group’s letter</a:t>
            </a:r>
          </a:p>
          <a:p>
            <a:pPr lvl="1"/>
            <a:r>
              <a:rPr lang="en-US" dirty="0"/>
              <a:t>Check the project’s kernel source into the repository</a:t>
            </a:r>
          </a:p>
          <a:p>
            <a:pPr lvl="1"/>
            <a:r>
              <a:rPr lang="en-US" dirty="0"/>
              <a:t>Have each group member check out the kernel source, make modifications to it as necessary, and check in their changes</a:t>
            </a:r>
          </a:p>
          <a:p>
            <a:pPr lvl="1"/>
            <a:r>
              <a:rPr lang="en-US" dirty="0"/>
              <a:t>See the web page for more </a:t>
            </a:r>
            <a:r>
              <a:rPr lang="en-US" dirty="0" smtClean="0"/>
              <a:t>information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makes it easy to find any files you’ve changed.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18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Option 1: Use </a:t>
            </a:r>
            <a:r>
              <a:rPr lang="en-US" dirty="0" err="1"/>
              <a:t>VMWare</a:t>
            </a:r>
            <a:r>
              <a:rPr lang="en-US" dirty="0"/>
              <a:t> on a Windows lab machine</a:t>
            </a:r>
          </a:p>
          <a:p>
            <a:pPr lvl="1"/>
            <a:r>
              <a:rPr lang="en-US" dirty="0"/>
              <a:t>Can use </a:t>
            </a:r>
            <a:r>
              <a:rPr lang="en-US" dirty="0" err="1"/>
              <a:t>forkbomb</a:t>
            </a:r>
            <a:r>
              <a:rPr lang="en-US" dirty="0"/>
              <a:t> for kernel compilation (fast)</a:t>
            </a:r>
          </a:p>
          <a:p>
            <a:pPr lvl="1"/>
            <a:r>
              <a:rPr lang="en-US" dirty="0"/>
              <a:t>…or use the VM itself for kernel compilation </a:t>
            </a:r>
            <a:r>
              <a:rPr lang="en-US" dirty="0" smtClean="0"/>
              <a:t>(slow?)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VM files are not preserved once you log out of the Windows machine, so </a:t>
            </a:r>
            <a:r>
              <a:rPr lang="en-US" dirty="0" smtClean="0"/>
              <a:t>copy/</a:t>
            </a:r>
            <a:r>
              <a:rPr lang="en-US" dirty="0" err="1" smtClean="0"/>
              <a:t>git</a:t>
            </a:r>
            <a:r>
              <a:rPr lang="en-US" dirty="0" smtClean="0"/>
              <a:t> push </a:t>
            </a:r>
            <a:r>
              <a:rPr lang="en-US" dirty="0"/>
              <a:t>your work to </a:t>
            </a:r>
            <a:r>
              <a:rPr lang="en-US" dirty="0" err="1"/>
              <a:t>attu</a:t>
            </a:r>
            <a:r>
              <a:rPr lang="en-US" dirty="0"/>
              <a:t>, your shared repository, or some other “safe” place</a:t>
            </a:r>
          </a:p>
          <a:p>
            <a:r>
              <a:rPr lang="en-US" dirty="0"/>
              <a:t>Option 2: Use your own machine</a:t>
            </a:r>
          </a:p>
          <a:p>
            <a:pPr lvl="1"/>
            <a:r>
              <a:rPr lang="en-US" dirty="0"/>
              <a:t>Can use </a:t>
            </a:r>
            <a:r>
              <a:rPr lang="en-US" dirty="0" err="1"/>
              <a:t>VMWare</a:t>
            </a:r>
            <a:r>
              <a:rPr lang="en-US" dirty="0"/>
              <a:t>, </a:t>
            </a:r>
            <a:r>
              <a:rPr lang="en-US" dirty="0" err="1"/>
              <a:t>VirtualBox</a:t>
            </a:r>
            <a:r>
              <a:rPr lang="en-US" dirty="0"/>
              <a:t>, or your VMM of choice</a:t>
            </a:r>
          </a:p>
          <a:p>
            <a:pPr lvl="1"/>
            <a:r>
              <a:rPr lang="en-US" dirty="0"/>
              <a:t>See the “VM information” page on the website for getting this set </a:t>
            </a:r>
            <a:r>
              <a:rPr lang="en-US" dirty="0" smtClean="0"/>
              <a:t>up: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www.cs.washington.edu/education/courses/cse451/13sp/vminfo.html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27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you have built the kernel, </a:t>
            </a:r>
            <a:r>
              <a:rPr lang="en-US" dirty="0"/>
              <a:t>copy the resulting </a:t>
            </a:r>
            <a:r>
              <a:rPr lang="en-US" dirty="0" err="1"/>
              <a:t>bzImage</a:t>
            </a:r>
            <a:r>
              <a:rPr lang="en-US" dirty="0"/>
              <a:t> file to your VM and overwrite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boot/vmlinuz-3.8.3-201.cse451custom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Reboot </a:t>
            </a:r>
            <a:r>
              <a:rPr lang="en-US" dirty="0"/>
              <a:t>with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shutdown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–r now</a:t>
            </a:r>
          </a:p>
          <a:p>
            <a:r>
              <a:rPr lang="en-US" dirty="0"/>
              <a:t>If your kernel fails to boot, pick a different kernel from the menu to get back into the VM</a:t>
            </a:r>
          </a:p>
          <a:p>
            <a:r>
              <a:rPr lang="en-US" dirty="0"/>
              <a:t>While inside the running VM, use the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dirty="0"/>
              <a:t> command to print out the kernel log (your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err="1"/>
              <a:t>s</a:t>
            </a:r>
            <a:r>
              <a:rPr lang="en-US" dirty="0"/>
              <a:t> will show up here—use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/>
              <a:t> to find the ones you care about)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Hardware or software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Hardware interrupts caused by devices signaling CPU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Software interrupts caused by code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Exception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Unintentional software 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E.g. errors, divide-by-zero, general protection fault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Trap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Intentional software 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Controlled method of entering kernel mode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System calls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will be coming out soon for using </a:t>
            </a:r>
            <a:r>
              <a:rPr lang="en-US" dirty="0" err="1" smtClean="0"/>
              <a:t>Qemu</a:t>
            </a:r>
            <a:r>
              <a:rPr lang="en-US" dirty="0" smtClean="0"/>
              <a:t> to test the kernels</a:t>
            </a:r>
          </a:p>
          <a:p>
            <a:pPr lvl="1"/>
            <a:r>
              <a:rPr lang="en-US" dirty="0" smtClean="0"/>
              <a:t>Much more convenient than </a:t>
            </a:r>
            <a:r>
              <a:rPr lang="en-US" dirty="0" err="1" smtClean="0"/>
              <a:t>Vmware</a:t>
            </a:r>
            <a:endParaRPr lang="en-US" dirty="0" smtClean="0"/>
          </a:p>
          <a:p>
            <a:pPr lvl="1"/>
            <a:r>
              <a:rPr lang="en-US" dirty="0" smtClean="0"/>
              <a:t>It will run in a terminal window</a:t>
            </a:r>
          </a:p>
          <a:p>
            <a:pPr lvl="1"/>
            <a:r>
              <a:rPr lang="en-US" dirty="0" smtClean="0"/>
              <a:t>You can debug the kernel from your host machine using GDB</a:t>
            </a:r>
          </a:p>
          <a:p>
            <a:pPr lvl="1"/>
            <a:r>
              <a:rPr lang="en-US" dirty="0" smtClean="0"/>
              <a:t>It’s a bit trickier to set up … but good stuff to know if you plan to get into backend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err="1" smtClean="0"/>
              <a:t>Forkbomb</a:t>
            </a:r>
            <a:r>
              <a:rPr lang="en-US" dirty="0" smtClean="0"/>
              <a:t> is a </a:t>
            </a:r>
            <a:r>
              <a:rPr lang="en-US" dirty="0" err="1" smtClean="0"/>
              <a:t>Qemu</a:t>
            </a:r>
            <a:r>
              <a:rPr lang="en-US" dirty="0" smtClean="0"/>
              <a:t> virtual machine!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chat about</a:t>
            </a:r>
          </a:p>
          <a:p>
            <a:pPr lvl="1"/>
            <a:r>
              <a:rPr lang="en-US" dirty="0" smtClean="0"/>
              <a:t>Linux kernel basics – modules, compiling, configuring</a:t>
            </a:r>
          </a:p>
          <a:p>
            <a:pPr lvl="1"/>
            <a:r>
              <a:rPr lang="en-US" dirty="0" smtClean="0"/>
              <a:t>Some nice features the Linux kernel provides</a:t>
            </a:r>
          </a:p>
          <a:p>
            <a:pPr lvl="1"/>
            <a:r>
              <a:rPr lang="en-US" dirty="0" smtClean="0"/>
              <a:t>The weather</a:t>
            </a:r>
          </a:p>
          <a:p>
            <a:pPr lvl="1"/>
            <a:r>
              <a:rPr lang="en-US" dirty="0" smtClean="0"/>
              <a:t>Workflow tricks (automation is your friend)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4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Execution of current process halts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CPU switches from user mode to kernel mode, saving process state (registers, stack pointer, program counter)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CPU looks up interrupt handler in table and executes 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the interrupt handler finishes, the CPU restores the process state, switches back to user mode, and resumes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if there is another interrupt during the handler?</a:t>
            </a:r>
          </a:p>
          <a:p>
            <a:pPr lvl="1"/>
            <a:r>
              <a:rPr lang="en-US" dirty="0"/>
              <a:t>The kernel disables interrupts before entering a handler </a:t>
            </a:r>
            <a:r>
              <a:rPr lang="en-US" dirty="0" smtClean="0"/>
              <a:t>routine?</a:t>
            </a:r>
          </a:p>
          <a:p>
            <a:pPr lvl="1"/>
            <a:r>
              <a:rPr lang="en-US" dirty="0" smtClean="0"/>
              <a:t>Preemption</a:t>
            </a:r>
            <a:endParaRPr lang="en-US" dirty="0"/>
          </a:p>
          <a:p>
            <a:r>
              <a:rPr lang="en-US" dirty="0"/>
              <a:t>What happens if an interrupt fires while they are disabled?</a:t>
            </a:r>
          </a:p>
          <a:p>
            <a:pPr lvl="1"/>
            <a:r>
              <a:rPr lang="en-US" dirty="0"/>
              <a:t>The kernel queues interrupts for later processing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userspace</a:t>
            </a:r>
            <a:r>
              <a:rPr lang="en-US" dirty="0"/>
              <a:t> applications with controlled access to OS services</a:t>
            </a:r>
          </a:p>
          <a:p>
            <a:r>
              <a:rPr lang="en-US" dirty="0"/>
              <a:t>Requires special hardware support on the CPU to detect a certain system call instruction and trap to the </a:t>
            </a:r>
            <a:r>
              <a:rPr lang="en-US" dirty="0" smtClean="0"/>
              <a:t>kernel</a:t>
            </a:r>
          </a:p>
          <a:p>
            <a:r>
              <a:rPr lang="en-US" dirty="0" smtClean="0"/>
              <a:t>x86 uses the INT X instruction, X in [0,255]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 application calls a user-level library routine (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gettimeofday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read()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exec()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etc.)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Invokes system call through stub, which specifies the system call number. From 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unistd.h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: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#define __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172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__SYSCALL(__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, 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)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This generally causes an interrupt, trapping to kernel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Kernel looks up system call number in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table, calls appropriate function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Function executes and returns to interrupt handler, which returns the result to the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userspace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process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791200"/>
            <a:ext cx="7924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Specifics have changed since this diagram was created, but the idea is still the same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251700" cy="4584700"/>
          </a:xfrm>
          <a:prstGeom prst="rect">
            <a:avLst/>
          </a:prstGeo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303574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Syscall</a:t>
            </a:r>
            <a:r>
              <a:rPr lang="en-US" dirty="0" smtClean="0"/>
              <a:t>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handler is generally defined in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arch/x86/kernel/entry_[32|64].S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In the Ubuntu kernel I am 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running,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entry_64.S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contains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ENTRY(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system_call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which is where the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syscall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logic starts</a:t>
            </a:r>
            <a:endParaRPr lang="en-US" dirty="0">
              <a:latin typeface="Courier New" pitchFamily="49" charset="0"/>
              <a:ea typeface="Tahoma"/>
              <a:cs typeface="Courier New" pitchFamily="49" charset="0"/>
              <a:sym typeface="Tahoma"/>
            </a:endParaRP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There used to be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int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iret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instructions, but those have been replaced by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sysenter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sysexit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”, which provide similar functionality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.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9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Due: </a:t>
            </a:r>
            <a:r>
              <a:rPr lang="en-US" b="1" dirty="0"/>
              <a:t>April 24 </a:t>
            </a:r>
            <a:r>
              <a:rPr lang="en-US" dirty="0"/>
              <a:t>at 11:59 PM.</a:t>
            </a:r>
          </a:p>
          <a:p>
            <a:r>
              <a:rPr lang="en-US" dirty="0" smtClean="0"/>
              <a:t>Three </a:t>
            </a:r>
            <a:r>
              <a:rPr lang="en-US" dirty="0"/>
              <a:t>parts of varying difficulty:</a:t>
            </a:r>
          </a:p>
          <a:p>
            <a:pPr lvl="1"/>
            <a:r>
              <a:rPr lang="en-US" dirty="0"/>
              <a:t>Write a simple shell in C</a:t>
            </a:r>
          </a:p>
          <a:p>
            <a:pPr lvl="1"/>
            <a:r>
              <a:rPr lang="en-US" dirty="0"/>
              <a:t>Add a new system call and track state in kernel structures to make it work</a:t>
            </a:r>
          </a:p>
          <a:p>
            <a:pPr lvl="1"/>
            <a:r>
              <a:rPr lang="en-US" dirty="0"/>
              <a:t>Write a library through which the system call can be invoked</a:t>
            </a:r>
          </a:p>
          <a:p>
            <a:r>
              <a:rPr lang="en-US" dirty="0" smtClean="0"/>
              <a:t>Turn </a:t>
            </a:r>
            <a:r>
              <a:rPr lang="en-US" dirty="0"/>
              <a:t>in code plus a </a:t>
            </a:r>
            <a:r>
              <a:rPr lang="en-US" dirty="0" smtClean="0"/>
              <a:t>write-up </a:t>
            </a:r>
            <a:r>
              <a:rPr lang="en-US" dirty="0"/>
              <a:t>related to what you learned/should have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61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14420</TotalTime>
  <Words>1292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CSE 451: Operating Systems</vt:lpstr>
      <vt:lpstr>Interrupts</vt:lpstr>
      <vt:lpstr>Interrupt handling</vt:lpstr>
      <vt:lpstr>Interrupt handling</vt:lpstr>
      <vt:lpstr>System calls</vt:lpstr>
      <vt:lpstr>System call control flow</vt:lpstr>
      <vt:lpstr>System call control flow</vt:lpstr>
      <vt:lpstr>Linux Syscall Specifics</vt:lpstr>
      <vt:lpstr>Project 1</vt:lpstr>
      <vt:lpstr>The CSE451 shell</vt:lpstr>
      <vt:lpstr>CSE451 shell hints</vt:lpstr>
      <vt:lpstr>CSE451 shell hints</vt:lpstr>
      <vt:lpstr>Adding a system call</vt:lpstr>
      <vt:lpstr>Programming in kernel mode</vt:lpstr>
      <vt:lpstr>Kernel programming</vt:lpstr>
      <vt:lpstr>Kernel development hints</vt:lpstr>
      <vt:lpstr>Kernel development hints</vt:lpstr>
      <vt:lpstr>Project 1 development</vt:lpstr>
      <vt:lpstr>Project 1 development</vt:lpstr>
      <vt:lpstr>Project 1 development</vt:lpstr>
      <vt:lpstr>Time Left?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2</dc:title>
  <dc:creator>Elliott</dc:creator>
  <cp:lastModifiedBy>CSE</cp:lastModifiedBy>
  <cp:revision>1057</cp:revision>
  <cp:lastPrinted>2010-09-30T06:51:22Z</cp:lastPrinted>
  <dcterms:created xsi:type="dcterms:W3CDTF">2010-12-09T17:36:17Z</dcterms:created>
  <dcterms:modified xsi:type="dcterms:W3CDTF">2013-04-11T19:22:23Z</dcterms:modified>
</cp:coreProperties>
</file>