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4" r:id="rId4"/>
    <p:sldId id="265" r:id="rId5"/>
    <p:sldId id="261" r:id="rId6"/>
    <p:sldId id="263" r:id="rId7"/>
    <p:sldId id="266" r:id="rId8"/>
    <p:sldId id="267" r:id="rId9"/>
    <p:sldId id="291" r:id="rId10"/>
    <p:sldId id="271" r:id="rId11"/>
    <p:sldId id="275" r:id="rId12"/>
    <p:sldId id="292" r:id="rId13"/>
    <p:sldId id="301" r:id="rId14"/>
    <p:sldId id="302" r:id="rId15"/>
    <p:sldId id="304" r:id="rId16"/>
    <p:sldId id="307" r:id="rId17"/>
    <p:sldId id="293" r:id="rId18"/>
    <p:sldId id="270" r:id="rId19"/>
    <p:sldId id="260" r:id="rId20"/>
    <p:sldId id="296" r:id="rId21"/>
    <p:sldId id="290" r:id="rId22"/>
    <p:sldId id="288" r:id="rId23"/>
    <p:sldId id="298" r:id="rId24"/>
    <p:sldId id="297" r:id="rId25"/>
    <p:sldId id="308" r:id="rId26"/>
    <p:sldId id="272" r:id="rId27"/>
    <p:sldId id="318" r:id="rId28"/>
    <p:sldId id="320" r:id="rId29"/>
    <p:sldId id="321" r:id="rId30"/>
    <p:sldId id="311" r:id="rId31"/>
    <p:sldId id="312" r:id="rId32"/>
    <p:sldId id="313" r:id="rId33"/>
    <p:sldId id="315" r:id="rId34"/>
    <p:sldId id="316" r:id="rId35"/>
    <p:sldId id="322" r:id="rId36"/>
    <p:sldId id="330" r:id="rId37"/>
    <p:sldId id="324" r:id="rId38"/>
    <p:sldId id="325" r:id="rId39"/>
    <p:sldId id="326" r:id="rId40"/>
    <p:sldId id="327" r:id="rId41"/>
    <p:sldId id="329" r:id="rId42"/>
    <p:sldId id="319" r:id="rId43"/>
    <p:sldId id="31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964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8" autoAdjust="0"/>
    <p:restoredTop sz="94660"/>
  </p:normalViewPr>
  <p:slideViewPr>
    <p:cSldViewPr>
      <p:cViewPr>
        <p:scale>
          <a:sx n="66" d="100"/>
          <a:sy n="66" d="100"/>
        </p:scale>
        <p:origin x="-228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A050B-A311-482D-BEB7-2488E5F6329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676BC-F4B9-48C0-95FF-90977555981F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ADEF93F2-FE83-47CF-AC4E-64E9F8EC84C4}" type="parTrans" cxnId="{71A992A8-2B52-4AA6-98C6-B35B70D40054}">
      <dgm:prSet/>
      <dgm:spPr/>
      <dgm:t>
        <a:bodyPr/>
        <a:lstStyle/>
        <a:p>
          <a:endParaRPr lang="en-US"/>
        </a:p>
      </dgm:t>
    </dgm:pt>
    <dgm:pt modelId="{8513E3B5-CADB-4670-8894-C8225A68FC82}" type="sibTrans" cxnId="{71A992A8-2B52-4AA6-98C6-B35B70D40054}">
      <dgm:prSet/>
      <dgm:spPr/>
      <dgm:t>
        <a:bodyPr/>
        <a:lstStyle/>
        <a:p>
          <a:endParaRPr lang="en-US"/>
        </a:p>
      </dgm:t>
    </dgm:pt>
    <dgm:pt modelId="{BAC97495-CC3B-47D6-B02C-35980F325AAC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DFBDAA93-4125-4276-A069-E9150CAAB214}" type="parTrans" cxnId="{00476CB3-191F-496A-BFAF-0992956540EE}">
      <dgm:prSet/>
      <dgm:spPr/>
      <dgm:t>
        <a:bodyPr/>
        <a:lstStyle/>
        <a:p>
          <a:endParaRPr lang="en-US"/>
        </a:p>
      </dgm:t>
    </dgm:pt>
    <dgm:pt modelId="{F161D8B8-5395-4127-B7E1-9FC229E13BD1}" type="sibTrans" cxnId="{00476CB3-191F-496A-BFAF-0992956540EE}">
      <dgm:prSet/>
      <dgm:spPr/>
      <dgm:t>
        <a:bodyPr/>
        <a:lstStyle/>
        <a:p>
          <a:endParaRPr lang="en-US"/>
        </a:p>
      </dgm:t>
    </dgm:pt>
    <dgm:pt modelId="{42CFC02F-3235-4695-AECC-8872E20C04F9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ADC8CC33-9CE1-4AAE-8B28-326365C2C8FA}" type="parTrans" cxnId="{B109CF6C-A77A-4530-B4F9-9A699764BC58}">
      <dgm:prSet/>
      <dgm:spPr/>
      <dgm:t>
        <a:bodyPr/>
        <a:lstStyle/>
        <a:p>
          <a:endParaRPr lang="en-US"/>
        </a:p>
      </dgm:t>
    </dgm:pt>
    <dgm:pt modelId="{4738F9C5-85A9-41B4-8A4D-01431FAC14F1}" type="sibTrans" cxnId="{B109CF6C-A77A-4530-B4F9-9A699764BC58}">
      <dgm:prSet/>
      <dgm:spPr/>
      <dgm:t>
        <a:bodyPr/>
        <a:lstStyle/>
        <a:p>
          <a:endParaRPr lang="en-US"/>
        </a:p>
      </dgm:t>
    </dgm:pt>
    <dgm:pt modelId="{9AA0219A-1FDB-4CEE-A4B5-8F5EFCEFF180}">
      <dgm:prSet phldrT="[Text]"/>
      <dgm:spPr/>
      <dgm:t>
        <a:bodyPr/>
        <a:lstStyle/>
        <a:p>
          <a:r>
            <a:rPr lang="en-US" dirty="0" smtClean="0"/>
            <a:t>Pick</a:t>
          </a:r>
          <a:br>
            <a:rPr lang="en-US" dirty="0" smtClean="0"/>
          </a:br>
          <a:r>
            <a:rPr lang="en-US" dirty="0" smtClean="0"/>
            <a:t>Winner</a:t>
          </a:r>
          <a:endParaRPr lang="en-US" dirty="0"/>
        </a:p>
      </dgm:t>
    </dgm:pt>
    <dgm:pt modelId="{A3CA47E0-DC7E-45C5-8CF1-ED285AEB6D5D}" type="parTrans" cxnId="{862833B3-0F3C-4D21-9873-F67BFC0ACCDE}">
      <dgm:prSet/>
      <dgm:spPr/>
      <dgm:t>
        <a:bodyPr/>
        <a:lstStyle/>
        <a:p>
          <a:endParaRPr lang="en-US"/>
        </a:p>
      </dgm:t>
    </dgm:pt>
    <dgm:pt modelId="{153B4617-F044-435A-8899-0BAA91D982CA}" type="sibTrans" cxnId="{862833B3-0F3C-4D21-9873-F67BFC0ACCDE}">
      <dgm:prSet/>
      <dgm:spPr/>
      <dgm:t>
        <a:bodyPr/>
        <a:lstStyle/>
        <a:p>
          <a:endParaRPr lang="en-US"/>
        </a:p>
      </dgm:t>
    </dgm:pt>
    <dgm:pt modelId="{77DC317F-D006-427D-8DFC-8BAEDF2CBEAD}">
      <dgm:prSet phldrT="[Text]"/>
      <dgm:spPr/>
      <dgm:t>
        <a:bodyPr/>
        <a:lstStyle/>
        <a:p>
          <a:r>
            <a:rPr lang="en-US" dirty="0" smtClean="0"/>
            <a:t>Try Again</a:t>
          </a:r>
          <a:endParaRPr lang="en-US" dirty="0"/>
        </a:p>
      </dgm:t>
    </dgm:pt>
    <dgm:pt modelId="{8E964820-0A56-48F8-A31E-2D2896DE119A}" type="parTrans" cxnId="{B054B7E1-D345-4673-8D0C-1A059CD289E8}">
      <dgm:prSet/>
      <dgm:spPr/>
      <dgm:t>
        <a:bodyPr/>
        <a:lstStyle/>
        <a:p>
          <a:endParaRPr lang="en-US"/>
        </a:p>
      </dgm:t>
    </dgm:pt>
    <dgm:pt modelId="{17D05113-5DA5-48B9-8EE4-2A86AD09DC41}" type="sibTrans" cxnId="{B054B7E1-D345-4673-8D0C-1A059CD289E8}">
      <dgm:prSet/>
      <dgm:spPr/>
      <dgm:t>
        <a:bodyPr/>
        <a:lstStyle/>
        <a:p>
          <a:endParaRPr lang="en-US"/>
        </a:p>
      </dgm:t>
    </dgm:pt>
    <dgm:pt modelId="{8739DDF6-0937-44CF-84B2-2388610294BF}" type="pres">
      <dgm:prSet presAssocID="{6B9A050B-A311-482D-BEB7-2488E5F632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71D26-6E62-4994-A8C2-57B9A23A54F5}" type="pres">
      <dgm:prSet presAssocID="{8BB676BC-F4B9-48C0-95FF-90977555981F}" presName="dummy" presStyleCnt="0"/>
      <dgm:spPr/>
    </dgm:pt>
    <dgm:pt modelId="{EB401201-B8C9-43AF-BEC4-C7050B750FA7}" type="pres">
      <dgm:prSet presAssocID="{8BB676BC-F4B9-48C0-95FF-90977555981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299FC-47A0-4907-993D-02C9A365D346}" type="pres">
      <dgm:prSet presAssocID="{8513E3B5-CADB-4670-8894-C8225A68FC82}" presName="sibTrans" presStyleLbl="node1" presStyleIdx="0" presStyleCnt="5"/>
      <dgm:spPr/>
      <dgm:t>
        <a:bodyPr/>
        <a:lstStyle/>
        <a:p>
          <a:endParaRPr lang="en-US"/>
        </a:p>
      </dgm:t>
    </dgm:pt>
    <dgm:pt modelId="{DE7CA6C1-A289-4A78-827E-92C9B09419FD}" type="pres">
      <dgm:prSet presAssocID="{BAC97495-CC3B-47D6-B02C-35980F325AAC}" presName="dummy" presStyleCnt="0"/>
      <dgm:spPr/>
    </dgm:pt>
    <dgm:pt modelId="{F3DE0298-5567-4A70-900C-1796A8C871E9}" type="pres">
      <dgm:prSet presAssocID="{BAC97495-CC3B-47D6-B02C-35980F325AAC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63C6E-924C-4DB5-A3E7-6A7D1019C0C1}" type="pres">
      <dgm:prSet presAssocID="{F161D8B8-5395-4127-B7E1-9FC229E13BD1}" presName="sibTrans" presStyleLbl="node1" presStyleIdx="1" presStyleCnt="5"/>
      <dgm:spPr/>
      <dgm:t>
        <a:bodyPr/>
        <a:lstStyle/>
        <a:p>
          <a:endParaRPr lang="en-US"/>
        </a:p>
      </dgm:t>
    </dgm:pt>
    <dgm:pt modelId="{7DC641E0-C90F-41DD-878D-EA2194C52F80}" type="pres">
      <dgm:prSet presAssocID="{42CFC02F-3235-4695-AECC-8872E20C04F9}" presName="dummy" presStyleCnt="0"/>
      <dgm:spPr/>
    </dgm:pt>
    <dgm:pt modelId="{02240E16-EBE9-4A44-90FD-C33C44D52F58}" type="pres">
      <dgm:prSet presAssocID="{42CFC02F-3235-4695-AECC-8872E20C04F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E2FAD-4EDB-4457-9A25-8D1C09F67A50}" type="pres">
      <dgm:prSet presAssocID="{4738F9C5-85A9-41B4-8A4D-01431FAC14F1}" presName="sibTrans" presStyleLbl="node1" presStyleIdx="2" presStyleCnt="5"/>
      <dgm:spPr/>
      <dgm:t>
        <a:bodyPr/>
        <a:lstStyle/>
        <a:p>
          <a:endParaRPr lang="en-US"/>
        </a:p>
      </dgm:t>
    </dgm:pt>
    <dgm:pt modelId="{BF62E199-729F-48C3-A27D-0FB58524A9A0}" type="pres">
      <dgm:prSet presAssocID="{9AA0219A-1FDB-4CEE-A4B5-8F5EFCEFF180}" presName="dummy" presStyleCnt="0"/>
      <dgm:spPr/>
    </dgm:pt>
    <dgm:pt modelId="{D541687E-4B20-4555-ADCB-0CE01A549F2A}" type="pres">
      <dgm:prSet presAssocID="{9AA0219A-1FDB-4CEE-A4B5-8F5EFCEFF18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804B1-499E-450D-81BD-3D569482BF0B}" type="pres">
      <dgm:prSet presAssocID="{153B4617-F044-435A-8899-0BAA91D982CA}" presName="sibTrans" presStyleLbl="node1" presStyleIdx="3" presStyleCnt="5"/>
      <dgm:spPr/>
      <dgm:t>
        <a:bodyPr/>
        <a:lstStyle/>
        <a:p>
          <a:endParaRPr lang="en-US"/>
        </a:p>
      </dgm:t>
    </dgm:pt>
    <dgm:pt modelId="{631DD13A-4D2B-4708-A9DC-A5D533CA011A}" type="pres">
      <dgm:prSet presAssocID="{77DC317F-D006-427D-8DFC-8BAEDF2CBEAD}" presName="dummy" presStyleCnt="0"/>
      <dgm:spPr/>
    </dgm:pt>
    <dgm:pt modelId="{736882F6-7B4C-4118-946E-A0026F65068B}" type="pres">
      <dgm:prSet presAssocID="{77DC317F-D006-427D-8DFC-8BAEDF2CBEA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2EC3-1E7E-40F6-AEB8-B50EEF2811B4}" type="pres">
      <dgm:prSet presAssocID="{17D05113-5DA5-48B9-8EE4-2A86AD09DC4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1A992A8-2B52-4AA6-98C6-B35B70D40054}" srcId="{6B9A050B-A311-482D-BEB7-2488E5F63299}" destId="{8BB676BC-F4B9-48C0-95FF-90977555981F}" srcOrd="0" destOrd="0" parTransId="{ADEF93F2-FE83-47CF-AC4E-64E9F8EC84C4}" sibTransId="{8513E3B5-CADB-4670-8894-C8225A68FC82}"/>
    <dgm:cxn modelId="{B109CF6C-A77A-4530-B4F9-9A699764BC58}" srcId="{6B9A050B-A311-482D-BEB7-2488E5F63299}" destId="{42CFC02F-3235-4695-AECC-8872E20C04F9}" srcOrd="2" destOrd="0" parTransId="{ADC8CC33-9CE1-4AAE-8B28-326365C2C8FA}" sibTransId="{4738F9C5-85A9-41B4-8A4D-01431FAC14F1}"/>
    <dgm:cxn modelId="{CB33E9C3-9CA6-4326-9338-4CF3E0E9D100}" type="presOf" srcId="{6B9A050B-A311-482D-BEB7-2488E5F63299}" destId="{8739DDF6-0937-44CF-84B2-2388610294BF}" srcOrd="0" destOrd="0" presId="urn:microsoft.com/office/officeart/2005/8/layout/cycle1"/>
    <dgm:cxn modelId="{D90B2CFE-5E40-4A5C-8EA4-4CCC2C7477C4}" type="presOf" srcId="{153B4617-F044-435A-8899-0BAA91D982CA}" destId="{853804B1-499E-450D-81BD-3D569482BF0B}" srcOrd="0" destOrd="0" presId="urn:microsoft.com/office/officeart/2005/8/layout/cycle1"/>
    <dgm:cxn modelId="{DEE7162F-FBE6-408C-AB37-61289CB8A7FC}" type="presOf" srcId="{8BB676BC-F4B9-48C0-95FF-90977555981F}" destId="{EB401201-B8C9-43AF-BEC4-C7050B750FA7}" srcOrd="0" destOrd="0" presId="urn:microsoft.com/office/officeart/2005/8/layout/cycle1"/>
    <dgm:cxn modelId="{A9FAE272-FA2B-4216-83C4-F08576656EFB}" type="presOf" srcId="{17D05113-5DA5-48B9-8EE4-2A86AD09DC41}" destId="{70EA2EC3-1E7E-40F6-AEB8-B50EEF2811B4}" srcOrd="0" destOrd="0" presId="urn:microsoft.com/office/officeart/2005/8/layout/cycle1"/>
    <dgm:cxn modelId="{805F5A52-3F87-4A10-82BF-397A6F84705A}" type="presOf" srcId="{42CFC02F-3235-4695-AECC-8872E20C04F9}" destId="{02240E16-EBE9-4A44-90FD-C33C44D52F58}" srcOrd="0" destOrd="0" presId="urn:microsoft.com/office/officeart/2005/8/layout/cycle1"/>
    <dgm:cxn modelId="{862833B3-0F3C-4D21-9873-F67BFC0ACCDE}" srcId="{6B9A050B-A311-482D-BEB7-2488E5F63299}" destId="{9AA0219A-1FDB-4CEE-A4B5-8F5EFCEFF180}" srcOrd="3" destOrd="0" parTransId="{A3CA47E0-DC7E-45C5-8CF1-ED285AEB6D5D}" sibTransId="{153B4617-F044-435A-8899-0BAA91D982CA}"/>
    <dgm:cxn modelId="{0F47FBB6-50AF-4A98-9059-A63C8BA2A31A}" type="presOf" srcId="{F161D8B8-5395-4127-B7E1-9FC229E13BD1}" destId="{C4A63C6E-924C-4DB5-A3E7-6A7D1019C0C1}" srcOrd="0" destOrd="0" presId="urn:microsoft.com/office/officeart/2005/8/layout/cycle1"/>
    <dgm:cxn modelId="{B054B7E1-D345-4673-8D0C-1A059CD289E8}" srcId="{6B9A050B-A311-482D-BEB7-2488E5F63299}" destId="{77DC317F-D006-427D-8DFC-8BAEDF2CBEAD}" srcOrd="4" destOrd="0" parTransId="{8E964820-0A56-48F8-A31E-2D2896DE119A}" sibTransId="{17D05113-5DA5-48B9-8EE4-2A86AD09DC41}"/>
    <dgm:cxn modelId="{CB167A7E-2EEE-4EA7-AE04-91199F9144B4}" type="presOf" srcId="{4738F9C5-85A9-41B4-8A4D-01431FAC14F1}" destId="{FC4E2FAD-4EDB-4457-9A25-8D1C09F67A50}" srcOrd="0" destOrd="0" presId="urn:microsoft.com/office/officeart/2005/8/layout/cycle1"/>
    <dgm:cxn modelId="{8391F064-A5B7-4D10-9086-DE99E61930E3}" type="presOf" srcId="{77DC317F-D006-427D-8DFC-8BAEDF2CBEAD}" destId="{736882F6-7B4C-4118-946E-A0026F65068B}" srcOrd="0" destOrd="0" presId="urn:microsoft.com/office/officeart/2005/8/layout/cycle1"/>
    <dgm:cxn modelId="{3D6F4845-6CBB-433E-8E9D-EFC29E3E1D1F}" type="presOf" srcId="{BAC97495-CC3B-47D6-B02C-35980F325AAC}" destId="{F3DE0298-5567-4A70-900C-1796A8C871E9}" srcOrd="0" destOrd="0" presId="urn:microsoft.com/office/officeart/2005/8/layout/cycle1"/>
    <dgm:cxn modelId="{B1F15987-B546-4B59-9266-93794E717F16}" type="presOf" srcId="{9AA0219A-1FDB-4CEE-A4B5-8F5EFCEFF180}" destId="{D541687E-4B20-4555-ADCB-0CE01A549F2A}" srcOrd="0" destOrd="0" presId="urn:microsoft.com/office/officeart/2005/8/layout/cycle1"/>
    <dgm:cxn modelId="{8B991040-7183-47CA-B80C-D59C955F0B8A}" type="presOf" srcId="{8513E3B5-CADB-4670-8894-C8225A68FC82}" destId="{1F2299FC-47A0-4907-993D-02C9A365D346}" srcOrd="0" destOrd="0" presId="urn:microsoft.com/office/officeart/2005/8/layout/cycle1"/>
    <dgm:cxn modelId="{00476CB3-191F-496A-BFAF-0992956540EE}" srcId="{6B9A050B-A311-482D-BEB7-2488E5F63299}" destId="{BAC97495-CC3B-47D6-B02C-35980F325AAC}" srcOrd="1" destOrd="0" parTransId="{DFBDAA93-4125-4276-A069-E9150CAAB214}" sibTransId="{F161D8B8-5395-4127-B7E1-9FC229E13BD1}"/>
    <dgm:cxn modelId="{6BAA03BC-8B3B-44AD-A123-849235D35CD5}" type="presParOf" srcId="{8739DDF6-0937-44CF-84B2-2388610294BF}" destId="{35071D26-6E62-4994-A8C2-57B9A23A54F5}" srcOrd="0" destOrd="0" presId="urn:microsoft.com/office/officeart/2005/8/layout/cycle1"/>
    <dgm:cxn modelId="{AE1B2458-9D46-4E8A-884F-8DA48D9D1FE1}" type="presParOf" srcId="{8739DDF6-0937-44CF-84B2-2388610294BF}" destId="{EB401201-B8C9-43AF-BEC4-C7050B750FA7}" srcOrd="1" destOrd="0" presId="urn:microsoft.com/office/officeart/2005/8/layout/cycle1"/>
    <dgm:cxn modelId="{D6CEEE09-C216-43B2-862F-D1C50921E510}" type="presParOf" srcId="{8739DDF6-0937-44CF-84B2-2388610294BF}" destId="{1F2299FC-47A0-4907-993D-02C9A365D346}" srcOrd="2" destOrd="0" presId="urn:microsoft.com/office/officeart/2005/8/layout/cycle1"/>
    <dgm:cxn modelId="{EEB5AD58-5E8E-4EF4-BADF-FFEE0F9957F3}" type="presParOf" srcId="{8739DDF6-0937-44CF-84B2-2388610294BF}" destId="{DE7CA6C1-A289-4A78-827E-92C9B09419FD}" srcOrd="3" destOrd="0" presId="urn:microsoft.com/office/officeart/2005/8/layout/cycle1"/>
    <dgm:cxn modelId="{CBC97D07-6585-489E-B62B-138312463DFF}" type="presParOf" srcId="{8739DDF6-0937-44CF-84B2-2388610294BF}" destId="{F3DE0298-5567-4A70-900C-1796A8C871E9}" srcOrd="4" destOrd="0" presId="urn:microsoft.com/office/officeart/2005/8/layout/cycle1"/>
    <dgm:cxn modelId="{9B202BC6-444A-4B34-9C5D-A1564ACC0DCF}" type="presParOf" srcId="{8739DDF6-0937-44CF-84B2-2388610294BF}" destId="{C4A63C6E-924C-4DB5-A3E7-6A7D1019C0C1}" srcOrd="5" destOrd="0" presId="urn:microsoft.com/office/officeart/2005/8/layout/cycle1"/>
    <dgm:cxn modelId="{9771D085-CE88-4080-A95E-0C5101F3AF00}" type="presParOf" srcId="{8739DDF6-0937-44CF-84B2-2388610294BF}" destId="{7DC641E0-C90F-41DD-878D-EA2194C52F80}" srcOrd="6" destOrd="0" presId="urn:microsoft.com/office/officeart/2005/8/layout/cycle1"/>
    <dgm:cxn modelId="{F1BE8F1B-D517-42FA-A3F6-8B5B009F7FD6}" type="presParOf" srcId="{8739DDF6-0937-44CF-84B2-2388610294BF}" destId="{02240E16-EBE9-4A44-90FD-C33C44D52F58}" srcOrd="7" destOrd="0" presId="urn:microsoft.com/office/officeart/2005/8/layout/cycle1"/>
    <dgm:cxn modelId="{6F2579DE-90F3-49BF-B7F6-61BEEE59F779}" type="presParOf" srcId="{8739DDF6-0937-44CF-84B2-2388610294BF}" destId="{FC4E2FAD-4EDB-4457-9A25-8D1C09F67A50}" srcOrd="8" destOrd="0" presId="urn:microsoft.com/office/officeart/2005/8/layout/cycle1"/>
    <dgm:cxn modelId="{5BDBAFAC-8449-45AB-955B-752BE010049F}" type="presParOf" srcId="{8739DDF6-0937-44CF-84B2-2388610294BF}" destId="{BF62E199-729F-48C3-A27D-0FB58524A9A0}" srcOrd="9" destOrd="0" presId="urn:microsoft.com/office/officeart/2005/8/layout/cycle1"/>
    <dgm:cxn modelId="{C2B6A99F-C9D6-4F23-A62B-92D3B8ECC2BB}" type="presParOf" srcId="{8739DDF6-0937-44CF-84B2-2388610294BF}" destId="{D541687E-4B20-4555-ADCB-0CE01A549F2A}" srcOrd="10" destOrd="0" presId="urn:microsoft.com/office/officeart/2005/8/layout/cycle1"/>
    <dgm:cxn modelId="{516935F9-9FEF-4315-9C70-4BD3834164E7}" type="presParOf" srcId="{8739DDF6-0937-44CF-84B2-2388610294BF}" destId="{853804B1-499E-450D-81BD-3D569482BF0B}" srcOrd="11" destOrd="0" presId="urn:microsoft.com/office/officeart/2005/8/layout/cycle1"/>
    <dgm:cxn modelId="{0126CEE7-3557-42E1-AE7A-5CCC3DDA3BEF}" type="presParOf" srcId="{8739DDF6-0937-44CF-84B2-2388610294BF}" destId="{631DD13A-4D2B-4708-A9DC-A5D533CA011A}" srcOrd="12" destOrd="0" presId="urn:microsoft.com/office/officeart/2005/8/layout/cycle1"/>
    <dgm:cxn modelId="{AE18E1EC-CC2A-48AB-AED8-B8ED0F234875}" type="presParOf" srcId="{8739DDF6-0937-44CF-84B2-2388610294BF}" destId="{736882F6-7B4C-4118-946E-A0026F65068B}" srcOrd="13" destOrd="0" presId="urn:microsoft.com/office/officeart/2005/8/layout/cycle1"/>
    <dgm:cxn modelId="{934BCA35-26A8-4439-B886-200398E351F2}" type="presParOf" srcId="{8739DDF6-0937-44CF-84B2-2388610294BF}" destId="{70EA2EC3-1E7E-40F6-AEB8-B50EEF2811B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57369-9A84-49A0-974F-D0CCE85346CA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64817-BABB-41C9-8C6B-AF63D7C48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F170-D373-4EA0-A23C-57FC4C96CE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F170-D373-4EA0-A23C-57FC4C96CE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5E21A-C4A2-4624-8E68-397C3328059E}" type="slidenum">
              <a:rPr lang="en-US"/>
              <a:pPr/>
              <a:t>12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18136-CB9E-4FE5-923D-E3BBC8290D70}" type="slidenum">
              <a:rPr lang="en-US"/>
              <a:pPr/>
              <a:t>18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Enables fully self-serve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F170-D373-4EA0-A23C-57FC4C96CE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5E21A-C4A2-4624-8E68-397C3328059E}" type="slidenum">
              <a:rPr lang="en-US"/>
              <a:pPr/>
              <a:t>31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Enables fully self-serve 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8FCD-BA34-47E7-8266-07EDCF581C0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Where are the ads?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Q: Where are the ads?</a:t>
            </a:r>
          </a:p>
          <a:p>
            <a:r>
              <a:rPr lang="en-US" dirty="0" smtClean="0"/>
              <a:t>16</a:t>
            </a:r>
            <a:r>
              <a:rPr lang="en-US" baseline="0" dirty="0" smtClean="0"/>
              <a:t> link ads – all direct response</a:t>
            </a:r>
          </a:p>
          <a:p>
            <a:r>
              <a:rPr lang="en-US" baseline="0" dirty="0" smtClean="0"/>
              <a:t>27 more below the fold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4817-BABB-41C9-8C6B-AF63D7C483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096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524000"/>
            <a:ext cx="86868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629400"/>
            <a:ext cx="381000" cy="228600"/>
          </a:xfrm>
        </p:spPr>
        <p:txBody>
          <a:bodyPr/>
          <a:lstStyle>
            <a:lvl1pPr>
              <a:defRPr/>
            </a:lvl1pPr>
          </a:lstStyle>
          <a:p>
            <a:fld id="{4D03BDD7-5BEB-4E81-9708-A2470D2183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1F503-4D6C-4C81-8194-F9B382C9509E}" type="datetimeFigureOut">
              <a:rPr lang="en-US" smtClean="0"/>
              <a:pPr/>
              <a:t>11/2/2009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C772-D96E-484C-94A5-4385C041E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etingsherpa.com/" TargetMode="External"/><Relationship Id="rId3" Type="http://schemas.openxmlformats.org/officeDocument/2006/relationships/hyperlink" Target="http://www.ezsurvey.com/samplesize.html" TargetMode="External"/><Relationship Id="rId7" Type="http://schemas.openxmlformats.org/officeDocument/2006/relationships/hyperlink" Target="http://www.omniture.com/en/products/conversion/testandtarget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rtster.com/" TargetMode="External"/><Relationship Id="rId11" Type="http://schemas.openxmlformats.org/officeDocument/2006/relationships/hyperlink" Target="http://www.iab.net/" TargetMode="External"/><Relationship Id="rId5" Type="http://schemas.openxmlformats.org/officeDocument/2006/relationships/hyperlink" Target="http://www.google.com/analytics" TargetMode="External"/><Relationship Id="rId10" Type="http://schemas.openxmlformats.org/officeDocument/2006/relationships/hyperlink" Target="http://www.imediaconnection.com/" TargetMode="External"/><Relationship Id="rId4" Type="http://schemas.openxmlformats.org/officeDocument/2006/relationships/hyperlink" Target="http://www.surveysystem.com/sscalc.htm" TargetMode="External"/><Relationship Id="rId9" Type="http://schemas.openxmlformats.org/officeDocument/2006/relationships/hyperlink" Target="http://www.dmnew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Advertising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smtClean="0"/>
              <a:t>UW CSE454</a:t>
            </a:r>
          </a:p>
          <a:p>
            <a:pPr algn="r"/>
            <a:r>
              <a:rPr lang="en-US" sz="2000" dirty="0" smtClean="0"/>
              <a:t>11</a:t>
            </a:r>
            <a:r>
              <a:rPr lang="en-US" sz="2000" dirty="0" smtClean="0"/>
              <a:t>/5/09</a:t>
            </a:r>
            <a:endParaRPr lang="en-US" sz="2000" dirty="0" smtClean="0"/>
          </a:p>
          <a:p>
            <a:pPr algn="r"/>
            <a:r>
              <a:rPr lang="en-US" sz="2000" dirty="0" smtClean="0"/>
              <a:t>Mike Mathieu</a:t>
            </a:r>
          </a:p>
          <a:p>
            <a:pPr algn="r"/>
            <a:r>
              <a:rPr lang="en-US" sz="2000" dirty="0" smtClean="0"/>
              <a:t>mike@frontseat.org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Monetizing Traffic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13716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r>
              <a:rPr lang="en-US" sz="1600"/>
              <a:t>Search-Paid</a:t>
            </a:r>
          </a:p>
          <a:p>
            <a:r>
              <a:rPr lang="en-US" sz="1600"/>
              <a:t>Search-Free</a:t>
            </a:r>
          </a:p>
          <a:p>
            <a:r>
              <a:rPr lang="en-US" sz="1600"/>
              <a:t>Affiliates</a:t>
            </a:r>
          </a:p>
          <a:p>
            <a:r>
              <a:rPr lang="en-US" sz="1600"/>
              <a:t>Display Ads</a:t>
            </a:r>
          </a:p>
          <a:p>
            <a:r>
              <a:rPr lang="en-US" sz="1600"/>
              <a:t>Syndication</a:t>
            </a:r>
          </a:p>
          <a:p>
            <a:r>
              <a:rPr lang="en-US" sz="1600"/>
              <a:t>Email</a:t>
            </a:r>
          </a:p>
          <a:p>
            <a:r>
              <a:rPr lang="en-US" sz="1600"/>
              <a:t>Offline</a:t>
            </a:r>
          </a:p>
        </p:txBody>
      </p:sp>
      <p:pic>
        <p:nvPicPr>
          <p:cNvPr id="623620" name="Picture 4" descr="0z2affyu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447800" cy="917575"/>
          </a:xfrm>
          <a:prstGeom prst="rect">
            <a:avLst/>
          </a:prstGeom>
          <a:noFill/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2108200" y="2743200"/>
            <a:ext cx="558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LANDING PAGES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650369" y="2743200"/>
            <a:ext cx="461649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$ per </a:t>
            </a:r>
            <a:r>
              <a:rPr lang="en-US" dirty="0" smtClean="0">
                <a:latin typeface="Arial" charset="0"/>
              </a:rPr>
              <a:t>Transaction</a:t>
            </a:r>
            <a:endParaRPr lang="en-US" dirty="0">
              <a:latin typeface="Arial" charset="0"/>
            </a:endParaRPr>
          </a:p>
        </p:txBody>
      </p:sp>
      <p:sp>
        <p:nvSpPr>
          <p:cNvPr id="623623" name="AutoShape 7"/>
          <p:cNvSpPr>
            <a:spLocks noChangeArrowheads="1"/>
          </p:cNvSpPr>
          <p:nvPr/>
        </p:nvSpPr>
        <p:spPr bwMode="auto">
          <a:xfrm>
            <a:off x="2768600" y="2971800"/>
            <a:ext cx="3810000" cy="2362200"/>
          </a:xfrm>
          <a:prstGeom prst="cloudCallout">
            <a:avLst>
              <a:gd name="adj1" fmla="val -46250"/>
              <a:gd name="adj2" fmla="val 1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 algn="ctr"/>
            <a:endParaRPr lang="en-US"/>
          </a:p>
          <a:p>
            <a:pPr algn="ctr"/>
            <a:r>
              <a:rPr lang="en-US">
                <a:latin typeface="Arial" charset="0"/>
              </a:rPr>
              <a:t>Conversion Rate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TRAFFIC</a:t>
            </a:r>
          </a:p>
        </p:txBody>
      </p:sp>
      <p:sp>
        <p:nvSpPr>
          <p:cNvPr id="623625" name="Line 9"/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6" name="Line 10"/>
          <p:cNvSpPr>
            <a:spLocks noChangeShapeType="1"/>
          </p:cNvSpPr>
          <p:nvPr/>
        </p:nvSpPr>
        <p:spPr bwMode="auto">
          <a:xfrm>
            <a:off x="83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auto">
          <a:xfrm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auto">
          <a:xfrm>
            <a:off x="1600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>
            <a:off x="160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600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6002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>
            <a:off x="1600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609600" y="5181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CTR</a:t>
            </a:r>
          </a:p>
        </p:txBody>
      </p:sp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3657600" y="6019800"/>
            <a:ext cx="312420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CR x </a:t>
            </a:r>
            <a:r>
              <a:rPr lang="en-US" dirty="0" smtClean="0">
                <a:latin typeface="Arial" charset="0"/>
              </a:rPr>
              <a:t>CPA </a:t>
            </a:r>
            <a:r>
              <a:rPr lang="en-US" dirty="0">
                <a:latin typeface="Arial" charset="0"/>
              </a:rPr>
              <a:t>= RPV</a:t>
            </a:r>
          </a:p>
        </p:txBody>
      </p:sp>
      <p:sp>
        <p:nvSpPr>
          <p:cNvPr id="623637" name="AutoShape 21"/>
          <p:cNvSpPr>
            <a:spLocks/>
          </p:cNvSpPr>
          <p:nvPr/>
        </p:nvSpPr>
        <p:spPr bwMode="auto">
          <a:xfrm rot="16200000">
            <a:off x="4724400" y="36576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>
            <a:off x="7162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>
            <a:off x="71628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auto">
          <a:xfrm>
            <a:off x="7162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1" name="Text Box 25"/>
          <p:cNvSpPr txBox="1">
            <a:spLocks noChangeArrowheads="1"/>
          </p:cNvSpPr>
          <p:nvPr/>
        </p:nvSpPr>
        <p:spPr bwMode="auto">
          <a:xfrm>
            <a:off x="7696200" y="3733800"/>
            <a:ext cx="1143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Gross Margin</a:t>
            </a:r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auto">
          <a:xfrm flipV="1">
            <a:off x="8686800" y="2286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80010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H="1">
            <a:off x="1905000" y="198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364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371600"/>
            <a:ext cx="106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3646" name="Line 30"/>
          <p:cNvSpPr>
            <a:spLocks noChangeShapeType="1"/>
          </p:cNvSpPr>
          <p:nvPr/>
        </p:nvSpPr>
        <p:spPr bwMode="auto">
          <a:xfrm flipH="1" flipV="1">
            <a:off x="7010400" y="1981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of Voice Costs $$$</a:t>
            </a:r>
          </a:p>
        </p:txBody>
      </p:sp>
      <p:sp>
        <p:nvSpPr>
          <p:cNvPr id="719877" name="Line 5"/>
          <p:cNvSpPr>
            <a:spLocks noChangeShapeType="1"/>
          </p:cNvSpPr>
          <p:nvPr/>
        </p:nvSpPr>
        <p:spPr bwMode="auto">
          <a:xfrm>
            <a:off x="1143000" y="5257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78" name="Line 6"/>
          <p:cNvSpPr>
            <a:spLocks noChangeShapeType="1"/>
          </p:cNvSpPr>
          <p:nvPr/>
        </p:nvSpPr>
        <p:spPr bwMode="auto">
          <a:xfrm flipV="1">
            <a:off x="11430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79" name="Freeform 7"/>
          <p:cNvSpPr>
            <a:spLocks/>
          </p:cNvSpPr>
          <p:nvPr/>
        </p:nvSpPr>
        <p:spPr bwMode="auto">
          <a:xfrm>
            <a:off x="1143000" y="2209800"/>
            <a:ext cx="5867400" cy="3048000"/>
          </a:xfrm>
          <a:custGeom>
            <a:avLst/>
            <a:gdLst/>
            <a:ahLst/>
            <a:cxnLst>
              <a:cxn ang="0">
                <a:pos x="0" y="1920"/>
              </a:cxn>
              <a:cxn ang="0">
                <a:pos x="480" y="1776"/>
              </a:cxn>
              <a:cxn ang="0">
                <a:pos x="864" y="1536"/>
              </a:cxn>
              <a:cxn ang="0">
                <a:pos x="1104" y="672"/>
              </a:cxn>
              <a:cxn ang="0">
                <a:pos x="1200" y="0"/>
              </a:cxn>
            </a:cxnLst>
            <a:rect l="0" t="0" r="r" b="b"/>
            <a:pathLst>
              <a:path w="1200" h="1920">
                <a:moveTo>
                  <a:pt x="0" y="1920"/>
                </a:moveTo>
                <a:cubicBezTo>
                  <a:pt x="168" y="1880"/>
                  <a:pt x="336" y="1840"/>
                  <a:pt x="480" y="1776"/>
                </a:cubicBezTo>
                <a:cubicBezTo>
                  <a:pt x="624" y="1712"/>
                  <a:pt x="760" y="1720"/>
                  <a:pt x="864" y="1536"/>
                </a:cubicBezTo>
                <a:cubicBezTo>
                  <a:pt x="968" y="1352"/>
                  <a:pt x="1048" y="928"/>
                  <a:pt x="1104" y="672"/>
                </a:cubicBezTo>
                <a:cubicBezTo>
                  <a:pt x="1160" y="416"/>
                  <a:pt x="1180" y="208"/>
                  <a:pt x="120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143000" y="53340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0%</a:t>
            </a:r>
          </a:p>
        </p:txBody>
      </p:sp>
      <p:sp>
        <p:nvSpPr>
          <p:cNvPr id="719881" name="Text Box 9"/>
          <p:cNvSpPr txBox="1">
            <a:spLocks noChangeArrowheads="1"/>
          </p:cNvSpPr>
          <p:nvPr/>
        </p:nvSpPr>
        <p:spPr bwMode="auto">
          <a:xfrm rot="16200000">
            <a:off x="-327026" y="3190846"/>
            <a:ext cx="2514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Cost Per </a:t>
            </a:r>
            <a:r>
              <a:rPr lang="en-US" sz="2000" dirty="0" smtClean="0"/>
              <a:t>Action</a:t>
            </a:r>
            <a:endParaRPr lang="en-US" sz="2000" dirty="0"/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4038600" y="56832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Reach</a:t>
            </a:r>
          </a:p>
        </p:txBody>
      </p:sp>
      <p:sp>
        <p:nvSpPr>
          <p:cNvPr id="719883" name="Text Box 11"/>
          <p:cNvSpPr txBox="1">
            <a:spLocks noChangeArrowheads="1"/>
          </p:cNvSpPr>
          <p:nvPr/>
        </p:nvSpPr>
        <p:spPr bwMode="auto">
          <a:xfrm>
            <a:off x="6400800" y="52578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100%</a:t>
            </a:r>
          </a:p>
        </p:txBody>
      </p:sp>
      <p:sp>
        <p:nvSpPr>
          <p:cNvPr id="719884" name="Line 12"/>
          <p:cNvSpPr>
            <a:spLocks noChangeShapeType="1"/>
          </p:cNvSpPr>
          <p:nvPr/>
        </p:nvSpPr>
        <p:spPr bwMode="auto">
          <a:xfrm flipV="1">
            <a:off x="70866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514" name="Object 2"/>
          <p:cNvGraphicFramePr>
            <a:graphicFrameLocks noChangeAspect="1"/>
          </p:cNvGraphicFramePr>
          <p:nvPr/>
        </p:nvGraphicFramePr>
        <p:xfrm>
          <a:off x="0" y="1062038"/>
          <a:ext cx="9144000" cy="6100762"/>
        </p:xfrm>
        <a:graphic>
          <a:graphicData uri="http://schemas.openxmlformats.org/presentationml/2006/ole">
            <p:oleObj spid="_x0000_s71682" name="Chart" r:id="rId4" imgW="6095872" imgH="4067265" progId="MSGraph.Chart.8">
              <p:embed followColorScheme="full"/>
            </p:oleObj>
          </a:graphicData>
        </a:graphic>
      </p:graphicFrame>
      <p:sp>
        <p:nvSpPr>
          <p:cNvPr id="70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Potential vs.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5238" t="11429" r="19048" b="8571"/>
          <a:stretch>
            <a:fillRect/>
          </a:stretch>
        </p:blipFill>
        <p:spPr bwMode="auto">
          <a:xfrm>
            <a:off x="718457" y="1143000"/>
            <a:ext cx="751114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</a:t>
            </a:r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Impressions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133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4.4M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662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Clicks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2667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2078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4693384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CTR=0.0469%</a:t>
            </a:r>
          </a:p>
          <a:p>
            <a:r>
              <a:rPr lang="en-US" sz="2000" dirty="0" smtClean="0"/>
              <a:t>CPC=$0.65</a:t>
            </a:r>
          </a:p>
          <a:p>
            <a:r>
              <a:rPr lang="en-US" sz="2000" dirty="0" err="1" smtClean="0"/>
              <a:t>eCPM</a:t>
            </a:r>
            <a:r>
              <a:rPr lang="en-US" sz="2000" dirty="0" smtClean="0"/>
              <a:t>=$0.31</a:t>
            </a:r>
          </a:p>
          <a:p>
            <a:r>
              <a:rPr lang="en-US" sz="2000" dirty="0" err="1" smtClean="0"/>
              <a:t>CPRegClick</a:t>
            </a:r>
            <a:r>
              <a:rPr lang="en-US" sz="2000" dirty="0" smtClean="0"/>
              <a:t>=$19.69</a:t>
            </a:r>
          </a:p>
          <a:p>
            <a:r>
              <a:rPr lang="en-US" sz="2000" dirty="0" err="1" smtClean="0"/>
              <a:t>CPReg</a:t>
            </a:r>
            <a:r>
              <a:rPr lang="en-US" sz="2000" dirty="0" smtClean="0"/>
              <a:t>=$46.76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3257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69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RegClick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6531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Registrations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3200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RefSrc</a:t>
            </a:r>
            <a:r>
              <a:rPr lang="en-US" dirty="0" smtClean="0"/>
              <a:t> on URL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Drop cookie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Pass </a:t>
            </a:r>
            <a:r>
              <a:rPr lang="en-US" dirty="0" err="1" smtClean="0"/>
              <a:t>RefSrc</a:t>
            </a:r>
            <a:r>
              <a:rPr lang="en-US" dirty="0" smtClean="0"/>
              <a:t> upon conversion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Match with ad spend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Calculate CPA</a:t>
            </a:r>
            <a:endParaRPr lang="en-US" dirty="0"/>
          </a:p>
        </p:txBody>
      </p:sp>
      <p:pic>
        <p:nvPicPr>
          <p:cNvPr id="111618" name="Picture 2" descr="http://www.countmore.org/images/log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143125"/>
            <a:ext cx="212407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Management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981201"/>
          <a:ext cx="8915398" cy="3428999"/>
        </p:xfrm>
        <a:graphic>
          <a:graphicData uri="http://schemas.openxmlformats.org/drawingml/2006/table">
            <a:tbl>
              <a:tblPr/>
              <a:tblGrid>
                <a:gridCol w="1215048"/>
                <a:gridCol w="729027"/>
                <a:gridCol w="729027"/>
                <a:gridCol w="729027"/>
                <a:gridCol w="668276"/>
                <a:gridCol w="729027"/>
                <a:gridCol w="729027"/>
                <a:gridCol w="896096"/>
                <a:gridCol w="865720"/>
                <a:gridCol w="896096"/>
                <a:gridCol w="729027"/>
              </a:tblGrid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AvgPrice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Revenue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GM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1,875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$25.50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31,875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Optimized</a:t>
                      </a:r>
                    </a:p>
                  </a:txBody>
                  <a:tcPr marL="7789" marR="7789" marT="77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8,000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$2.43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1,760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$11.05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$30.00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$19,440 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172%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Find shape of the volume, CR, and price curves as f(pos)</a:t>
            </a:r>
          </a:p>
          <a:p>
            <a:r>
              <a:rPr lang="en-US" dirty="0" smtClean="0"/>
              <a:t>Linear programming to maximize goal (e.g. LTV, gross profit, volume)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Sample size</a:t>
            </a:r>
          </a:p>
          <a:p>
            <a:pPr lvl="1"/>
            <a:r>
              <a:rPr lang="en-US" dirty="0" smtClean="0"/>
              <a:t>Price changes</a:t>
            </a:r>
          </a:p>
          <a:p>
            <a:pPr lvl="1"/>
            <a:r>
              <a:rPr lang="en-US" dirty="0" smtClean="0"/>
              <a:t>Seasonality</a:t>
            </a:r>
            <a:endParaRPr 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600200"/>
          <a:ext cx="4038600" cy="2694503"/>
        </p:xfrm>
        <a:graphic>
          <a:graphicData uri="http://schemas.openxmlformats.org/presentationml/2006/ole">
            <p:oleObj spid="_x0000_s103426" name="Chart" r:id="rId4" imgW="6095872" imgH="4067265" progId="MSGraph.Chart.8">
              <p:embed followColorScheme="full"/>
            </p:oleObj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4572000" y="4191000"/>
          <a:ext cx="4245569" cy="2514600"/>
        </p:xfrm>
        <a:graphic>
          <a:graphicData uri="http://schemas.openxmlformats.org/presentationml/2006/ole">
            <p:oleObj spid="_x0000_s103427" name="Chart" r:id="rId5" imgW="5886450" imgH="34860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00400" y="2895600"/>
            <a:ext cx="2743200" cy="26670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 Risks</a:t>
            </a:r>
          </a:p>
        </p:txBody>
      </p:sp>
      <p:sp>
        <p:nvSpPr>
          <p:cNvPr id="657411" name="Line 3"/>
          <p:cNvSpPr>
            <a:spLocks noChangeShapeType="1"/>
          </p:cNvSpPr>
          <p:nvPr/>
        </p:nvSpPr>
        <p:spPr bwMode="auto">
          <a:xfrm>
            <a:off x="76200" y="3352800"/>
            <a:ext cx="906780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2" name="AutoShape 4"/>
          <p:cNvSpPr>
            <a:spLocks noChangeArrowheads="1"/>
          </p:cNvSpPr>
          <p:nvPr/>
        </p:nvSpPr>
        <p:spPr bwMode="auto">
          <a:xfrm>
            <a:off x="3657600" y="3429000"/>
            <a:ext cx="1981200" cy="1712913"/>
          </a:xfrm>
          <a:prstGeom prst="triangle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57413" name="Text Box 5"/>
          <p:cNvSpPr txBox="1">
            <a:spLocks noChangeArrowheads="1"/>
          </p:cNvSpPr>
          <p:nvPr/>
        </p:nvSpPr>
        <p:spPr bwMode="auto">
          <a:xfrm>
            <a:off x="3124200" y="51816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Balance </a:t>
            </a:r>
            <a:r>
              <a:rPr lang="en-US" dirty="0">
                <a:latin typeface="Tahoma" pitchFamily="34" charset="0"/>
              </a:rPr>
              <a:t>of Risk</a:t>
            </a:r>
          </a:p>
        </p:txBody>
      </p:sp>
      <p:sp>
        <p:nvSpPr>
          <p:cNvPr id="657414" name="Text Box 6"/>
          <p:cNvSpPr txBox="1">
            <a:spLocks noChangeArrowheads="1"/>
          </p:cNvSpPr>
          <p:nvPr/>
        </p:nvSpPr>
        <p:spPr bwMode="auto">
          <a:xfrm>
            <a:off x="228600" y="51689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Publisher</a:t>
            </a:r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6324600" y="5168900"/>
            <a:ext cx="2590800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</a:rPr>
              <a:t>Advertiser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57416" name="Line 8"/>
          <p:cNvSpPr>
            <a:spLocks noChangeShapeType="1"/>
          </p:cNvSpPr>
          <p:nvPr/>
        </p:nvSpPr>
        <p:spPr bwMode="auto">
          <a:xfrm flipV="1">
            <a:off x="9144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7" name="Line 9"/>
          <p:cNvSpPr>
            <a:spLocks noChangeShapeType="1"/>
          </p:cNvSpPr>
          <p:nvPr/>
        </p:nvSpPr>
        <p:spPr bwMode="auto">
          <a:xfrm flipV="1">
            <a:off x="266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8" name="Line 10"/>
          <p:cNvSpPr>
            <a:spLocks noChangeShapeType="1"/>
          </p:cNvSpPr>
          <p:nvPr/>
        </p:nvSpPr>
        <p:spPr bwMode="auto">
          <a:xfrm flipV="1">
            <a:off x="46482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19" name="Line 11"/>
          <p:cNvSpPr>
            <a:spLocks noChangeShapeType="1"/>
          </p:cNvSpPr>
          <p:nvPr/>
        </p:nvSpPr>
        <p:spPr bwMode="auto">
          <a:xfrm flipV="1">
            <a:off x="64770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20" name="Line 12"/>
          <p:cNvSpPr>
            <a:spLocks noChangeShapeType="1"/>
          </p:cNvSpPr>
          <p:nvPr/>
        </p:nvSpPr>
        <p:spPr bwMode="auto">
          <a:xfrm flipV="1">
            <a:off x="8305800" y="2819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7421" name="Text Box 13"/>
          <p:cNvSpPr txBox="1">
            <a:spLocks noChangeArrowheads="1"/>
          </p:cNvSpPr>
          <p:nvPr/>
        </p:nvSpPr>
        <p:spPr bwMode="auto">
          <a:xfrm>
            <a:off x="7467600" y="1812925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Impression (CPM)</a:t>
            </a:r>
          </a:p>
        </p:txBody>
      </p:sp>
      <p:sp>
        <p:nvSpPr>
          <p:cNvPr id="657422" name="Text Box 14"/>
          <p:cNvSpPr txBox="1">
            <a:spLocks noChangeArrowheads="1"/>
          </p:cNvSpPr>
          <p:nvPr/>
        </p:nvSpPr>
        <p:spPr bwMode="auto">
          <a:xfrm>
            <a:off x="5867400" y="1812925"/>
            <a:ext cx="121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Cost Per Click (CPC)</a:t>
            </a:r>
          </a:p>
        </p:txBody>
      </p:sp>
      <p:sp>
        <p:nvSpPr>
          <p:cNvPr id="657423" name="Text Box 15"/>
          <p:cNvSpPr txBox="1">
            <a:spLocks noChangeArrowheads="1"/>
          </p:cNvSpPr>
          <p:nvPr/>
        </p:nvSpPr>
        <p:spPr bwMode="auto">
          <a:xfrm>
            <a:off x="2057400" y="1828800"/>
            <a:ext cx="121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Cost Per </a:t>
            </a:r>
            <a:r>
              <a:rPr lang="en-US" sz="2000" dirty="0" smtClean="0">
                <a:latin typeface="Tahoma" pitchFamily="34" charset="0"/>
              </a:rPr>
              <a:t>Action (CPA)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657424" name="Text Box 16"/>
          <p:cNvSpPr txBox="1">
            <a:spLocks noChangeArrowheads="1"/>
          </p:cNvSpPr>
          <p:nvPr/>
        </p:nvSpPr>
        <p:spPr bwMode="auto">
          <a:xfrm>
            <a:off x="152400" y="1812925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Revenue Share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657425" name="Text Box 17"/>
          <p:cNvSpPr txBox="1">
            <a:spLocks noChangeArrowheads="1"/>
          </p:cNvSpPr>
          <p:nvPr/>
        </p:nvSpPr>
        <p:spPr bwMode="auto">
          <a:xfrm>
            <a:off x="3733800" y="19812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Subscription / Sponsorship</a:t>
            </a:r>
            <a:endParaRPr lang="en-US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“Low-CPM” Innovation (circa 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CPC Marketplace Formation </a:t>
            </a:r>
          </a:p>
          <a:p>
            <a:r>
              <a:rPr lang="en-US" dirty="0" smtClean="0"/>
              <a:t>Advertiser Growth</a:t>
            </a:r>
          </a:p>
          <a:p>
            <a:pPr lvl="1"/>
            <a:r>
              <a:rPr lang="en-US" dirty="0" smtClean="0"/>
              <a:t>Text-based ads</a:t>
            </a:r>
          </a:p>
          <a:p>
            <a:pPr lvl="1"/>
            <a:r>
              <a:rPr lang="en-US" dirty="0" smtClean="0"/>
              <a:t>Self-serve ads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RPV optimization</a:t>
            </a:r>
          </a:p>
          <a:p>
            <a:pPr lvl="1"/>
            <a:r>
              <a:rPr lang="en-US" dirty="0" smtClean="0"/>
              <a:t>Keyword suggestion</a:t>
            </a:r>
          </a:p>
          <a:p>
            <a:r>
              <a:rPr lang="en-US" dirty="0" smtClean="0"/>
              <a:t>Increased Bids</a:t>
            </a:r>
          </a:p>
          <a:p>
            <a:pPr lvl="1"/>
            <a:r>
              <a:rPr lang="en-US" dirty="0" smtClean="0"/>
              <a:t>Max Bids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Keyword opacity</a:t>
            </a:r>
          </a:p>
          <a:p>
            <a:r>
              <a:rPr lang="en-US" dirty="0" smtClean="0"/>
              <a:t>Click Volume</a:t>
            </a:r>
          </a:p>
          <a:p>
            <a:pPr lvl="1"/>
            <a:r>
              <a:rPr lang="en-US" dirty="0" smtClean="0"/>
              <a:t>Syndication</a:t>
            </a:r>
          </a:p>
          <a:p>
            <a:pPr lvl="1"/>
            <a:r>
              <a:rPr lang="en-US" dirty="0" smtClean="0"/>
              <a:t>Text ad network</a:t>
            </a:r>
          </a:p>
          <a:p>
            <a:pPr lvl="1"/>
            <a:r>
              <a:rPr lang="en-US" dirty="0" smtClean="0"/>
              <a:t>International</a:t>
            </a:r>
          </a:p>
          <a:p>
            <a:r>
              <a:rPr lang="en-US" dirty="0" smtClean="0"/>
              <a:t>Better Matches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Landing page analysis</a:t>
            </a:r>
          </a:p>
          <a:p>
            <a:pPr lvl="1"/>
            <a:r>
              <a:rPr lang="en-US" dirty="0" smtClean="0"/>
              <a:t>Ad inhibition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context</a:t>
            </a:r>
          </a:p>
          <a:p>
            <a:r>
              <a:rPr lang="en-US" dirty="0" smtClean="0"/>
              <a:t>Advertiser view</a:t>
            </a:r>
          </a:p>
          <a:p>
            <a:r>
              <a:rPr lang="en-US" dirty="0" smtClean="0"/>
              <a:t>Publisher view</a:t>
            </a:r>
          </a:p>
          <a:p>
            <a:r>
              <a:rPr lang="en-US" dirty="0" smtClean="0"/>
              <a:t>Audience view</a:t>
            </a:r>
          </a:p>
          <a:p>
            <a:r>
              <a:rPr lang="en-US" dirty="0" smtClean="0"/>
              <a:t>Testing/optimization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RPV Optimization:</a:t>
            </a:r>
            <a:br>
              <a:rPr lang="en-US" dirty="0" smtClean="0"/>
            </a:br>
            <a:r>
              <a:rPr lang="en-US" sz="3600" dirty="0" smtClean="0"/>
              <a:t>Problems with Sort by CPC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598" y="2209800"/>
          <a:ext cx="7086602" cy="3657600"/>
        </p:xfrm>
        <a:graphic>
          <a:graphicData uri="http://schemas.openxmlformats.org/drawingml/2006/table">
            <a:tbl>
              <a:tblPr/>
              <a:tblGrid>
                <a:gridCol w="2137283"/>
                <a:gridCol w="2425970"/>
                <a:gridCol w="2523349"/>
              </a:tblGrid>
              <a:tr h="86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Example Term: "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mba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Title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Univ. of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Phx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Online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Washington MBA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 Body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 online university. Fully accredited.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Foster School of business. Top 30 ranked.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RPV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$0.0200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RPV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1166" t="17057" r="3215" b="6552"/>
          <a:stretch>
            <a:fillRect/>
          </a:stretch>
        </p:blipFill>
        <p:spPr bwMode="auto">
          <a:xfrm>
            <a:off x="1066800" y="1142999"/>
            <a:ext cx="6934200" cy="56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Sort by (</a:t>
            </a:r>
            <a:r>
              <a:rPr lang="en-US" sz="2400" dirty="0" err="1" smtClean="0">
                <a:solidFill>
                  <a:srgbClr val="FF0000"/>
                </a:solidFill>
              </a:rPr>
              <a:t>CPC_Bid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 CTR)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7013528">
            <a:off x="6979076" y="1296344"/>
            <a:ext cx="1729283" cy="308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Opacity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7193" y="2133599"/>
          <a:ext cx="8049607" cy="3429001"/>
        </p:xfrm>
        <a:graphic>
          <a:graphicData uri="http://schemas.openxmlformats.org/drawingml/2006/table">
            <a:tbl>
              <a:tblPr/>
              <a:tblGrid>
                <a:gridCol w="1710182"/>
                <a:gridCol w="911225"/>
                <a:gridCol w="514350"/>
                <a:gridCol w="782637"/>
                <a:gridCol w="764925"/>
                <a:gridCol w="706437"/>
                <a:gridCol w="834463"/>
                <a:gridCol w="834463"/>
                <a:gridCol w="990925"/>
              </a:tblGrid>
              <a:tr h="6658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CTR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Clicks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Leads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6658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Nursing Schools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MatchDriver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Analysis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1141" t="16162" r="4132" b="4646"/>
          <a:stretch>
            <a:fillRect/>
          </a:stretch>
        </p:blipFill>
        <p:spPr bwMode="auto">
          <a:xfrm>
            <a:off x="1371600" y="1374227"/>
            <a:ext cx="6324600" cy="540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10200" y="2133600"/>
            <a:ext cx="2209800" cy="762000"/>
          </a:xfrm>
          <a:prstGeom prst="ellipse">
            <a:avLst/>
          </a:prstGeom>
          <a:solidFill>
            <a:srgbClr val="F79646">
              <a:alpha val="2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219200"/>
            <a:ext cx="3200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What?? No “Christmas”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620000" y="16764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Page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l="14050" t="13737" r="15702" b="20808"/>
          <a:stretch>
            <a:fillRect/>
          </a:stretch>
        </p:blipFill>
        <p:spPr bwMode="auto">
          <a:xfrm>
            <a:off x="1752600" y="1295400"/>
            <a:ext cx="5715000" cy="544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29200" y="152400"/>
            <a:ext cx="3962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“Christmas” here either!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0" y="2667000"/>
            <a:ext cx="3048000" cy="31242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/>
              <a:t>Don’t bug me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20358" t="10757" r="21429" b="17714"/>
          <a:stretch>
            <a:fillRect/>
          </a:stretch>
        </p:blipFill>
        <p:spPr bwMode="auto">
          <a:xfrm>
            <a:off x="4687120" y="3200400"/>
            <a:ext cx="4456880" cy="34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1242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Unless I like what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have to offer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Context detection</a:t>
            </a:r>
          </a:p>
          <a:p>
            <a:pPr lvl="1"/>
            <a:r>
              <a:rPr lang="en-US" dirty="0" smtClean="0"/>
              <a:t>GPS, location</a:t>
            </a:r>
          </a:p>
          <a:p>
            <a:pPr lvl="1"/>
            <a:r>
              <a:rPr lang="en-US" dirty="0" smtClean="0"/>
              <a:t>App vs. content</a:t>
            </a:r>
          </a:p>
          <a:p>
            <a:pPr lvl="1"/>
            <a:r>
              <a:rPr lang="en-US" dirty="0" smtClean="0"/>
              <a:t>Info seeker vs. </a:t>
            </a:r>
            <a:r>
              <a:rPr lang="en-US" dirty="0" err="1" smtClean="0"/>
              <a:t>transactor</a:t>
            </a:r>
            <a:endParaRPr lang="en-US" dirty="0" smtClean="0"/>
          </a:p>
          <a:p>
            <a:pPr lvl="1"/>
            <a:r>
              <a:rPr lang="en-US" dirty="0" smtClean="0"/>
              <a:t>Calendars/schedules/events</a:t>
            </a:r>
          </a:p>
          <a:p>
            <a:pPr lvl="1"/>
            <a:r>
              <a:rPr lang="en-US" dirty="0" smtClean="0"/>
              <a:t>Social networks/status</a:t>
            </a:r>
          </a:p>
          <a:p>
            <a:pPr lvl="1"/>
            <a:r>
              <a:rPr lang="en-US" dirty="0" smtClean="0"/>
              <a:t>Twitter - now</a:t>
            </a:r>
          </a:p>
          <a:p>
            <a:pPr lvl="1"/>
            <a:r>
              <a:rPr lang="en-US" dirty="0" smtClean="0"/>
              <a:t>Behavioral – esp. w/knowledge of specific site behaviors</a:t>
            </a:r>
          </a:p>
          <a:p>
            <a:pPr lvl="1"/>
            <a:r>
              <a:rPr lang="en-US" dirty="0" smtClean="0"/>
              <a:t>Contextual</a:t>
            </a:r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Google “AOL search data”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Context?</a:t>
            </a:r>
            <a:endParaRPr lang="en-US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 l="21429" t="13429" r="22857" b="2762"/>
          <a:stretch>
            <a:fillRect/>
          </a:stretch>
        </p:blipFill>
        <p:spPr bwMode="auto">
          <a:xfrm>
            <a:off x="3276600" y="1295400"/>
            <a:ext cx="575448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Flowers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Mentos</a:t>
            </a:r>
            <a:r>
              <a:rPr lang="en-US" dirty="0" smtClean="0"/>
              <a:t> gum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Trial Prep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Credit score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Cosmetics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Hampton Inns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WeightWatchers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Vacation Home Rentals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Home Depot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Web Hosting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WebMD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Colon Cleanse – Warning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My Teeth Aren’t Yellow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Classmates.com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I know I’m wasting half of my ad budget. I just don’t know which half.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13716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r>
              <a:rPr lang="en-US" sz="1600"/>
              <a:t>Search-Paid</a:t>
            </a:r>
          </a:p>
          <a:p>
            <a:r>
              <a:rPr lang="en-US" sz="1600"/>
              <a:t>Search-Free</a:t>
            </a:r>
          </a:p>
          <a:p>
            <a:r>
              <a:rPr lang="en-US" sz="1600"/>
              <a:t>Affiliates</a:t>
            </a:r>
          </a:p>
          <a:p>
            <a:r>
              <a:rPr lang="en-US" sz="1600"/>
              <a:t>Display Ads</a:t>
            </a:r>
          </a:p>
          <a:p>
            <a:r>
              <a:rPr lang="en-US" sz="1600"/>
              <a:t>Syndication</a:t>
            </a:r>
          </a:p>
          <a:p>
            <a:r>
              <a:rPr lang="en-US" sz="1600"/>
              <a:t>Email</a:t>
            </a:r>
          </a:p>
          <a:p>
            <a:r>
              <a:rPr lang="en-US" sz="1600"/>
              <a:t>Offline</a:t>
            </a:r>
          </a:p>
        </p:txBody>
      </p:sp>
      <p:pic>
        <p:nvPicPr>
          <p:cNvPr id="623620" name="Picture 4" descr="0z2affyu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447800" cy="917575"/>
          </a:xfrm>
          <a:prstGeom prst="rect">
            <a:avLst/>
          </a:prstGeom>
          <a:noFill/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2108200" y="2743200"/>
            <a:ext cx="558800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LANDING PAGES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6650369" y="2743200"/>
            <a:ext cx="461649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eaVert" lIns="91432" tIns="45716" rIns="91432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$ per </a:t>
            </a:r>
            <a:r>
              <a:rPr lang="en-US" dirty="0" smtClean="0">
                <a:latin typeface="Arial" charset="0"/>
              </a:rPr>
              <a:t>Transaction</a:t>
            </a:r>
            <a:endParaRPr lang="en-US" dirty="0">
              <a:latin typeface="Arial" charset="0"/>
            </a:endParaRPr>
          </a:p>
        </p:txBody>
      </p:sp>
      <p:sp>
        <p:nvSpPr>
          <p:cNvPr id="623623" name="AutoShape 7"/>
          <p:cNvSpPr>
            <a:spLocks noChangeArrowheads="1"/>
          </p:cNvSpPr>
          <p:nvPr/>
        </p:nvSpPr>
        <p:spPr bwMode="auto">
          <a:xfrm>
            <a:off x="2768600" y="2971800"/>
            <a:ext cx="3810000" cy="2362200"/>
          </a:xfrm>
          <a:prstGeom prst="cloudCallout">
            <a:avLst>
              <a:gd name="adj1" fmla="val -46250"/>
              <a:gd name="adj2" fmla="val 19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32" tIns="45716" rIns="91432" bIns="45716"/>
          <a:lstStyle/>
          <a:p>
            <a:pPr algn="ctr"/>
            <a:endParaRPr lang="en-US"/>
          </a:p>
          <a:p>
            <a:pPr algn="ctr"/>
            <a:r>
              <a:rPr lang="en-US">
                <a:latin typeface="Arial" charset="0"/>
              </a:rPr>
              <a:t>Conversion Rate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TRAFFIC</a:t>
            </a:r>
          </a:p>
        </p:txBody>
      </p:sp>
      <p:sp>
        <p:nvSpPr>
          <p:cNvPr id="623625" name="Line 9"/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6" name="Line 10"/>
          <p:cNvSpPr>
            <a:spLocks noChangeShapeType="1"/>
          </p:cNvSpPr>
          <p:nvPr/>
        </p:nvSpPr>
        <p:spPr bwMode="auto">
          <a:xfrm>
            <a:off x="83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7" name="Line 11"/>
          <p:cNvSpPr>
            <a:spLocks noChangeShapeType="1"/>
          </p:cNvSpPr>
          <p:nvPr/>
        </p:nvSpPr>
        <p:spPr bwMode="auto">
          <a:xfrm>
            <a:off x="990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8" name="Line 12"/>
          <p:cNvSpPr>
            <a:spLocks noChangeShapeType="1"/>
          </p:cNvSpPr>
          <p:nvPr/>
        </p:nvSpPr>
        <p:spPr bwMode="auto">
          <a:xfrm>
            <a:off x="1600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29" name="Line 13"/>
          <p:cNvSpPr>
            <a:spLocks noChangeShapeType="1"/>
          </p:cNvSpPr>
          <p:nvPr/>
        </p:nvSpPr>
        <p:spPr bwMode="auto">
          <a:xfrm>
            <a:off x="1600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0" name="Line 14"/>
          <p:cNvSpPr>
            <a:spLocks noChangeShapeType="1"/>
          </p:cNvSpPr>
          <p:nvPr/>
        </p:nvSpPr>
        <p:spPr bwMode="auto">
          <a:xfrm>
            <a:off x="1600200" y="3962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1" name="Line 15"/>
          <p:cNvSpPr>
            <a:spLocks noChangeShapeType="1"/>
          </p:cNvSpPr>
          <p:nvPr/>
        </p:nvSpPr>
        <p:spPr bwMode="auto">
          <a:xfrm>
            <a:off x="1600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2" name="Line 16"/>
          <p:cNvSpPr>
            <a:spLocks noChangeShapeType="1"/>
          </p:cNvSpPr>
          <p:nvPr/>
        </p:nvSpPr>
        <p:spPr bwMode="auto">
          <a:xfrm>
            <a:off x="16002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3" name="Line 17"/>
          <p:cNvSpPr>
            <a:spLocks noChangeShapeType="1"/>
          </p:cNvSpPr>
          <p:nvPr/>
        </p:nvSpPr>
        <p:spPr bwMode="auto">
          <a:xfrm>
            <a:off x="1600200" y="4648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4" name="Line 18"/>
          <p:cNvSpPr>
            <a:spLocks noChangeShapeType="1"/>
          </p:cNvSpPr>
          <p:nvPr/>
        </p:nvSpPr>
        <p:spPr bwMode="auto">
          <a:xfrm>
            <a:off x="16002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609600" y="5181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CTR</a:t>
            </a:r>
          </a:p>
        </p:txBody>
      </p:sp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3657600" y="6019800"/>
            <a:ext cx="3124200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CR x </a:t>
            </a:r>
            <a:r>
              <a:rPr lang="en-US" dirty="0" smtClean="0">
                <a:latin typeface="Arial" charset="0"/>
              </a:rPr>
              <a:t>CPA </a:t>
            </a:r>
            <a:r>
              <a:rPr lang="en-US" dirty="0">
                <a:latin typeface="Arial" charset="0"/>
              </a:rPr>
              <a:t>= RPV</a:t>
            </a:r>
          </a:p>
        </p:txBody>
      </p:sp>
      <p:sp>
        <p:nvSpPr>
          <p:cNvPr id="623637" name="AutoShape 21"/>
          <p:cNvSpPr>
            <a:spLocks/>
          </p:cNvSpPr>
          <p:nvPr/>
        </p:nvSpPr>
        <p:spPr bwMode="auto">
          <a:xfrm rot="16200000">
            <a:off x="4724400" y="3657600"/>
            <a:ext cx="457200" cy="44196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>
            <a:off x="7162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>
            <a:off x="71628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0" name="Line 24"/>
          <p:cNvSpPr>
            <a:spLocks noChangeShapeType="1"/>
          </p:cNvSpPr>
          <p:nvPr/>
        </p:nvSpPr>
        <p:spPr bwMode="auto">
          <a:xfrm>
            <a:off x="71628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1" name="Text Box 25"/>
          <p:cNvSpPr txBox="1">
            <a:spLocks noChangeArrowheads="1"/>
          </p:cNvSpPr>
          <p:nvPr/>
        </p:nvSpPr>
        <p:spPr bwMode="auto">
          <a:xfrm>
            <a:off x="7696200" y="3733800"/>
            <a:ext cx="1143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2" tIns="45716" rIns="91432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Gross Margin</a:t>
            </a:r>
          </a:p>
        </p:txBody>
      </p:sp>
      <p:sp>
        <p:nvSpPr>
          <p:cNvPr id="623642" name="Line 26"/>
          <p:cNvSpPr>
            <a:spLocks noChangeShapeType="1"/>
          </p:cNvSpPr>
          <p:nvPr/>
        </p:nvSpPr>
        <p:spPr bwMode="auto">
          <a:xfrm flipV="1">
            <a:off x="8686800" y="2286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8001000" y="2514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 flipH="1">
            <a:off x="1905000" y="1981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2364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1371600"/>
            <a:ext cx="1066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3646" name="Line 30"/>
          <p:cNvSpPr>
            <a:spLocks noChangeShapeType="1"/>
          </p:cNvSpPr>
          <p:nvPr/>
        </p:nvSpPr>
        <p:spPr bwMode="auto">
          <a:xfrm flipH="1" flipV="1">
            <a:off x="7010400" y="1981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514" name="Object 2"/>
          <p:cNvGraphicFramePr>
            <a:graphicFrameLocks noChangeAspect="1"/>
          </p:cNvGraphicFramePr>
          <p:nvPr/>
        </p:nvGraphicFramePr>
        <p:xfrm>
          <a:off x="0" y="1062038"/>
          <a:ext cx="9144000" cy="6100762"/>
        </p:xfrm>
        <a:graphic>
          <a:graphicData uri="http://schemas.openxmlformats.org/presentationml/2006/ole">
            <p:oleObj spid="_x0000_s104450" name="Chart" r:id="rId4" imgW="6095872" imgH="4067265" progId="MSGraph.Chart.8">
              <p:embed followColorScheme="full"/>
            </p:oleObj>
          </a:graphicData>
        </a:graphic>
      </p:graphicFrame>
      <p:sp>
        <p:nvSpPr>
          <p:cNvPr id="70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1166" t="17057" r="3215" b="6552"/>
          <a:stretch>
            <a:fillRect/>
          </a:stretch>
        </p:blipFill>
        <p:spPr bwMode="auto">
          <a:xfrm>
            <a:off x="1066800" y="1142999"/>
            <a:ext cx="6934200" cy="56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Sort by (</a:t>
            </a:r>
            <a:r>
              <a:rPr lang="en-US" sz="2400" dirty="0" err="1" smtClean="0">
                <a:solidFill>
                  <a:srgbClr val="FF0000"/>
                </a:solidFill>
              </a:rPr>
              <a:t>CPC_Bid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 CTR)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7013528">
            <a:off x="6979076" y="1296344"/>
            <a:ext cx="1729283" cy="3081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Sample Size, margin of error, confidence</a:t>
            </a:r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x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dirty="0"/>
              <a:t>Z</a:t>
            </a:r>
            <a:r>
              <a:rPr lang="pt-BR" dirty="0"/>
              <a:t>(</a:t>
            </a:r>
            <a:r>
              <a:rPr lang="pt-BR" i="1" baseline="30000" dirty="0"/>
              <a:t>c</a:t>
            </a:r>
            <a:r>
              <a:rPr lang="pt-BR" dirty="0"/>
              <a:t>/</a:t>
            </a:r>
            <a:r>
              <a:rPr lang="pt-BR" baseline="-25000" dirty="0"/>
              <a:t>100</a:t>
            </a:r>
            <a:r>
              <a:rPr lang="pt-BR" dirty="0"/>
              <a:t>)</a:t>
            </a:r>
            <a:r>
              <a:rPr lang="pt-BR" baseline="30000" dirty="0"/>
              <a:t>2</a:t>
            </a:r>
            <a:r>
              <a:rPr lang="pt-BR" i="1" dirty="0"/>
              <a:t>r</a:t>
            </a:r>
            <a:r>
              <a:rPr lang="pt-BR" dirty="0"/>
              <a:t>(100-</a:t>
            </a:r>
            <a:r>
              <a:rPr lang="pt-BR" i="1" dirty="0"/>
              <a:t>r</a:t>
            </a:r>
            <a:r>
              <a:rPr lang="pt-BR" dirty="0" smtClean="0"/>
              <a:t>)</a:t>
            </a:r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n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i="1" baseline="30000" dirty="0"/>
              <a:t>N x</a:t>
            </a:r>
            <a:r>
              <a:rPr lang="pt-BR" dirty="0"/>
              <a:t>/</a:t>
            </a:r>
            <a:r>
              <a:rPr lang="pt-BR" baseline="-25000" dirty="0"/>
              <a:t>((</a:t>
            </a:r>
            <a:r>
              <a:rPr lang="pt-BR" i="1" baseline="-25000" dirty="0"/>
              <a:t>N</a:t>
            </a:r>
            <a:r>
              <a:rPr lang="pt-BR" baseline="-25000" dirty="0"/>
              <a:t>-1)</a:t>
            </a:r>
            <a:r>
              <a:rPr lang="pt-BR" i="1" baseline="-25000" dirty="0"/>
              <a:t>E</a:t>
            </a:r>
            <a:r>
              <a:rPr lang="pt-BR" baseline="30000" dirty="0"/>
              <a:t>2</a:t>
            </a:r>
            <a:r>
              <a:rPr lang="pt-BR" baseline="-25000" dirty="0"/>
              <a:t> + </a:t>
            </a:r>
            <a:r>
              <a:rPr lang="pt-BR" i="1" baseline="-25000" dirty="0"/>
              <a:t>x</a:t>
            </a:r>
            <a:r>
              <a:rPr lang="pt-BR" baseline="-25000" dirty="0"/>
              <a:t>)</a:t>
            </a:r>
            <a:r>
              <a:rPr lang="pt-BR" dirty="0"/>
              <a:t> </a:t>
            </a:r>
            <a:endParaRPr lang="pt-BR" dirty="0" smtClean="0"/>
          </a:p>
          <a:p>
            <a:pPr>
              <a:buNone/>
            </a:pPr>
            <a:endParaRPr lang="pt-BR" i="1" dirty="0" smtClean="0"/>
          </a:p>
          <a:p>
            <a:pPr>
              <a:buNone/>
            </a:pPr>
            <a:r>
              <a:rPr lang="pt-BR" i="1" dirty="0" smtClean="0"/>
              <a:t>E</a:t>
            </a:r>
            <a:r>
              <a:rPr lang="pt-BR" dirty="0" smtClean="0"/>
              <a:t> </a:t>
            </a:r>
            <a:r>
              <a:rPr lang="pt-BR" dirty="0"/>
              <a:t>= Sqrt[</a:t>
            </a:r>
            <a:r>
              <a:rPr lang="pt-BR" baseline="30000" dirty="0"/>
              <a:t>(</a:t>
            </a:r>
            <a:r>
              <a:rPr lang="pt-BR" i="1" baseline="30000" dirty="0"/>
              <a:t>N</a:t>
            </a:r>
            <a:r>
              <a:rPr lang="pt-BR" baseline="30000" dirty="0"/>
              <a:t> - </a:t>
            </a:r>
            <a:r>
              <a:rPr lang="pt-BR" i="1" baseline="30000" dirty="0"/>
              <a:t>n</a:t>
            </a:r>
            <a:r>
              <a:rPr lang="pt-BR" baseline="30000" dirty="0"/>
              <a:t>)</a:t>
            </a:r>
            <a:r>
              <a:rPr lang="pt-BR" i="1" baseline="30000" dirty="0"/>
              <a:t>x</a:t>
            </a:r>
            <a:r>
              <a:rPr lang="pt-BR" dirty="0"/>
              <a:t>/</a:t>
            </a:r>
            <a:r>
              <a:rPr lang="pt-BR" i="1" baseline="-25000" dirty="0"/>
              <a:t>n</a:t>
            </a:r>
            <a:r>
              <a:rPr lang="pt-BR" baseline="-25000" dirty="0"/>
              <a:t>(</a:t>
            </a:r>
            <a:r>
              <a:rPr lang="pt-BR" i="1" baseline="-25000" dirty="0"/>
              <a:t>N</a:t>
            </a:r>
            <a:r>
              <a:rPr lang="pt-BR" baseline="-25000" dirty="0"/>
              <a:t>-1</a:t>
            </a:r>
            <a:r>
              <a:rPr lang="pt-BR" baseline="-25000" dirty="0" smtClean="0"/>
              <a:t>)</a:t>
            </a:r>
            <a:r>
              <a:rPr lang="pt-BR" dirty="0" smtClean="0"/>
              <a:t>] </a:t>
            </a:r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 cstate="print"/>
          <a:srcRect l="45714" t="32000" r="33810" b="13143"/>
          <a:stretch>
            <a:fillRect/>
          </a:stretch>
        </p:blipFill>
        <p:spPr bwMode="auto">
          <a:xfrm>
            <a:off x="5257800" y="2362200"/>
            <a:ext cx="25484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many ideas, so little to sample…</a:t>
            </a:r>
          </a:p>
          <a:p>
            <a:pPr lvl="1"/>
            <a:r>
              <a:rPr lang="en-US" dirty="0" smtClean="0"/>
              <a:t>Disproportionate advantage to scale</a:t>
            </a:r>
          </a:p>
          <a:p>
            <a:r>
              <a:rPr lang="en-US" dirty="0" smtClean="0"/>
              <a:t>Multivariate testing</a:t>
            </a:r>
          </a:p>
          <a:p>
            <a:pPr lvl="1"/>
            <a:r>
              <a:rPr lang="en-US" dirty="0" smtClean="0"/>
              <a:t>Taguchi Method</a:t>
            </a:r>
          </a:p>
          <a:p>
            <a:pPr lvl="2"/>
            <a:r>
              <a:rPr lang="en-US" dirty="0" smtClean="0"/>
              <a:t>Method for calculating signal-to-noise ratio of different parameters in an experimental design</a:t>
            </a:r>
          </a:p>
          <a:p>
            <a:pPr lvl="2"/>
            <a:r>
              <a:rPr lang="en-US" dirty="0" smtClean="0"/>
              <a:t>Allows optimization with A/B test of each cross-product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 l="9091" t="12929" r="9917" b="36970"/>
          <a:stretch>
            <a:fillRect/>
          </a:stretch>
        </p:blipFill>
        <p:spPr bwMode="auto">
          <a:xfrm>
            <a:off x="5562600" y="0"/>
            <a:ext cx="3581400" cy="226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4" cstate="print"/>
          <a:srcRect l="10331" t="13636" r="11983" b="13636"/>
          <a:stretch>
            <a:fillRect/>
          </a:stretch>
        </p:blipFill>
        <p:spPr bwMode="auto">
          <a:xfrm>
            <a:off x="0" y="0"/>
            <a:ext cx="2819400" cy="269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5" cstate="print"/>
          <a:srcRect l="10331" t="13636" r="12810" b="16869"/>
          <a:stretch>
            <a:fillRect/>
          </a:stretch>
        </p:blipFill>
        <p:spPr bwMode="auto">
          <a:xfrm>
            <a:off x="5943600" y="3898490"/>
            <a:ext cx="3200400" cy="29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6" cstate="print"/>
          <a:srcRect l="3719" t="13636" r="7025" b="4747"/>
          <a:stretch>
            <a:fillRect/>
          </a:stretch>
        </p:blipFill>
        <p:spPr bwMode="auto">
          <a:xfrm>
            <a:off x="0" y="3793772"/>
            <a:ext cx="3276600" cy="30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7" cstate="print"/>
          <a:srcRect l="5372" t="13636" r="7851" b="3131"/>
          <a:stretch>
            <a:fillRect/>
          </a:stretch>
        </p:blipFill>
        <p:spPr bwMode="auto">
          <a:xfrm>
            <a:off x="2819400" y="2057400"/>
            <a:ext cx="3276600" cy="321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A/B Split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 l="34286" t="24381" r="21428" b="12381"/>
          <a:stretch>
            <a:fillRect/>
          </a:stretch>
        </p:blipFill>
        <p:spPr bwMode="auto">
          <a:xfrm>
            <a:off x="1600200" y="1417484"/>
            <a:ext cx="6096000" cy="54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pic>
        <p:nvPicPr>
          <p:cNvPr id="787460" name="Picture 4"/>
          <p:cNvPicPr>
            <a:picLocks noChangeAspect="1" noChangeArrowheads="1"/>
          </p:cNvPicPr>
          <p:nvPr/>
        </p:nvPicPr>
        <p:blipFill>
          <a:blip r:embed="rId3" cstate="print"/>
          <a:srcRect l="1031" t="17267" r="3094" b="3662"/>
          <a:stretch>
            <a:fillRect/>
          </a:stretch>
        </p:blipFill>
        <p:spPr bwMode="auto">
          <a:xfrm>
            <a:off x="0" y="1147763"/>
            <a:ext cx="9144000" cy="540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600200" y="1371600"/>
            <a:ext cx="7543800" cy="5334000"/>
            <a:chOff x="1600200" y="1371600"/>
            <a:chExt cx="7543800" cy="5334000"/>
          </a:xfrm>
        </p:grpSpPr>
        <p:sp>
          <p:nvSpPr>
            <p:cNvPr id="787461" name="Oval 5"/>
            <p:cNvSpPr>
              <a:spLocks noChangeArrowheads="1"/>
            </p:cNvSpPr>
            <p:nvPr/>
          </p:nvSpPr>
          <p:spPr bwMode="auto">
            <a:xfrm>
              <a:off x="2590800" y="1524000"/>
              <a:ext cx="838200" cy="5334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2" name="Oval 6"/>
            <p:cNvSpPr>
              <a:spLocks noChangeArrowheads="1"/>
            </p:cNvSpPr>
            <p:nvPr/>
          </p:nvSpPr>
          <p:spPr bwMode="auto">
            <a:xfrm>
              <a:off x="4038600" y="2362200"/>
              <a:ext cx="12192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3" name="Oval 7"/>
            <p:cNvSpPr>
              <a:spLocks noChangeArrowheads="1"/>
            </p:cNvSpPr>
            <p:nvPr/>
          </p:nvSpPr>
          <p:spPr bwMode="auto">
            <a:xfrm>
              <a:off x="8001000" y="4419600"/>
              <a:ext cx="990600" cy="381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4" name="Oval 8"/>
            <p:cNvSpPr>
              <a:spLocks noChangeArrowheads="1"/>
            </p:cNvSpPr>
            <p:nvPr/>
          </p:nvSpPr>
          <p:spPr bwMode="auto">
            <a:xfrm>
              <a:off x="1600200" y="5486400"/>
              <a:ext cx="20574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5" name="Oval 9"/>
            <p:cNvSpPr>
              <a:spLocks noChangeArrowheads="1"/>
            </p:cNvSpPr>
            <p:nvPr/>
          </p:nvSpPr>
          <p:spPr bwMode="auto">
            <a:xfrm>
              <a:off x="7391400" y="6248400"/>
              <a:ext cx="1524000" cy="4572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6" name="Oval 10"/>
            <p:cNvSpPr>
              <a:spLocks noChangeArrowheads="1"/>
            </p:cNvSpPr>
            <p:nvPr/>
          </p:nvSpPr>
          <p:spPr bwMode="auto">
            <a:xfrm>
              <a:off x="7848600" y="1371600"/>
              <a:ext cx="1295400" cy="762000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4626" name="Object 2"/>
          <p:cNvGraphicFramePr>
            <a:graphicFrameLocks noChangeAspect="1"/>
          </p:cNvGraphicFramePr>
          <p:nvPr/>
        </p:nvGraphicFramePr>
        <p:xfrm>
          <a:off x="0" y="0"/>
          <a:ext cx="5272088" cy="6324600"/>
        </p:xfrm>
        <a:graphic>
          <a:graphicData uri="http://schemas.openxmlformats.org/presentationml/2006/ole">
            <p:oleObj spid="_x0000_s159746" name="Bitmap Image" r:id="rId4" imgW="6428571" imgH="8573697" progId="PBrush">
              <p:embed/>
            </p:oleObj>
          </a:graphicData>
        </a:graphic>
      </p:graphicFrame>
      <p:sp>
        <p:nvSpPr>
          <p:cNvPr id="794627" name="Oval 3"/>
          <p:cNvSpPr>
            <a:spLocks noChangeArrowheads="1"/>
          </p:cNvSpPr>
          <p:nvPr/>
        </p:nvSpPr>
        <p:spPr bwMode="auto">
          <a:xfrm>
            <a:off x="0" y="12954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Oval 4"/>
          <p:cNvSpPr>
            <a:spLocks noChangeArrowheads="1"/>
          </p:cNvSpPr>
          <p:nvPr/>
        </p:nvSpPr>
        <p:spPr bwMode="auto">
          <a:xfrm>
            <a:off x="2667000" y="53340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9" name="Oval 5"/>
          <p:cNvSpPr>
            <a:spLocks noChangeArrowheads="1"/>
          </p:cNvSpPr>
          <p:nvPr/>
        </p:nvSpPr>
        <p:spPr bwMode="auto">
          <a:xfrm>
            <a:off x="1295400" y="2438400"/>
            <a:ext cx="11430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Oval 6"/>
          <p:cNvSpPr>
            <a:spLocks noChangeArrowheads="1"/>
          </p:cNvSpPr>
          <p:nvPr/>
        </p:nvSpPr>
        <p:spPr bwMode="auto">
          <a:xfrm>
            <a:off x="1600200" y="5105400"/>
            <a:ext cx="1143000" cy="381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Photos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5613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/>
              <a:t>Before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524000"/>
            <a:ext cx="4265612" cy="4343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000"/>
              <a:t>After</a:t>
            </a:r>
          </a:p>
        </p:txBody>
      </p:sp>
      <p:pic>
        <p:nvPicPr>
          <p:cNvPr id="774149" name="Picture 5" descr="ea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3810000"/>
            <a:ext cx="3289300" cy="2438400"/>
          </a:xfrm>
          <a:prstGeom prst="rect">
            <a:avLst/>
          </a:prstGeom>
          <a:noFill/>
        </p:spPr>
      </p:pic>
      <p:pic>
        <p:nvPicPr>
          <p:cNvPr id="774150" name="Picture 6" descr="ea_examp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2362200" cy="1968500"/>
          </a:xfrm>
          <a:prstGeom prst="rect">
            <a:avLst/>
          </a:prstGeom>
          <a:noFill/>
        </p:spPr>
      </p:pic>
      <p:pic>
        <p:nvPicPr>
          <p:cNvPr id="774151" name="Picture 7" descr="pic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981200"/>
            <a:ext cx="2266950" cy="1838325"/>
          </a:xfrm>
          <a:prstGeom prst="rect">
            <a:avLst/>
          </a:prstGeom>
          <a:noFill/>
        </p:spPr>
      </p:pic>
      <p:pic>
        <p:nvPicPr>
          <p:cNvPr id="774152" name="Picture 8" descr="pic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3657600"/>
            <a:ext cx="1924050" cy="2343150"/>
          </a:xfrm>
          <a:prstGeom prst="rect">
            <a:avLst/>
          </a:prstGeom>
          <a:noFill/>
        </p:spPr>
      </p:pic>
      <p:sp>
        <p:nvSpPr>
          <p:cNvPr id="774153" name="Text Box 9"/>
          <p:cNvSpPr txBox="1">
            <a:spLocks noChangeArrowheads="1"/>
          </p:cNvSpPr>
          <p:nvPr/>
        </p:nvSpPr>
        <p:spPr bwMode="auto">
          <a:xfrm>
            <a:off x="3505200" y="2133600"/>
            <a:ext cx="2362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observed an immediate 30% increase in conversion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Global Ad Spend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3800" dirty="0" smtClean="0"/>
              <a:t>$458 Billion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Fact Sheet Design</a:t>
            </a:r>
          </a:p>
        </p:txBody>
      </p:sp>
      <p:graphicFrame>
        <p:nvGraphicFramePr>
          <p:cNvPr id="801795" name="Group 3"/>
          <p:cNvGraphicFramePr>
            <a:graphicFrameLocks noGrp="1"/>
          </p:cNvGraphicFramePr>
          <p:nvPr>
            <p:ph idx="1"/>
          </p:nvPr>
        </p:nvGraphicFramePr>
        <p:xfrm>
          <a:off x="1524000" y="1495425"/>
          <a:ext cx="6019800" cy="17075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80115"/>
                <a:gridCol w="103968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Existing Schools (n=1,428)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51.1%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Worst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0.4%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801812" name="Group 20"/>
          <p:cNvGraphicFramePr>
            <a:graphicFrameLocks noGrp="1"/>
          </p:cNvGraphicFramePr>
          <p:nvPr/>
        </p:nvGraphicFramePr>
        <p:xfrm>
          <a:off x="1676400" y="3505200"/>
          <a:ext cx="5856288" cy="27133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5600"/>
                <a:gridCol w="1741488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Schools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 Lift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Professional photo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RFI buttons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Marketing voice, more programs listed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28%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Photos + Marketing voice, more programs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EA639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03C76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Advertisers</a:t>
            </a:r>
          </a:p>
          <a:p>
            <a:pPr lvl="1"/>
            <a:r>
              <a:rPr lang="en-US" dirty="0" smtClean="0"/>
              <a:t>Low-RPV</a:t>
            </a:r>
          </a:p>
          <a:p>
            <a:pPr lvl="1"/>
            <a:r>
              <a:rPr lang="en-US" dirty="0" smtClean="0"/>
              <a:t>Minimize waste</a:t>
            </a:r>
          </a:p>
          <a:p>
            <a:pPr lvl="1"/>
            <a:r>
              <a:rPr lang="en-US" dirty="0" smtClean="0"/>
              <a:t>10x simplicity</a:t>
            </a:r>
          </a:p>
          <a:p>
            <a:r>
              <a:rPr lang="en-US" dirty="0" smtClean="0"/>
              <a:t>Publishers / Search Engines / Ad Networks</a:t>
            </a:r>
          </a:p>
          <a:p>
            <a:pPr lvl="1"/>
            <a:r>
              <a:rPr lang="en-US" dirty="0" smtClean="0"/>
              <a:t>Scaling local, </a:t>
            </a:r>
            <a:r>
              <a:rPr lang="en-US" dirty="0" err="1" smtClean="0"/>
              <a:t>hyperlocal</a:t>
            </a:r>
            <a:endParaRPr lang="en-US" dirty="0" smtClean="0"/>
          </a:p>
          <a:p>
            <a:pPr lvl="1"/>
            <a:r>
              <a:rPr lang="en-US" dirty="0" smtClean="0"/>
              <a:t>Other value judgments than rank</a:t>
            </a:r>
          </a:p>
          <a:p>
            <a:pPr lvl="2"/>
            <a:r>
              <a:rPr lang="en-US" dirty="0" smtClean="0"/>
              <a:t>Under-monetized sites</a:t>
            </a:r>
          </a:p>
          <a:p>
            <a:pPr lvl="2"/>
            <a:r>
              <a:rPr lang="en-US" dirty="0" smtClean="0"/>
              <a:t>Audience prediction</a:t>
            </a:r>
          </a:p>
          <a:p>
            <a:pPr lvl="2"/>
            <a:r>
              <a:rPr lang="en-US" dirty="0" smtClean="0"/>
              <a:t>Duplicate detection</a:t>
            </a:r>
          </a:p>
          <a:p>
            <a:pPr lvl="1"/>
            <a:r>
              <a:rPr lang="en-US" dirty="0" smtClean="0"/>
              <a:t>Google’s path to lead gen</a:t>
            </a:r>
          </a:p>
          <a:p>
            <a:pPr lvl="1"/>
            <a:r>
              <a:rPr lang="en-US" dirty="0" smtClean="0"/>
              <a:t>Advertiser behavioral tracking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Sample size calculators</a:t>
            </a:r>
          </a:p>
          <a:p>
            <a:pPr lvl="1"/>
            <a:r>
              <a:rPr lang="en-US" dirty="0" smtClean="0">
                <a:hlinkClick r:id="rId3"/>
              </a:rPr>
              <a:t>www.ezsurvey.com/samplesize.html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www.surveysystem.com/sscalc.htm</a:t>
            </a:r>
            <a:endParaRPr lang="en-US" dirty="0" smtClean="0"/>
          </a:p>
          <a:p>
            <a:r>
              <a:rPr lang="en-US" dirty="0" smtClean="0"/>
              <a:t>Google Analytics – </a:t>
            </a:r>
            <a:r>
              <a:rPr lang="en-US" dirty="0" smtClean="0">
                <a:hlinkClick r:id="rId5"/>
              </a:rPr>
              <a:t>www.google.com/analytics</a:t>
            </a:r>
            <a:endParaRPr lang="en-US" dirty="0" smtClean="0"/>
          </a:p>
          <a:p>
            <a:r>
              <a:rPr lang="en-US" dirty="0" smtClean="0"/>
              <a:t>Taguchi Method commercial products/whitepapers</a:t>
            </a:r>
          </a:p>
          <a:p>
            <a:pPr lvl="1"/>
            <a:r>
              <a:rPr lang="en-US" dirty="0" smtClean="0">
                <a:hlinkClick r:id="rId6"/>
              </a:rPr>
              <a:t>www.vertster.com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www.omniture.com/en/products/conversion/testandtarget</a:t>
            </a:r>
            <a:endParaRPr lang="en-US" dirty="0" smtClean="0"/>
          </a:p>
          <a:p>
            <a:r>
              <a:rPr lang="en-US" dirty="0" smtClean="0"/>
              <a:t>Online marketing sites</a:t>
            </a:r>
          </a:p>
          <a:p>
            <a:pPr lvl="1"/>
            <a:r>
              <a:rPr lang="en-US" dirty="0" smtClean="0">
                <a:hlinkClick r:id="rId8"/>
              </a:rPr>
              <a:t>searchengineland.com</a:t>
            </a:r>
          </a:p>
          <a:p>
            <a:pPr lvl="1"/>
            <a:r>
              <a:rPr lang="en-US" dirty="0" smtClean="0">
                <a:hlinkClick r:id="rId8"/>
              </a:rPr>
              <a:t>searchenginewatch.com</a:t>
            </a:r>
          </a:p>
          <a:p>
            <a:pPr lvl="1"/>
            <a:r>
              <a:rPr lang="en-US" dirty="0" smtClean="0">
                <a:hlinkClick r:id="rId8"/>
              </a:rPr>
              <a:t>www.marketingsherpa.com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www.dmnews.com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www.imediaconnection.com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www.iab.net</a:t>
            </a:r>
            <a:r>
              <a:rPr lang="en-US" dirty="0" smtClean="0"/>
              <a:t> (industry group)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 rot="8863802">
            <a:off x="4896459" y="5250889"/>
            <a:ext cx="1951878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4267200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</a:t>
            </a:r>
            <a:endParaRPr lang="en-US" sz="2400" dirty="0"/>
          </a:p>
        </p:txBody>
      </p:sp>
      <p:sp>
        <p:nvSpPr>
          <p:cNvPr id="33" name="Right Arrow 32"/>
          <p:cNvSpPr/>
          <p:nvPr/>
        </p:nvSpPr>
        <p:spPr>
          <a:xfrm>
            <a:off x="2667000" y="4343400"/>
            <a:ext cx="3810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477000" y="30480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Advertiser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381000" y="3124200"/>
            <a:ext cx="2209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Audience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4191000" y="1905000"/>
            <a:ext cx="838200" cy="472440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smtClean="0"/>
              <a:t>Media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2492753">
            <a:off x="2172432" y="5289735"/>
            <a:ext cx="2063985" cy="26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67000" y="3429000"/>
            <a:ext cx="1524000" cy="838200"/>
            <a:chOff x="2667000" y="3048000"/>
            <a:chExt cx="1524000" cy="838200"/>
          </a:xfrm>
        </p:grpSpPr>
        <p:sp>
          <p:nvSpPr>
            <p:cNvPr id="34" name="Right Arrow 33"/>
            <p:cNvSpPr/>
            <p:nvPr/>
          </p:nvSpPr>
          <p:spPr>
            <a:xfrm>
              <a:off x="2667000" y="3429000"/>
              <a:ext cx="1524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0400" y="3048000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29201" y="3429000"/>
            <a:ext cx="1371599" cy="838200"/>
            <a:chOff x="5029201" y="3048000"/>
            <a:chExt cx="1371599" cy="8382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5029201" y="3429000"/>
              <a:ext cx="1371599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2600" y="3048000"/>
              <a:ext cx="762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$$$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05000" y="1447799"/>
            <a:ext cx="5334000" cy="1600200"/>
            <a:chOff x="1905000" y="1371599"/>
            <a:chExt cx="5334000" cy="1600200"/>
          </a:xfrm>
        </p:grpSpPr>
        <p:sp>
          <p:nvSpPr>
            <p:cNvPr id="45" name="Freeform 44"/>
            <p:cNvSpPr/>
            <p:nvPr/>
          </p:nvSpPr>
          <p:spPr>
            <a:xfrm flipV="1">
              <a:off x="1905000" y="1371599"/>
              <a:ext cx="5334000" cy="1600200"/>
            </a:xfrm>
            <a:custGeom>
              <a:avLst/>
              <a:gdLst>
                <a:gd name="connsiteX0" fmla="*/ 0 w 5190837"/>
                <a:gd name="connsiteY0" fmla="*/ 0 h 1991975"/>
                <a:gd name="connsiteX1" fmla="*/ 2641600 w 5190837"/>
                <a:gd name="connsiteY1" fmla="*/ 1985818 h 1991975"/>
                <a:gd name="connsiteX2" fmla="*/ 5190837 w 5190837"/>
                <a:gd name="connsiteY2" fmla="*/ 36945 h 19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90837" h="1991975">
                  <a:moveTo>
                    <a:pt x="0" y="0"/>
                  </a:moveTo>
                  <a:cubicBezTo>
                    <a:pt x="888230" y="989830"/>
                    <a:pt x="1776461" y="1979661"/>
                    <a:pt x="2641600" y="1985818"/>
                  </a:cubicBezTo>
                  <a:cubicBezTo>
                    <a:pt x="3506739" y="1991975"/>
                    <a:pt x="4348788" y="1014460"/>
                    <a:pt x="5190837" y="36945"/>
                  </a:cubicBezTo>
                </a:path>
              </a:pathLst>
            </a:custGeom>
            <a:ln w="76200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14800" y="1447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$$$$$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267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$$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91200" y="2514600"/>
            <a:ext cx="3352800" cy="3200400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0.19987 L -0.04583 0.033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3" grpId="0" animBg="1"/>
      <p:bldP spid="38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Divide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Brand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5257800" y="1905000"/>
            <a:ext cx="3200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Direct Response</a:t>
            </a:r>
            <a:endParaRPr lang="en-US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3352800" cy="3276600"/>
          </a:xfrm>
        </p:spPr>
        <p:txBody>
          <a:bodyPr/>
          <a:lstStyle/>
          <a:p>
            <a:r>
              <a:rPr lang="en-US" dirty="0" smtClean="0"/>
              <a:t>Emotions</a:t>
            </a:r>
          </a:p>
          <a:p>
            <a:r>
              <a:rPr lang="en-US" dirty="0" smtClean="0"/>
              <a:t>Indirect benefits</a:t>
            </a:r>
          </a:p>
          <a:p>
            <a:r>
              <a:rPr lang="en-US" dirty="0" smtClean="0"/>
              <a:t>Banners, TV, stadiums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1600" y="3276600"/>
            <a:ext cx="3505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Gross profits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Search,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coupons, 1-800, radio, mail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745" t="16000" r="21429" b="952"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58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1524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2362200"/>
            <a:ext cx="1828800" cy="9906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81600" y="4267200"/>
            <a:ext cx="3657600" cy="25908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524" t="11666" r="20952" b="2426"/>
          <a:stretch>
            <a:fillRect/>
          </a:stretch>
        </p:blipFill>
        <p:spPr bwMode="auto">
          <a:xfrm>
            <a:off x="838200" y="0"/>
            <a:ext cx="7602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762000" y="-228600"/>
            <a:ext cx="19050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1371600"/>
            <a:ext cx="3048000" cy="2362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3733800"/>
            <a:ext cx="1905000" cy="16002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791200"/>
            <a:ext cx="1219200" cy="533400"/>
          </a:xfrm>
          <a:prstGeom prst="ellipse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14400" y="268069"/>
            <a:ext cx="6324600" cy="6208931"/>
            <a:chOff x="914400" y="268069"/>
            <a:chExt cx="6324600" cy="6208931"/>
          </a:xfrm>
        </p:grpSpPr>
        <p:sp>
          <p:nvSpPr>
            <p:cNvPr id="10" name="TextBox 9"/>
            <p:cNvSpPr txBox="1"/>
            <p:nvPr/>
          </p:nvSpPr>
          <p:spPr>
            <a:xfrm>
              <a:off x="2209800" y="649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9800" y="7620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877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9800" y="1106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8014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877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990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649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0" y="9906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2680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5105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5678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58306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838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4400" y="1106269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7620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Wingdings" pitchFamily="2" charset="2"/>
                </a:rPr>
                <a:t>ü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Funnel</a:t>
            </a:r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>
            <a:off x="2819400" y="2133600"/>
            <a:ext cx="3505200" cy="411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26670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3200400"/>
            <a:ext cx="2590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9000" y="36576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2133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 Impressions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662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Clicks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200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Conversions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805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991</Words>
  <Application>Microsoft Office PowerPoint</Application>
  <PresentationFormat>On-screen Show (4:3)</PresentationFormat>
  <Paragraphs>456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Chart</vt:lpstr>
      <vt:lpstr>Bitmap Image</vt:lpstr>
      <vt:lpstr>Internet Advertising</vt:lpstr>
      <vt:lpstr>Agenda</vt:lpstr>
      <vt:lpstr>Slide 3</vt:lpstr>
      <vt:lpstr>2009 Global Ad Spend</vt:lpstr>
      <vt:lpstr>Industry Structure</vt:lpstr>
      <vt:lpstr>The Great Divide</vt:lpstr>
      <vt:lpstr>Slide 7</vt:lpstr>
      <vt:lpstr>Slide 8</vt:lpstr>
      <vt:lpstr>Conversion Funnel</vt:lpstr>
      <vt:lpstr>Monetizing Traffic</vt:lpstr>
      <vt:lpstr>Share of Voice Costs $$$</vt:lpstr>
      <vt:lpstr>Conversion Potential vs. Price</vt:lpstr>
      <vt:lpstr>Real World Example</vt:lpstr>
      <vt:lpstr>Real World Example</vt:lpstr>
      <vt:lpstr>Bid Management</vt:lpstr>
      <vt:lpstr>Bid Optimization</vt:lpstr>
      <vt:lpstr>Industry Structure</vt:lpstr>
      <vt:lpstr>Online Advertising Risks</vt:lpstr>
      <vt:lpstr>“Low-CPM” Innovation (circa 2001)</vt:lpstr>
      <vt:lpstr>RPV Optimization: Problems with Sort by CPC</vt:lpstr>
      <vt:lpstr>RPV Optimization</vt:lpstr>
      <vt:lpstr>Keyword Opacity</vt:lpstr>
      <vt:lpstr>Landing Page Analysis</vt:lpstr>
      <vt:lpstr>Landing Page Analysis</vt:lpstr>
      <vt:lpstr>Industry Structure</vt:lpstr>
      <vt:lpstr>End Users</vt:lpstr>
      <vt:lpstr>Better Matching</vt:lpstr>
      <vt:lpstr>Context?</vt:lpstr>
      <vt:lpstr>Testing</vt:lpstr>
      <vt:lpstr>Testing</vt:lpstr>
      <vt:lpstr>Testing</vt:lpstr>
      <vt:lpstr>Testing</vt:lpstr>
      <vt:lpstr>Testing</vt:lpstr>
      <vt:lpstr>Sample Size Problems</vt:lpstr>
      <vt:lpstr>Testing</vt:lpstr>
      <vt:lpstr>A/B Split Test</vt:lpstr>
      <vt:lpstr>Repetition</vt:lpstr>
      <vt:lpstr>Slide 38</vt:lpstr>
      <vt:lpstr>Professional Photos</vt:lpstr>
      <vt:lpstr>Fact Sheet Design</vt:lpstr>
      <vt:lpstr>Analytics</vt:lpstr>
      <vt:lpstr>Opportunities</vt:lpstr>
      <vt:lpstr>Further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Advertising</dc:title>
  <dc:creator>Mike Mathieu</dc:creator>
  <cp:lastModifiedBy>Mike Mathieu</cp:lastModifiedBy>
  <cp:revision>24</cp:revision>
  <dcterms:created xsi:type="dcterms:W3CDTF">2009-05-04T17:30:24Z</dcterms:created>
  <dcterms:modified xsi:type="dcterms:W3CDTF">2009-11-02T19:33:54Z</dcterms:modified>
</cp:coreProperties>
</file>