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Default Extension="emf" ContentType="image/x-emf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13"/>
  </p:notesMasterIdLst>
  <p:handoutMasterIdLst>
    <p:handoutMasterId r:id="rId114"/>
  </p:handoutMasterIdLst>
  <p:sldIdLst>
    <p:sldId id="536" r:id="rId2"/>
    <p:sldId id="620" r:id="rId3"/>
    <p:sldId id="624" r:id="rId4"/>
    <p:sldId id="622" r:id="rId5"/>
    <p:sldId id="629" r:id="rId6"/>
    <p:sldId id="621" r:id="rId7"/>
    <p:sldId id="643" r:id="rId8"/>
    <p:sldId id="583" r:id="rId9"/>
    <p:sldId id="600" r:id="rId10"/>
    <p:sldId id="617" r:id="rId11"/>
    <p:sldId id="618" r:id="rId12"/>
    <p:sldId id="588" r:id="rId13"/>
    <p:sldId id="613" r:id="rId14"/>
    <p:sldId id="644" r:id="rId15"/>
    <p:sldId id="647" r:id="rId16"/>
    <p:sldId id="612" r:id="rId17"/>
    <p:sldId id="601" r:id="rId18"/>
    <p:sldId id="602" r:id="rId19"/>
    <p:sldId id="648" r:id="rId20"/>
    <p:sldId id="605" r:id="rId21"/>
    <p:sldId id="604" r:id="rId22"/>
    <p:sldId id="606" r:id="rId23"/>
    <p:sldId id="614" r:id="rId24"/>
    <p:sldId id="608" r:id="rId25"/>
    <p:sldId id="609" r:id="rId26"/>
    <p:sldId id="616" r:id="rId27"/>
    <p:sldId id="593" r:id="rId28"/>
    <p:sldId id="615" r:id="rId29"/>
    <p:sldId id="619" r:id="rId30"/>
    <p:sldId id="64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66" r:id="rId39"/>
    <p:sldId id="650" r:id="rId40"/>
    <p:sldId id="548" r:id="rId41"/>
    <p:sldId id="552" r:id="rId42"/>
    <p:sldId id="641" r:id="rId43"/>
    <p:sldId id="556" r:id="rId44"/>
    <p:sldId id="567" r:id="rId45"/>
    <p:sldId id="553" r:id="rId46"/>
    <p:sldId id="557" r:id="rId47"/>
    <p:sldId id="554" r:id="rId48"/>
    <p:sldId id="651" r:id="rId49"/>
    <p:sldId id="489" r:id="rId50"/>
    <p:sldId id="645" r:id="rId51"/>
    <p:sldId id="646" r:id="rId52"/>
    <p:sldId id="639" r:id="rId53"/>
    <p:sldId id="640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499" r:id="rId62"/>
    <p:sldId id="500" r:id="rId63"/>
    <p:sldId id="501" r:id="rId64"/>
    <p:sldId id="502" r:id="rId65"/>
    <p:sldId id="503" r:id="rId66"/>
    <p:sldId id="504" r:id="rId67"/>
    <p:sldId id="558" r:id="rId68"/>
    <p:sldId id="559" r:id="rId69"/>
    <p:sldId id="560" r:id="rId70"/>
    <p:sldId id="561" r:id="rId71"/>
    <p:sldId id="562" r:id="rId72"/>
    <p:sldId id="563" r:id="rId73"/>
    <p:sldId id="564" r:id="rId74"/>
    <p:sldId id="505" r:id="rId75"/>
    <p:sldId id="652" r:id="rId76"/>
    <p:sldId id="506" r:id="rId77"/>
    <p:sldId id="653" r:id="rId78"/>
    <p:sldId id="507" r:id="rId79"/>
    <p:sldId id="508" r:id="rId80"/>
    <p:sldId id="509" r:id="rId81"/>
    <p:sldId id="510" r:id="rId82"/>
    <p:sldId id="511" r:id="rId83"/>
    <p:sldId id="512" r:id="rId84"/>
    <p:sldId id="513" r:id="rId85"/>
    <p:sldId id="514" r:id="rId86"/>
    <p:sldId id="515" r:id="rId87"/>
    <p:sldId id="516" r:id="rId88"/>
    <p:sldId id="517" r:id="rId89"/>
    <p:sldId id="518" r:id="rId90"/>
    <p:sldId id="519" r:id="rId91"/>
    <p:sldId id="520" r:id="rId92"/>
    <p:sldId id="521" r:id="rId93"/>
    <p:sldId id="522" r:id="rId94"/>
    <p:sldId id="523" r:id="rId95"/>
    <p:sldId id="524" r:id="rId96"/>
    <p:sldId id="525" r:id="rId97"/>
    <p:sldId id="526" r:id="rId98"/>
    <p:sldId id="527" r:id="rId99"/>
    <p:sldId id="528" r:id="rId100"/>
    <p:sldId id="529" r:id="rId101"/>
    <p:sldId id="530" r:id="rId102"/>
    <p:sldId id="531" r:id="rId103"/>
    <p:sldId id="532" r:id="rId104"/>
    <p:sldId id="630" r:id="rId105"/>
    <p:sldId id="631" r:id="rId106"/>
    <p:sldId id="632" r:id="rId107"/>
    <p:sldId id="633" r:id="rId108"/>
    <p:sldId id="634" r:id="rId109"/>
    <p:sldId id="635" r:id="rId110"/>
    <p:sldId id="636" r:id="rId111"/>
    <p:sldId id="637" r:id="rId1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60093"/>
    <a:srgbClr val="00CC00"/>
    <a:srgbClr val="CCECFF"/>
    <a:srgbClr val="CCFFCC"/>
    <a:srgbClr val="99CCFF"/>
    <a:srgbClr val="FFFF99"/>
    <a:srgbClr val="FF0000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326" autoAdjust="0"/>
    <p:restoredTop sz="95230" autoAdjust="0"/>
  </p:normalViewPr>
  <p:slideViewPr>
    <p:cSldViewPr snapToObjects="1">
      <p:cViewPr varScale="1">
        <p:scale>
          <a:sx n="80" d="100"/>
          <a:sy n="8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7" d="100"/>
          <a:sy n="67" d="100"/>
        </p:scale>
        <p:origin x="-1656" y="-82"/>
      </p:cViewPr>
      <p:guideLst>
        <p:guide orient="horz" pos="3024"/>
        <p:guide pos="230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4" rIns="94989" bIns="47494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4" rIns="94989" bIns="47494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4" rIns="94989" bIns="47494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400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4" rIns="94989" bIns="4749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smtClean="0"/>
            </a:lvl1pPr>
          </a:lstStyle>
          <a:p>
            <a:pPr>
              <a:defRPr/>
            </a:pPr>
            <a:fld id="{79315767-8BE3-481C-A1D3-4B9B635E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2" tIns="48296" rIns="96592" bIns="48296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2" tIns="48296" rIns="96592" bIns="4829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2" tIns="48296" rIns="96592" bIns="48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2" tIns="48296" rIns="96592" bIns="48296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2" tIns="48296" rIns="96592" bIns="4829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/>
            </a:lvl1pPr>
          </a:lstStyle>
          <a:p>
            <a:pPr>
              <a:defRPr/>
            </a:pPr>
            <a:fld id="{4835E18A-1ABC-487D-8D96-0B5010E40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BEF6B-1B00-4725-85EB-C374BF05ACB6}" type="slidenum">
              <a:rPr lang="en-US"/>
              <a:pPr/>
              <a:t>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15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D7E1D-698B-49FC-9D8B-A59E4792000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3FE91-79C0-42F6-B070-FC121C8DA603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209C8-F9B1-46EC-8CB0-07E85ED8F34B}" type="slidenum">
              <a:rPr lang="en-US"/>
              <a:pPr/>
              <a:t>32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82479-ACF8-43BA-9ED4-95D0BE3006DB}" type="slidenum">
              <a:rPr lang="en-US"/>
              <a:pPr/>
              <a:t>33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434BD-12FF-401D-928F-68C6F1A7B1FF}" type="slidenum">
              <a:rPr lang="en-US"/>
              <a:pPr/>
              <a:t>34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E9987-FC5C-4F2D-A95B-9485FE4E09BB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5AD2-849A-4B21-BDC8-4E91DDBDC3DE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F4EAE-35A1-4E85-A982-89C29CD02441}" type="slidenum">
              <a:rPr lang="en-US"/>
              <a:pPr/>
              <a:t>37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B1D85-DEE2-4D13-8C0A-60C5F078C2CE}" type="slidenum">
              <a:rPr lang="en-US"/>
              <a:pPr/>
              <a:t>38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39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0137E-C0BB-4DE0-BA23-D915D5BF7FC0}" type="slidenum">
              <a:rPr lang="en-US"/>
              <a:pPr/>
              <a:t>40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AD766-72FB-4580-BC1E-6A9F0DBE416B}" type="slidenum">
              <a:rPr lang="en-US"/>
              <a:pPr/>
              <a:t>41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8D56-BFB7-4440-B4E0-687062FADBB7}" type="slidenum">
              <a:rPr lang="en-US"/>
              <a:pPr/>
              <a:t>43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0A6E1-E4ED-4C6C-B859-185E7DCE0523}" type="slidenum">
              <a:rPr lang="en-US"/>
              <a:pPr/>
              <a:t>44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6707-337E-4103-BE5F-BAF3F8C65E91}" type="slidenum">
              <a:rPr lang="en-US"/>
              <a:pPr/>
              <a:t>45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81F00-0708-439F-8139-B7AF169907F6}" type="slidenum">
              <a:rPr lang="en-US"/>
              <a:pPr/>
              <a:t>46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7FF26-AA18-4BA7-B1F8-6EFFA8B03A10}" type="slidenum">
              <a:rPr lang="en-US"/>
              <a:pPr/>
              <a:t>47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B867E-270E-4920-9248-F58100C7F38C}" type="slidenum">
              <a:rPr lang="en-US"/>
              <a:pPr/>
              <a:t>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8915-915F-4717-919B-2299E6A6DC81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93088-586B-4318-8666-BED7B1440122}" type="slidenum">
              <a:rPr lang="en-US"/>
              <a:pPr/>
              <a:t>49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C52EF-989D-4991-B5F2-77A8F377139E}" type="slidenum">
              <a:rPr lang="en-US"/>
              <a:pPr/>
              <a:t>50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A9A2D-B9D8-4544-B53D-6A907E49BA07}" type="slidenum">
              <a:rPr lang="en-US"/>
              <a:pPr/>
              <a:t>51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F2349-3527-4DB9-BBD2-E0FA92D2C183}" type="slidenum">
              <a:rPr lang="en-US"/>
              <a:pPr/>
              <a:t>54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4999" tIns="47500" rIns="94999" bIns="4750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446D4-812A-4064-A68E-1B27C2005576}" type="slidenum">
              <a:rPr lang="en-US"/>
              <a:pPr/>
              <a:t>55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78FD1-0629-4407-8B0A-2801D148D5CC}" type="slidenum">
              <a:rPr lang="en-US"/>
              <a:pPr/>
              <a:t>56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9DC78-6A48-4CD6-84A4-3B548DA328A0}" type="slidenum">
              <a:rPr lang="en-US"/>
              <a:pPr/>
              <a:t>57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D9D08-E47E-43BB-B1E7-143426542850}" type="slidenum">
              <a:rPr lang="en-US"/>
              <a:pPr/>
              <a:t>58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DE0FC-118F-42B2-BE9C-5792B93AD447}" type="slidenum">
              <a:rPr lang="en-US"/>
              <a:pPr/>
              <a:t>59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D8DF1-399D-4E7C-995B-6BC1C926900D}" type="slidenum">
              <a:rPr lang="en-US"/>
              <a:pPr/>
              <a:t>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08484-2163-4AA1-84A2-A91594CE8876}" type="slidenum">
              <a:rPr lang="en-US"/>
              <a:pPr/>
              <a:t>60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B3FA4-5FEA-4F9E-907E-D7A41110A7EA}" type="slidenum">
              <a:rPr lang="en-US"/>
              <a:pPr/>
              <a:t>61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971F1-1BA2-4461-ABE0-9C8B9DB7CC9C}" type="slidenum">
              <a:rPr lang="en-US"/>
              <a:pPr/>
              <a:t>62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The linear algorithm here will be used later as the basis for comparison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DC2C7-4AA7-49A5-81C7-69A9212CAAEB}" type="slidenum">
              <a:rPr lang="en-US"/>
              <a:pPr/>
              <a:t>63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50DEC-1E7E-4D5F-9E56-CB2A9CAD10ED}" type="slidenum">
              <a:rPr lang="en-US"/>
              <a:pPr/>
              <a:t>64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BC277-42DC-46C7-8528-B868796C46FA}" type="slidenum">
              <a:rPr lang="en-US"/>
              <a:pPr/>
              <a:t>65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F537C-E454-448C-9ACC-E75A3082897D}" type="slidenum">
              <a:rPr lang="en-US"/>
              <a:pPr/>
              <a:t>66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AC014-FB6B-4EE9-B1BA-48E2F5C48DF6}" type="slidenum">
              <a:rPr lang="en-US"/>
              <a:pPr/>
              <a:t>67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C72C0-795C-48D2-84C1-26C3D3FC5AB2}" type="slidenum">
              <a:rPr lang="en-US"/>
              <a:pPr/>
              <a:t>68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D4F5D-B4EC-4370-BA98-657162F33EF7}" type="slidenum">
              <a:rPr lang="en-US"/>
              <a:pPr/>
              <a:t>69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650AD-DD41-4160-B5E6-DEDEE0132CB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46FC7-3746-494A-B767-F4C6EFB29C75}" type="slidenum">
              <a:rPr lang="en-US"/>
              <a:pPr/>
              <a:t>70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E2B37-9059-4C4B-B04C-C8A6ACBF3DB3}" type="slidenum">
              <a:rPr lang="en-US"/>
              <a:pPr/>
              <a:t>71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D126B-6EFE-4C0E-9F5C-1C5DF4BD1993}" type="slidenum">
              <a:rPr lang="en-US"/>
              <a:pPr/>
              <a:t>72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98593-5FEC-42E0-9202-C38417DD4D10}" type="slidenum">
              <a:rPr lang="en-US"/>
              <a:pPr/>
              <a:t>73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F2ABE-FA93-4121-9BF1-4236193CD848}" type="slidenum">
              <a:rPr lang="en-US"/>
              <a:pPr/>
              <a:t>74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A9F65-0DB3-4522-92B3-73BCB128B0AA}" type="slidenum">
              <a:rPr lang="en-US"/>
              <a:pPr/>
              <a:t>76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0CA8D-DE5B-4A25-87E0-0829A42B782F}" type="slidenum">
              <a:rPr lang="en-US"/>
              <a:pPr/>
              <a:t>78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4CE8B-A309-4F68-AAAC-D9B1BC8AB3E2}" type="slidenum">
              <a:rPr lang="en-US"/>
              <a:pPr/>
              <a:t>79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B4E97-18B5-4E51-8C41-2703891ADF5F}" type="slidenum">
              <a:rPr lang="en-US"/>
              <a:pPr/>
              <a:t>80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0192F-EB5B-4DAF-A155-FEC70C94C3C2}" type="slidenum">
              <a:rPr lang="en-US"/>
              <a:pPr/>
              <a:t>81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A2AA6-EF91-4D82-80C3-21A44A917A21}" type="slidenum">
              <a:rPr lang="en-US"/>
              <a:pPr/>
              <a:t>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C298-1FED-4181-94E9-E224E66B14D3}" type="slidenum">
              <a:rPr lang="en-US"/>
              <a:pPr/>
              <a:t>82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E4665-4720-427E-80D5-DA534399F992}" type="slidenum">
              <a:rPr lang="en-US"/>
              <a:pPr/>
              <a:t>83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40" tIns="47521" rIns="95040" bIns="47521"/>
          <a:lstStyle/>
          <a:p>
            <a:r>
              <a:rPr lang="en-US" sz="1600" smtClean="0"/>
              <a:t>I will start by motivating the work </a:t>
            </a:r>
          </a:p>
          <a:p>
            <a:r>
              <a:rPr lang="en-US" sz="1600" smtClean="0"/>
              <a:t>next describe the Novel algorithm we developed</a:t>
            </a:r>
          </a:p>
          <a:p>
            <a:r>
              <a:rPr lang="en-US" sz="1600" smtClean="0"/>
              <a:t>and then describe the experimental evaluation and present our results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52B5-008C-4A34-BCD6-A58F32BE0D03}" type="slidenum">
              <a:rPr lang="en-US"/>
              <a:pPr/>
              <a:t>84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4999" tIns="47500" rIns="94999" bIns="4750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B4D7B-6C9B-4C0F-95B9-F5E2A2E5D55F}" type="slidenum">
              <a:rPr lang="en-US"/>
              <a:pPr/>
              <a:t>85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C8D22-349E-4415-BB14-5D9A8E2D96AF}" type="slidenum">
              <a:rPr lang="en-US"/>
              <a:pPr/>
              <a:t>86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9A2A0-944B-4BD5-ACA6-53BDA297EE1A}" type="slidenum">
              <a:rPr lang="en-US"/>
              <a:pPr/>
              <a:t>87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B41A6-8C0D-42C7-836B-66F3276DB503}" type="slidenum">
              <a:rPr lang="en-US"/>
              <a:pPr/>
              <a:t>88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Mention which we need, which we would like, which is unique to web</a:t>
            </a:r>
          </a:p>
          <a:p>
            <a:r>
              <a:rPr lang="en-US" sz="1600" smtClean="0"/>
              <a:t>coherence - relevant documents appear together and separate from the irrelevant ones.  The quality of the clustering</a:t>
            </a:r>
          </a:p>
          <a:p>
            <a:r>
              <a:rPr lang="en-US" sz="1600" smtClean="0"/>
              <a:t>we want the algorithm to be able to produce overlapping clusters and not be confined to a partition. especially important in retrieved doc sets. For two reasons - docs often refer to more than one topic, often are similar to other docs in different, equally  important ways. If the algorithm makes a mistake - less harmful</a:t>
            </a:r>
          </a:p>
          <a:p>
            <a:r>
              <a:rPr lang="en-US" sz="1600" smtClean="0"/>
              <a:t>speed - need a fast algorithm (linear time) but also have these unique issues for the web.</a:t>
            </a:r>
          </a:p>
          <a:p>
            <a:r>
              <a:rPr lang="en-US" sz="1600" smtClean="0"/>
              <a:t>Summeries - to be able to make use of the clusters we need to find features to represent to the user</a:t>
            </a:r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D883-D72F-4E53-8E8E-56971B150486}" type="slidenum">
              <a:rPr lang="en-US"/>
              <a:pPr/>
              <a:t>89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E9AA0-3C48-40F2-A2E4-79026724C41D}" type="slidenum">
              <a:rPr lang="en-US"/>
              <a:pPr/>
              <a:t>90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12A1-7DEE-4D9D-82CE-A8CC09D07022}" type="slidenum">
              <a:rPr lang="en-US"/>
              <a:pPr/>
              <a:t>91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A2AA6-EF91-4D82-80C3-21A44A917A21}" type="slidenum">
              <a:rPr lang="en-US"/>
              <a:pPr/>
              <a:t>10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C9243-869A-45B9-B179-392723E11866}" type="slidenum">
              <a:rPr lang="en-US"/>
              <a:pPr/>
              <a:t>92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Sentence = document</a:t>
            </a:r>
          </a:p>
          <a:p>
            <a:r>
              <a:rPr lang="en-US" sz="1600" smtClean="0"/>
              <a:t>tree of suffixes</a:t>
            </a:r>
          </a:p>
          <a:p>
            <a:r>
              <a:rPr lang="en-US" sz="1600" smtClean="0"/>
              <a:t>sentence has three suffixes</a:t>
            </a:r>
          </a:p>
          <a:p>
            <a:r>
              <a:rPr lang="en-US" sz="1600" smtClean="0"/>
              <a:t>lets look at the tree</a:t>
            </a:r>
          </a:p>
          <a:p>
            <a:r>
              <a:rPr lang="en-US" sz="1600" smtClean="0"/>
              <a:t>nodes</a:t>
            </a:r>
          </a:p>
          <a:p>
            <a:r>
              <a:rPr lang="en-US" sz="1600" smtClean="0"/>
              <a:t>information on edges</a:t>
            </a:r>
          </a:p>
          <a:p>
            <a:r>
              <a:rPr lang="en-US" sz="1600" smtClean="0"/>
              <a:t>phrases containing one or more words</a:t>
            </a:r>
          </a:p>
          <a:p>
            <a:r>
              <a:rPr lang="en-US" sz="1600" smtClean="0"/>
              <a:t>tags</a:t>
            </a:r>
          </a:p>
          <a:p>
            <a:endParaRPr lang="en-US" sz="1600" smtClean="0"/>
          </a:p>
          <a:p>
            <a:r>
              <a:rPr lang="en-US" sz="1600" smtClean="0"/>
              <a:t>now lets look whathappens id we add tow more documents/sentences to the tree... 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B85F6-7C52-47AF-91DD-5242EC89609B}" type="slidenum">
              <a:rPr lang="en-US"/>
              <a:pPr/>
              <a:t>93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Added two more docs . They are …</a:t>
            </a:r>
          </a:p>
          <a:p>
            <a:r>
              <a:rPr lang="en-US" sz="1600" smtClean="0"/>
              <a:t>inserted all there suffixes.</a:t>
            </a:r>
          </a:p>
          <a:p>
            <a:r>
              <a:rPr lang="en-US" sz="1600" smtClean="0"/>
              <a:t>Compact tree - some edges were broken</a:t>
            </a:r>
          </a:p>
          <a:p>
            <a:r>
              <a:rPr lang="en-US" sz="1600" smtClean="0"/>
              <a:t>label of node is concatenation of labels on edges from root</a:t>
            </a:r>
          </a:p>
          <a:p>
            <a:r>
              <a:rPr lang="en-US" sz="1600" smtClean="0"/>
              <a:t>each node represents a phrase - its label</a:t>
            </a:r>
          </a:p>
          <a:p>
            <a:r>
              <a:rPr lang="en-US" sz="1600" smtClean="0"/>
              <a:t>and also a group of documents which contain that phrase</a:t>
            </a:r>
          </a:p>
          <a:p>
            <a:r>
              <a:rPr lang="en-US" sz="1600" smtClean="0"/>
              <a:t>hense it is a base cluster</a:t>
            </a:r>
          </a:p>
          <a:p>
            <a:r>
              <a:rPr lang="en-US" sz="1600" smtClean="0"/>
              <a:t>all nodes in ST are BC</a:t>
            </a:r>
          </a:p>
          <a:p>
            <a:r>
              <a:rPr lang="en-US" sz="1600" smtClean="0"/>
              <a:t>all BC containing 2 or more docs are nodes</a:t>
            </a:r>
          </a:p>
          <a:p>
            <a:endParaRPr lang="en-US" sz="160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747CD-4BA7-48A4-8956-3CB9C172BE46}" type="slidenum">
              <a:rPr lang="en-US"/>
              <a:pPr/>
              <a:t>94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Why we collect only top k:</a:t>
            </a:r>
          </a:p>
          <a:p>
            <a:r>
              <a:rPr lang="en-US" sz="1600" smtClean="0"/>
              <a:t>two reasons -</a:t>
            </a:r>
          </a:p>
          <a:p>
            <a:r>
              <a:rPr lang="en-US" sz="1600" smtClean="0"/>
              <a:t>for speed and complexity issues of the third step</a:t>
            </a:r>
          </a:p>
          <a:p>
            <a:r>
              <a:rPr lang="en-US" sz="1600" smtClean="0"/>
              <a:t>because we want to present to the user something that is comprehensible, and we can't do that if too many features are used - too confusing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E9C6C-D94E-4DCE-8FA5-E315DE6C340C}" type="slidenum">
              <a:rPr lang="en-US"/>
              <a:pPr/>
              <a:t>95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DCDDC-AA93-431A-84A5-C29582A96C77}" type="slidenum">
              <a:rPr lang="en-US"/>
              <a:pPr/>
              <a:t>96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How do they compare in terms of ceherent as mesured using average precision</a:t>
            </a:r>
          </a:p>
          <a:p>
            <a:r>
              <a:rPr lang="en-US" sz="1600" smtClean="0"/>
              <a:t>For the document collection</a:t>
            </a:r>
          </a:p>
          <a:p>
            <a:r>
              <a:rPr lang="en-US" sz="1600" smtClean="0"/>
              <a:t>explain why 86% of optimal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066F9-F2F2-4ECB-84E3-457413AB20EC}" type="slidenum">
              <a:rPr lang="en-US"/>
              <a:pPr/>
              <a:t>97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5026" tIns="47514" rIns="95026" bIns="47514"/>
          <a:lstStyle/>
          <a:p>
            <a:r>
              <a:rPr lang="en-US" sz="1600" smtClean="0"/>
              <a:t>How do they compare in terms of ceherent as mesured using average precision</a:t>
            </a:r>
          </a:p>
          <a:p>
            <a:r>
              <a:rPr lang="en-US" sz="1600" smtClean="0"/>
              <a:t>For the document collection</a:t>
            </a:r>
          </a:p>
          <a:p>
            <a:r>
              <a:rPr lang="en-US" sz="1600" smtClean="0"/>
              <a:t>explain why 86% of optimal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53867-CBF9-4837-BC32-A54EFDA09B9B}" type="slidenum">
              <a:rPr lang="en-US"/>
              <a:pPr/>
              <a:t>98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 lIns="94999" tIns="47500" rIns="94999" bIns="4750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4B9E1-EC3F-4931-9D9F-8EF9BA720DEB}" type="slidenum">
              <a:rPr lang="en-US"/>
              <a:pPr/>
              <a:t>99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F3D5F-40CF-4C48-9CA7-39CD587CE083}" type="slidenum">
              <a:rPr lang="en-US"/>
              <a:pPr/>
              <a:t>100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F6229-3B15-44BF-93F4-A4760B5730AA}" type="slidenum">
              <a:rPr lang="en-US"/>
              <a:pPr/>
              <a:t>101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A2AA6-EF91-4D82-80C3-21A44A917A21}" type="slidenum">
              <a:rPr lang="en-US"/>
              <a:pPr/>
              <a:t>11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03591-35B6-4DBF-8CE6-4B9DC80D4C30}" type="slidenum">
              <a:rPr lang="en-US"/>
              <a:pPr/>
              <a:t>102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z="160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73775-430F-4C6A-98AE-F801E8CFD470}" type="slidenum">
              <a:rPr lang="en-US"/>
              <a:pPr/>
              <a:t>103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9613"/>
            <a:ext cx="4833937" cy="36258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21312" cy="43338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F7799-6780-4C22-828A-4F43FF47C3FE}" type="slidenum">
              <a:rPr lang="en-US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9BB85-8583-45DC-BCF4-7EEF00BEF42F}" type="slidenum">
              <a:rPr lang="en-US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A10F0-BD8E-4F05-A8C6-C1821CC6AC2D}" type="slidenum">
              <a:rPr lang="en-US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45B92-91B2-4BE9-95CA-4724604BD76C}" type="slidenum">
              <a:rPr lang="en-US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ABE11-17C0-4E97-ACEE-C5B61DEEBFF9}" type="slidenum">
              <a:rPr lang="en-US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1FF13-3BED-4300-9B4F-04FDC9A2F751}" type="slidenum">
              <a:rPr lang="en-US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A2D25-828C-4064-81A2-35F219B093C2}" type="slidenum">
              <a:rPr lang="en-US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685C6-D58A-4481-8988-4D2FD5EF5567}" type="slidenum">
              <a:rPr lang="en-US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3CBE6-C866-4F65-B533-9B1C7E52F1A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434A0-AE0A-4494-891D-20E384B32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ECE7-39EB-4A0B-B856-B3637D30F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F57D-73CF-4904-AE70-4A4C291E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04236-F7BF-4A0F-A5AE-BC5C3D224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95F4-D960-4AFC-939E-8ECFB338D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D357-6AC9-4A60-B635-9FE4C6F44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8C04-E195-472D-AF11-7EAAC7DB1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26B-F469-4B9D-B5B2-B815AD53B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32FD-97CB-427A-9831-9E852E14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E578-91E8-46D5-8C83-6CD8BF86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11E6-122F-4F1E-BEED-DD99B14E4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8E0F-26AD-43F8-8E35-0AD3EF03C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06513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/>
            </a:lvl1pPr>
          </a:lstStyle>
          <a:p>
            <a:pPr>
              <a:defRPr/>
            </a:pPr>
            <a:r>
              <a:rPr lang="en-US"/>
              <a:t>© Daniel S. Weld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6480BAF0-C6CF-4204-84B0-9C5C5F57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3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 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3.xls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1.xls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2.xls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CSE 454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477188" name="Oval 4"/>
          <p:cNvSpPr>
            <a:spLocks noChangeArrowheads="1"/>
          </p:cNvSpPr>
          <p:nvPr/>
        </p:nvSpPr>
        <p:spPr bwMode="auto">
          <a:xfrm>
            <a:off x="2324100" y="1943100"/>
            <a:ext cx="2427063" cy="1085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Country vs. County</a:t>
            </a:r>
            <a:endParaRPr lang="en-US" b="0" dirty="0"/>
          </a:p>
        </p:txBody>
      </p:sp>
      <p:sp>
        <p:nvSpPr>
          <p:cNvPr id="477189" name="Oval 5"/>
          <p:cNvSpPr>
            <a:spLocks noChangeArrowheads="1"/>
          </p:cNvSpPr>
          <p:nvPr/>
        </p:nvSpPr>
        <p:spPr bwMode="auto">
          <a:xfrm>
            <a:off x="2819400" y="3829050"/>
            <a:ext cx="1371600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Seat</a:t>
            </a:r>
            <a:endParaRPr lang="en-US" b="0" dirty="0"/>
          </a:p>
        </p:txBody>
      </p:sp>
      <p:sp>
        <p:nvSpPr>
          <p:cNvPr id="477190" name="Oval 6"/>
          <p:cNvSpPr>
            <a:spLocks noChangeArrowheads="1"/>
          </p:cNvSpPr>
          <p:nvPr/>
        </p:nvSpPr>
        <p:spPr bwMode="auto">
          <a:xfrm>
            <a:off x="4381500" y="3790950"/>
            <a:ext cx="2129393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Language</a:t>
            </a:r>
            <a:endParaRPr lang="en-US" b="0" dirty="0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H="1">
            <a:off x="1409699" y="3028950"/>
            <a:ext cx="1905001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>
            <a:off x="4191001" y="3028950"/>
            <a:ext cx="1371600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367618" y="5257800"/>
            <a:ext cx="72523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</a:t>
            </a:r>
            <a:r>
              <a:rPr lang="en-US" b="0" dirty="0">
                <a:latin typeface="Tahoma" pitchFamily="34" charset="0"/>
              </a:rPr>
              <a:t>| </a:t>
            </a:r>
            <a:r>
              <a:rPr lang="en-US" b="0" dirty="0" smtClean="0">
                <a:latin typeface="Tahoma" pitchFamily="34" charset="0"/>
              </a:rPr>
              <a:t>County)  </a:t>
            </a:r>
            <a:r>
              <a:rPr lang="en-US" b="0" dirty="0">
                <a:latin typeface="Tahoma" pitchFamily="34" charset="0"/>
              </a:rPr>
              <a:t>= 2</a:t>
            </a:r>
            <a:r>
              <a:rPr lang="en-US" b="0" dirty="0" smtClean="0">
                <a:latin typeface="Tahoma" pitchFamily="34" charset="0"/>
              </a:rPr>
              <a:t> + 1 / 2 + 1 = 1.0</a:t>
            </a:r>
            <a:endParaRPr lang="en-US" b="0" dirty="0">
              <a:latin typeface="Tahoma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| Country) </a:t>
            </a:r>
            <a:r>
              <a:rPr lang="en-US" b="0" dirty="0">
                <a:latin typeface="Tahoma" pitchFamily="34" charset="0"/>
              </a:rPr>
              <a:t>= </a:t>
            </a:r>
            <a:r>
              <a:rPr lang="en-US" b="0" dirty="0" smtClean="0">
                <a:latin typeface="Tahoma" pitchFamily="34" charset="0"/>
              </a:rPr>
              <a:t>??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52400" y="3810000"/>
            <a:ext cx="2362200" cy="7239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Population</a:t>
            </a:r>
            <a:endParaRPr lang="en-US" b="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535680" y="3028950"/>
            <a:ext cx="45719" cy="80010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11430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8763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County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AEC20B-CFC3-47C2-86C9-C27C92781A74}" type="slidenum">
              <a:rPr lang="en-US"/>
              <a:pPr/>
              <a:t>100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Evaluation - Log Analysis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762000" y="1524000"/>
          <a:ext cx="7315200" cy="4787900"/>
        </p:xfrm>
        <a:graphic>
          <a:graphicData uri="http://schemas.openxmlformats.org/presentationml/2006/ole">
            <p:oleObj spid="_x0000_s10242" name="Chart" r:id="rId4" imgW="7470000" imgH="48938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E9B4CA-BE93-45DB-BBE9-01E4B123F53A}" type="slidenum">
              <a:rPr lang="en-US"/>
              <a:pPr/>
              <a:t>101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Northern Light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86800" cy="4572000"/>
          </a:xfrm>
        </p:spPr>
        <p:txBody>
          <a:bodyPr/>
          <a:lstStyle/>
          <a:p>
            <a:r>
              <a:rPr lang="en-US" smtClean="0"/>
              <a:t>“Custom Folders”</a:t>
            </a:r>
          </a:p>
          <a:p>
            <a:r>
              <a:rPr lang="en-US" smtClean="0"/>
              <a:t>20000 predefined topics in a manually developed hierarchy</a:t>
            </a:r>
          </a:p>
          <a:p>
            <a:r>
              <a:rPr lang="en-US" smtClean="0"/>
              <a:t>Classify document into topics</a:t>
            </a:r>
          </a:p>
          <a:p>
            <a:r>
              <a:rPr lang="en-US" smtClean="0"/>
              <a:t>Display “dominant” topics in search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F8E439-2A9E-4E4C-8231-F8E46B49F37B}" type="slidenum">
              <a:rPr lang="en-US"/>
              <a:pPr/>
              <a:t>102</a:t>
            </a:fld>
            <a:endParaRPr lang="en-US"/>
          </a:p>
        </p:txBody>
      </p:sp>
      <p:sp>
        <p:nvSpPr>
          <p:cNvPr id="87044" name="Rectangle 2"/>
          <p:cNvSpPr>
            <a:spLocks noChangeArrowheads="1"/>
          </p:cNvSpPr>
          <p:nvPr/>
        </p:nvSpPr>
        <p:spPr bwMode="auto">
          <a:xfrm>
            <a:off x="381000" y="1066800"/>
            <a:ext cx="8458200" cy="1219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045" name="Picture 3" descr="lewinsky_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1042988"/>
            <a:ext cx="2152650" cy="4772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7046" name="Picture 4" descr="lewinsky_g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076325"/>
            <a:ext cx="4400550" cy="4705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2DEC80-39A8-40C2-A24A-E0518CA20DD6}" type="slidenum">
              <a:rPr lang="en-US"/>
              <a:pPr/>
              <a:t>103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Post-retrieval clustering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to address low precision of Web searches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STC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phrase-based; overlapping clusters; fast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Offline evaluation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Quality of STC,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advantages of using phrases vs. n-grams, FS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Deployed two systems on the Web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Log analysis: Promising initial results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1" i="1" smtClean="0">
                <a:solidFill>
                  <a:schemeClr val="hlink"/>
                </a:solidFill>
                <a:latin typeface="Arial Narrow" pitchFamily="34" charset="0"/>
              </a:rPr>
              <a:t>www.cs.washington.edu/research/clustering</a:t>
            </a:r>
            <a:br>
              <a:rPr lang="en-US" sz="1800" b="1" i="1" smtClean="0">
                <a:solidFill>
                  <a:schemeClr val="hlink"/>
                </a:solidFill>
                <a:latin typeface="Arial Narrow" pitchFamily="34" charset="0"/>
              </a:rPr>
            </a:br>
            <a:endParaRPr lang="en-US" sz="1800" b="1" i="1" smtClean="0">
              <a:solidFill>
                <a:schemeClr val="hlin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Cool Topic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14800"/>
          </a:xfrm>
        </p:spPr>
        <p:txBody>
          <a:bodyPr/>
          <a:lstStyle/>
          <a:p>
            <a:r>
              <a:rPr lang="en-US" smtClean="0"/>
              <a:t>Internet allows creation of knowledge</a:t>
            </a:r>
          </a:p>
          <a:p>
            <a:pPr lvl="1"/>
            <a:r>
              <a:rPr lang="en-US" smtClean="0"/>
              <a:t>Aka structured data</a:t>
            </a:r>
          </a:p>
          <a:p>
            <a:r>
              <a:rPr lang="en-US" smtClean="0"/>
              <a:t>Two dominant techniques</a:t>
            </a:r>
          </a:p>
          <a:p>
            <a:pPr lvl="1"/>
            <a:r>
              <a:rPr lang="en-US" smtClean="0"/>
              <a:t>ML-based information extraction</a:t>
            </a:r>
          </a:p>
          <a:p>
            <a:pPr lvl="2"/>
            <a:r>
              <a:rPr lang="en-US" smtClean="0"/>
              <a:t>Google scholar, product search</a:t>
            </a:r>
          </a:p>
          <a:p>
            <a:pPr lvl="2"/>
            <a:r>
              <a:rPr lang="en-US" smtClean="0"/>
              <a:t>Zoominfo</a:t>
            </a:r>
          </a:p>
          <a:p>
            <a:pPr lvl="2"/>
            <a:r>
              <a:rPr lang="en-US" smtClean="0"/>
              <a:t>Flipdog </a:t>
            </a:r>
          </a:p>
          <a:p>
            <a:pPr lvl="1"/>
            <a:r>
              <a:rPr lang="en-US" smtClean="0"/>
              <a:t>Collaborative content authoring</a:t>
            </a:r>
          </a:p>
          <a:p>
            <a:pPr lvl="2"/>
            <a:r>
              <a:rPr lang="en-US" smtClean="0"/>
              <a:t>Wikipedia</a:t>
            </a:r>
          </a:p>
          <a:p>
            <a:pPr lvl="2"/>
            <a:r>
              <a:rPr lang="en-US" smtClean="0"/>
              <a:t>Summitpost</a:t>
            </a:r>
          </a:p>
          <a:p>
            <a:pPr lvl="2"/>
            <a:r>
              <a:rPr lang="en-US" smtClean="0"/>
              <a:t>Amazon reviews (</a:t>
            </a:r>
            <a:r>
              <a:rPr lang="en-US" b="1" i="1" smtClean="0"/>
              <a:t>and</a:t>
            </a:r>
            <a:r>
              <a:rPr lang="en-US" smtClean="0"/>
              <a:t> votes on usefulness)</a:t>
            </a:r>
          </a:p>
          <a:p>
            <a:r>
              <a:rPr lang="en-US" smtClean="0"/>
              <a:t>How integrate the techniques?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B74A3B-2995-4F15-90C8-5AE339502BBA}" type="slidenum">
              <a:rPr lang="en-US"/>
              <a:pPr/>
              <a:t>104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Today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ML first – creates a seed to attract users</a:t>
            </a:r>
          </a:p>
          <a:p>
            <a:r>
              <a:rPr lang="en-US" smtClean="0"/>
              <a:t>Humans act as proofreaders</a:t>
            </a:r>
          </a:p>
          <a:p>
            <a:pPr lvl="1"/>
            <a:r>
              <a:rPr lang="en-US" smtClean="0"/>
              <a:t>Zoominfo</a:t>
            </a:r>
          </a:p>
          <a:p>
            <a:pPr lvl="1"/>
            <a:r>
              <a:rPr lang="en-US" smtClean="0"/>
              <a:t>Zillow zestimates</a:t>
            </a:r>
          </a:p>
          <a:p>
            <a:pPr lvl="1"/>
            <a:r>
              <a:rPr lang="en-US" smtClean="0"/>
              <a:t>dblife.cs.wisc.edu</a:t>
            </a:r>
          </a:p>
          <a:p>
            <a:pPr lvl="1"/>
            <a:endParaRPr lang="en-US" smtClean="0"/>
          </a:p>
          <a:p>
            <a:r>
              <a:rPr lang="en-US" smtClean="0"/>
              <a:t>Surely we can do better than this!?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3CDE61-84BB-4C76-AFA4-9E1C68AB971A}" type="slidenum">
              <a:rPr lang="en-US"/>
              <a:pPr/>
              <a:t>105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070356-47CF-46EE-9EB2-E98931512746}" type="slidenum">
              <a:rPr lang="en-US"/>
              <a:pPr/>
              <a:t>106</a:t>
            </a:fld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8125"/>
            <a:ext cx="7267575" cy="65436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2895600" cy="6858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DBLife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723900"/>
            <a:ext cx="8591550" cy="50673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  &gt;   Sum of Parts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Human corrections </a:t>
            </a:r>
          </a:p>
          <a:p>
            <a:pPr lvl="1"/>
            <a:r>
              <a:rPr lang="en-US" smtClean="0">
                <a:sym typeface="Wingdings" pitchFamily="2" charset="2"/>
              </a:rPr>
              <a:t> training data</a:t>
            </a:r>
          </a:p>
          <a:p>
            <a:pPr lvl="1"/>
            <a:r>
              <a:rPr lang="en-US" smtClean="0">
                <a:sym typeface="Wingdings" pitchFamily="2" charset="2"/>
              </a:rPr>
              <a:t> improved ML output</a:t>
            </a:r>
          </a:p>
          <a:p>
            <a:r>
              <a:rPr lang="en-US" smtClean="0">
                <a:sym typeface="Wingdings" pitchFamily="2" charset="2"/>
              </a:rPr>
              <a:t>Active learning to prioritize corrections</a:t>
            </a:r>
          </a:p>
          <a:p>
            <a:r>
              <a:rPr lang="en-US" smtClean="0">
                <a:sym typeface="Wingdings" pitchFamily="2" charset="2"/>
              </a:rPr>
              <a:t>Track author (and ML extractor) reputations</a:t>
            </a:r>
          </a:p>
          <a:p>
            <a:pPr lvl="1"/>
            <a:r>
              <a:rPr lang="en-US" smtClean="0">
                <a:sym typeface="Wingdings" pitchFamily="2" charset="2"/>
              </a:rPr>
              <a:t>Learn policy where ML can overwrite human</a:t>
            </a:r>
          </a:p>
          <a:p>
            <a:r>
              <a:rPr lang="en-US" smtClean="0">
                <a:sym typeface="Wingdings" pitchFamily="2" charset="2"/>
              </a:rPr>
              <a:t>Insert javascript code to encourage human fact checking</a:t>
            </a:r>
          </a:p>
          <a:p>
            <a:r>
              <a:rPr lang="en-US" smtClean="0">
                <a:sym typeface="Wingdings" pitchFamily="2" charset="2"/>
              </a:rPr>
              <a:t>Realtime-ML to create “author helper”</a:t>
            </a:r>
          </a:p>
          <a:p>
            <a:endParaRPr lang="en-US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4E2C61-DEE8-4622-9F34-AAB67FF3CA68}" type="slidenum">
              <a:rPr lang="en-US"/>
              <a:pPr/>
              <a:t>108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/>
          <a:lstStyle/>
          <a:p>
            <a:r>
              <a:rPr lang="en-US" smtClean="0"/>
              <a:t>ESP Game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5C64D5-1E4F-42D9-86BB-9EE69E29300D}" type="slidenum">
              <a:rPr lang="en-US"/>
              <a:pPr/>
              <a:t>109</a:t>
            </a:fld>
            <a:endParaRPr lang="en-US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14400"/>
            <a:ext cx="8204200" cy="51435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477188" name="Oval 4"/>
          <p:cNvSpPr>
            <a:spLocks noChangeArrowheads="1"/>
          </p:cNvSpPr>
          <p:nvPr/>
        </p:nvSpPr>
        <p:spPr bwMode="auto">
          <a:xfrm>
            <a:off x="2324100" y="1943100"/>
            <a:ext cx="2427063" cy="1085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Country vs. County</a:t>
            </a:r>
            <a:endParaRPr lang="en-US" b="0" dirty="0"/>
          </a:p>
        </p:txBody>
      </p:sp>
      <p:sp>
        <p:nvSpPr>
          <p:cNvPr id="477189" name="Oval 5"/>
          <p:cNvSpPr>
            <a:spLocks noChangeArrowheads="1"/>
          </p:cNvSpPr>
          <p:nvPr/>
        </p:nvSpPr>
        <p:spPr bwMode="auto">
          <a:xfrm>
            <a:off x="2819400" y="3829050"/>
            <a:ext cx="1371600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Seat</a:t>
            </a:r>
            <a:endParaRPr lang="en-US" b="0" dirty="0"/>
          </a:p>
        </p:txBody>
      </p:sp>
      <p:sp>
        <p:nvSpPr>
          <p:cNvPr id="477190" name="Oval 6"/>
          <p:cNvSpPr>
            <a:spLocks noChangeArrowheads="1"/>
          </p:cNvSpPr>
          <p:nvPr/>
        </p:nvSpPr>
        <p:spPr bwMode="auto">
          <a:xfrm>
            <a:off x="4381500" y="3790950"/>
            <a:ext cx="2129393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Language</a:t>
            </a:r>
            <a:endParaRPr lang="en-US" b="0" dirty="0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H="1">
            <a:off x="1409699" y="3028950"/>
            <a:ext cx="1905001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>
            <a:off x="4191001" y="3028950"/>
            <a:ext cx="1371600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367618" y="5257800"/>
            <a:ext cx="72523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</a:t>
            </a:r>
            <a:r>
              <a:rPr lang="en-US" b="0" dirty="0">
                <a:latin typeface="Tahoma" pitchFamily="34" charset="0"/>
              </a:rPr>
              <a:t>| </a:t>
            </a:r>
            <a:r>
              <a:rPr lang="en-US" b="0" dirty="0" smtClean="0">
                <a:latin typeface="Tahoma" pitchFamily="34" charset="0"/>
              </a:rPr>
              <a:t>County)  </a:t>
            </a:r>
            <a:r>
              <a:rPr lang="en-US" b="0" dirty="0">
                <a:latin typeface="Tahoma" pitchFamily="34" charset="0"/>
              </a:rPr>
              <a:t>= 2</a:t>
            </a:r>
            <a:r>
              <a:rPr lang="en-US" b="0" dirty="0" smtClean="0">
                <a:latin typeface="Tahoma" pitchFamily="34" charset="0"/>
              </a:rPr>
              <a:t> + </a:t>
            </a:r>
            <a:r>
              <a:rPr lang="en-US" b="0" dirty="0" smtClean="0">
                <a:latin typeface="Tahoma" pitchFamily="34" charset="0"/>
              </a:rPr>
              <a:t>1/ </a:t>
            </a:r>
            <a:r>
              <a:rPr lang="en-US" b="0" dirty="0" smtClean="0">
                <a:latin typeface="Tahoma" pitchFamily="34" charset="0"/>
              </a:rPr>
              <a:t>2 + </a:t>
            </a:r>
            <a:r>
              <a:rPr lang="en-US" b="0" smtClean="0">
                <a:latin typeface="Tahoma" pitchFamily="34" charset="0"/>
              </a:rPr>
              <a:t>2  = 0.75</a:t>
            </a:r>
            <a:endParaRPr lang="en-US" b="0" dirty="0">
              <a:latin typeface="Tahoma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| Country) </a:t>
            </a:r>
            <a:r>
              <a:rPr lang="en-US" b="0" dirty="0">
                <a:latin typeface="Tahoma" pitchFamily="34" charset="0"/>
              </a:rPr>
              <a:t>= </a:t>
            </a:r>
            <a:r>
              <a:rPr lang="en-US" b="0" dirty="0" smtClean="0">
                <a:latin typeface="Tahoma" pitchFamily="34" charset="0"/>
              </a:rPr>
              <a:t>0 + 1 / 2 + </a:t>
            </a:r>
            <a:r>
              <a:rPr lang="en-US" b="0" dirty="0" smtClean="0">
                <a:latin typeface="Tahoma" pitchFamily="34" charset="0"/>
              </a:rPr>
              <a:t>2 </a:t>
            </a:r>
            <a:r>
              <a:rPr lang="en-US" b="0" dirty="0" smtClean="0">
                <a:latin typeface="Tahoma" pitchFamily="34" charset="0"/>
              </a:rPr>
              <a:t>= </a:t>
            </a:r>
            <a:r>
              <a:rPr lang="en-US" b="0" dirty="0" smtClean="0">
                <a:latin typeface="Tahoma" pitchFamily="34" charset="0"/>
              </a:rPr>
              <a:t>0.25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52400" y="3810000"/>
            <a:ext cx="2362200" cy="7239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Population</a:t>
            </a:r>
            <a:endParaRPr lang="en-US" b="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535680" y="3028950"/>
            <a:ext cx="45719" cy="80010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11430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8763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N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823D8D-B491-47FE-8B96-D11C24D7572D}" type="slidenum">
              <a:rPr lang="en-US"/>
              <a:pPr/>
              <a:t>110</a:t>
            </a:fld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9375"/>
            <a:ext cx="7772400" cy="65881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this Fit In?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07129C-EF8F-43D1-9DBB-B03D7AAA411C}" type="slidenum">
              <a:rPr lang="en-US"/>
              <a:pPr/>
              <a:t>111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47700"/>
          </a:xfrm>
          <a:noFill/>
        </p:spPr>
        <p:txBody>
          <a:bodyPr/>
          <a:lstStyle/>
          <a:p>
            <a:pPr eaLnBrk="1" hangingPunct="1">
              <a:tabLst>
                <a:tab pos="1536700" algn="l"/>
              </a:tabLst>
            </a:pPr>
            <a:r>
              <a:rPr lang="en-US" dirty="0" smtClean="0"/>
              <a:t>Probabilities: Important Detail!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87438" y="2314575"/>
            <a:ext cx="705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42938">
              <a:tabLst>
                <a:tab pos="749300" algn="l"/>
              </a:tabLst>
            </a:pPr>
            <a:r>
              <a:rPr lang="en-US" sz="3400">
                <a:solidFill>
                  <a:srgbClr val="000000"/>
                </a:solidFill>
                <a:latin typeface="Comic Sans MS" pitchFamily="66" charset="0"/>
              </a:rPr>
              <a:t>Any more potential problems here?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1775" y="1047750"/>
            <a:ext cx="9144000" cy="2390775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P(spam | E</a:t>
            </a:r>
            <a:r>
              <a:rPr lang="en-US" baseline="-25000" smtClean="0"/>
              <a:t>1</a:t>
            </a:r>
            <a:r>
              <a:rPr lang="en-US" smtClean="0"/>
              <a:t> … E</a:t>
            </a:r>
            <a:r>
              <a:rPr lang="en-US" baseline="-25000" smtClean="0"/>
              <a:t>n</a:t>
            </a:r>
            <a:r>
              <a:rPr lang="en-US" smtClean="0"/>
              <a:t>) =  </a:t>
            </a:r>
            <a:r>
              <a:rPr lang="en-US" sz="5400" smtClean="0">
                <a:sym typeface="Symbol" pitchFamily="18" charset="2"/>
              </a:rPr>
              <a:t></a:t>
            </a:r>
            <a:r>
              <a:rPr lang="en-US" smtClean="0">
                <a:sym typeface="Symbol" pitchFamily="18" charset="2"/>
              </a:rPr>
              <a:t> P(spam | E</a:t>
            </a:r>
            <a:r>
              <a:rPr lang="en-US" baseline="-25000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495800" y="1671638"/>
            <a:ext cx="7683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None/>
            </a:pPr>
            <a:r>
              <a:rPr lang="en-US" sz="2800" dirty="0" err="1">
                <a:solidFill>
                  <a:srgbClr val="990099"/>
                </a:solidFill>
              </a:rPr>
              <a:t>i</a:t>
            </a:r>
            <a:endParaRPr lang="en-US" sz="2800" dirty="0">
              <a:solidFill>
                <a:srgbClr val="990099"/>
              </a:solidFill>
              <a:sym typeface="Symbol" pitchFamily="18" charset="2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31775" y="3160713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990099"/>
                </a:solidFill>
              </a:rPr>
              <a:t>We are multiplying lots of small numbers 		Danger of underflow!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/>
              <a:t>0.5</a:t>
            </a:r>
            <a:r>
              <a:rPr lang="en-US" sz="2800" baseline="30000"/>
              <a:t>57 </a:t>
            </a:r>
            <a:r>
              <a:rPr lang="en-US" sz="2800"/>
              <a:t>= 7 E -18      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baseline="30000"/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>
                <a:solidFill>
                  <a:srgbClr val="990099"/>
                </a:solidFill>
              </a:rPr>
              <a:t>Solution? Use logs and add!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/>
              <a:t>p</a:t>
            </a:r>
            <a:r>
              <a:rPr lang="en-US" sz="2800" baseline="-25000"/>
              <a:t>1</a:t>
            </a:r>
            <a:r>
              <a:rPr lang="en-US" sz="2800"/>
              <a:t> * p</a:t>
            </a:r>
            <a:r>
              <a:rPr lang="en-US" sz="2800" baseline="-25000"/>
              <a:t>2</a:t>
            </a:r>
            <a:r>
              <a:rPr lang="en-US" sz="2800"/>
              <a:t> = e </a:t>
            </a:r>
            <a:r>
              <a:rPr lang="en-US" sz="2800" baseline="30000"/>
              <a:t>log(p1)+log(p2)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/>
              <a:t>Always keep in log form</a:t>
            </a:r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endParaRPr lang="en-US" sz="3200">
              <a:solidFill>
                <a:srgbClr val="990099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Multi-Class Categorization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category with max probability</a:t>
            </a:r>
          </a:p>
          <a:p>
            <a:r>
              <a:rPr lang="en-US" dirty="0" smtClean="0"/>
              <a:t>Create many 1 </a:t>
            </a:r>
            <a:r>
              <a:rPr lang="en-US" dirty="0" err="1" smtClean="0"/>
              <a:t>vs</a:t>
            </a:r>
            <a:r>
              <a:rPr lang="en-US" dirty="0" smtClean="0"/>
              <a:t> other classifiers</a:t>
            </a:r>
          </a:p>
          <a:p>
            <a:pPr lvl="1"/>
            <a:r>
              <a:rPr lang="en-US" dirty="0" smtClean="0"/>
              <a:t>Classes = City, County, Country</a:t>
            </a:r>
          </a:p>
          <a:p>
            <a:pPr lvl="1"/>
            <a:r>
              <a:rPr lang="en-US" dirty="0" smtClean="0"/>
              <a:t>Classifier 1 = {</a:t>
            </a:r>
            <a:r>
              <a:rPr lang="en-US" dirty="0" smtClean="0">
                <a:solidFill>
                  <a:srgbClr val="00B050"/>
                </a:solidFill>
              </a:rPr>
              <a:t>City</a:t>
            </a:r>
            <a:r>
              <a:rPr lang="en-US" dirty="0" smtClean="0"/>
              <a:t>} {</a:t>
            </a:r>
            <a:r>
              <a:rPr lang="en-US" dirty="0" smtClean="0">
                <a:solidFill>
                  <a:srgbClr val="9900CC"/>
                </a:solidFill>
              </a:rPr>
              <a:t>County, Country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Classifier 2 = {</a:t>
            </a:r>
            <a:r>
              <a:rPr lang="en-US" dirty="0" smtClean="0">
                <a:solidFill>
                  <a:srgbClr val="00B050"/>
                </a:solidFill>
              </a:rPr>
              <a:t>County</a:t>
            </a:r>
            <a:r>
              <a:rPr lang="en-US" dirty="0" smtClean="0"/>
              <a:t>} {</a:t>
            </a:r>
            <a:r>
              <a:rPr lang="en-US" dirty="0" smtClean="0">
                <a:solidFill>
                  <a:srgbClr val="9900CC"/>
                </a:solidFill>
              </a:rPr>
              <a:t>City, Country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Classifier 3 = {</a:t>
            </a:r>
            <a:r>
              <a:rPr lang="en-US" dirty="0" smtClean="0">
                <a:solidFill>
                  <a:srgbClr val="00B050"/>
                </a:solidFill>
              </a:rPr>
              <a:t>Country</a:t>
            </a:r>
            <a:r>
              <a:rPr lang="en-US" dirty="0" smtClean="0"/>
              <a:t>} {</a:t>
            </a:r>
            <a:r>
              <a:rPr lang="en-US" dirty="0" smtClean="0">
                <a:solidFill>
                  <a:srgbClr val="9900CC"/>
                </a:solidFill>
              </a:rPr>
              <a:t>City, County</a:t>
            </a:r>
            <a:r>
              <a:rPr lang="en-US" dirty="0" smtClean="0"/>
              <a:t>}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3DF64-1CB6-4D62-BFCE-88FED4837AC0}" type="slidenum">
              <a:rPr lang="en-US" smtClean="0"/>
              <a:pPr>
                <a:defRPr/>
              </a:pPr>
              <a:t>13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Multi-Class Categorization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hierarchical approach (wherever hierarchy available)</a:t>
            </a:r>
          </a:p>
          <a:p>
            <a:pPr lvl="1">
              <a:buFontTx/>
              <a:buNone/>
            </a:pPr>
            <a:r>
              <a:rPr lang="en-US" dirty="0" smtClean="0"/>
              <a:t>				    Entity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	       Person	        Location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Scientist   Artist    City    County    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3DF64-1CB6-4D62-BFCE-88FED4837AC0}" type="slidenum">
              <a:rPr lang="en-US" smtClean="0"/>
              <a:pPr>
                <a:defRPr/>
              </a:pPr>
              <a:t>14</a:t>
            </a:fld>
            <a:endParaRPr lang="en-US">
              <a:latin typeface="+mn-lt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2476500" y="2552701"/>
            <a:ext cx="685800" cy="6858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419600" y="2552700"/>
            <a:ext cx="685800" cy="609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524000" y="3619500"/>
            <a:ext cx="60960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476500" y="3581400"/>
            <a:ext cx="6477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0800000" flipV="1">
            <a:off x="4457701" y="3581398"/>
            <a:ext cx="914401" cy="57150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5203826" y="3867151"/>
            <a:ext cx="571501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5600700" y="3619500"/>
            <a:ext cx="1790700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Rounded Rectangle 12"/>
          <p:cNvSpPr/>
          <p:nvPr/>
        </p:nvSpPr>
        <p:spPr bwMode="auto">
          <a:xfrm>
            <a:off x="1562100" y="2228850"/>
            <a:ext cx="4914900" cy="1390650"/>
          </a:xfrm>
          <a:prstGeom prst="roundRect">
            <a:avLst/>
          </a:prstGeom>
          <a:noFill/>
          <a:ln w="349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771900" y="3162300"/>
            <a:ext cx="4533900" cy="1390650"/>
          </a:xfrm>
          <a:prstGeom prst="roundRect">
            <a:avLst/>
          </a:prstGeom>
          <a:noFill/>
          <a:ln w="3492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15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Question: How do we estimate the performance of classifier on unseen data?</a:t>
            </a:r>
          </a:p>
          <a:p>
            <a:endParaRPr lang="en-US" dirty="0" smtClean="0"/>
          </a:p>
          <a:p>
            <a:r>
              <a:rPr lang="en-US" dirty="0" smtClean="0"/>
              <a:t>Can’t just at accuracy on training data – this will yield an over optimistic estimate of performance</a:t>
            </a:r>
          </a:p>
          <a:p>
            <a:endParaRPr lang="en-US" dirty="0" smtClean="0"/>
          </a:p>
          <a:p>
            <a:r>
              <a:rPr lang="en-US" dirty="0" smtClean="0"/>
              <a:t>Solution: Cross-validation</a:t>
            </a:r>
          </a:p>
          <a:p>
            <a:endParaRPr lang="en-US" dirty="0" smtClean="0"/>
          </a:p>
          <a:p>
            <a:r>
              <a:rPr lang="en-US" dirty="0" smtClean="0"/>
              <a:t>Note: this is sometimes called estimating how well the classifier will generalize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Evaluation: Cross Validation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1257300"/>
            <a:ext cx="9296400" cy="4105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Partition examples into </a:t>
            </a:r>
            <a:r>
              <a:rPr lang="en-US" sz="2800" i="1" dirty="0" smtClean="0"/>
              <a:t>k</a:t>
            </a:r>
            <a:r>
              <a:rPr lang="en-US" sz="2800" dirty="0" smtClean="0"/>
              <a:t> disjoint sets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Now create </a:t>
            </a:r>
            <a:r>
              <a:rPr lang="en-US" sz="2800" i="1" dirty="0" smtClean="0"/>
              <a:t>k </a:t>
            </a:r>
            <a:r>
              <a:rPr lang="en-US" sz="2800" dirty="0" smtClean="0"/>
              <a:t>training sets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set is union of all equiv classes </a:t>
            </a:r>
            <a:r>
              <a:rPr lang="en-US" sz="2400" b="1" i="1" dirty="0" smtClean="0">
                <a:solidFill>
                  <a:srgbClr val="9900CC"/>
                </a:solidFill>
              </a:rPr>
              <a:t>except one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 each set has (k-1)/k of the original training data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914525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2489200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3063875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3638550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4213225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1" name="Rectangle 10"/>
          <p:cNvSpPr>
            <a:spLocks noChangeArrowheads="1"/>
          </p:cNvSpPr>
          <p:nvPr/>
        </p:nvSpPr>
        <p:spPr bwMode="auto">
          <a:xfrm>
            <a:off x="4787900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2" name="Rectangle 11"/>
          <p:cNvSpPr>
            <a:spLocks noChangeArrowheads="1"/>
          </p:cNvSpPr>
          <p:nvPr/>
        </p:nvSpPr>
        <p:spPr bwMode="auto">
          <a:xfrm>
            <a:off x="5362575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3" name="Rectangle 12"/>
          <p:cNvSpPr>
            <a:spLocks noChangeArrowheads="1"/>
          </p:cNvSpPr>
          <p:nvPr/>
        </p:nvSpPr>
        <p:spPr bwMode="auto">
          <a:xfrm>
            <a:off x="5937250" y="3240024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4" name="Rectangle 13"/>
          <p:cNvSpPr>
            <a:spLocks noChangeArrowheads="1"/>
          </p:cNvSpPr>
          <p:nvPr/>
        </p:nvSpPr>
        <p:spPr bwMode="auto">
          <a:xfrm>
            <a:off x="6511925" y="3240024"/>
            <a:ext cx="574675" cy="922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1562100" y="2781300"/>
            <a:ext cx="4586288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sym typeface="Wingdings" pitchFamily="2" charset="2"/>
              </a:rPr>
              <a:t>           </a:t>
            </a:r>
            <a:r>
              <a:rPr lang="en-US" dirty="0">
                <a:latin typeface="Calibri" pitchFamily="34" charset="0"/>
              </a:rPr>
              <a:t>Train           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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9646" name="Text Box 15"/>
          <p:cNvSpPr txBox="1">
            <a:spLocks noChangeArrowheads="1"/>
          </p:cNvSpPr>
          <p:nvPr/>
        </p:nvSpPr>
        <p:spPr bwMode="auto">
          <a:xfrm rot="-5400000">
            <a:off x="6429375" y="3505136"/>
            <a:ext cx="857250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Test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339850" y="3238500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39850" y="4306824"/>
            <a:ext cx="5746750" cy="922337"/>
            <a:chOff x="1339850" y="4306824"/>
            <a:chExt cx="5746750" cy="922337"/>
          </a:xfrm>
        </p:grpSpPr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1914525" y="4306824"/>
              <a:ext cx="5172075" cy="922337"/>
              <a:chOff x="838200" y="4640262"/>
              <a:chExt cx="5172075" cy="922338"/>
            </a:xfrm>
          </p:grpSpPr>
          <p:sp>
            <p:nvSpPr>
              <p:cNvPr id="69659" name="Rectangle 5"/>
              <p:cNvSpPr>
                <a:spLocks noChangeArrowheads="1"/>
              </p:cNvSpPr>
              <p:nvPr/>
            </p:nvSpPr>
            <p:spPr bwMode="auto">
              <a:xfrm>
                <a:off x="838200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0" name="Rectangle 6"/>
              <p:cNvSpPr>
                <a:spLocks noChangeArrowheads="1"/>
              </p:cNvSpPr>
              <p:nvPr/>
            </p:nvSpPr>
            <p:spPr bwMode="auto">
              <a:xfrm>
                <a:off x="1412875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1" name="Rectangle 7"/>
              <p:cNvSpPr>
                <a:spLocks noChangeArrowheads="1"/>
              </p:cNvSpPr>
              <p:nvPr/>
            </p:nvSpPr>
            <p:spPr bwMode="auto">
              <a:xfrm>
                <a:off x="1987550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2" name="Rectangle 8"/>
              <p:cNvSpPr>
                <a:spLocks noChangeArrowheads="1"/>
              </p:cNvSpPr>
              <p:nvPr/>
            </p:nvSpPr>
            <p:spPr bwMode="auto">
              <a:xfrm>
                <a:off x="2562225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3" name="Rectangle 9"/>
              <p:cNvSpPr>
                <a:spLocks noChangeArrowheads="1"/>
              </p:cNvSpPr>
              <p:nvPr/>
            </p:nvSpPr>
            <p:spPr bwMode="auto">
              <a:xfrm>
                <a:off x="3136900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4" name="Rectangle 10"/>
              <p:cNvSpPr>
                <a:spLocks noChangeArrowheads="1"/>
              </p:cNvSpPr>
              <p:nvPr/>
            </p:nvSpPr>
            <p:spPr bwMode="auto">
              <a:xfrm>
                <a:off x="3711575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5" name="Rectangle 11"/>
              <p:cNvSpPr>
                <a:spLocks noChangeArrowheads="1"/>
              </p:cNvSpPr>
              <p:nvPr/>
            </p:nvSpPr>
            <p:spPr bwMode="auto">
              <a:xfrm>
                <a:off x="4286250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6" name="Rectangle 12"/>
              <p:cNvSpPr>
                <a:spLocks noChangeArrowheads="1"/>
              </p:cNvSpPr>
              <p:nvPr/>
            </p:nvSpPr>
            <p:spPr bwMode="auto">
              <a:xfrm>
                <a:off x="4860925" y="4640262"/>
                <a:ext cx="574675" cy="9223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7" name="Rectangle 13"/>
              <p:cNvSpPr>
                <a:spLocks noChangeArrowheads="1"/>
              </p:cNvSpPr>
              <p:nvPr/>
            </p:nvSpPr>
            <p:spPr bwMode="auto">
              <a:xfrm>
                <a:off x="5435600" y="46402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68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4660900" y="4840287"/>
                <a:ext cx="857250" cy="457200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Test</a:t>
                </a:r>
              </a:p>
            </p:txBody>
          </p:sp>
        </p:grp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339850" y="4306824"/>
              <a:ext cx="574675" cy="922337"/>
            </a:xfrm>
            <a:prstGeom prst="rect">
              <a:avLst/>
            </a:prstGeom>
            <a:solidFill>
              <a:srgbClr val="00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51002" y="5783262"/>
            <a:ext cx="5735598" cy="922338"/>
            <a:chOff x="1351002" y="5783262"/>
            <a:chExt cx="5735598" cy="922338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1914525" y="5783263"/>
              <a:ext cx="5172075" cy="922337"/>
              <a:chOff x="838200" y="5707062"/>
              <a:chExt cx="5172075" cy="922338"/>
            </a:xfrm>
          </p:grpSpPr>
          <p:sp>
            <p:nvSpPr>
              <p:cNvPr id="69649" name="Rectangle 5"/>
              <p:cNvSpPr>
                <a:spLocks noChangeArrowheads="1"/>
              </p:cNvSpPr>
              <p:nvPr/>
            </p:nvSpPr>
            <p:spPr bwMode="auto">
              <a:xfrm>
                <a:off x="838200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0" name="Rectangle 6"/>
              <p:cNvSpPr>
                <a:spLocks noChangeArrowheads="1"/>
              </p:cNvSpPr>
              <p:nvPr/>
            </p:nvSpPr>
            <p:spPr bwMode="auto">
              <a:xfrm>
                <a:off x="1412875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1" name="Rectangle 7"/>
              <p:cNvSpPr>
                <a:spLocks noChangeArrowheads="1"/>
              </p:cNvSpPr>
              <p:nvPr/>
            </p:nvSpPr>
            <p:spPr bwMode="auto">
              <a:xfrm>
                <a:off x="1987550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2" name="Rectangle 8"/>
              <p:cNvSpPr>
                <a:spLocks noChangeArrowheads="1"/>
              </p:cNvSpPr>
              <p:nvPr/>
            </p:nvSpPr>
            <p:spPr bwMode="auto">
              <a:xfrm>
                <a:off x="2562225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3" name="Rectangle 9"/>
              <p:cNvSpPr>
                <a:spLocks noChangeArrowheads="1"/>
              </p:cNvSpPr>
              <p:nvPr/>
            </p:nvSpPr>
            <p:spPr bwMode="auto">
              <a:xfrm>
                <a:off x="3136900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4" name="Rectangle 10"/>
              <p:cNvSpPr>
                <a:spLocks noChangeArrowheads="1"/>
              </p:cNvSpPr>
              <p:nvPr/>
            </p:nvSpPr>
            <p:spPr bwMode="auto">
              <a:xfrm>
                <a:off x="3711575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5" name="Rectangle 11"/>
              <p:cNvSpPr>
                <a:spLocks noChangeArrowheads="1"/>
              </p:cNvSpPr>
              <p:nvPr/>
            </p:nvSpPr>
            <p:spPr bwMode="auto">
              <a:xfrm>
                <a:off x="4286250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6" name="Rectangle 12"/>
              <p:cNvSpPr>
                <a:spLocks noChangeArrowheads="1"/>
              </p:cNvSpPr>
              <p:nvPr/>
            </p:nvSpPr>
            <p:spPr bwMode="auto">
              <a:xfrm>
                <a:off x="4860925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7" name="Rectangle 13"/>
              <p:cNvSpPr>
                <a:spLocks noChangeArrowheads="1"/>
              </p:cNvSpPr>
              <p:nvPr/>
            </p:nvSpPr>
            <p:spPr bwMode="auto">
              <a:xfrm>
                <a:off x="5435600" y="5707062"/>
                <a:ext cx="574675" cy="922338"/>
              </a:xfrm>
              <a:prstGeom prst="rect">
                <a:avLst/>
              </a:prstGeom>
              <a:solidFill>
                <a:srgbClr val="00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65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4422482" y="5904855"/>
                <a:ext cx="184731" cy="461665"/>
              </a:xfrm>
              <a:prstGeom prst="rect">
                <a:avLst/>
              </a:prstGeom>
              <a:noFill/>
              <a:ln w="9525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1351002" y="5783262"/>
              <a:ext cx="553998" cy="9223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vert270" wrap="square" anchor="ctr" anchorCtr="1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Test</a:t>
              </a: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48100" y="5257800"/>
            <a:ext cx="800219" cy="461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Cross-Validation (2)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Leave-one-out</a:t>
            </a:r>
          </a:p>
          <a:p>
            <a:pPr lvl="1"/>
            <a:r>
              <a:rPr lang="en-US" dirty="0" smtClean="0"/>
              <a:t>Use if &lt; 100 examples (rough estimate)</a:t>
            </a:r>
          </a:p>
          <a:p>
            <a:pPr lvl="1"/>
            <a:r>
              <a:rPr lang="en-US" dirty="0" smtClean="0"/>
              <a:t>Hold out one example, train on remaining examples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10-fold </a:t>
            </a:r>
          </a:p>
          <a:p>
            <a:pPr lvl="1"/>
            <a:r>
              <a:rPr lang="en-US" dirty="0" smtClean="0"/>
              <a:t>If have 100-1000’s of examples</a:t>
            </a:r>
          </a:p>
          <a:p>
            <a:endParaRPr lang="en-US" dirty="0" smtClean="0"/>
          </a:p>
          <a:p>
            <a:r>
              <a:rPr lang="en-US" dirty="0" smtClean="0"/>
              <a:t>M of N fold</a:t>
            </a:r>
          </a:p>
          <a:p>
            <a:pPr lvl="1"/>
            <a:r>
              <a:rPr lang="en-US" dirty="0" smtClean="0"/>
              <a:t>Repeat M times</a:t>
            </a:r>
          </a:p>
          <a:p>
            <a:pPr lvl="1"/>
            <a:r>
              <a:rPr lang="en-US" dirty="0" smtClean="0"/>
              <a:t>Divide data into N folds, do N fold cross-validation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19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Overfitting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512"/>
            <a:ext cx="9144000" cy="5399087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Hypothesis H is </a:t>
            </a:r>
            <a:r>
              <a:rPr lang="en-US" i="1" dirty="0" err="1" smtClean="0">
                <a:solidFill>
                  <a:srgbClr val="CC0000"/>
                </a:solidFill>
              </a:rPr>
              <a:t>overfit</a:t>
            </a:r>
            <a:r>
              <a:rPr lang="en-US" dirty="0" smtClean="0"/>
              <a:t> when </a:t>
            </a:r>
            <a:r>
              <a:rPr lang="en-US" b="1" dirty="0" smtClean="0">
                <a:sym typeface="Symbol" pitchFamily="18" charset="2"/>
              </a:rPr>
              <a:t></a:t>
            </a:r>
            <a:r>
              <a:rPr lang="en-US" dirty="0" smtClean="0">
                <a:sym typeface="Symbol" pitchFamily="18" charset="2"/>
              </a:rPr>
              <a:t> H</a:t>
            </a:r>
            <a:r>
              <a:rPr lang="en-US" dirty="0" smtClean="0"/>
              <a:t>’ and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 has </a:t>
            </a:r>
            <a:r>
              <a:rPr lang="en-US" b="1" i="1" dirty="0" smtClean="0">
                <a:solidFill>
                  <a:schemeClr val="tx2"/>
                </a:solidFill>
              </a:rPr>
              <a:t>smaller</a:t>
            </a:r>
            <a:r>
              <a:rPr lang="en-US" dirty="0" smtClean="0"/>
              <a:t> error  on training examples, but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 has </a:t>
            </a:r>
            <a:r>
              <a:rPr lang="en-US" b="1" i="1" dirty="0" smtClean="0">
                <a:solidFill>
                  <a:schemeClr val="tx2"/>
                </a:solidFill>
              </a:rPr>
              <a:t>bigger</a:t>
            </a:r>
            <a:r>
              <a:rPr lang="en-US" dirty="0" smtClean="0"/>
              <a:t> error on test examples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Causes of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Noisy data, or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Training set is too small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Large number of features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Big problem in machine learning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One solution: Validation set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304C4764-9682-4FBE-AC7C-7A34F193C12D}" type="slidenum">
              <a:rPr lang="en-US"/>
              <a:pPr algn="ctr">
                <a:defRPr/>
              </a:pPr>
              <a:t>21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Overfitting</a:t>
            </a:r>
          </a:p>
        </p:txBody>
      </p:sp>
      <p:sp>
        <p:nvSpPr>
          <p:cNvPr id="72709" name="Line 3"/>
          <p:cNvSpPr>
            <a:spLocks noChangeShapeType="1"/>
          </p:cNvSpPr>
          <p:nvPr/>
        </p:nvSpPr>
        <p:spPr bwMode="auto">
          <a:xfrm flipH="1">
            <a:off x="762000" y="1752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Line 4"/>
          <p:cNvSpPr>
            <a:spLocks noChangeShapeType="1"/>
          </p:cNvSpPr>
          <p:nvPr/>
        </p:nvSpPr>
        <p:spPr bwMode="auto">
          <a:xfrm flipH="1">
            <a:off x="762000" y="55626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Accuracy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152400" y="18288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0.9</a:t>
            </a:r>
          </a:p>
        </p:txBody>
      </p:sp>
      <p:sp>
        <p:nvSpPr>
          <p:cNvPr id="72714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0.8</a:t>
            </a:r>
          </a:p>
        </p:txBody>
      </p:sp>
      <p:sp>
        <p:nvSpPr>
          <p:cNvPr id="72715" name="Text Box 9"/>
          <p:cNvSpPr txBox="1">
            <a:spLocks noChangeArrowheads="1"/>
          </p:cNvSpPr>
          <p:nvPr/>
        </p:nvSpPr>
        <p:spPr bwMode="auto">
          <a:xfrm>
            <a:off x="152400" y="3581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0.7</a:t>
            </a:r>
          </a:p>
        </p:txBody>
      </p:sp>
      <p:sp>
        <p:nvSpPr>
          <p:cNvPr id="72716" name="Text Box 10"/>
          <p:cNvSpPr txBox="1">
            <a:spLocks noChangeArrowheads="1"/>
          </p:cNvSpPr>
          <p:nvPr/>
        </p:nvSpPr>
        <p:spPr bwMode="auto">
          <a:xfrm>
            <a:off x="152400" y="44196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0.6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1905000"/>
            <a:ext cx="6629400" cy="2590800"/>
            <a:chOff x="480" y="1200"/>
            <a:chExt cx="4176" cy="1632"/>
          </a:xfrm>
        </p:grpSpPr>
        <p:sp>
          <p:nvSpPr>
            <p:cNvPr id="72728" name="Line 12"/>
            <p:cNvSpPr>
              <a:spLocks noChangeShapeType="1"/>
            </p:cNvSpPr>
            <p:nvPr/>
          </p:nvSpPr>
          <p:spPr bwMode="auto">
            <a:xfrm flipV="1">
              <a:off x="480" y="2160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13"/>
            <p:cNvSpPr>
              <a:spLocks noChangeShapeType="1"/>
            </p:cNvSpPr>
            <p:nvPr/>
          </p:nvSpPr>
          <p:spPr bwMode="auto">
            <a:xfrm flipV="1">
              <a:off x="720" y="187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Line 14"/>
            <p:cNvSpPr>
              <a:spLocks noChangeShapeType="1"/>
            </p:cNvSpPr>
            <p:nvPr/>
          </p:nvSpPr>
          <p:spPr bwMode="auto">
            <a:xfrm flipV="1">
              <a:off x="864" y="163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Line 15"/>
            <p:cNvSpPr>
              <a:spLocks noChangeShapeType="1"/>
            </p:cNvSpPr>
            <p:nvPr/>
          </p:nvSpPr>
          <p:spPr bwMode="auto">
            <a:xfrm flipV="1">
              <a:off x="1296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Line 16"/>
            <p:cNvSpPr>
              <a:spLocks noChangeShapeType="1"/>
            </p:cNvSpPr>
            <p:nvPr/>
          </p:nvSpPr>
          <p:spPr bwMode="auto">
            <a:xfrm flipV="1">
              <a:off x="1392" y="144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3" name="Line 17"/>
            <p:cNvSpPr>
              <a:spLocks noChangeShapeType="1"/>
            </p:cNvSpPr>
            <p:nvPr/>
          </p:nvSpPr>
          <p:spPr bwMode="auto">
            <a:xfrm flipV="1">
              <a:off x="2256" y="139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4" name="Line 18"/>
            <p:cNvSpPr>
              <a:spLocks noChangeShapeType="1"/>
            </p:cNvSpPr>
            <p:nvPr/>
          </p:nvSpPr>
          <p:spPr bwMode="auto">
            <a:xfrm flipV="1">
              <a:off x="2400" y="1296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5" name="Line 19"/>
            <p:cNvSpPr>
              <a:spLocks noChangeShapeType="1"/>
            </p:cNvSpPr>
            <p:nvPr/>
          </p:nvSpPr>
          <p:spPr bwMode="auto">
            <a:xfrm flipV="1">
              <a:off x="3264" y="1200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8" name="Line 20"/>
          <p:cNvSpPr>
            <a:spLocks noChangeShapeType="1"/>
          </p:cNvSpPr>
          <p:nvPr/>
        </p:nvSpPr>
        <p:spPr bwMode="auto">
          <a:xfrm flipV="1">
            <a:off x="762000" y="3276600"/>
            <a:ext cx="3810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21"/>
          <p:cNvSpPr>
            <a:spLocks noChangeShapeType="1"/>
          </p:cNvSpPr>
          <p:nvPr/>
        </p:nvSpPr>
        <p:spPr bwMode="auto">
          <a:xfrm flipV="1">
            <a:off x="1143000" y="2971800"/>
            <a:ext cx="381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22"/>
          <p:cNvSpPr>
            <a:spLocks noChangeShapeType="1"/>
          </p:cNvSpPr>
          <p:nvPr/>
        </p:nvSpPr>
        <p:spPr bwMode="auto">
          <a:xfrm flipV="1">
            <a:off x="1524000" y="2743200"/>
            <a:ext cx="838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23"/>
          <p:cNvSpPr>
            <a:spLocks noChangeShapeType="1"/>
          </p:cNvSpPr>
          <p:nvPr/>
        </p:nvSpPr>
        <p:spPr bwMode="auto">
          <a:xfrm flipV="1">
            <a:off x="4572000" y="32004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Line 24"/>
          <p:cNvSpPr>
            <a:spLocks noChangeShapeType="1"/>
          </p:cNvSpPr>
          <p:nvPr/>
        </p:nvSpPr>
        <p:spPr bwMode="auto">
          <a:xfrm>
            <a:off x="2362200" y="2743200"/>
            <a:ext cx="838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Line 25"/>
          <p:cNvSpPr>
            <a:spLocks noChangeShapeType="1"/>
          </p:cNvSpPr>
          <p:nvPr/>
        </p:nvSpPr>
        <p:spPr bwMode="auto">
          <a:xfrm flipV="1">
            <a:off x="3200400" y="2895600"/>
            <a:ext cx="3810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4" name="Line 26"/>
          <p:cNvSpPr>
            <a:spLocks noChangeShapeType="1"/>
          </p:cNvSpPr>
          <p:nvPr/>
        </p:nvSpPr>
        <p:spPr bwMode="auto">
          <a:xfrm>
            <a:off x="3581400" y="2895600"/>
            <a:ext cx="990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Line 27"/>
          <p:cNvSpPr>
            <a:spLocks noChangeShapeType="1"/>
          </p:cNvSpPr>
          <p:nvPr/>
        </p:nvSpPr>
        <p:spPr bwMode="auto">
          <a:xfrm>
            <a:off x="5410200" y="3200400"/>
            <a:ext cx="1143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6" name="Line 28"/>
          <p:cNvSpPr>
            <a:spLocks noChangeShapeType="1"/>
          </p:cNvSpPr>
          <p:nvPr/>
        </p:nvSpPr>
        <p:spPr bwMode="auto">
          <a:xfrm>
            <a:off x="6553200" y="3505200"/>
            <a:ext cx="838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7" name="Text Box 29"/>
          <p:cNvSpPr txBox="1">
            <a:spLocks noChangeArrowheads="1"/>
          </p:cNvSpPr>
          <p:nvPr/>
        </p:nvSpPr>
        <p:spPr bwMode="auto">
          <a:xfrm>
            <a:off x="6172200" y="990600"/>
            <a:ext cx="2162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On training data</a:t>
            </a:r>
          </a:p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On test data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7667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Model complexity (e.g., number of nodes in decision tree)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Validation/Tuning Set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data into train and validation set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Score each model on the tuning set, use it to pick the ‘best’ model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1000125" y="2201863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1574800" y="2201863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2149475" y="2201863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2724150" y="2201863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0" name="Rectangle 9"/>
          <p:cNvSpPr>
            <a:spLocks noChangeArrowheads="1"/>
          </p:cNvSpPr>
          <p:nvPr/>
        </p:nvSpPr>
        <p:spPr bwMode="auto">
          <a:xfrm>
            <a:off x="3298825" y="2201863"/>
            <a:ext cx="574675" cy="922337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1" name="Rectangle 10"/>
          <p:cNvSpPr>
            <a:spLocks noChangeArrowheads="1"/>
          </p:cNvSpPr>
          <p:nvPr/>
        </p:nvSpPr>
        <p:spPr bwMode="auto">
          <a:xfrm>
            <a:off x="3873500" y="2201863"/>
            <a:ext cx="574675" cy="92233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2" name="Rectangle 11"/>
          <p:cNvSpPr>
            <a:spLocks noChangeArrowheads="1"/>
          </p:cNvSpPr>
          <p:nvPr/>
        </p:nvSpPr>
        <p:spPr bwMode="auto">
          <a:xfrm>
            <a:off x="4448175" y="2201863"/>
            <a:ext cx="574675" cy="92233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3" name="Rectangle 12"/>
          <p:cNvSpPr>
            <a:spLocks noChangeArrowheads="1"/>
          </p:cNvSpPr>
          <p:nvPr/>
        </p:nvSpPr>
        <p:spPr bwMode="auto">
          <a:xfrm>
            <a:off x="5022850" y="2201863"/>
            <a:ext cx="574675" cy="92233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4" name="Rectangle 13"/>
          <p:cNvSpPr>
            <a:spLocks noChangeArrowheads="1"/>
          </p:cNvSpPr>
          <p:nvPr/>
        </p:nvSpPr>
        <p:spPr bwMode="auto">
          <a:xfrm>
            <a:off x="5597525" y="2201863"/>
            <a:ext cx="574675" cy="922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5" name="Text Box 15"/>
          <p:cNvSpPr txBox="1">
            <a:spLocks noChangeArrowheads="1"/>
          </p:cNvSpPr>
          <p:nvPr/>
        </p:nvSpPr>
        <p:spPr bwMode="auto">
          <a:xfrm rot="-5400000">
            <a:off x="5514975" y="2257425"/>
            <a:ext cx="857250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Test</a:t>
            </a:r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 rot="-5400000">
            <a:off x="5013325" y="2454275"/>
            <a:ext cx="641350" cy="3683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Tune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 rot="-5400000">
            <a:off x="4436269" y="2466181"/>
            <a:ext cx="641350" cy="36988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Tune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 rot="-5400000">
            <a:off x="3826669" y="2466181"/>
            <a:ext cx="641350" cy="36988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© Daniel S. Weld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570A84F4-B723-447D-ABE6-99F3A6DC69CD}" type="slidenum">
              <a:rPr lang="en-US"/>
              <a:pPr algn="ctr">
                <a:defRPr/>
              </a:pPr>
              <a:t>23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Stopping</a:t>
            </a:r>
          </a:p>
        </p:txBody>
      </p:sp>
      <p:sp>
        <p:nvSpPr>
          <p:cNvPr id="79877" name="Line 3"/>
          <p:cNvSpPr>
            <a:spLocks noChangeShapeType="1"/>
          </p:cNvSpPr>
          <p:nvPr/>
        </p:nvSpPr>
        <p:spPr bwMode="auto">
          <a:xfrm flipH="1">
            <a:off x="762000" y="19431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4"/>
          <p:cNvSpPr>
            <a:spLocks noChangeShapeType="1"/>
          </p:cNvSpPr>
          <p:nvPr/>
        </p:nvSpPr>
        <p:spPr bwMode="auto">
          <a:xfrm flipH="1">
            <a:off x="762000" y="57531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838200" y="5680075"/>
            <a:ext cx="7667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</a:rPr>
              <a:t>Model complexity (e.g., number of nodes in decision tree)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457200" y="14097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Accuracy</a:t>
            </a:r>
          </a:p>
        </p:txBody>
      </p:sp>
      <p:sp>
        <p:nvSpPr>
          <p:cNvPr id="79881" name="Text Box 7"/>
          <p:cNvSpPr txBox="1">
            <a:spLocks noChangeArrowheads="1"/>
          </p:cNvSpPr>
          <p:nvPr/>
        </p:nvSpPr>
        <p:spPr bwMode="auto">
          <a:xfrm>
            <a:off x="152400" y="20193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0.9</a:t>
            </a:r>
          </a:p>
        </p:txBody>
      </p:sp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152400" y="29337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0.8</a:t>
            </a:r>
          </a:p>
        </p:txBody>
      </p:sp>
      <p:sp>
        <p:nvSpPr>
          <p:cNvPr id="79883" name="Text Box 9"/>
          <p:cNvSpPr txBox="1">
            <a:spLocks noChangeArrowheads="1"/>
          </p:cNvSpPr>
          <p:nvPr/>
        </p:nvSpPr>
        <p:spPr bwMode="auto">
          <a:xfrm>
            <a:off x="152400" y="37719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0.7</a:t>
            </a:r>
          </a:p>
        </p:txBody>
      </p:sp>
      <p:sp>
        <p:nvSpPr>
          <p:cNvPr id="79884" name="Text Box 10"/>
          <p:cNvSpPr txBox="1">
            <a:spLocks noChangeArrowheads="1"/>
          </p:cNvSpPr>
          <p:nvPr/>
        </p:nvSpPr>
        <p:spPr bwMode="auto">
          <a:xfrm>
            <a:off x="152400" y="46101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0.6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2095500"/>
            <a:ext cx="6629400" cy="2590800"/>
            <a:chOff x="480" y="1200"/>
            <a:chExt cx="4176" cy="1632"/>
          </a:xfrm>
        </p:grpSpPr>
        <p:sp>
          <p:nvSpPr>
            <p:cNvPr id="79904" name="Line 12"/>
            <p:cNvSpPr>
              <a:spLocks noChangeShapeType="1"/>
            </p:cNvSpPr>
            <p:nvPr/>
          </p:nvSpPr>
          <p:spPr bwMode="auto">
            <a:xfrm flipV="1">
              <a:off x="480" y="2160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13"/>
            <p:cNvSpPr>
              <a:spLocks noChangeShapeType="1"/>
            </p:cNvSpPr>
            <p:nvPr/>
          </p:nvSpPr>
          <p:spPr bwMode="auto">
            <a:xfrm flipV="1">
              <a:off x="720" y="187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14"/>
            <p:cNvSpPr>
              <a:spLocks noChangeShapeType="1"/>
            </p:cNvSpPr>
            <p:nvPr/>
          </p:nvSpPr>
          <p:spPr bwMode="auto">
            <a:xfrm flipV="1">
              <a:off x="864" y="163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15"/>
            <p:cNvSpPr>
              <a:spLocks noChangeShapeType="1"/>
            </p:cNvSpPr>
            <p:nvPr/>
          </p:nvSpPr>
          <p:spPr bwMode="auto">
            <a:xfrm flipV="1">
              <a:off x="1296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16"/>
            <p:cNvSpPr>
              <a:spLocks noChangeShapeType="1"/>
            </p:cNvSpPr>
            <p:nvPr/>
          </p:nvSpPr>
          <p:spPr bwMode="auto">
            <a:xfrm flipV="1">
              <a:off x="1392" y="144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17"/>
            <p:cNvSpPr>
              <a:spLocks noChangeShapeType="1"/>
            </p:cNvSpPr>
            <p:nvPr/>
          </p:nvSpPr>
          <p:spPr bwMode="auto">
            <a:xfrm flipV="1">
              <a:off x="2256" y="1392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18"/>
            <p:cNvSpPr>
              <a:spLocks noChangeShapeType="1"/>
            </p:cNvSpPr>
            <p:nvPr/>
          </p:nvSpPr>
          <p:spPr bwMode="auto">
            <a:xfrm flipV="1">
              <a:off x="2400" y="1296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19"/>
            <p:cNvSpPr>
              <a:spLocks noChangeShapeType="1"/>
            </p:cNvSpPr>
            <p:nvPr/>
          </p:nvSpPr>
          <p:spPr bwMode="auto">
            <a:xfrm flipV="1">
              <a:off x="3264" y="1200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6" name="Line 20"/>
          <p:cNvSpPr>
            <a:spLocks noChangeShapeType="1"/>
          </p:cNvSpPr>
          <p:nvPr/>
        </p:nvSpPr>
        <p:spPr bwMode="auto">
          <a:xfrm flipV="1">
            <a:off x="762000" y="3467100"/>
            <a:ext cx="3810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21"/>
          <p:cNvSpPr>
            <a:spLocks noChangeShapeType="1"/>
          </p:cNvSpPr>
          <p:nvPr/>
        </p:nvSpPr>
        <p:spPr bwMode="auto">
          <a:xfrm flipV="1">
            <a:off x="1143000" y="3162300"/>
            <a:ext cx="381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22"/>
          <p:cNvSpPr>
            <a:spLocks noChangeShapeType="1"/>
          </p:cNvSpPr>
          <p:nvPr/>
        </p:nvSpPr>
        <p:spPr bwMode="auto">
          <a:xfrm flipV="1">
            <a:off x="1524000" y="2933700"/>
            <a:ext cx="838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23"/>
          <p:cNvSpPr>
            <a:spLocks noChangeShapeType="1"/>
          </p:cNvSpPr>
          <p:nvPr/>
        </p:nvSpPr>
        <p:spPr bwMode="auto">
          <a:xfrm flipV="1">
            <a:off x="4572000" y="33909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Line 24"/>
          <p:cNvSpPr>
            <a:spLocks noChangeShapeType="1"/>
          </p:cNvSpPr>
          <p:nvPr/>
        </p:nvSpPr>
        <p:spPr bwMode="auto">
          <a:xfrm>
            <a:off x="2362200" y="2933700"/>
            <a:ext cx="838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Line 25"/>
          <p:cNvSpPr>
            <a:spLocks noChangeShapeType="1"/>
          </p:cNvSpPr>
          <p:nvPr/>
        </p:nvSpPr>
        <p:spPr bwMode="auto">
          <a:xfrm flipV="1">
            <a:off x="3200400" y="3086100"/>
            <a:ext cx="3810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Line 26"/>
          <p:cNvSpPr>
            <a:spLocks noChangeShapeType="1"/>
          </p:cNvSpPr>
          <p:nvPr/>
        </p:nvSpPr>
        <p:spPr bwMode="auto">
          <a:xfrm>
            <a:off x="3581400" y="3086100"/>
            <a:ext cx="990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Line 27"/>
          <p:cNvSpPr>
            <a:spLocks noChangeShapeType="1"/>
          </p:cNvSpPr>
          <p:nvPr/>
        </p:nvSpPr>
        <p:spPr bwMode="auto">
          <a:xfrm>
            <a:off x="5410200" y="3390900"/>
            <a:ext cx="11430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Line 28"/>
          <p:cNvSpPr>
            <a:spLocks noChangeShapeType="1"/>
          </p:cNvSpPr>
          <p:nvPr/>
        </p:nvSpPr>
        <p:spPr bwMode="auto">
          <a:xfrm>
            <a:off x="6553200" y="3695700"/>
            <a:ext cx="8382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Text Box 29"/>
          <p:cNvSpPr txBox="1">
            <a:spLocks noChangeArrowheads="1"/>
          </p:cNvSpPr>
          <p:nvPr/>
        </p:nvSpPr>
        <p:spPr bwMode="auto">
          <a:xfrm>
            <a:off x="6172200" y="990600"/>
            <a:ext cx="1890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On training data</a:t>
            </a:r>
          </a:p>
          <a:p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On test data</a:t>
            </a:r>
          </a:p>
          <a:p>
            <a:r>
              <a:rPr lang="en-US">
                <a:solidFill>
                  <a:srgbClr val="92D050"/>
                </a:solidFill>
                <a:latin typeface="Times New Roman" pitchFamily="18" charset="0"/>
              </a:rPr>
              <a:t>On validation data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62000" y="2781300"/>
            <a:ext cx="6553200" cy="2133600"/>
            <a:chOff x="762000" y="2590800"/>
            <a:chExt cx="6553200" cy="2133600"/>
          </a:xfrm>
        </p:grpSpPr>
        <p:sp>
          <p:nvSpPr>
            <p:cNvPr id="79899" name="Line 20"/>
            <p:cNvSpPr>
              <a:spLocks noChangeShapeType="1"/>
            </p:cNvSpPr>
            <p:nvPr/>
          </p:nvSpPr>
          <p:spPr bwMode="auto">
            <a:xfrm flipV="1">
              <a:off x="762000" y="2743200"/>
              <a:ext cx="1066800" cy="198120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22"/>
            <p:cNvSpPr>
              <a:spLocks noChangeShapeType="1"/>
            </p:cNvSpPr>
            <p:nvPr/>
          </p:nvSpPr>
          <p:spPr bwMode="auto">
            <a:xfrm flipV="1">
              <a:off x="1828800" y="2590800"/>
              <a:ext cx="1143000" cy="15240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24"/>
            <p:cNvSpPr>
              <a:spLocks noChangeShapeType="1"/>
            </p:cNvSpPr>
            <p:nvPr/>
          </p:nvSpPr>
          <p:spPr bwMode="auto">
            <a:xfrm>
              <a:off x="2971800" y="2590800"/>
              <a:ext cx="838200" cy="7620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24"/>
            <p:cNvSpPr>
              <a:spLocks noChangeShapeType="1"/>
            </p:cNvSpPr>
            <p:nvPr/>
          </p:nvSpPr>
          <p:spPr bwMode="auto">
            <a:xfrm>
              <a:off x="3810000" y="2667000"/>
              <a:ext cx="838200" cy="30480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24"/>
            <p:cNvSpPr>
              <a:spLocks noChangeShapeType="1"/>
            </p:cNvSpPr>
            <p:nvPr/>
          </p:nvSpPr>
          <p:spPr bwMode="auto">
            <a:xfrm>
              <a:off x="4648200" y="2971800"/>
              <a:ext cx="2667000" cy="38100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2743200" y="2552700"/>
            <a:ext cx="457200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ular Callout 41"/>
          <p:cNvSpPr/>
          <p:nvPr/>
        </p:nvSpPr>
        <p:spPr>
          <a:xfrm>
            <a:off x="1143000" y="1562100"/>
            <a:ext cx="4267200" cy="838200"/>
          </a:xfrm>
          <a:prstGeom prst="wedgeRoundRectCallout">
            <a:avLst>
              <a:gd name="adj1" fmla="val -6988"/>
              <a:gd name="adj2" fmla="val 1000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Remember this </a:t>
            </a:r>
            <a:r>
              <a:rPr lang="en-US" sz="2400" dirty="0" smtClean="0"/>
              <a:t>and </a:t>
            </a:r>
            <a:r>
              <a:rPr lang="en-US" sz="2400" dirty="0"/>
              <a:t>use it as the final classifier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models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 Vector Machines (SVMs), widely used in web 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Tree-augmented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dirty="0" smtClean="0"/>
              <a:t>Feature construction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981325" y="2501900"/>
            <a:ext cx="550863" cy="544513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806825" y="3590925"/>
            <a:ext cx="552450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705100" y="4137025"/>
            <a:ext cx="550863" cy="544513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06825" y="4953000"/>
            <a:ext cx="552450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572000" y="5054600"/>
            <a:ext cx="550862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633913" y="2501900"/>
            <a:ext cx="550862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910138" y="3319463"/>
            <a:ext cx="550862" cy="544512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5735638" y="2774950"/>
            <a:ext cx="552450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5735638" y="4137025"/>
            <a:ext cx="552450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838950" y="4953000"/>
            <a:ext cx="550863" cy="5461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611938" y="2768600"/>
            <a:ext cx="550862" cy="5461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14"/>
          <p:cNvSpPr>
            <a:spLocks noChangeShapeType="1"/>
          </p:cNvSpPr>
          <p:nvPr/>
        </p:nvSpPr>
        <p:spPr bwMode="auto">
          <a:xfrm>
            <a:off x="3365500" y="1881188"/>
            <a:ext cx="3419475" cy="471805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532189" y="1562100"/>
            <a:ext cx="2755900" cy="506730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124200" y="2033588"/>
            <a:ext cx="4265613" cy="4291012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359275" y="1409700"/>
            <a:ext cx="3756025" cy="919401"/>
          </a:xfrm>
          <a:prstGeom prst="wedgeRoundRectCallout">
            <a:avLst>
              <a:gd name="adj1" fmla="val -43773"/>
              <a:gd name="adj2" fmla="val 180039"/>
              <a:gd name="adj3" fmla="val 16667"/>
            </a:avLst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Which one is best hypothesis?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191000" y="1562100"/>
            <a:ext cx="1544638" cy="521970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2743200" y="1828800"/>
            <a:ext cx="4646613" cy="411480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0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2981325" y="2501900"/>
            <a:ext cx="550863" cy="544513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806825" y="3590925"/>
            <a:ext cx="552450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705100" y="4137025"/>
            <a:ext cx="550863" cy="544513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3806825" y="4953000"/>
            <a:ext cx="552450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572000" y="5054600"/>
            <a:ext cx="550862" cy="546100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4633913" y="2501900"/>
            <a:ext cx="550862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910138" y="3319463"/>
            <a:ext cx="550862" cy="544512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5735638" y="2774950"/>
            <a:ext cx="552450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5735638" y="4137025"/>
            <a:ext cx="552450" cy="544513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6838950" y="4953000"/>
            <a:ext cx="550863" cy="5461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6611938" y="2768600"/>
            <a:ext cx="550862" cy="546100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429000" y="1603375"/>
            <a:ext cx="2906712" cy="5067300"/>
          </a:xfrm>
          <a:prstGeom prst="line">
            <a:avLst/>
          </a:prstGeom>
          <a:noFill/>
          <a:ln w="571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Aspect="1" noChangeShapeType="1"/>
          </p:cNvSpPr>
          <p:nvPr/>
        </p:nvSpPr>
        <p:spPr bwMode="auto">
          <a:xfrm rot="5400000">
            <a:off x="4371442" y="3528013"/>
            <a:ext cx="140047" cy="244143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4"/>
          <p:cNvSpPr>
            <a:spLocks noChangeAspect="1" noChangeShapeType="1"/>
          </p:cNvSpPr>
          <p:nvPr/>
        </p:nvSpPr>
        <p:spPr bwMode="auto">
          <a:xfrm rot="5400000">
            <a:off x="4738348" y="3656005"/>
            <a:ext cx="140047" cy="244143"/>
          </a:xfrm>
          <a:prstGeom prst="line">
            <a:avLst/>
          </a:prstGeom>
          <a:noFill/>
          <a:ln w="571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4038600" y="949999"/>
            <a:ext cx="3756025" cy="919401"/>
          </a:xfrm>
          <a:prstGeom prst="wedgeRoundRectCallout">
            <a:avLst>
              <a:gd name="adj1" fmla="val -43773"/>
              <a:gd name="adj2" fmla="val 180039"/>
              <a:gd name="adj3" fmla="val 16667"/>
            </a:avLst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Large</a:t>
            </a:r>
            <a:r>
              <a:rPr lang="en-US" dirty="0" smtClean="0"/>
              <a:t>st distance to neighboring data points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" y="6057900"/>
            <a:ext cx="438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SVMs in </a:t>
            </a:r>
            <a:r>
              <a:rPr lang="en-US" dirty="0" err="1" smtClean="0"/>
              <a:t>Weka</a:t>
            </a:r>
            <a:r>
              <a:rPr lang="en-US" dirty="0" smtClean="0"/>
              <a:t>: SMO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Tree Augmented Naïve Bayes (TAN) </a:t>
            </a:r>
            <a:r>
              <a:rPr lang="en-US" sz="2000" smtClean="0"/>
              <a:t>[Friedman,Geiger &amp; Goldszmidt 1997]</a:t>
            </a:r>
          </a:p>
        </p:txBody>
      </p:sp>
      <p:sp>
        <p:nvSpPr>
          <p:cNvPr id="112643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44958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N-2</a:t>
            </a:r>
          </a:p>
        </p:txBody>
      </p:sp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5867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N-1</a:t>
            </a:r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N</a:t>
            </a: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4343400" y="2247900"/>
            <a:ext cx="5334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4419600" y="2171700"/>
            <a:ext cx="17526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2350" name="Line 14"/>
          <p:cNvSpPr>
            <a:spLocks noChangeShapeType="1"/>
          </p:cNvSpPr>
          <p:nvPr/>
        </p:nvSpPr>
        <p:spPr bwMode="auto">
          <a:xfrm flipH="1">
            <a:off x="2438400" y="3848100"/>
            <a:ext cx="6858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2351" name="Line 15"/>
          <p:cNvSpPr>
            <a:spLocks noChangeShapeType="1"/>
          </p:cNvSpPr>
          <p:nvPr/>
        </p:nvSpPr>
        <p:spPr bwMode="auto">
          <a:xfrm>
            <a:off x="3810000" y="3848100"/>
            <a:ext cx="6858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2352" name="Freeform 16"/>
          <p:cNvSpPr>
            <a:spLocks/>
          </p:cNvSpPr>
          <p:nvPr/>
        </p:nvSpPr>
        <p:spPr bwMode="auto">
          <a:xfrm>
            <a:off x="3581400" y="4000500"/>
            <a:ext cx="3886200" cy="647700"/>
          </a:xfrm>
          <a:custGeom>
            <a:avLst/>
            <a:gdLst>
              <a:gd name="T0" fmla="*/ 0 w 2304"/>
              <a:gd name="T1" fmla="*/ 0 h 1168"/>
              <a:gd name="T2" fmla="*/ 2147483647 w 2304"/>
              <a:gd name="T3" fmla="*/ 2147483647 h 1168"/>
              <a:gd name="T4" fmla="*/ 2147483647 w 2304"/>
              <a:gd name="T5" fmla="*/ 2147483647 h 1168"/>
              <a:gd name="T6" fmla="*/ 2147483647 w 2304"/>
              <a:gd name="T7" fmla="*/ 2147483647 h 1168"/>
              <a:gd name="T8" fmla="*/ 2147483647 w 2304"/>
              <a:gd name="T9" fmla="*/ 2147483647 h 1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"/>
              <a:gd name="T16" fmla="*/ 0 h 1168"/>
              <a:gd name="T17" fmla="*/ 2304 w 2304"/>
              <a:gd name="T18" fmla="*/ 1168 h 1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" h="1168">
                <a:moveTo>
                  <a:pt x="0" y="0"/>
                </a:moveTo>
                <a:cubicBezTo>
                  <a:pt x="28" y="220"/>
                  <a:pt x="56" y="440"/>
                  <a:pt x="192" y="624"/>
                </a:cubicBezTo>
                <a:cubicBezTo>
                  <a:pt x="328" y="808"/>
                  <a:pt x="552" y="1040"/>
                  <a:pt x="816" y="1104"/>
                </a:cubicBezTo>
                <a:cubicBezTo>
                  <a:pt x="1080" y="1168"/>
                  <a:pt x="1528" y="1160"/>
                  <a:pt x="1776" y="1008"/>
                </a:cubicBezTo>
                <a:cubicBezTo>
                  <a:pt x="2024" y="856"/>
                  <a:pt x="2164" y="524"/>
                  <a:pt x="2304" y="192"/>
                </a:cubicBezTo>
              </a:path>
            </a:pathLst>
          </a:cu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eaLnBrk="0" hangingPunct="0"/>
            <a:endParaRPr lang="en-US"/>
          </a:p>
        </p:txBody>
      </p:sp>
      <p:sp>
        <p:nvSpPr>
          <p:cNvPr id="112657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782354" name="Line 18"/>
          <p:cNvSpPr>
            <a:spLocks noChangeShapeType="1"/>
          </p:cNvSpPr>
          <p:nvPr/>
        </p:nvSpPr>
        <p:spPr bwMode="auto">
          <a:xfrm flipH="1">
            <a:off x="6553200" y="3771900"/>
            <a:ext cx="685800" cy="0"/>
          </a:xfrm>
          <a:prstGeom prst="line">
            <a:avLst/>
          </a:pr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2355" name="Freeform 19"/>
          <p:cNvSpPr>
            <a:spLocks/>
          </p:cNvSpPr>
          <p:nvPr/>
        </p:nvSpPr>
        <p:spPr bwMode="auto">
          <a:xfrm>
            <a:off x="1066800" y="4076700"/>
            <a:ext cx="2133600" cy="381000"/>
          </a:xfrm>
          <a:custGeom>
            <a:avLst/>
            <a:gdLst>
              <a:gd name="T0" fmla="*/ 0 w 1344"/>
              <a:gd name="T1" fmla="*/ 2147483647 h 904"/>
              <a:gd name="T2" fmla="*/ 2147483647 w 1344"/>
              <a:gd name="T3" fmla="*/ 2147483647 h 904"/>
              <a:gd name="T4" fmla="*/ 2147483647 w 1344"/>
              <a:gd name="T5" fmla="*/ 2147483647 h 904"/>
              <a:gd name="T6" fmla="*/ 2147483647 w 1344"/>
              <a:gd name="T7" fmla="*/ 2147483647 h 904"/>
              <a:gd name="T8" fmla="*/ 2147483647 w 1344"/>
              <a:gd name="T9" fmla="*/ 0 h 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904"/>
              <a:gd name="T17" fmla="*/ 1344 w 1344"/>
              <a:gd name="T18" fmla="*/ 904 h 9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904">
                <a:moveTo>
                  <a:pt x="0" y="48"/>
                </a:moveTo>
                <a:cubicBezTo>
                  <a:pt x="36" y="200"/>
                  <a:pt x="72" y="352"/>
                  <a:pt x="144" y="480"/>
                </a:cubicBezTo>
                <a:cubicBezTo>
                  <a:pt x="216" y="608"/>
                  <a:pt x="312" y="768"/>
                  <a:pt x="432" y="816"/>
                </a:cubicBezTo>
                <a:cubicBezTo>
                  <a:pt x="552" y="864"/>
                  <a:pt x="712" y="904"/>
                  <a:pt x="864" y="768"/>
                </a:cubicBezTo>
                <a:cubicBezTo>
                  <a:pt x="1016" y="632"/>
                  <a:pt x="1264" y="128"/>
                  <a:pt x="1344" y="0"/>
                </a:cubicBezTo>
              </a:path>
            </a:pathLst>
          </a:custGeom>
          <a:noFill/>
          <a:ln w="444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eaLnBrk="0" hangingPunct="0"/>
            <a:endParaRPr lang="en-US"/>
          </a:p>
        </p:txBody>
      </p: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Class</a:t>
            </a:r>
          </a:p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3886200" y="21717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…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066800" y="4876800"/>
            <a:ext cx="6858000" cy="1905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Models limited set of dependencies</a:t>
            </a:r>
          </a:p>
          <a:p>
            <a:pPr eaLnBrk="0" hangingPunct="0"/>
            <a:r>
              <a:rPr lang="en-US"/>
              <a:t>Guaranteed to find best structure</a:t>
            </a:r>
          </a:p>
          <a:p>
            <a:pPr eaLnBrk="0" hangingPunct="0"/>
            <a:r>
              <a:rPr lang="en-US"/>
              <a:t>Runs in polynomial time</a:t>
            </a:r>
          </a:p>
          <a:p>
            <a:pPr eaLnBrk="0" hangingPunct="0"/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50" grpId="0" animBg="1"/>
      <p:bldP spid="782351" grpId="0" animBg="1"/>
      <p:bldP spid="782352" grpId="0" animBg="1"/>
      <p:bldP spid="782354" grpId="0" animBg="1"/>
      <p:bldP spid="782355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Better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machine learning is having good features</a:t>
            </a:r>
          </a:p>
          <a:p>
            <a:endParaRPr lang="en-US" dirty="0" smtClean="0"/>
          </a:p>
          <a:p>
            <a:r>
              <a:rPr lang="en-US" dirty="0" smtClean="0"/>
              <a:t>In industrial data mining, large effort devoted to constructing appropriate features</a:t>
            </a:r>
          </a:p>
          <a:p>
            <a:endParaRPr lang="en-US" dirty="0" smtClean="0"/>
          </a:p>
          <a:p>
            <a:r>
              <a:rPr lang="en-US" dirty="0" smtClean="0"/>
              <a:t>Ideas??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Feature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capitalization (may indicated a proper noun)</a:t>
            </a:r>
          </a:p>
          <a:p>
            <a:endParaRPr lang="en-US" dirty="0" smtClean="0"/>
          </a:p>
          <a:p>
            <a:r>
              <a:rPr lang="en-US" dirty="0" smtClean="0"/>
              <a:t>Look for commonly occurring sequences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E.g. New York, New York City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Limit to 2-3 consecutive words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all that meet minimum threshold (e.g. occur at least 5 or 10 times in corpus)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Types of Learning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b="1" dirty="0" smtClean="0"/>
              <a:t>Supervised (inductive) learning</a:t>
            </a:r>
          </a:p>
          <a:p>
            <a:pPr lvl="1"/>
            <a:r>
              <a:rPr lang="en-US" dirty="0" smtClean="0"/>
              <a:t>Training data includes desired outputs</a:t>
            </a:r>
          </a:p>
          <a:p>
            <a:r>
              <a:rPr lang="en-US" b="1" dirty="0" smtClean="0"/>
              <a:t>Semi-supervised learning</a:t>
            </a:r>
          </a:p>
          <a:p>
            <a:pPr lvl="1"/>
            <a:r>
              <a:rPr lang="en-US" dirty="0" smtClean="0"/>
              <a:t>Training data includes a few desired outputs</a:t>
            </a:r>
          </a:p>
          <a:p>
            <a:r>
              <a:rPr lang="en-US" b="1" dirty="0" smtClean="0"/>
              <a:t>Unsupervised learning</a:t>
            </a:r>
          </a:p>
          <a:p>
            <a:pPr lvl="1"/>
            <a:r>
              <a:rPr lang="en-US" dirty="0" smtClean="0"/>
              <a:t>Training data does not include desired outputs</a:t>
            </a:r>
          </a:p>
          <a:p>
            <a:r>
              <a:rPr lang="en-US" b="1" dirty="0" smtClean="0"/>
              <a:t>Reinforcement learning</a:t>
            </a:r>
          </a:p>
          <a:p>
            <a:pPr lvl="1"/>
            <a:r>
              <a:rPr lang="en-US" dirty="0" smtClean="0"/>
              <a:t>Rewards from sequence of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30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4E9BAC-3A9C-46C2-AA1F-0D4C8982D1F4}" type="slidenum">
              <a:rPr lang="en-US"/>
              <a:pPr/>
              <a:t>31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Ensembles of Classifiers 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4000" dirty="0" smtClean="0"/>
              <a:t>Traditional approach: Use one classifier</a:t>
            </a:r>
          </a:p>
          <a:p>
            <a:pPr>
              <a:lnSpc>
                <a:spcPct val="85000"/>
              </a:lnSpc>
            </a:pPr>
            <a:r>
              <a:rPr lang="en-US" sz="4000" dirty="0" smtClean="0"/>
              <a:t>Alternative approach: Use lots of classifiers</a:t>
            </a:r>
          </a:p>
          <a:p>
            <a:pPr>
              <a:lnSpc>
                <a:spcPct val="85000"/>
              </a:lnSpc>
            </a:pPr>
            <a:r>
              <a:rPr lang="en-US" sz="4000" dirty="0" smtClean="0"/>
              <a:t>Approaches: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3600" dirty="0" smtClean="0"/>
              <a:t>Cross-validated committees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3600" dirty="0" smtClean="0"/>
              <a:t>Bagging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3600" dirty="0" smtClean="0"/>
              <a:t>Boosting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3600" dirty="0" smtClean="0"/>
              <a:t>Stacking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31943F-634F-4486-8D5C-A94C8DF7D421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62175" y="1201738"/>
          <a:ext cx="4819650" cy="5181600"/>
        </p:xfrm>
        <a:graphic>
          <a:graphicData uri="http://schemas.openxmlformats.org/presentationml/2006/ole">
            <p:oleObj spid="_x0000_s1026" name="Bitmap Image" r:id="rId4" imgW="4819048" imgH="5180952" progId="PBrush">
              <p:embed/>
            </p:oleObj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C37814-CBBD-450D-87FF-57A0810BA105}" type="slidenum">
              <a:rPr lang="en-US"/>
              <a:pPr/>
              <a:t>33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675"/>
          </a:xfrm>
        </p:spPr>
        <p:txBody>
          <a:bodyPr/>
          <a:lstStyle/>
          <a:p>
            <a:r>
              <a:rPr lang="en-US" sz="4000" smtClean="0"/>
              <a:t>Ensembles of Classifiers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587375"/>
            <a:ext cx="9296400" cy="1776413"/>
          </a:xfrm>
        </p:spPr>
        <p:txBody>
          <a:bodyPr/>
          <a:lstStyle/>
          <a:p>
            <a:r>
              <a:rPr lang="en-US" smtClean="0"/>
              <a:t>Assume </a:t>
            </a:r>
          </a:p>
          <a:p>
            <a:pPr lvl="1"/>
            <a:r>
              <a:rPr lang="en-US" smtClean="0"/>
              <a:t>Errors are independent (suppose 30% error)</a:t>
            </a:r>
          </a:p>
          <a:p>
            <a:pPr lvl="1"/>
            <a:r>
              <a:rPr lang="en-US" smtClean="0"/>
              <a:t>Majority vote</a:t>
            </a:r>
          </a:p>
          <a:p>
            <a:r>
              <a:rPr lang="en-US" smtClean="0"/>
              <a:t>Probability that majority is wrong…</a:t>
            </a:r>
          </a:p>
          <a:p>
            <a:pPr lvl="1"/>
            <a:endParaRPr lang="en-US" smtClean="0"/>
          </a:p>
        </p:txBody>
      </p:sp>
      <p:sp>
        <p:nvSpPr>
          <p:cNvPr id="1326084" name="Rectangle 4"/>
          <p:cNvSpPr>
            <a:spLocks noChangeArrowheads="1"/>
          </p:cNvSpPr>
          <p:nvPr/>
        </p:nvSpPr>
        <p:spPr bwMode="auto">
          <a:xfrm>
            <a:off x="0" y="4953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3200" b="0">
                <a:solidFill>
                  <a:srgbClr val="0033CC"/>
                </a:solidFill>
              </a:rPr>
              <a:t>If individual area is 0.3</a:t>
            </a: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3200">
                <a:solidFill>
                  <a:srgbClr val="990099"/>
                </a:solidFill>
              </a:rPr>
              <a:t>Area under curve for </a:t>
            </a:r>
            <a:r>
              <a:rPr lang="en-US" sz="3200">
                <a:solidFill>
                  <a:srgbClr val="990099"/>
                </a:solidFill>
                <a:sym typeface="Symbol" pitchFamily="18" charset="2"/>
              </a:rPr>
              <a:t>11 wrong is 0.026</a:t>
            </a:r>
            <a:endParaRPr lang="en-US" sz="3200" b="0">
              <a:solidFill>
                <a:srgbClr val="990099"/>
              </a:solidFill>
              <a:sym typeface="Symbol" pitchFamily="18" charset="2"/>
            </a:endParaRPr>
          </a:p>
          <a:p>
            <a:pPr marL="342900" indent="-34290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sz="3200" b="0">
                <a:solidFill>
                  <a:srgbClr val="0033CC"/>
                </a:solidFill>
                <a:sym typeface="Symbol" pitchFamily="18" charset="2"/>
              </a:rPr>
              <a:t>Order of magnitude improvement!</a:t>
            </a:r>
            <a:endParaRPr lang="en-US" sz="320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326085" name="Text Box 5"/>
          <p:cNvSpPr txBox="1">
            <a:spLocks noChangeArrowheads="1"/>
          </p:cNvSpPr>
          <p:nvPr/>
        </p:nvSpPr>
        <p:spPr bwMode="auto">
          <a:xfrm rot="-1965449">
            <a:off x="4087813" y="3332163"/>
            <a:ext cx="2427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Ensemble of 21 </a:t>
            </a:r>
          </a:p>
          <a:p>
            <a:r>
              <a:rPr lang="en-US" b="0">
                <a:solidFill>
                  <a:srgbClr val="FF0000"/>
                </a:solidFill>
              </a:rPr>
              <a:t>classifiers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9488" y="3049588"/>
            <a:ext cx="8137525" cy="1924050"/>
            <a:chOff x="617" y="1921"/>
            <a:chExt cx="5126" cy="1212"/>
          </a:xfrm>
        </p:grpSpPr>
        <p:sp>
          <p:nvSpPr>
            <p:cNvPr id="31754" name="Rectangle 7"/>
            <p:cNvSpPr>
              <a:spLocks noChangeArrowheads="1"/>
            </p:cNvSpPr>
            <p:nvPr/>
          </p:nvSpPr>
          <p:spPr bwMode="auto">
            <a:xfrm>
              <a:off x="1440" y="297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Rectangle 8"/>
            <p:cNvSpPr>
              <a:spLocks noChangeArrowheads="1"/>
            </p:cNvSpPr>
            <p:nvPr/>
          </p:nvSpPr>
          <p:spPr bwMode="auto">
            <a:xfrm>
              <a:off x="1536" y="2880"/>
              <a:ext cx="9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Rectangle 9"/>
            <p:cNvSpPr>
              <a:spLocks noChangeArrowheads="1"/>
            </p:cNvSpPr>
            <p:nvPr/>
          </p:nvSpPr>
          <p:spPr bwMode="auto">
            <a:xfrm>
              <a:off x="1632" y="2736"/>
              <a:ext cx="9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Rectangle 10"/>
            <p:cNvSpPr>
              <a:spLocks noChangeArrowheads="1"/>
            </p:cNvSpPr>
            <p:nvPr/>
          </p:nvSpPr>
          <p:spPr bwMode="auto">
            <a:xfrm>
              <a:off x="1728" y="2496"/>
              <a:ext cx="9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Rectangle 11"/>
            <p:cNvSpPr>
              <a:spLocks noChangeArrowheads="1"/>
            </p:cNvSpPr>
            <p:nvPr/>
          </p:nvSpPr>
          <p:spPr bwMode="auto">
            <a:xfrm>
              <a:off x="1824" y="2160"/>
              <a:ext cx="96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>
              <a:off x="1920" y="2064"/>
              <a:ext cx="9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Rectangle 13"/>
            <p:cNvSpPr>
              <a:spLocks noChangeArrowheads="1"/>
            </p:cNvSpPr>
            <p:nvPr/>
          </p:nvSpPr>
          <p:spPr bwMode="auto">
            <a:xfrm>
              <a:off x="2016" y="2112"/>
              <a:ext cx="96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Rectangle 14"/>
            <p:cNvSpPr>
              <a:spLocks noChangeArrowheads="1"/>
            </p:cNvSpPr>
            <p:nvPr/>
          </p:nvSpPr>
          <p:spPr bwMode="auto">
            <a:xfrm>
              <a:off x="2112" y="2400"/>
              <a:ext cx="96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Rectangle 15"/>
            <p:cNvSpPr>
              <a:spLocks noChangeArrowheads="1"/>
            </p:cNvSpPr>
            <p:nvPr/>
          </p:nvSpPr>
          <p:spPr bwMode="auto">
            <a:xfrm>
              <a:off x="2208" y="2640"/>
              <a:ext cx="96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Rectangle 16"/>
            <p:cNvSpPr>
              <a:spLocks noChangeArrowheads="1"/>
            </p:cNvSpPr>
            <p:nvPr/>
          </p:nvSpPr>
          <p:spPr bwMode="auto">
            <a:xfrm>
              <a:off x="2304" y="2832"/>
              <a:ext cx="96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Rectangle 17"/>
            <p:cNvSpPr>
              <a:spLocks noChangeArrowheads="1"/>
            </p:cNvSpPr>
            <p:nvPr/>
          </p:nvSpPr>
          <p:spPr bwMode="auto">
            <a:xfrm>
              <a:off x="2400" y="2928"/>
              <a:ext cx="96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18"/>
            <p:cNvSpPr>
              <a:spLocks noChangeArrowheads="1"/>
            </p:cNvSpPr>
            <p:nvPr/>
          </p:nvSpPr>
          <p:spPr bwMode="auto">
            <a:xfrm>
              <a:off x="2496" y="2976"/>
              <a:ext cx="96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Rectangle 19"/>
            <p:cNvSpPr>
              <a:spLocks noChangeArrowheads="1"/>
            </p:cNvSpPr>
            <p:nvPr/>
          </p:nvSpPr>
          <p:spPr bwMode="auto">
            <a:xfrm>
              <a:off x="2592" y="3024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Rectangle 20"/>
            <p:cNvSpPr>
              <a:spLocks noChangeArrowheads="1"/>
            </p:cNvSpPr>
            <p:nvPr/>
          </p:nvSpPr>
          <p:spPr bwMode="auto">
            <a:xfrm>
              <a:off x="2688" y="3024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21"/>
            <p:cNvSpPr>
              <a:spLocks noChangeShapeType="1"/>
            </p:cNvSpPr>
            <p:nvPr/>
          </p:nvSpPr>
          <p:spPr bwMode="auto">
            <a:xfrm>
              <a:off x="1344" y="1968"/>
              <a:ext cx="0" cy="110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22"/>
            <p:cNvSpPr>
              <a:spLocks noChangeShapeType="1"/>
            </p:cNvSpPr>
            <p:nvPr/>
          </p:nvSpPr>
          <p:spPr bwMode="auto">
            <a:xfrm>
              <a:off x="1344" y="3072"/>
              <a:ext cx="235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Text Box 23"/>
            <p:cNvSpPr txBox="1">
              <a:spLocks noChangeArrowheads="1"/>
            </p:cNvSpPr>
            <p:nvPr/>
          </p:nvSpPr>
          <p:spPr bwMode="auto">
            <a:xfrm>
              <a:off x="617" y="1921"/>
              <a:ext cx="713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>
                  <a:solidFill>
                    <a:schemeClr val="tx2"/>
                  </a:solidFill>
                </a:rPr>
                <a:t>Prob  0.2</a:t>
              </a:r>
            </a:p>
            <a:p>
              <a:pPr algn="r">
                <a:lnSpc>
                  <a:spcPct val="80000"/>
                </a:lnSpc>
              </a:pPr>
              <a:endParaRPr lang="en-US" sz="1600">
                <a:solidFill>
                  <a:schemeClr val="tx2"/>
                </a:solidFill>
              </a:endParaRPr>
            </a:p>
            <a:p>
              <a:pPr algn="r">
                <a:lnSpc>
                  <a:spcPct val="80000"/>
                </a:lnSpc>
              </a:pPr>
              <a:endParaRPr lang="en-US" sz="1600">
                <a:solidFill>
                  <a:schemeClr val="tx2"/>
                </a:solidFill>
              </a:endParaRPr>
            </a:p>
            <a:p>
              <a:pPr algn="r">
                <a:lnSpc>
                  <a:spcPct val="80000"/>
                </a:lnSpc>
              </a:pPr>
              <a:endParaRPr lang="en-US" sz="1600">
                <a:solidFill>
                  <a:schemeClr val="tx2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600">
                  <a:solidFill>
                    <a:schemeClr val="tx2"/>
                  </a:solidFill>
                </a:rPr>
                <a:t>0.1</a:t>
              </a:r>
            </a:p>
          </p:txBody>
        </p:sp>
        <p:sp>
          <p:nvSpPr>
            <p:cNvPr id="31771" name="Text Box 24"/>
            <p:cNvSpPr txBox="1">
              <a:spLocks noChangeArrowheads="1"/>
            </p:cNvSpPr>
            <p:nvPr/>
          </p:nvSpPr>
          <p:spPr bwMode="auto">
            <a:xfrm>
              <a:off x="3734" y="2921"/>
              <a:ext cx="20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</a:rPr>
                <a:t>Number of classifiers in error</a:t>
              </a:r>
            </a:p>
          </p:txBody>
        </p:sp>
      </p:grpSp>
      <p:sp>
        <p:nvSpPr>
          <p:cNvPr id="31753" name="Rectangle 25"/>
          <p:cNvSpPr>
            <a:spLocks noChangeArrowheads="1"/>
          </p:cNvSpPr>
          <p:nvPr/>
        </p:nvSpPr>
        <p:spPr bwMode="auto">
          <a:xfrm>
            <a:off x="117475" y="2509838"/>
            <a:ext cx="92964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5000"/>
              </a:lnSpc>
              <a:spcBef>
                <a:spcPct val="10000"/>
              </a:spcBef>
              <a:buFontTx/>
              <a:buChar char=" "/>
            </a:pPr>
            <a:r>
              <a:rPr lang="en-US" sz="2800" b="0"/>
              <a:t>= area under binomial 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4" grpId="0" autoUpdateAnimBg="0"/>
      <p:bldP spid="1326084" grpId="1"/>
      <p:bldP spid="13260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51F1C2-A578-49CC-9461-17AE5C809D9D}" type="slidenum">
              <a:rPr lang="en-US"/>
              <a:pPr/>
              <a:t>34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Constructing Ensembles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2276475"/>
            <a:ext cx="929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Partition examples into </a:t>
            </a:r>
            <a:r>
              <a:rPr lang="en-US" sz="2800" i="1" smtClean="0"/>
              <a:t>k</a:t>
            </a:r>
            <a:r>
              <a:rPr lang="en-US" sz="2800" smtClean="0"/>
              <a:t> disjoint equiv classes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Now create </a:t>
            </a:r>
            <a:r>
              <a:rPr lang="en-US" sz="2800" i="1" smtClean="0"/>
              <a:t>k </a:t>
            </a:r>
            <a:r>
              <a:rPr lang="en-US" sz="2800" smtClean="0"/>
              <a:t>training sets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Each set is union of all equiv classes </a:t>
            </a:r>
            <a:r>
              <a:rPr lang="en-US" sz="2400" b="1" i="1" smtClean="0">
                <a:solidFill>
                  <a:srgbClr val="9900CC"/>
                </a:solidFill>
              </a:rPr>
              <a:t>except one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So each set has (k-1)/k of the original training data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Now train a classifier on each set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53988" y="8556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0">
                <a:solidFill>
                  <a:schemeClr val="tx2"/>
                </a:solidFill>
              </a:rPr>
              <a:t>Cross-validated committees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1500188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2074863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2649538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3224213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3798888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4373563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1" name="Rectangle 11"/>
          <p:cNvSpPr>
            <a:spLocks noChangeArrowheads="1"/>
          </p:cNvSpPr>
          <p:nvPr/>
        </p:nvSpPr>
        <p:spPr bwMode="auto">
          <a:xfrm>
            <a:off x="4948238" y="4883150"/>
            <a:ext cx="574675" cy="1349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5522913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3" name="Rectangle 13"/>
          <p:cNvSpPr>
            <a:spLocks noChangeArrowheads="1"/>
          </p:cNvSpPr>
          <p:nvPr/>
        </p:nvSpPr>
        <p:spPr bwMode="auto">
          <a:xfrm>
            <a:off x="6097588" y="4883150"/>
            <a:ext cx="574675" cy="1349375"/>
          </a:xfrm>
          <a:prstGeom prst="rect">
            <a:avLst/>
          </a:prstGeom>
          <a:solidFill>
            <a:srgbClr val="00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Text Box 14"/>
          <p:cNvSpPr txBox="1">
            <a:spLocks noChangeArrowheads="1"/>
          </p:cNvSpPr>
          <p:nvPr/>
        </p:nvSpPr>
        <p:spPr bwMode="auto">
          <a:xfrm rot="-5400000">
            <a:off x="4526756" y="5306219"/>
            <a:ext cx="1303338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Holdout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B5DA95-DC35-4A36-92D0-F2E3F4ECA599}" type="slidenum">
              <a:rPr lang="en-US"/>
              <a:pPr/>
              <a:t>35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Construction II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200275"/>
            <a:ext cx="929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Generate k sets of training examples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each set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Draw m examples randomly (with replacement)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From the original set of m examples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training set corresponds to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63.2% of original (+ duplicates)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Now train classifier on each 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Intuition: Sampling helps algorithm become more robust to noise/outliers in the data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52400" y="8556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0">
                <a:solidFill>
                  <a:schemeClr val="tx2"/>
                </a:solidFill>
              </a:rPr>
              <a:t>Bagging</a:t>
            </a:r>
            <a:endParaRPr lang="en-US" sz="4400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70ACD2-0A7C-4D05-8226-D713A8C3D971}" type="slidenum">
              <a:rPr lang="en-US"/>
              <a:pPr/>
              <a:t>36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Ensemble Creation III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36763"/>
            <a:ext cx="9144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Maintain prob distribution over set of training ex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Create k sets of training data iteratively: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On iteration </a:t>
            </a:r>
            <a:r>
              <a:rPr lang="en-US" sz="2800" i="1" smtClean="0"/>
              <a:t>i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Draw m examples randomly (like bagging)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But use probability distribution to bias selection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Train classifier number</a:t>
            </a:r>
            <a:r>
              <a:rPr lang="en-US" sz="2400" i="1" smtClean="0"/>
              <a:t> i  </a:t>
            </a:r>
            <a:r>
              <a:rPr lang="en-US" sz="2400" smtClean="0"/>
              <a:t>on this training set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Test partial ensemble (of </a:t>
            </a:r>
            <a:r>
              <a:rPr lang="en-US" sz="2400" i="1" smtClean="0"/>
              <a:t>i</a:t>
            </a:r>
            <a:r>
              <a:rPr lang="en-US" sz="2400" smtClean="0"/>
              <a:t> classifiers) on all training exs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Modify distribution: increase P of each error ex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800" smtClean="0"/>
              <a:t>Create harder and harder learning problems...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“Bagging with </a:t>
            </a:r>
            <a:r>
              <a:rPr lang="en-US" sz="2800" b="1" i="1" smtClean="0">
                <a:solidFill>
                  <a:srgbClr val="D60093"/>
                </a:solidFill>
              </a:rPr>
              <a:t>optimized</a:t>
            </a:r>
            <a:r>
              <a:rPr lang="en-US" sz="2800" smtClean="0"/>
              <a:t> choice of examples”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8937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b="0">
                <a:solidFill>
                  <a:schemeClr val="tx2"/>
                </a:solidFill>
              </a:rPr>
              <a:t>Boosting	</a:t>
            </a:r>
            <a:endParaRPr lang="en-US" sz="4400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F992F8-1AEC-4501-8653-860D59BFB8C5}" type="slidenum">
              <a:rPr lang="en-US"/>
              <a:pPr/>
              <a:t>37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Ensemble Creation IV</a:t>
            </a:r>
            <a:br>
              <a:rPr lang="en-US" smtClean="0"/>
            </a:br>
            <a:r>
              <a:rPr lang="en-US" smtClean="0">
                <a:solidFill>
                  <a:schemeClr val="tx1"/>
                </a:solidFill>
              </a:rPr>
              <a:t>Stacking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6513"/>
            <a:ext cx="9144000" cy="19685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Train several base learners</a:t>
            </a:r>
          </a:p>
          <a:p>
            <a:pPr>
              <a:lnSpc>
                <a:spcPct val="85000"/>
              </a:lnSpc>
            </a:pPr>
            <a:r>
              <a:rPr lang="en-US" smtClean="0"/>
              <a:t>Next train meta-learner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Learns when base learners are right / wrong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Now meta learner arbitrates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154113" y="3082925"/>
          <a:ext cx="6759575" cy="2328863"/>
        </p:xfrm>
        <a:graphic>
          <a:graphicData uri="http://schemas.openxmlformats.org/presentationml/2006/ole">
            <p:oleObj spid="_x0000_s2050" name="Bitmap Image" r:id="rId4" imgW="4095238" imgH="1600000" progId="PBrush">
              <p:embed/>
            </p:oleObj>
          </a:graphicData>
        </a:graphic>
      </p:graphicFrame>
      <p:sp>
        <p:nvSpPr>
          <p:cNvPr id="1334277" name="Rectangle 5"/>
          <p:cNvSpPr>
            <a:spLocks noChangeArrowheads="1"/>
          </p:cNvSpPr>
          <p:nvPr/>
        </p:nvSpPr>
        <p:spPr bwMode="auto">
          <a:xfrm>
            <a:off x="-458788" y="5411788"/>
            <a:ext cx="9144001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5000"/>
              </a:lnSpc>
              <a:spcBef>
                <a:spcPct val="10000"/>
              </a:spcBef>
              <a:buFontTx/>
              <a:buChar char=" "/>
            </a:pPr>
            <a:r>
              <a:rPr lang="en-US" sz="2800" b="0"/>
              <a:t>Train using cross validated committees</a:t>
            </a:r>
          </a:p>
          <a:p>
            <a:pPr marL="1143000" lvl="2" indent="-2286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b="0"/>
              <a:t>Meta-L inputs = base learner predictions</a:t>
            </a:r>
          </a:p>
          <a:p>
            <a:pPr marL="1143000" lvl="2" indent="-22860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b="0"/>
              <a:t>Training examples = ‘test set’ from cross validation</a:t>
            </a:r>
          </a:p>
          <a:p>
            <a:pPr marL="742950" lvl="1" indent="-285750">
              <a:lnSpc>
                <a:spcPct val="95000"/>
              </a:lnSpc>
              <a:spcBef>
                <a:spcPct val="10000"/>
              </a:spcBef>
              <a:buFontTx/>
              <a:buChar char=" "/>
            </a:pPr>
            <a:endParaRPr lang="en-US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9FF0C6-F243-4EFF-A281-F4132970DFB7}" type="slidenum">
              <a:rPr lang="en-US"/>
              <a:pPr/>
              <a:t>38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Overfitting</a:t>
            </a:r>
          </a:p>
          <a:p>
            <a:r>
              <a:rPr lang="en-US" smtClean="0"/>
              <a:t>Ensembles</a:t>
            </a:r>
          </a:p>
          <a:p>
            <a:pPr lvl="1"/>
            <a:r>
              <a:rPr lang="en-US" smtClean="0"/>
              <a:t>Learners: The more the merrier</a:t>
            </a:r>
          </a:p>
          <a:p>
            <a:r>
              <a:rPr lang="en-US" smtClean="0"/>
              <a:t>Co-Training</a:t>
            </a:r>
          </a:p>
          <a:p>
            <a:pPr lvl="1"/>
            <a:r>
              <a:rPr lang="en-US" smtClean="0"/>
              <a:t>Supervised learning with few labeled training ex</a:t>
            </a:r>
          </a:p>
          <a:p>
            <a:r>
              <a:rPr lang="en-US" smtClean="0"/>
              <a:t>Clustering</a:t>
            </a:r>
          </a:p>
          <a:p>
            <a:pPr lvl="1"/>
            <a:r>
              <a:rPr lang="en-US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39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F30BAE-2B49-4583-8366-77C261F28E6D}" type="slidenum">
              <a:rPr lang="en-US"/>
              <a:pPr/>
              <a:t>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5663"/>
          </a:xfrm>
        </p:spPr>
        <p:txBody>
          <a:bodyPr/>
          <a:lstStyle/>
          <a:p>
            <a:r>
              <a:rPr lang="en-US" smtClean="0"/>
              <a:t>Supervised Learning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3625"/>
            <a:ext cx="9144000" cy="4114800"/>
          </a:xfrm>
        </p:spPr>
        <p:txBody>
          <a:bodyPr/>
          <a:lstStyle/>
          <a:p>
            <a:r>
              <a:rPr lang="en-US" b="1" smtClean="0"/>
              <a:t>Inductive learning</a:t>
            </a:r>
            <a:r>
              <a:rPr lang="en-US" smtClean="0"/>
              <a:t> or “</a:t>
            </a:r>
            <a:r>
              <a:rPr lang="en-US" b="1" smtClean="0"/>
              <a:t>Prediction”</a:t>
            </a:r>
            <a:r>
              <a:rPr lang="en-US" smtClean="0"/>
              <a:t>:</a:t>
            </a:r>
          </a:p>
          <a:p>
            <a:pPr lvl="1"/>
            <a:r>
              <a:rPr lang="en-US" b="1" smtClean="0"/>
              <a:t>Given</a:t>
            </a:r>
            <a:r>
              <a:rPr lang="en-US" smtClean="0"/>
              <a:t> examples of a function </a:t>
            </a:r>
            <a:r>
              <a:rPr lang="en-US" i="1" smtClean="0"/>
              <a:t>(X, F(X))</a:t>
            </a:r>
          </a:p>
          <a:p>
            <a:pPr lvl="1"/>
            <a:r>
              <a:rPr lang="en-US" b="1" smtClean="0"/>
              <a:t>Predict</a:t>
            </a:r>
            <a:r>
              <a:rPr lang="en-US" smtClean="0"/>
              <a:t> function </a:t>
            </a:r>
            <a:r>
              <a:rPr lang="en-US" i="1" smtClean="0"/>
              <a:t>F(X)</a:t>
            </a:r>
            <a:r>
              <a:rPr lang="en-US" smtClean="0"/>
              <a:t>  for new examples </a:t>
            </a:r>
            <a:r>
              <a:rPr lang="en-US" i="1" smtClean="0"/>
              <a:t>X</a:t>
            </a:r>
          </a:p>
        </p:txBody>
      </p:sp>
      <p:sp>
        <p:nvSpPr>
          <p:cNvPr id="1262596" name="Rectangle 4"/>
          <p:cNvSpPr>
            <a:spLocks noChangeArrowheads="1"/>
          </p:cNvSpPr>
          <p:nvPr/>
        </p:nvSpPr>
        <p:spPr bwMode="auto">
          <a:xfrm>
            <a:off x="155575" y="2928938"/>
            <a:ext cx="9144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3200" b="0">
                <a:solidFill>
                  <a:srgbClr val="0033CC"/>
                </a:solidFill>
              </a:rPr>
              <a:t>Classification</a:t>
            </a:r>
          </a:p>
          <a:p>
            <a:pPr marL="742950" lvl="1" indent="-285750">
              <a:lnSpc>
                <a:spcPct val="85000"/>
              </a:lnSpc>
              <a:buFontTx/>
              <a:buChar char=" "/>
            </a:pPr>
            <a:r>
              <a:rPr lang="en-US" sz="2800" b="0" i="1"/>
              <a:t>F(X) = </a:t>
            </a:r>
            <a:r>
              <a:rPr lang="en-US" sz="2800" b="0"/>
              <a:t>Discrete 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3200" b="0">
                <a:solidFill>
                  <a:srgbClr val="0033CC"/>
                </a:solidFill>
              </a:rPr>
              <a:t>Regression</a:t>
            </a:r>
          </a:p>
          <a:p>
            <a:pPr marL="742950" lvl="1" indent="-285750">
              <a:lnSpc>
                <a:spcPct val="85000"/>
              </a:lnSpc>
              <a:buFontTx/>
              <a:buChar char=" "/>
            </a:pPr>
            <a:r>
              <a:rPr lang="en-US" sz="2800" b="0" i="1"/>
              <a:t>F(X) = </a:t>
            </a:r>
            <a:r>
              <a:rPr lang="en-US" sz="2800" b="0"/>
              <a:t>Continuous </a:t>
            </a:r>
          </a:p>
          <a:p>
            <a:pPr marL="342900" indent="-342900">
              <a:lnSpc>
                <a:spcPct val="85000"/>
              </a:lnSpc>
              <a:buFontTx/>
              <a:buChar char="•"/>
            </a:pPr>
            <a:r>
              <a:rPr lang="en-US" sz="3200" b="0">
                <a:solidFill>
                  <a:srgbClr val="0033CC"/>
                </a:solidFill>
              </a:rPr>
              <a:t>Probability estimation</a:t>
            </a:r>
          </a:p>
          <a:p>
            <a:pPr marL="742950" lvl="1" indent="-285750">
              <a:lnSpc>
                <a:spcPct val="85000"/>
              </a:lnSpc>
              <a:buFontTx/>
              <a:buChar char=" "/>
            </a:pPr>
            <a:r>
              <a:rPr lang="en-US" sz="2800" b="0" i="1"/>
              <a:t>F(X)</a:t>
            </a:r>
            <a:r>
              <a:rPr lang="en-US" sz="2800" b="0"/>
              <a:t> = Probability</a:t>
            </a:r>
            <a:r>
              <a:rPr lang="en-US" sz="2800" b="0" i="1"/>
              <a:t>(X):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C1A3C5-ED2F-4340-B5DF-7D793C4A1040}" type="slidenum">
              <a:rPr lang="en-US"/>
              <a:pPr/>
              <a:t>40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Co-Training  Motivation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methods need labeled data</a:t>
            </a:r>
          </a:p>
          <a:p>
            <a:pPr lvl="1"/>
            <a:r>
              <a:rPr lang="en-US" dirty="0" smtClean="0"/>
              <a:t>Lots of &lt;x, f(x)&gt; pairs</a:t>
            </a:r>
          </a:p>
          <a:p>
            <a:pPr lvl="1"/>
            <a:r>
              <a:rPr lang="en-US" dirty="0" smtClean="0"/>
              <a:t>Hard to get… (who wants to label data?)</a:t>
            </a:r>
          </a:p>
          <a:p>
            <a:endParaRPr lang="en-US" dirty="0" smtClean="0"/>
          </a:p>
          <a:p>
            <a:r>
              <a:rPr lang="en-US" dirty="0" smtClean="0"/>
              <a:t>But unlabeled data is usually plentiful…</a:t>
            </a:r>
          </a:p>
          <a:p>
            <a:pPr lvl="1"/>
            <a:r>
              <a:rPr lang="en-US" dirty="0" smtClean="0"/>
              <a:t>Could we use this instead??????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Semi-supervised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8CFD73-4051-42E8-8F0B-E69DD5E98DE4}" type="slidenum">
              <a:rPr lang="en-US"/>
              <a:pPr/>
              <a:t>41</a:t>
            </a:fld>
            <a:endParaRPr lang="en-US"/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mtClean="0"/>
              <a:t>Co-training</a:t>
            </a:r>
          </a:p>
        </p:txBody>
      </p:sp>
      <p:sp>
        <p:nvSpPr>
          <p:cNvPr id="134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57300"/>
            <a:ext cx="9144000" cy="3429000"/>
          </a:xfrm>
        </p:spPr>
        <p:txBody>
          <a:bodyPr/>
          <a:lstStyle/>
          <a:p>
            <a:r>
              <a:rPr lang="en-US" smtClean="0"/>
              <a:t>Have </a:t>
            </a:r>
            <a:r>
              <a:rPr lang="en-US" b="1" i="1" smtClean="0"/>
              <a:t>little</a:t>
            </a:r>
            <a:r>
              <a:rPr lang="en-US" smtClean="0"/>
              <a:t> labeled data + </a:t>
            </a:r>
            <a:r>
              <a:rPr lang="en-US" b="1" i="1" smtClean="0"/>
              <a:t>lots</a:t>
            </a:r>
            <a:r>
              <a:rPr lang="en-US" smtClean="0"/>
              <a:t> of unlabeled</a:t>
            </a:r>
          </a:p>
          <a:p>
            <a:pPr lvl="1"/>
            <a:endParaRPr lang="en-US" smtClean="0"/>
          </a:p>
          <a:p>
            <a:r>
              <a:rPr lang="en-US" smtClean="0"/>
              <a:t>Each instance has two parts:</a:t>
            </a:r>
          </a:p>
          <a:p>
            <a:pPr lvl="1">
              <a:buFontTx/>
              <a:buNone/>
            </a:pPr>
            <a:r>
              <a:rPr lang="en-US" smtClean="0"/>
              <a:t>x = [x1, x2]</a:t>
            </a:r>
          </a:p>
          <a:p>
            <a:pPr lvl="1">
              <a:buFontTx/>
              <a:buNone/>
            </a:pPr>
            <a:r>
              <a:rPr lang="en-US" smtClean="0"/>
              <a:t>x1, x2 conditionally independent given f(x)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Each half can be used to classify instance</a:t>
            </a:r>
          </a:p>
          <a:p>
            <a:pPr lvl="1">
              <a:buFontTx/>
              <a:buNone/>
            </a:pPr>
            <a:r>
              <a:rPr lang="en-US" smtClean="0">
                <a:sym typeface="Symbol" pitchFamily="18" charset="2"/>
              </a:rPr>
              <a:t></a:t>
            </a:r>
            <a:r>
              <a:rPr lang="en-US" smtClean="0"/>
              <a:t>f1, f2  such that   f1(x1) ~ f2(x2) ~ f(x)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Both f1, f2 are learnable</a:t>
            </a:r>
          </a:p>
          <a:p>
            <a:pPr lvl="1">
              <a:buFontTx/>
              <a:buNone/>
            </a:pPr>
            <a:r>
              <a:rPr lang="en-US" smtClean="0"/>
              <a:t>f1 </a:t>
            </a:r>
            <a:r>
              <a:rPr lang="en-US" smtClean="0">
                <a:sym typeface="Symbol" pitchFamily="18" charset="2"/>
              </a:rPr>
              <a:t> H1,    </a:t>
            </a:r>
            <a:r>
              <a:rPr lang="en-US" smtClean="0"/>
              <a:t>f2 </a:t>
            </a:r>
            <a:r>
              <a:rPr lang="en-US" smtClean="0">
                <a:sym typeface="Symbol" pitchFamily="18" charset="2"/>
              </a:rPr>
              <a:t> H2,    </a:t>
            </a:r>
            <a:r>
              <a:rPr lang="en-US" smtClean="0"/>
              <a:t> learning algorithms A1, A2</a:t>
            </a:r>
            <a:endParaRPr lang="en-US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37894" name="Rectangle 18"/>
          <p:cNvSpPr>
            <a:spLocks noChangeArrowheads="1"/>
          </p:cNvSpPr>
          <p:nvPr/>
        </p:nvSpPr>
        <p:spPr bwMode="auto">
          <a:xfrm>
            <a:off x="153988" y="4191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0">
                <a:solidFill>
                  <a:srgbClr val="9900CC"/>
                </a:solidFill>
              </a:rPr>
              <a:t>Suppose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Co-training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52400" y="1828800"/>
            <a:ext cx="1981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Prof. </a:t>
            </a:r>
            <a:r>
              <a:rPr lang="en-US" sz="1800" dirty="0" err="1">
                <a:latin typeface="Times New Roman" pitchFamily="18" charset="0"/>
              </a:rPr>
              <a:t>Domingos</a:t>
            </a:r>
            <a:endParaRPr 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Students: </a:t>
            </a:r>
            <a:r>
              <a:rPr lang="en-US" sz="1800" dirty="0" err="1">
                <a:latin typeface="Times New Roman" pitchFamily="18" charset="0"/>
              </a:rPr>
              <a:t>Parag</a:t>
            </a:r>
            <a:r>
              <a:rPr lang="en-US" sz="1800" dirty="0">
                <a:latin typeface="Times New Roman" pitchFamily="18" charset="0"/>
              </a:rPr>
              <a:t>,…</a:t>
            </a:r>
            <a:r>
              <a:rPr lang="en-US" sz="18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Projects: </a:t>
            </a:r>
            <a:r>
              <a:rPr lang="en-US" sz="1800" dirty="0">
                <a:latin typeface="Times New Roman" pitchFamily="18" charset="0"/>
              </a:rPr>
              <a:t>SRL, </a:t>
            </a:r>
            <a:br>
              <a:rPr lang="en-US" sz="1800" dirty="0">
                <a:latin typeface="Times New Roman" pitchFamily="18" charset="0"/>
              </a:rPr>
            </a:br>
            <a:r>
              <a:rPr lang="en-US" sz="1800" dirty="0">
                <a:latin typeface="Times New Roman" pitchFamily="18" charset="0"/>
              </a:rPr>
              <a:t>Data mining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D60093"/>
                </a:solidFill>
                <a:latin typeface="Times New Roman" pitchFamily="18" charset="0"/>
              </a:rPr>
              <a:t>I teach a class 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D60093"/>
                </a:solidFill>
                <a:latin typeface="Times New Roman" pitchFamily="18" charset="0"/>
              </a:rPr>
              <a:t>data mining</a:t>
            </a:r>
            <a:endParaRPr lang="en-US" sz="1800" dirty="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162300" y="1893888"/>
            <a:ext cx="3695700" cy="2297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CSE </a:t>
            </a:r>
            <a:r>
              <a:rPr lang="en-US" sz="1800" b="1" dirty="0" smtClean="0">
                <a:latin typeface="Times New Roman" pitchFamily="18" charset="0"/>
              </a:rPr>
              <a:t>546: </a:t>
            </a:r>
            <a:r>
              <a:rPr lang="en-US" sz="1800" dirty="0" smtClean="0">
                <a:latin typeface="Times New Roman" pitchFamily="18" charset="0"/>
              </a:rPr>
              <a:t>Data Mining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itchFamily="18" charset="0"/>
              </a:rPr>
              <a:t>Course Description:…</a:t>
            </a:r>
            <a:endParaRPr lang="en-US" sz="18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Topics:</a:t>
            </a:r>
            <a:r>
              <a:rPr lang="en-US" sz="1800" dirty="0">
                <a:latin typeface="Times New Roman" pitchFamily="18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Homework: </a:t>
            </a:r>
            <a:r>
              <a:rPr lang="en-US" sz="1800" dirty="0">
                <a:latin typeface="Times New Roman" pitchFamily="18" charset="0"/>
              </a:rPr>
              <a:t>…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52400" y="4354512"/>
            <a:ext cx="2781300" cy="2274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5720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itchFamily="18" charset="0"/>
              </a:rPr>
              <a:t>Jesse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</a:rPr>
              <a:t>Classes taken: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itchFamily="18" charset="0"/>
              </a:rPr>
              <a:t>1. </a:t>
            </a:r>
            <a:r>
              <a:rPr lang="en-US" sz="1800" dirty="0" smtClean="0">
                <a:solidFill>
                  <a:srgbClr val="D60093"/>
                </a:solidFill>
                <a:latin typeface="Times New Roman" pitchFamily="18" charset="0"/>
              </a:rPr>
              <a:t>Data mining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itchFamily="18" charset="0"/>
              </a:rPr>
              <a:t>2. </a:t>
            </a:r>
            <a:r>
              <a:rPr lang="en-US" sz="1800" dirty="0" smtClean="0">
                <a:solidFill>
                  <a:srgbClr val="D60093"/>
                </a:solidFill>
                <a:latin typeface="Times New Roman" pitchFamily="18" charset="0"/>
              </a:rPr>
              <a:t>Machine learning</a:t>
            </a:r>
            <a:endParaRPr lang="en-US" sz="1800" dirty="0">
              <a:solidFill>
                <a:srgbClr val="D60093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000" b="1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dirty="0">
                <a:latin typeface="Times New Roman" pitchFamily="18" charset="0"/>
              </a:rPr>
              <a:t>Research: </a:t>
            </a:r>
            <a:r>
              <a:rPr lang="en-US" sz="1800" dirty="0">
                <a:latin typeface="Times New Roman" pitchFamily="18" charset="0"/>
              </a:rPr>
              <a:t>SRL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981200" y="2590800"/>
            <a:ext cx="1181100" cy="11811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1085850" y="3600450"/>
            <a:ext cx="2781300" cy="13716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EDA2EC-4553-4728-8267-711DF3E744CB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309563" y="3889375"/>
            <a:ext cx="2357437" cy="2692400"/>
            <a:chOff x="2447" y="2784"/>
            <a:chExt cx="1345" cy="1122"/>
          </a:xfrm>
        </p:grpSpPr>
        <p:sp>
          <p:nvSpPr>
            <p:cNvPr id="38936" name="AutoShape 3"/>
            <p:cNvSpPr>
              <a:spLocks noChangeArrowheads="1"/>
            </p:cNvSpPr>
            <p:nvPr/>
          </p:nvSpPr>
          <p:spPr bwMode="auto">
            <a:xfrm>
              <a:off x="2496" y="2784"/>
              <a:ext cx="1296" cy="8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8937" name="Rectangle 4"/>
            <p:cNvSpPr>
              <a:spLocks noChangeArrowheads="1"/>
            </p:cNvSpPr>
            <p:nvPr/>
          </p:nvSpPr>
          <p:spPr bwMode="auto">
            <a:xfrm rot="959178">
              <a:off x="2447" y="3522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-393700" y="0"/>
            <a:ext cx="6781800" cy="838200"/>
          </a:xfrm>
        </p:spPr>
        <p:txBody>
          <a:bodyPr/>
          <a:lstStyle/>
          <a:p>
            <a:r>
              <a:rPr lang="en-US" smtClean="0"/>
              <a:t>Without Co-training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92813" y="109538"/>
            <a:ext cx="3473450" cy="15922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) ~ f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) ~ f(x)</a:t>
            </a:r>
          </a:p>
          <a:p>
            <a:pPr>
              <a:buFontTx/>
              <a:buNone/>
            </a:pPr>
            <a:endParaRPr lang="en-US" sz="24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 from 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2 </a:t>
            </a:r>
            <a:r>
              <a:rPr lang="en-US" sz="2400" smtClean="0">
                <a:solidFill>
                  <a:schemeClr val="tx1"/>
                </a:solidFill>
              </a:rPr>
              <a:t>from 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endParaRPr lang="en-US" sz="2400" baseline="-25000" smtClean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46063" y="1431925"/>
            <a:ext cx="2649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/>
              <a:t>A </a:t>
            </a:r>
            <a:r>
              <a:rPr lang="en-US" sz="2800" b="0" i="1"/>
              <a:t>Few</a:t>
            </a:r>
            <a:r>
              <a:rPr lang="en-US" sz="2800" b="0"/>
              <a:t> Labeled </a:t>
            </a:r>
          </a:p>
          <a:p>
            <a:r>
              <a:rPr lang="en-US" sz="2800" b="0"/>
              <a:t>Instances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38200" y="459263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[x</a:t>
            </a:r>
            <a:r>
              <a:rPr lang="en-US" sz="2800" b="0" baseline="-25000"/>
              <a:t>1</a:t>
            </a:r>
            <a:r>
              <a:rPr lang="en-US" sz="2800" b="0"/>
              <a:t>, x</a:t>
            </a:r>
            <a:r>
              <a:rPr lang="en-US" sz="2800" b="0" baseline="-25000"/>
              <a:t>2</a:t>
            </a:r>
            <a:r>
              <a:rPr lang="en-US" sz="2800" b="0"/>
              <a:t>]</a:t>
            </a:r>
          </a:p>
        </p:txBody>
      </p:sp>
      <p:sp>
        <p:nvSpPr>
          <p:cNvPr id="1355788" name="AutoShape 12"/>
          <p:cNvSpPr>
            <a:spLocks noChangeArrowheads="1"/>
          </p:cNvSpPr>
          <p:nvPr/>
        </p:nvSpPr>
        <p:spPr bwMode="auto">
          <a:xfrm>
            <a:off x="4603750" y="4356100"/>
            <a:ext cx="762000" cy="4064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  <p:sp>
        <p:nvSpPr>
          <p:cNvPr id="1355789" name="Text Box 13"/>
          <p:cNvSpPr txBox="1">
            <a:spLocks noChangeArrowheads="1"/>
          </p:cNvSpPr>
          <p:nvPr/>
        </p:nvSpPr>
        <p:spPr bwMode="auto">
          <a:xfrm>
            <a:off x="5827713" y="2713038"/>
            <a:ext cx="512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</a:t>
            </a:r>
            <a:r>
              <a:rPr lang="en-US" sz="2800" b="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55792" name="AutoShape 16"/>
          <p:cNvSpPr>
            <a:spLocks noChangeArrowheads="1"/>
          </p:cNvSpPr>
          <p:nvPr/>
        </p:nvSpPr>
        <p:spPr bwMode="auto">
          <a:xfrm rot="1623036">
            <a:off x="4725988" y="239395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924" name="AutoShape 18"/>
          <p:cNvSpPr>
            <a:spLocks noChangeArrowheads="1"/>
          </p:cNvSpPr>
          <p:nvPr/>
        </p:nvSpPr>
        <p:spPr bwMode="auto">
          <a:xfrm>
            <a:off x="2266950" y="2122488"/>
            <a:ext cx="2052638" cy="6905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&lt;[x</a:t>
            </a:r>
            <a:r>
              <a:rPr lang="en-US" b="0" baseline="-25000"/>
              <a:t>1</a:t>
            </a:r>
            <a:r>
              <a:rPr lang="en-US" b="0"/>
              <a:t>, x</a:t>
            </a:r>
            <a:r>
              <a:rPr lang="en-US" b="0" baseline="-25000"/>
              <a:t>2</a:t>
            </a:r>
            <a:r>
              <a:rPr lang="en-US" b="0"/>
              <a:t>], f()&gt;</a:t>
            </a:r>
          </a:p>
        </p:txBody>
      </p:sp>
      <p:sp>
        <p:nvSpPr>
          <p:cNvPr id="38925" name="Text Box 19"/>
          <p:cNvSpPr txBox="1">
            <a:spLocks noChangeArrowheads="1"/>
          </p:cNvSpPr>
          <p:nvPr/>
        </p:nvSpPr>
        <p:spPr bwMode="auto">
          <a:xfrm>
            <a:off x="92075" y="5919788"/>
            <a:ext cx="356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Unlabeled Instances</a:t>
            </a:r>
          </a:p>
        </p:txBody>
      </p:sp>
      <p:sp>
        <p:nvSpPr>
          <p:cNvPr id="1355796" name="AutoShape 20"/>
          <p:cNvSpPr>
            <a:spLocks noChangeArrowheads="1"/>
          </p:cNvSpPr>
          <p:nvPr/>
        </p:nvSpPr>
        <p:spPr bwMode="auto">
          <a:xfrm rot="3208657">
            <a:off x="3668712" y="3141663"/>
            <a:ext cx="1031875" cy="838200"/>
          </a:xfrm>
          <a:prstGeom prst="rightArrow">
            <a:avLst>
              <a:gd name="adj1" fmla="val 50000"/>
              <a:gd name="adj2" fmla="val 30777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55797" name="Text Box 21"/>
          <p:cNvSpPr txBox="1">
            <a:spLocks noChangeArrowheads="1"/>
          </p:cNvSpPr>
          <p:nvPr/>
        </p:nvSpPr>
        <p:spPr bwMode="auto">
          <a:xfrm>
            <a:off x="4705350" y="3906838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</a:t>
            </a:r>
            <a:r>
              <a:rPr lang="en-US" sz="2800" b="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55798" name="AutoShape 22"/>
          <p:cNvSpPr>
            <a:spLocks noChangeArrowheads="1"/>
          </p:cNvSpPr>
          <p:nvPr/>
        </p:nvSpPr>
        <p:spPr bwMode="auto">
          <a:xfrm>
            <a:off x="5724525" y="3232150"/>
            <a:ext cx="762000" cy="4064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  <p:sp>
        <p:nvSpPr>
          <p:cNvPr id="1355802" name="Text Box 26"/>
          <p:cNvSpPr txBox="1">
            <a:spLocks noChangeArrowheads="1"/>
          </p:cNvSpPr>
          <p:nvPr/>
        </p:nvSpPr>
        <p:spPr bwMode="auto">
          <a:xfrm rot="1194759">
            <a:off x="6486525" y="3521075"/>
            <a:ext cx="630238" cy="15557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solidFill>
                  <a:srgbClr val="9900CC"/>
                </a:solidFill>
              </a:rPr>
              <a:t>}</a:t>
            </a:r>
          </a:p>
        </p:txBody>
      </p:sp>
      <p:sp>
        <p:nvSpPr>
          <p:cNvPr id="1355803" name="Text Box 27"/>
          <p:cNvSpPr txBox="1">
            <a:spLocks noChangeArrowheads="1"/>
          </p:cNvSpPr>
          <p:nvPr/>
        </p:nvSpPr>
        <p:spPr bwMode="auto">
          <a:xfrm>
            <a:off x="5248275" y="4975225"/>
            <a:ext cx="3735388" cy="4572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CC"/>
                </a:solidFill>
              </a:rPr>
              <a:t>Combine with ensemble?</a:t>
            </a:r>
          </a:p>
        </p:txBody>
      </p:sp>
      <p:sp>
        <p:nvSpPr>
          <p:cNvPr id="1355804" name="Line 28"/>
          <p:cNvSpPr>
            <a:spLocks noChangeShapeType="1"/>
          </p:cNvSpPr>
          <p:nvPr/>
        </p:nvSpPr>
        <p:spPr bwMode="auto">
          <a:xfrm>
            <a:off x="693738" y="3779838"/>
            <a:ext cx="2201862" cy="2659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5805" name="Line 29"/>
          <p:cNvSpPr>
            <a:spLocks noChangeShapeType="1"/>
          </p:cNvSpPr>
          <p:nvPr/>
        </p:nvSpPr>
        <p:spPr bwMode="auto">
          <a:xfrm flipV="1">
            <a:off x="395288" y="3779838"/>
            <a:ext cx="2371725" cy="2659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5806" name="Text Box 30"/>
          <p:cNvSpPr txBox="1">
            <a:spLocks noChangeArrowheads="1"/>
          </p:cNvSpPr>
          <p:nvPr/>
        </p:nvSpPr>
        <p:spPr bwMode="auto">
          <a:xfrm rot="1203201">
            <a:off x="2667000" y="5097463"/>
            <a:ext cx="3233738" cy="8223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Bad!!  Not using</a:t>
            </a:r>
          </a:p>
          <a:p>
            <a:r>
              <a:rPr lang="en-US"/>
              <a:t>Unlabeled Instances!</a:t>
            </a:r>
          </a:p>
        </p:txBody>
      </p:sp>
      <p:sp>
        <p:nvSpPr>
          <p:cNvPr id="1355807" name="Text Box 31"/>
          <p:cNvSpPr txBox="1">
            <a:spLocks noChangeArrowheads="1"/>
          </p:cNvSpPr>
          <p:nvPr/>
        </p:nvSpPr>
        <p:spPr bwMode="auto">
          <a:xfrm>
            <a:off x="7670800" y="4076700"/>
            <a:ext cx="42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f’</a:t>
            </a:r>
            <a:endParaRPr lang="en-US" sz="2800" b="0" baseline="-25000">
              <a:solidFill>
                <a:schemeClr val="accent2"/>
              </a:solidFill>
            </a:endParaRPr>
          </a:p>
        </p:txBody>
      </p:sp>
      <p:sp>
        <p:nvSpPr>
          <p:cNvPr id="1355808" name="AutoShape 32"/>
          <p:cNvSpPr>
            <a:spLocks noChangeArrowheads="1"/>
          </p:cNvSpPr>
          <p:nvPr/>
        </p:nvSpPr>
        <p:spPr bwMode="auto">
          <a:xfrm>
            <a:off x="7567613" y="4425950"/>
            <a:ext cx="762000" cy="423863"/>
          </a:xfrm>
          <a:prstGeom prst="rightArrow">
            <a:avLst>
              <a:gd name="adj1" fmla="val 50000"/>
              <a:gd name="adj2" fmla="val 4494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8" grpId="0" animBg="1"/>
      <p:bldP spid="1355789" grpId="0"/>
      <p:bldP spid="1355792" grpId="0" animBg="1"/>
      <p:bldP spid="1355796" grpId="0" animBg="1"/>
      <p:bldP spid="1355797" grpId="0"/>
      <p:bldP spid="1355798" grpId="0" animBg="1"/>
      <p:bldP spid="1355802" grpId="0"/>
      <p:bldP spid="1355803" grpId="0"/>
      <p:bldP spid="1355804" grpId="0" animBg="1"/>
      <p:bldP spid="1355805" grpId="0" animBg="1"/>
      <p:bldP spid="1355806" grpId="0"/>
      <p:bldP spid="1355807" grpId="0"/>
      <p:bldP spid="135580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D88327-B6A9-4BA9-9AAD-024B8C334E63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309563" y="3889375"/>
            <a:ext cx="2357437" cy="2692400"/>
            <a:chOff x="2447" y="2784"/>
            <a:chExt cx="1345" cy="1122"/>
          </a:xfrm>
        </p:grpSpPr>
        <p:sp>
          <p:nvSpPr>
            <p:cNvPr id="39959" name="AutoShape 3"/>
            <p:cNvSpPr>
              <a:spLocks noChangeArrowheads="1"/>
            </p:cNvSpPr>
            <p:nvPr/>
          </p:nvSpPr>
          <p:spPr bwMode="auto">
            <a:xfrm>
              <a:off x="2496" y="2784"/>
              <a:ext cx="1296" cy="8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9960" name="Rectangle 4"/>
            <p:cNvSpPr>
              <a:spLocks noChangeArrowheads="1"/>
            </p:cNvSpPr>
            <p:nvPr/>
          </p:nvSpPr>
          <p:spPr bwMode="auto">
            <a:xfrm rot="959178">
              <a:off x="2447" y="3522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838200"/>
          </a:xfrm>
        </p:spPr>
        <p:txBody>
          <a:bodyPr/>
          <a:lstStyle/>
          <a:p>
            <a:r>
              <a:rPr lang="en-US" smtClean="0"/>
              <a:t>Co-training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92813" y="109538"/>
            <a:ext cx="3473450" cy="15922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) ~ f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) ~ f(x)</a:t>
            </a:r>
          </a:p>
          <a:p>
            <a:pPr>
              <a:buFontTx/>
              <a:buNone/>
            </a:pPr>
            <a:endParaRPr lang="en-US" sz="24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 from 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2 </a:t>
            </a:r>
            <a:r>
              <a:rPr lang="en-US" sz="2400" smtClean="0">
                <a:solidFill>
                  <a:schemeClr val="tx1"/>
                </a:solidFill>
              </a:rPr>
              <a:t>from 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endParaRPr lang="en-US" sz="2400" baseline="-25000" smtClean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46063" y="1431925"/>
            <a:ext cx="2649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/>
              <a:t>A </a:t>
            </a:r>
            <a:r>
              <a:rPr lang="en-US" sz="2800" b="0" i="1"/>
              <a:t>Few</a:t>
            </a:r>
            <a:r>
              <a:rPr lang="en-US" sz="2800" b="0"/>
              <a:t> Labeled </a:t>
            </a:r>
          </a:p>
          <a:p>
            <a:r>
              <a:rPr lang="en-US" sz="2800" b="0"/>
              <a:t>Instances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38200" y="459263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[x</a:t>
            </a:r>
            <a:r>
              <a:rPr lang="en-US" sz="2800" b="0" baseline="-25000"/>
              <a:t>1</a:t>
            </a:r>
            <a:r>
              <a:rPr lang="en-US" sz="2800" b="0"/>
              <a:t>, x</a:t>
            </a:r>
            <a:r>
              <a:rPr lang="en-US" sz="2800" b="0" baseline="-25000"/>
              <a:t>2</a:t>
            </a:r>
            <a:r>
              <a:rPr lang="en-US" sz="2800" b="0"/>
              <a:t>]</a:t>
            </a:r>
          </a:p>
        </p:txBody>
      </p:sp>
      <p:sp>
        <p:nvSpPr>
          <p:cNvPr id="1357833" name="AutoShape 9"/>
          <p:cNvSpPr>
            <a:spLocks noChangeArrowheads="1"/>
          </p:cNvSpPr>
          <p:nvPr/>
        </p:nvSpPr>
        <p:spPr bwMode="auto">
          <a:xfrm>
            <a:off x="3886200" y="3889375"/>
            <a:ext cx="2895600" cy="19780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7834" name="Text Box 10"/>
          <p:cNvSpPr txBox="1">
            <a:spLocks noChangeArrowheads="1"/>
          </p:cNvSpPr>
          <p:nvPr/>
        </p:nvSpPr>
        <p:spPr bwMode="auto">
          <a:xfrm>
            <a:off x="3962400" y="6026150"/>
            <a:ext cx="452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Lots of Labeled Instances</a:t>
            </a:r>
          </a:p>
        </p:txBody>
      </p:sp>
      <p:sp>
        <p:nvSpPr>
          <p:cNvPr id="1357835" name="Text Box 11"/>
          <p:cNvSpPr txBox="1">
            <a:spLocks noChangeArrowheads="1"/>
          </p:cNvSpPr>
          <p:nvPr/>
        </p:nvSpPr>
        <p:spPr bwMode="auto">
          <a:xfrm>
            <a:off x="4027488" y="4692650"/>
            <a:ext cx="275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&lt;[x</a:t>
            </a:r>
            <a:r>
              <a:rPr lang="en-US" sz="2800" b="0" baseline="-25000"/>
              <a:t>1</a:t>
            </a:r>
            <a:r>
              <a:rPr lang="en-US" sz="2800" b="0"/>
              <a:t>, x</a:t>
            </a:r>
            <a:r>
              <a:rPr lang="en-US" sz="2800" b="0" baseline="-25000"/>
              <a:t>2</a:t>
            </a:r>
            <a:r>
              <a:rPr lang="en-US" sz="2800" b="0"/>
              <a:t>], </a:t>
            </a:r>
            <a:r>
              <a:rPr lang="en-US" sz="2800"/>
              <a:t>f</a:t>
            </a:r>
            <a:r>
              <a:rPr lang="en-US" sz="2800" baseline="-25000"/>
              <a:t>1</a:t>
            </a:r>
            <a:r>
              <a:rPr lang="en-US" sz="2800"/>
              <a:t>(x</a:t>
            </a:r>
            <a:r>
              <a:rPr lang="en-US" sz="2800" baseline="-25000"/>
              <a:t>1</a:t>
            </a:r>
            <a:r>
              <a:rPr lang="en-US" sz="2800"/>
              <a:t>)</a:t>
            </a:r>
            <a:r>
              <a:rPr lang="en-US" sz="2800" b="0"/>
              <a:t>&gt;</a:t>
            </a:r>
          </a:p>
        </p:txBody>
      </p:sp>
      <p:sp>
        <p:nvSpPr>
          <p:cNvPr id="1357836" name="AutoShape 12"/>
          <p:cNvSpPr>
            <a:spLocks noChangeArrowheads="1"/>
          </p:cNvSpPr>
          <p:nvPr/>
        </p:nvSpPr>
        <p:spPr bwMode="auto">
          <a:xfrm>
            <a:off x="2895600" y="4692650"/>
            <a:ext cx="762000" cy="4064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  <p:sp>
        <p:nvSpPr>
          <p:cNvPr id="1357837" name="Text Box 13"/>
          <p:cNvSpPr txBox="1">
            <a:spLocks noChangeArrowheads="1"/>
          </p:cNvSpPr>
          <p:nvPr/>
        </p:nvSpPr>
        <p:spPr bwMode="auto">
          <a:xfrm>
            <a:off x="8208963" y="4243388"/>
            <a:ext cx="512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</a:t>
            </a:r>
            <a:r>
              <a:rPr lang="en-US" sz="2800" b="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57838" name="Text Box 14"/>
          <p:cNvSpPr txBox="1">
            <a:spLocks noChangeArrowheads="1"/>
          </p:cNvSpPr>
          <p:nvPr/>
        </p:nvSpPr>
        <p:spPr bwMode="auto">
          <a:xfrm>
            <a:off x="7178675" y="5400675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Hypothesis</a:t>
            </a:r>
          </a:p>
        </p:txBody>
      </p:sp>
      <p:sp>
        <p:nvSpPr>
          <p:cNvPr id="1357839" name="AutoShape 15"/>
          <p:cNvSpPr>
            <a:spLocks noChangeArrowheads="1"/>
          </p:cNvSpPr>
          <p:nvPr/>
        </p:nvSpPr>
        <p:spPr bwMode="auto">
          <a:xfrm>
            <a:off x="7086600" y="45339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2266950" y="2122488"/>
            <a:ext cx="2052638" cy="6905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&lt;[x</a:t>
            </a:r>
            <a:r>
              <a:rPr lang="en-US" b="0" baseline="-25000"/>
              <a:t>1</a:t>
            </a:r>
            <a:r>
              <a:rPr lang="en-US" b="0"/>
              <a:t>, x</a:t>
            </a:r>
            <a:r>
              <a:rPr lang="en-US" b="0" baseline="-25000"/>
              <a:t>2</a:t>
            </a:r>
            <a:r>
              <a:rPr lang="en-US" b="0"/>
              <a:t>], f()&gt;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92075" y="5919788"/>
            <a:ext cx="356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Unlabeled Instances</a:t>
            </a:r>
          </a:p>
        </p:txBody>
      </p:sp>
      <p:sp>
        <p:nvSpPr>
          <p:cNvPr id="1357842" name="AutoShape 18"/>
          <p:cNvSpPr>
            <a:spLocks noChangeArrowheads="1"/>
          </p:cNvSpPr>
          <p:nvPr/>
        </p:nvSpPr>
        <p:spPr bwMode="auto">
          <a:xfrm rot="5400000">
            <a:off x="2722562" y="3217863"/>
            <a:ext cx="1031875" cy="838200"/>
          </a:xfrm>
          <a:prstGeom prst="rightArrow">
            <a:avLst>
              <a:gd name="adj1" fmla="val 50000"/>
              <a:gd name="adj2" fmla="val 30777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57843" name="Text Box 19"/>
          <p:cNvSpPr txBox="1">
            <a:spLocks noChangeArrowheads="1"/>
          </p:cNvSpPr>
          <p:nvPr/>
        </p:nvSpPr>
        <p:spPr bwMode="auto">
          <a:xfrm>
            <a:off x="2997200" y="4243388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</a:t>
            </a:r>
            <a:r>
              <a:rPr lang="en-US" sz="2800" b="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57844" name="AutoShape 20"/>
          <p:cNvSpPr>
            <a:spLocks noChangeArrowheads="1"/>
          </p:cNvSpPr>
          <p:nvPr/>
        </p:nvSpPr>
        <p:spPr bwMode="auto">
          <a:xfrm>
            <a:off x="8105775" y="4762500"/>
            <a:ext cx="762000" cy="4064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  <p:sp>
        <p:nvSpPr>
          <p:cNvPr id="1357845" name="Line 21"/>
          <p:cNvSpPr>
            <a:spLocks noChangeShapeType="1"/>
          </p:cNvSpPr>
          <p:nvPr/>
        </p:nvSpPr>
        <p:spPr bwMode="auto">
          <a:xfrm flipH="1">
            <a:off x="3657600" y="1239838"/>
            <a:ext cx="2335213" cy="2189162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7846" name="Line 22"/>
          <p:cNvSpPr>
            <a:spLocks noChangeShapeType="1"/>
          </p:cNvSpPr>
          <p:nvPr/>
        </p:nvSpPr>
        <p:spPr bwMode="auto">
          <a:xfrm>
            <a:off x="7086600" y="1717675"/>
            <a:ext cx="228600" cy="2874963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33" grpId="0" animBg="1"/>
      <p:bldP spid="1357834" grpId="0"/>
      <p:bldP spid="1357835" grpId="0"/>
      <p:bldP spid="1357836" grpId="0" animBg="1"/>
      <p:bldP spid="1357837" grpId="0"/>
      <p:bldP spid="1357838" grpId="0"/>
      <p:bldP spid="1357839" grpId="0" animBg="1"/>
      <p:bldP spid="1357842" grpId="0" animBg="1"/>
      <p:bldP spid="1357843" grpId="0"/>
      <p:bldP spid="1357844" grpId="0" animBg="1"/>
      <p:bldP spid="1357845" grpId="0" animBg="1"/>
      <p:bldP spid="13578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C1181BC-AC6A-4D8F-8AAA-AEA6A22CB743}" type="slidenum">
              <a:rPr lang="en-US"/>
              <a:pPr/>
              <a:t>45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apply A</a:t>
            </a:r>
            <a:r>
              <a:rPr lang="en-US" baseline="-25000" smtClean="0"/>
              <a:t>1</a:t>
            </a:r>
            <a:r>
              <a:rPr lang="en-US" smtClean="0"/>
              <a:t> to generate as much training data as one wants</a:t>
            </a:r>
          </a:p>
          <a:p>
            <a:pPr lvl="1"/>
            <a:r>
              <a:rPr lang="en-US" smtClean="0"/>
              <a:t>If x</a:t>
            </a:r>
            <a:r>
              <a:rPr lang="en-US" baseline="-25000" smtClean="0"/>
              <a:t>1</a:t>
            </a:r>
            <a:r>
              <a:rPr lang="en-US" smtClean="0"/>
              <a:t> is conditionally independent of x</a:t>
            </a:r>
            <a:r>
              <a:rPr lang="en-US" baseline="-25000" smtClean="0"/>
              <a:t>2</a:t>
            </a:r>
            <a:r>
              <a:rPr lang="en-US" smtClean="0"/>
              <a:t> / f(x),</a:t>
            </a:r>
          </a:p>
          <a:p>
            <a:pPr lvl="1"/>
            <a:r>
              <a:rPr lang="en-US" smtClean="0"/>
              <a:t>then the error in the labels produced by A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    </a:t>
            </a:r>
            <a:r>
              <a:rPr lang="en-US" b="1" i="1" smtClean="0">
                <a:solidFill>
                  <a:srgbClr val="9900CC"/>
                </a:solidFill>
              </a:rPr>
              <a:t>will look like random noise to A</a:t>
            </a:r>
            <a:r>
              <a:rPr lang="en-US" b="1" i="1" baseline="-25000" smtClean="0">
                <a:solidFill>
                  <a:srgbClr val="9900CC"/>
                </a:solidFill>
              </a:rPr>
              <a:t>2</a:t>
            </a:r>
            <a:r>
              <a:rPr lang="en-US" b="1" i="1" smtClean="0">
                <a:solidFill>
                  <a:srgbClr val="9900CC"/>
                </a:solidFill>
              </a:rPr>
              <a:t> !!!</a:t>
            </a:r>
          </a:p>
          <a:p>
            <a:endParaRPr lang="en-US" b="1" i="1" smtClean="0">
              <a:solidFill>
                <a:srgbClr val="9900CC"/>
              </a:solidFill>
            </a:endParaRPr>
          </a:p>
          <a:p>
            <a:r>
              <a:rPr lang="en-US" smtClean="0"/>
              <a:t>Thus </a:t>
            </a:r>
            <a:r>
              <a:rPr lang="en-US" b="1" i="1" smtClean="0"/>
              <a:t>no limit</a:t>
            </a:r>
            <a:r>
              <a:rPr lang="en-US" smtClean="0"/>
              <a:t> to quality of the hypothesis A</a:t>
            </a:r>
            <a:r>
              <a:rPr lang="en-US" baseline="-25000" smtClean="0"/>
              <a:t>2</a:t>
            </a:r>
            <a:r>
              <a:rPr lang="en-US" smtClean="0"/>
              <a:t> can make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01D53A-5569-4725-8D52-16559894A1F6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309563" y="3889375"/>
            <a:ext cx="2357437" cy="2692400"/>
            <a:chOff x="2447" y="2784"/>
            <a:chExt cx="1345" cy="1122"/>
          </a:xfrm>
        </p:grpSpPr>
        <p:sp>
          <p:nvSpPr>
            <p:cNvPr id="42017" name="AutoShape 3"/>
            <p:cNvSpPr>
              <a:spLocks noChangeArrowheads="1"/>
            </p:cNvSpPr>
            <p:nvPr/>
          </p:nvSpPr>
          <p:spPr bwMode="auto">
            <a:xfrm>
              <a:off x="2496" y="2784"/>
              <a:ext cx="1296" cy="816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42018" name="Rectangle 4"/>
            <p:cNvSpPr>
              <a:spLocks noChangeArrowheads="1"/>
            </p:cNvSpPr>
            <p:nvPr/>
          </p:nvSpPr>
          <p:spPr bwMode="auto">
            <a:xfrm rot="959178">
              <a:off x="2447" y="3522"/>
              <a:ext cx="48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81800" cy="838200"/>
          </a:xfrm>
        </p:spPr>
        <p:txBody>
          <a:bodyPr/>
          <a:lstStyle/>
          <a:p>
            <a:r>
              <a:rPr lang="en-US" smtClean="0"/>
              <a:t>Co-training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92813" y="109538"/>
            <a:ext cx="3473450" cy="15922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) ~ f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(x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) ~ f(x)</a:t>
            </a:r>
          </a:p>
          <a:p>
            <a:pPr>
              <a:buFontTx/>
              <a:buNone/>
            </a:pPr>
            <a:endParaRPr lang="en-US" sz="240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  <a:r>
              <a:rPr lang="en-US" sz="2400" smtClean="0">
                <a:solidFill>
                  <a:schemeClr val="tx1"/>
                </a:solidFill>
              </a:rPr>
              <a:t>  from x</a:t>
            </a:r>
            <a:r>
              <a:rPr lang="en-US" sz="2400" baseline="-25000" smtClean="0">
                <a:solidFill>
                  <a:schemeClr val="tx1"/>
                </a:solidFill>
              </a:rPr>
              <a:t>1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chemeClr val="tx1"/>
                </a:solidFill>
              </a:rPr>
              <a:t>A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r>
              <a:rPr lang="en-US" sz="2400" smtClean="0">
                <a:solidFill>
                  <a:schemeClr val="tx1"/>
                </a:solidFill>
              </a:rPr>
              <a:t> learns f</a:t>
            </a:r>
            <a:r>
              <a:rPr lang="en-US" sz="2400" baseline="-25000" smtClean="0">
                <a:solidFill>
                  <a:schemeClr val="tx1"/>
                </a:solidFill>
              </a:rPr>
              <a:t>2 </a:t>
            </a:r>
            <a:r>
              <a:rPr lang="en-US" sz="2400" smtClean="0">
                <a:solidFill>
                  <a:schemeClr val="tx1"/>
                </a:solidFill>
              </a:rPr>
              <a:t>from x</a:t>
            </a:r>
            <a:r>
              <a:rPr lang="en-US" sz="2400" baseline="-25000" smtClean="0">
                <a:solidFill>
                  <a:schemeClr val="tx1"/>
                </a:solidFill>
              </a:rPr>
              <a:t>2</a:t>
            </a:r>
            <a:endParaRPr lang="en-US" sz="2400" baseline="-25000" smtClean="0">
              <a:solidFill>
                <a:schemeClr val="tx1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endParaRPr lang="en-US" smtClean="0">
              <a:sym typeface="Symbol" pitchFamily="18" charset="2"/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46063" y="1431925"/>
            <a:ext cx="27511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/>
              <a:t>A </a:t>
            </a:r>
            <a:r>
              <a:rPr lang="en-US" sz="2800" b="0" i="1"/>
              <a:t>Few</a:t>
            </a:r>
            <a:r>
              <a:rPr lang="en-US" sz="2800" b="0"/>
              <a:t>  Labeled </a:t>
            </a:r>
          </a:p>
          <a:p>
            <a:r>
              <a:rPr lang="en-US" sz="2800" b="0"/>
              <a:t>Instances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38200" y="4592638"/>
            <a:ext cx="1330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[x</a:t>
            </a:r>
            <a:r>
              <a:rPr lang="en-US" sz="2800" b="0" baseline="-25000"/>
              <a:t>1</a:t>
            </a:r>
            <a:r>
              <a:rPr lang="en-US" sz="2800" b="0"/>
              <a:t>, x</a:t>
            </a:r>
            <a:r>
              <a:rPr lang="en-US" sz="2800" b="0" baseline="-25000"/>
              <a:t>2</a:t>
            </a:r>
            <a:r>
              <a:rPr lang="en-US" sz="2800" b="0"/>
              <a:t>]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3886200" y="3889375"/>
            <a:ext cx="2895600" cy="19780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962400" y="6026150"/>
            <a:ext cx="452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Lots of Labeled Instances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027488" y="4692650"/>
            <a:ext cx="2751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&lt;[x</a:t>
            </a:r>
            <a:r>
              <a:rPr lang="en-US" sz="2800" b="0" baseline="-25000"/>
              <a:t>1</a:t>
            </a:r>
            <a:r>
              <a:rPr lang="en-US" sz="2800" b="0"/>
              <a:t>, x</a:t>
            </a:r>
            <a:r>
              <a:rPr lang="en-US" sz="2800" b="0" baseline="-25000"/>
              <a:t>2</a:t>
            </a:r>
            <a:r>
              <a:rPr lang="en-US" sz="2800" b="0"/>
              <a:t>], </a:t>
            </a:r>
            <a:r>
              <a:rPr lang="en-US" sz="2800"/>
              <a:t>f</a:t>
            </a:r>
            <a:r>
              <a:rPr lang="en-US" sz="2800" baseline="-25000"/>
              <a:t>1</a:t>
            </a:r>
            <a:r>
              <a:rPr lang="en-US" sz="2800"/>
              <a:t>(x</a:t>
            </a:r>
            <a:r>
              <a:rPr lang="en-US" sz="2800" baseline="-25000"/>
              <a:t>1</a:t>
            </a:r>
            <a:r>
              <a:rPr lang="en-US" sz="2800"/>
              <a:t>)</a:t>
            </a:r>
            <a:r>
              <a:rPr lang="en-US" sz="2800" b="0"/>
              <a:t>&gt;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2895600" y="4692650"/>
            <a:ext cx="762000" cy="406400"/>
          </a:xfrm>
          <a:prstGeom prst="rightArrow">
            <a:avLst>
              <a:gd name="adj1" fmla="val 50000"/>
              <a:gd name="adj2" fmla="val 46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7178675" y="5400675"/>
            <a:ext cx="203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Hypothesis</a:t>
            </a:r>
          </a:p>
        </p:txBody>
      </p:sp>
      <p:sp>
        <p:nvSpPr>
          <p:cNvPr id="41998" name="AutoShape 15"/>
          <p:cNvSpPr>
            <a:spLocks noChangeArrowheads="1"/>
          </p:cNvSpPr>
          <p:nvPr/>
        </p:nvSpPr>
        <p:spPr bwMode="auto">
          <a:xfrm>
            <a:off x="7086600" y="4533900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999" name="AutoShape 16"/>
          <p:cNvSpPr>
            <a:spLocks noChangeArrowheads="1"/>
          </p:cNvSpPr>
          <p:nvPr/>
        </p:nvSpPr>
        <p:spPr bwMode="auto">
          <a:xfrm>
            <a:off x="2266950" y="2122488"/>
            <a:ext cx="2052638" cy="6905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&lt;[x</a:t>
            </a:r>
            <a:r>
              <a:rPr lang="en-US" b="0" baseline="-25000"/>
              <a:t>1</a:t>
            </a:r>
            <a:r>
              <a:rPr lang="en-US" b="0"/>
              <a:t>, x</a:t>
            </a:r>
            <a:r>
              <a:rPr lang="en-US" b="0" baseline="-25000"/>
              <a:t>2</a:t>
            </a:r>
            <a:r>
              <a:rPr lang="en-US" b="0"/>
              <a:t>], f()&gt;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92075" y="5919788"/>
            <a:ext cx="3565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Unlabeled Instances</a:t>
            </a:r>
          </a:p>
        </p:txBody>
      </p:sp>
      <p:sp>
        <p:nvSpPr>
          <p:cNvPr id="42001" name="AutoShape 18"/>
          <p:cNvSpPr>
            <a:spLocks noChangeArrowheads="1"/>
          </p:cNvSpPr>
          <p:nvPr/>
        </p:nvSpPr>
        <p:spPr bwMode="auto">
          <a:xfrm rot="5400000">
            <a:off x="2722562" y="3217863"/>
            <a:ext cx="1031875" cy="838200"/>
          </a:xfrm>
          <a:prstGeom prst="rightArrow">
            <a:avLst>
              <a:gd name="adj1" fmla="val 50000"/>
              <a:gd name="adj2" fmla="val 30777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</a:rPr>
              <a:t>A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2997200" y="4243388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f</a:t>
            </a:r>
            <a:r>
              <a:rPr lang="en-US" sz="2800" b="0" baseline="-2500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105775" y="4243388"/>
            <a:ext cx="762000" cy="925512"/>
            <a:chOff x="8105775" y="4243388"/>
            <a:chExt cx="762000" cy="925512"/>
          </a:xfrm>
        </p:grpSpPr>
        <p:sp>
          <p:nvSpPr>
            <p:cNvPr id="42015" name="Text Box 13"/>
            <p:cNvSpPr txBox="1">
              <a:spLocks noChangeArrowheads="1"/>
            </p:cNvSpPr>
            <p:nvPr/>
          </p:nvSpPr>
          <p:spPr bwMode="auto">
            <a:xfrm>
              <a:off x="8208963" y="4243388"/>
              <a:ext cx="5127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chemeClr val="accent2"/>
                  </a:solidFill>
                </a:rPr>
                <a:t>f</a:t>
              </a:r>
              <a:r>
                <a:rPr lang="en-US" sz="2800" b="0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016" name="AutoShape 20"/>
            <p:cNvSpPr>
              <a:spLocks noChangeArrowheads="1"/>
            </p:cNvSpPr>
            <p:nvPr/>
          </p:nvSpPr>
          <p:spPr bwMode="auto">
            <a:xfrm>
              <a:off x="8105775" y="4762500"/>
              <a:ext cx="762000" cy="406400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42004" name="Line 21"/>
          <p:cNvSpPr>
            <a:spLocks noChangeShapeType="1"/>
          </p:cNvSpPr>
          <p:nvPr/>
        </p:nvSpPr>
        <p:spPr bwMode="auto">
          <a:xfrm flipH="1">
            <a:off x="3657600" y="1239838"/>
            <a:ext cx="2335213" cy="2189162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7086600" y="1717675"/>
            <a:ext cx="228600" cy="2874963"/>
          </a:xfrm>
          <a:prstGeom prst="line">
            <a:avLst/>
          </a:prstGeom>
          <a:noFill/>
          <a:ln w="31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-2236537">
            <a:off x="1235075" y="2665413"/>
            <a:ext cx="668338" cy="925512"/>
            <a:chOff x="8105775" y="4243388"/>
            <a:chExt cx="762000" cy="925512"/>
          </a:xfrm>
        </p:grpSpPr>
        <p:sp>
          <p:nvSpPr>
            <p:cNvPr id="42013" name="Text Box 13"/>
            <p:cNvSpPr txBox="1">
              <a:spLocks noChangeArrowheads="1"/>
            </p:cNvSpPr>
            <p:nvPr/>
          </p:nvSpPr>
          <p:spPr bwMode="auto">
            <a:xfrm>
              <a:off x="8208963" y="4243388"/>
              <a:ext cx="5127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0">
                  <a:solidFill>
                    <a:schemeClr val="accent2"/>
                  </a:solidFill>
                </a:rPr>
                <a:t>f</a:t>
              </a:r>
              <a:r>
                <a:rPr lang="en-US" sz="2800" b="0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014" name="AutoShape 20"/>
            <p:cNvSpPr>
              <a:spLocks noChangeArrowheads="1"/>
            </p:cNvSpPr>
            <p:nvPr/>
          </p:nvSpPr>
          <p:spPr bwMode="auto">
            <a:xfrm>
              <a:off x="8105775" y="4762500"/>
              <a:ext cx="762000" cy="406400"/>
            </a:xfrm>
            <a:prstGeom prst="rightArrow">
              <a:avLst>
                <a:gd name="adj1" fmla="val 50000"/>
                <a:gd name="adj2" fmla="val 4687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0" y="1431925"/>
            <a:ext cx="15478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chemeClr val="accent2"/>
                </a:solidFill>
              </a:rPr>
              <a:t>Lots of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8105775" y="4076700"/>
            <a:ext cx="935038" cy="1231900"/>
            <a:chOff x="8208963" y="2386032"/>
            <a:chExt cx="935037" cy="1233468"/>
          </a:xfrm>
        </p:grpSpPr>
        <p:sp>
          <p:nvSpPr>
            <p:cNvPr id="42011" name="Text Box 13"/>
            <p:cNvSpPr txBox="1">
              <a:spLocks noChangeArrowheads="1"/>
            </p:cNvSpPr>
            <p:nvPr/>
          </p:nvSpPr>
          <p:spPr bwMode="auto">
            <a:xfrm>
              <a:off x="8213429" y="2386032"/>
              <a:ext cx="65434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0">
                  <a:solidFill>
                    <a:schemeClr val="accent2"/>
                  </a:solidFill>
                </a:rPr>
                <a:t>f</a:t>
              </a:r>
              <a:r>
                <a:rPr lang="en-US" sz="4000" b="0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012" name="AutoShape 20"/>
            <p:cNvSpPr>
              <a:spLocks noChangeArrowheads="1"/>
            </p:cNvSpPr>
            <p:nvPr/>
          </p:nvSpPr>
          <p:spPr bwMode="auto">
            <a:xfrm>
              <a:off x="8208963" y="2905144"/>
              <a:ext cx="935037" cy="714356"/>
            </a:xfrm>
            <a:prstGeom prst="rightArrow">
              <a:avLst>
                <a:gd name="adj1" fmla="val 50000"/>
                <a:gd name="adj2" fmla="val 4687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962275" y="4181475"/>
            <a:ext cx="5159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accent2"/>
                </a:solidFill>
              </a:rPr>
              <a:t>f</a:t>
            </a:r>
            <a:r>
              <a:rPr lang="en-US" sz="3200" b="0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2860675" y="4630738"/>
            <a:ext cx="796925" cy="512762"/>
          </a:xfrm>
          <a:prstGeom prst="rightArrow">
            <a:avLst>
              <a:gd name="adj1" fmla="val 50000"/>
              <a:gd name="adj2" fmla="val 468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1407E-6 L -0.75573 -0.169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7496F1-A44F-4E8B-BCBE-896947348FB9}" type="slidenum">
              <a:rPr lang="en-US"/>
              <a:pPr/>
              <a:t>47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really works!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0" y="4657725"/>
          <a:ext cx="9144000" cy="1489075"/>
        </p:xfrm>
        <a:graphic>
          <a:graphicData uri="http://schemas.openxmlformats.org/presentationml/2006/ole">
            <p:oleObj spid="_x0000_s3074" name="Bitmap Image" r:id="rId4" imgW="10352381" imgH="1685714" progId="PBrush">
              <p:embed/>
            </p:oleObj>
          </a:graphicData>
        </a:graphic>
      </p:graphicFrame>
      <p:sp>
        <p:nvSpPr>
          <p:cNvPr id="307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9650"/>
            <a:ext cx="9144000" cy="4114800"/>
          </a:xfrm>
        </p:spPr>
        <p:txBody>
          <a:bodyPr/>
          <a:lstStyle/>
          <a:p>
            <a:r>
              <a:rPr lang="en-US" smtClean="0"/>
              <a:t>Learning to classify web pages as course pages</a:t>
            </a:r>
          </a:p>
          <a:p>
            <a:pPr lvl="1"/>
            <a:r>
              <a:rPr lang="en-US" smtClean="0"/>
              <a:t>x1 = bag of words on a page</a:t>
            </a:r>
          </a:p>
          <a:p>
            <a:pPr lvl="1"/>
            <a:r>
              <a:rPr lang="en-US" smtClean="0"/>
              <a:t>x2 = bag of words from all anchors pointing to a page</a:t>
            </a:r>
          </a:p>
          <a:p>
            <a:r>
              <a:rPr lang="en-US" smtClean="0"/>
              <a:t>Naïve Bayes classifiers</a:t>
            </a:r>
          </a:p>
          <a:p>
            <a:pPr lvl="1"/>
            <a:r>
              <a:rPr lang="en-US" smtClean="0"/>
              <a:t>12 labeled pages</a:t>
            </a:r>
          </a:p>
          <a:p>
            <a:pPr lvl="1"/>
            <a:r>
              <a:rPr lang="en-US" smtClean="0"/>
              <a:t>1039 unlabeled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20C2B-4356-4895-95F8-6C67425F9DC0}" type="slidenum">
              <a:rPr lang="en-US"/>
              <a:pPr/>
              <a:t>48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Outline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supervised learning review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err="1" smtClean="0"/>
              <a:t>Overfitting</a:t>
            </a:r>
            <a:endParaRPr lang="en-US" dirty="0" smtClean="0"/>
          </a:p>
          <a:p>
            <a:r>
              <a:rPr lang="en-US" dirty="0" smtClean="0"/>
              <a:t>Ensembles</a:t>
            </a:r>
          </a:p>
          <a:p>
            <a:pPr lvl="1"/>
            <a:r>
              <a:rPr lang="en-US" dirty="0" smtClean="0"/>
              <a:t>Learners: The more the merrier</a:t>
            </a:r>
          </a:p>
          <a:p>
            <a:r>
              <a:rPr lang="en-US" dirty="0" smtClean="0"/>
              <a:t>Co-Training</a:t>
            </a:r>
          </a:p>
          <a:p>
            <a:pPr lvl="1"/>
            <a:r>
              <a:rPr lang="en-US" dirty="0" smtClean="0"/>
              <a:t>(Semi) Supervised learning with few labeled training ex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No training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69A845-E732-45F0-A87E-4364026B075E}" type="slidenum">
              <a:rPr lang="en-US"/>
              <a:pPr/>
              <a:t>49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 Outline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3962400"/>
          </a:xfrm>
        </p:spPr>
        <p:txBody>
          <a:bodyPr/>
          <a:lstStyle/>
          <a:p>
            <a:r>
              <a:rPr lang="en-US" smtClean="0"/>
              <a:t>Motivation</a:t>
            </a:r>
          </a:p>
          <a:p>
            <a:r>
              <a:rPr lang="en-US" smtClean="0"/>
              <a:t>Document Clustering</a:t>
            </a:r>
          </a:p>
          <a:p>
            <a:r>
              <a:rPr lang="en-US" smtClean="0"/>
              <a:t>Offline evaluation</a:t>
            </a:r>
          </a:p>
          <a:p>
            <a:r>
              <a:rPr lang="en-US" smtClean="0"/>
              <a:t>Grouper I </a:t>
            </a:r>
            <a:endParaRPr lang="en-US" sz="2800" i="1" smtClean="0"/>
          </a:p>
          <a:p>
            <a:r>
              <a:rPr lang="en-US" smtClean="0"/>
              <a:t>Grouper II</a:t>
            </a:r>
          </a:p>
          <a:p>
            <a:r>
              <a:rPr lang="en-US" smtClean="0"/>
              <a:t>Evaluation of deployed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32"/>
          <p:cNvSpPr txBox="1">
            <a:spLocks noChangeArrowheads="1"/>
          </p:cNvSpPr>
          <p:nvPr/>
        </p:nvSpPr>
        <p:spPr bwMode="auto">
          <a:xfrm>
            <a:off x="1219200" y="5715000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4.0	5.0	6.0	</a:t>
            </a:r>
          </a:p>
        </p:txBody>
      </p:sp>
      <p:sp>
        <p:nvSpPr>
          <p:cNvPr id="15365" name="TextBox 34"/>
          <p:cNvSpPr txBox="1">
            <a:spLocks noChangeArrowheads="1"/>
          </p:cNvSpPr>
          <p:nvPr/>
        </p:nvSpPr>
        <p:spPr bwMode="auto">
          <a:xfrm rot="-5400000">
            <a:off x="-2520156" y="2062956"/>
            <a:ext cx="708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0.0	1.0	2.0	3.0	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152400" y="1143000"/>
            <a:ext cx="4191000" cy="1219200"/>
          </a:xfrm>
          <a:prstGeom prst="wedgeRoundRectCallout">
            <a:avLst>
              <a:gd name="adj1" fmla="val 71422"/>
              <a:gd name="adj2" fmla="val 33955"/>
              <a:gd name="adj3" fmla="val 16667"/>
            </a:avLst>
          </a:prstGeom>
          <a:noFill/>
          <a:ln>
            <a:solidFill>
              <a:srgbClr val="D12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Hypothesis: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Function for labeling examples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438400"/>
            <a:ext cx="67056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26670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1676400" y="3429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1905000" y="4495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3048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35052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3200400" y="2667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3581400" y="3962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810000" y="4673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267200" y="3124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7" name="TextBox 16"/>
          <p:cNvSpPr txBox="1">
            <a:spLocks noChangeArrowheads="1"/>
          </p:cNvSpPr>
          <p:nvPr/>
        </p:nvSpPr>
        <p:spPr bwMode="auto">
          <a:xfrm>
            <a:off x="4724400" y="3276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46482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4419600" y="4724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5638800" y="4876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1" name="TextBox 20"/>
          <p:cNvSpPr txBox="1">
            <a:spLocks noChangeArrowheads="1"/>
          </p:cNvSpPr>
          <p:nvPr/>
        </p:nvSpPr>
        <p:spPr bwMode="auto">
          <a:xfrm>
            <a:off x="5257800" y="3378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2" name="TextBox 21"/>
          <p:cNvSpPr txBox="1">
            <a:spLocks noChangeArrowheads="1"/>
          </p:cNvSpPr>
          <p:nvPr/>
        </p:nvSpPr>
        <p:spPr bwMode="auto">
          <a:xfrm>
            <a:off x="2971800" y="3657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3" name="TextBox 22"/>
          <p:cNvSpPr txBox="1">
            <a:spLocks noChangeArrowheads="1"/>
          </p:cNvSpPr>
          <p:nvPr/>
        </p:nvSpPr>
        <p:spPr bwMode="auto">
          <a:xfrm>
            <a:off x="5943600" y="4038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4" name="TextBox 23"/>
          <p:cNvSpPr txBox="1">
            <a:spLocks noChangeArrowheads="1"/>
          </p:cNvSpPr>
          <p:nvPr/>
        </p:nvSpPr>
        <p:spPr bwMode="auto">
          <a:xfrm>
            <a:off x="5715000" y="2819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5" name="TextBox 24"/>
          <p:cNvSpPr txBox="1">
            <a:spLocks noChangeArrowheads="1"/>
          </p:cNvSpPr>
          <p:nvPr/>
        </p:nvSpPr>
        <p:spPr bwMode="auto">
          <a:xfrm>
            <a:off x="2743200" y="3911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038600" y="4064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7" name="TextBox 26"/>
          <p:cNvSpPr txBox="1">
            <a:spLocks noChangeArrowheads="1"/>
          </p:cNvSpPr>
          <p:nvPr/>
        </p:nvSpPr>
        <p:spPr bwMode="auto">
          <a:xfrm>
            <a:off x="44196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8" name="TextBox 27"/>
          <p:cNvSpPr txBox="1">
            <a:spLocks noChangeArrowheads="1"/>
          </p:cNvSpPr>
          <p:nvPr/>
        </p:nvSpPr>
        <p:spPr bwMode="auto">
          <a:xfrm>
            <a:off x="1828800" y="25908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89" name="TextBox 28"/>
          <p:cNvSpPr txBox="1">
            <a:spLocks noChangeArrowheads="1"/>
          </p:cNvSpPr>
          <p:nvPr/>
        </p:nvSpPr>
        <p:spPr bwMode="auto">
          <a:xfrm>
            <a:off x="5410200" y="4191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0" name="TextBox 29"/>
          <p:cNvSpPr txBox="1">
            <a:spLocks noChangeArrowheads="1"/>
          </p:cNvSpPr>
          <p:nvPr/>
        </p:nvSpPr>
        <p:spPr bwMode="auto">
          <a:xfrm>
            <a:off x="6324600" y="30480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1" name="TextBox 30"/>
          <p:cNvSpPr txBox="1">
            <a:spLocks noChangeArrowheads="1"/>
          </p:cNvSpPr>
          <p:nvPr/>
        </p:nvSpPr>
        <p:spPr bwMode="auto">
          <a:xfrm>
            <a:off x="6705600" y="4292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15392" name="TextBox 31"/>
          <p:cNvSpPr txBox="1">
            <a:spLocks noChangeArrowheads="1"/>
          </p:cNvSpPr>
          <p:nvPr/>
        </p:nvSpPr>
        <p:spPr bwMode="auto">
          <a:xfrm>
            <a:off x="5791200" y="35306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5393" name="TextBox 33"/>
          <p:cNvSpPr txBox="1">
            <a:spLocks noChangeArrowheads="1"/>
          </p:cNvSpPr>
          <p:nvPr/>
        </p:nvSpPr>
        <p:spPr bwMode="auto">
          <a:xfrm>
            <a:off x="4648200" y="2362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2667000" y="3048000"/>
            <a:ext cx="3886200" cy="1600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410200" y="2590800"/>
            <a:ext cx="16002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124200" y="2514600"/>
            <a:ext cx="1600200" cy="381000"/>
          </a:xfrm>
          <a:prstGeom prst="round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Label: </a:t>
            </a:r>
            <a:r>
              <a:rPr lang="en-US" sz="2400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114800" y="36068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86000" y="2667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324600" y="46434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0" y="3759200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 animBg="1"/>
      <p:bldP spid="37" grpId="0"/>
      <p:bldP spid="39" grpId="0"/>
      <p:bldP spid="41" grpId="0"/>
      <p:bldP spid="4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14B22F-AFA7-47FB-835F-D768818B78F4}" type="slidenum">
              <a:rPr lang="en-US"/>
              <a:pPr/>
              <a:t>50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Quality of Web Searches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296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System perspective: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small coverage of Web (&lt;16%)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dead links and out of date pages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limited resources</a:t>
            </a:r>
          </a:p>
          <a:p>
            <a:pPr>
              <a:lnSpc>
                <a:spcPct val="90000"/>
              </a:lnSpc>
            </a:pPr>
            <a:r>
              <a:rPr lang="en-US" smtClean="0"/>
              <a:t>IR perspective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  (relevancy of doc ~ similarity to query):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very short queries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huge database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novice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D03C52-0ACB-4708-9D8E-4E0CB88E1930}" type="slidenum">
              <a:rPr lang="en-US"/>
              <a:pPr/>
              <a:t>51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19200"/>
          </a:xfrm>
        </p:spPr>
        <p:txBody>
          <a:bodyPr/>
          <a:lstStyle/>
          <a:p>
            <a:r>
              <a:rPr lang="en-US" smtClean="0"/>
              <a:t>Document Clustering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2971800"/>
          </a:xfrm>
        </p:spPr>
        <p:txBody>
          <a:bodyPr/>
          <a:lstStyle/>
          <a:p>
            <a:r>
              <a:rPr lang="en-US" smtClean="0"/>
              <a:t>User receives many (200 - 5000) documents from Web search engine</a:t>
            </a:r>
          </a:p>
          <a:p>
            <a:pPr lvl="1">
              <a:buFontTx/>
              <a:buNone/>
            </a:pPr>
            <a:endParaRPr lang="en-US" smtClean="0"/>
          </a:p>
          <a:p>
            <a:r>
              <a:rPr lang="en-US" smtClean="0"/>
              <a:t>Group documents in clusters </a:t>
            </a:r>
          </a:p>
          <a:p>
            <a:pPr lvl="1"/>
            <a:r>
              <a:rPr lang="en-US" smtClean="0"/>
              <a:t>by topic</a:t>
            </a:r>
          </a:p>
          <a:p>
            <a:r>
              <a:rPr lang="en-US" smtClean="0"/>
              <a:t>Present clusters as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152" cy="5760720"/>
          </a:xfrm>
          <a:prstGeom prst="rect">
            <a:avLst/>
          </a:prstGeom>
          <a:noFill/>
          <a:ln w="9525" cap="flat" cmpd="sng">
            <a:noFill/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5168" cy="5840730"/>
          </a:xfrm>
          <a:prstGeom prst="rect">
            <a:avLst/>
          </a:prstGeom>
          <a:noFill/>
          <a:ln w="9525" cap="flat" cmpd="sng">
            <a:noFill/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879838-A6D0-4A34-BD34-4AF0AE6B89B6}" type="slidenum">
              <a:rPr lang="en-US"/>
              <a:pPr/>
              <a:t>54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Grouper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i="1" smtClean="0">
                <a:solidFill>
                  <a:schemeClr val="hlink"/>
                </a:solidFill>
                <a:latin typeface="Arial Narrow" pitchFamily="34" charset="0"/>
              </a:rPr>
              <a:t>www.cs.washington.edu/research/clustering</a:t>
            </a:r>
            <a:endParaRPr lang="en-US" sz="2800" b="1" i="1" smtClean="0">
              <a:latin typeface="Arial Narrow" pitchFamily="34" charset="0"/>
            </a:endParaRPr>
          </a:p>
        </p:txBody>
      </p:sp>
      <p:pic>
        <p:nvPicPr>
          <p:cNvPr id="47110" name="Picture 4" descr="figure1-col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7912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D346D7-DF47-49BF-8232-56140C710ACD}" type="slidenum">
              <a:rPr lang="en-US"/>
              <a:pPr/>
              <a:t>55</a:t>
            </a:fld>
            <a:endParaRPr lang="en-US"/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381000" y="1066800"/>
            <a:ext cx="8458200" cy="1219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3" descr="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676275"/>
            <a:ext cx="6696075" cy="550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6212A2-2BE5-4B55-8CAC-7E6D82CEC592}" type="slidenum">
              <a:rPr lang="en-US"/>
              <a:pPr/>
              <a:t>56</a:t>
            </a:fld>
            <a:endParaRPr lang="en-US"/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381000" y="1066800"/>
            <a:ext cx="8458200" cy="1219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3" descr="c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1476375"/>
            <a:ext cx="6153150" cy="390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62CCCB-6189-4B64-9F4C-180761A5E36A}" type="slidenum">
              <a:rPr lang="en-US"/>
              <a:pPr/>
              <a:t>57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68325" y="676275"/>
          <a:ext cx="8008938" cy="5505450"/>
        </p:xfrm>
        <a:graphic>
          <a:graphicData uri="http://schemas.openxmlformats.org/presentationml/2006/ole">
            <p:oleObj spid="_x0000_s4098" name="Bitmap Image" r:id="rId4" imgW="8009524" imgH="5504762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68D3DE-E831-4AB3-88A3-E92D222A2069}" type="slidenum">
              <a:rPr lang="en-US"/>
              <a:pPr/>
              <a:t>58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3088" y="171450"/>
          <a:ext cx="7999412" cy="6516688"/>
        </p:xfrm>
        <a:graphic>
          <a:graphicData uri="http://schemas.openxmlformats.org/presentationml/2006/ole">
            <p:oleObj spid="_x0000_s5122" name="Bitmap Image" r:id="rId4" imgW="8000000" imgH="651601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F8F53B-4220-40DE-AACE-AE157B455F0A}" type="slidenum">
              <a:rPr lang="en-US"/>
              <a:pPr/>
              <a:t>59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Desiderata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2950" y="1803400"/>
            <a:ext cx="5394325" cy="2767013"/>
          </a:xfrm>
        </p:spPr>
        <p:txBody>
          <a:bodyPr/>
          <a:lstStyle/>
          <a:p>
            <a:r>
              <a:rPr lang="en-US" smtClean="0"/>
              <a:t>Coherent cluster</a:t>
            </a:r>
          </a:p>
          <a:p>
            <a:r>
              <a:rPr lang="en-US" smtClean="0"/>
              <a:t>Speed</a:t>
            </a:r>
          </a:p>
          <a:p>
            <a:r>
              <a:rPr lang="en-US" smtClean="0"/>
              <a:t>Browsable clusters</a:t>
            </a:r>
          </a:p>
          <a:p>
            <a:pPr lvl="1"/>
            <a:r>
              <a:rPr lang="en-US" smtClean="0"/>
              <a:t>Naming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AD0FD7-C02F-442C-9D88-8DD0D028328C}" type="slidenum">
              <a:rPr lang="en-US"/>
              <a:pPr/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143000"/>
            <a:ext cx="8759825" cy="4406900"/>
          </a:xfrm>
        </p:spPr>
        <p:txBody>
          <a:bodyPr/>
          <a:lstStyle/>
          <a:p>
            <a:pPr marL="225425" indent="-225425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The nice word for prejudice is “bias”.</a:t>
            </a:r>
          </a:p>
          <a:p>
            <a:pPr marL="225425" indent="-225425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What kind of hypotheses will you consider?</a:t>
            </a:r>
          </a:p>
          <a:p>
            <a:pPr marL="917575" lvl="1" indent="-228600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What is allowable </a:t>
            </a:r>
            <a:r>
              <a:rPr lang="en-US" b="1" i="1" dirty="0" smtClean="0">
                <a:solidFill>
                  <a:srgbClr val="9900CC"/>
                </a:solidFill>
              </a:rPr>
              <a:t>range</a:t>
            </a:r>
            <a:r>
              <a:rPr lang="en-US" dirty="0" smtClean="0"/>
              <a:t> of functions you use when approximating?</a:t>
            </a:r>
          </a:p>
          <a:p>
            <a:pPr marL="225425" indent="-225425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What kind of hypotheses do you prefer?</a:t>
            </a:r>
          </a:p>
          <a:p>
            <a:pPr marL="225425" indent="-225425">
              <a:lnSpc>
                <a:spcPct val="100000"/>
              </a:lnSpc>
              <a:spcBef>
                <a:spcPct val="20000"/>
              </a:spcBef>
            </a:pPr>
            <a:endParaRPr lang="en-US" dirty="0" smtClean="0"/>
          </a:p>
          <a:p>
            <a:pPr marL="225425" indent="-225425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One idea: Prefer “simplest” hypothesis that is consistent with the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39EBF6-529D-4A65-9AC3-30B459592D5D}" type="slidenum">
              <a:rPr lang="en-US"/>
              <a:pPr/>
              <a:t>60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Main Questions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763000" cy="4191000"/>
          </a:xfrm>
        </p:spPr>
        <p:txBody>
          <a:bodyPr/>
          <a:lstStyle/>
          <a:p>
            <a:r>
              <a:rPr lang="en-US" smtClean="0"/>
              <a:t>Is </a:t>
            </a:r>
            <a:r>
              <a:rPr lang="en-US" smtClean="0">
                <a:solidFill>
                  <a:srgbClr val="9900CC"/>
                </a:solidFill>
              </a:rPr>
              <a:t>document clustering</a:t>
            </a:r>
            <a:r>
              <a:rPr lang="en-US" smtClean="0"/>
              <a:t> feasible for Web search engines?</a:t>
            </a:r>
          </a:p>
          <a:p>
            <a:pPr lvl="1"/>
            <a:endParaRPr lang="en-US" smtClean="0"/>
          </a:p>
          <a:p>
            <a:r>
              <a:rPr lang="en-US" smtClean="0"/>
              <a:t>Will the use of </a:t>
            </a:r>
            <a:r>
              <a:rPr lang="en-US" smtClean="0">
                <a:solidFill>
                  <a:srgbClr val="9900CC"/>
                </a:solidFill>
              </a:rPr>
              <a:t>phrases</a:t>
            </a:r>
            <a:r>
              <a:rPr lang="en-US" smtClean="0"/>
              <a:t> help in achieving high quality clusters? </a:t>
            </a:r>
          </a:p>
          <a:p>
            <a:pPr lvl="1"/>
            <a:endParaRPr lang="en-US" smtClean="0"/>
          </a:p>
          <a:p>
            <a:r>
              <a:rPr lang="en-US" smtClean="0"/>
              <a:t>Can phrase-based clustering be done </a:t>
            </a:r>
            <a:r>
              <a:rPr lang="en-US" smtClean="0">
                <a:solidFill>
                  <a:srgbClr val="9900CC"/>
                </a:solidFill>
              </a:rPr>
              <a:t>quickly</a:t>
            </a:r>
            <a:r>
              <a:rPr lang="en-US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67B2BC-1843-4FCF-891D-9A29638F6578}" type="slidenum">
              <a:rPr lang="en-US"/>
              <a:pPr/>
              <a:t>61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</a:t>
            </a:r>
            <a:r>
              <a:rPr lang="en-US" sz="4800" smtClean="0"/>
              <a:t>Clustering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114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group together similar items 			(words or documents) </a:t>
            </a:r>
          </a:p>
        </p:txBody>
      </p:sp>
      <p:sp>
        <p:nvSpPr>
          <p:cNvPr id="52230" name="Oval 4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Oval 6"/>
          <p:cNvSpPr>
            <a:spLocks noChangeArrowheads="1"/>
          </p:cNvSpPr>
          <p:nvPr/>
        </p:nvSpPr>
        <p:spPr bwMode="auto">
          <a:xfrm>
            <a:off x="4572000" y="5486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7"/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Oval 8"/>
          <p:cNvSpPr>
            <a:spLocks noChangeArrowheads="1"/>
          </p:cNvSpPr>
          <p:nvPr/>
        </p:nvSpPr>
        <p:spPr bwMode="auto">
          <a:xfrm>
            <a:off x="58674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Oval 9"/>
          <p:cNvSpPr>
            <a:spLocks noChangeArrowheads="1"/>
          </p:cNvSpPr>
          <p:nvPr/>
        </p:nvSpPr>
        <p:spPr bwMode="auto">
          <a:xfrm>
            <a:off x="60960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Oval 10"/>
          <p:cNvSpPr>
            <a:spLocks noChangeArrowheads="1"/>
          </p:cNvSpPr>
          <p:nvPr/>
        </p:nvSpPr>
        <p:spPr bwMode="auto">
          <a:xfrm>
            <a:off x="24384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Oval 11"/>
          <p:cNvSpPr>
            <a:spLocks noChangeArrowheads="1"/>
          </p:cNvSpPr>
          <p:nvPr/>
        </p:nvSpPr>
        <p:spPr bwMode="auto">
          <a:xfrm>
            <a:off x="2362200" y="3733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Oval 12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Oval 13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Oval 14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Oval 15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Oval 16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1" name="Oval 17"/>
          <p:cNvSpPr>
            <a:spLocks noChangeArrowheads="1"/>
          </p:cNvSpPr>
          <p:nvPr/>
        </p:nvSpPr>
        <p:spPr bwMode="auto">
          <a:xfrm>
            <a:off x="5562600" y="3886200"/>
            <a:ext cx="990600" cy="9906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2" name="Oval 18"/>
          <p:cNvSpPr>
            <a:spLocks noChangeArrowheads="1"/>
          </p:cNvSpPr>
          <p:nvPr/>
        </p:nvSpPr>
        <p:spPr bwMode="auto">
          <a:xfrm>
            <a:off x="2057400" y="3276600"/>
            <a:ext cx="1143000" cy="12954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883" name="Oval 19"/>
          <p:cNvSpPr>
            <a:spLocks noChangeArrowheads="1"/>
          </p:cNvSpPr>
          <p:nvPr/>
        </p:nvSpPr>
        <p:spPr bwMode="auto">
          <a:xfrm rot="2411630">
            <a:off x="3429000" y="4495800"/>
            <a:ext cx="1828800" cy="10668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0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1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81" grpId="0" animBg="1"/>
      <p:bldP spid="1188882" grpId="0" animBg="1"/>
      <p:bldP spid="118888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AD8B3D-4627-4AC8-B286-993F262790F2}" type="slidenum">
              <a:rPr lang="en-US"/>
              <a:pPr/>
              <a:t>62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295400"/>
          </a:xfrm>
        </p:spPr>
        <p:txBody>
          <a:bodyPr/>
          <a:lstStyle/>
          <a:p>
            <a:r>
              <a:rPr lang="en-US" smtClean="0"/>
              <a:t>Clustering Algorithms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038600"/>
          </a:xfrm>
        </p:spPr>
        <p:txBody>
          <a:bodyPr/>
          <a:lstStyle/>
          <a:p>
            <a:r>
              <a:rPr lang="en-US" smtClean="0"/>
              <a:t>Hierarchical Agglomerative Clustering</a:t>
            </a:r>
          </a:p>
          <a:p>
            <a:pPr lvl="1"/>
            <a:r>
              <a:rPr lang="en-US" smtClean="0"/>
              <a:t>O(n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Linear-time algorithms</a:t>
            </a:r>
          </a:p>
          <a:p>
            <a:pPr lvl="1"/>
            <a:r>
              <a:rPr lang="en-US" smtClean="0"/>
              <a:t>K-means (Rocchio, 66)</a:t>
            </a:r>
          </a:p>
          <a:p>
            <a:pPr lvl="1"/>
            <a:r>
              <a:rPr lang="en-US" smtClean="0"/>
              <a:t>Single-Pass (Hill, 68)</a:t>
            </a:r>
          </a:p>
          <a:p>
            <a:pPr lvl="1"/>
            <a:r>
              <a:rPr lang="en-US" smtClean="0"/>
              <a:t>Fractionation (Cutting et al, 92) </a:t>
            </a:r>
          </a:p>
          <a:p>
            <a:pPr lvl="1"/>
            <a:r>
              <a:rPr lang="en-US" smtClean="0"/>
              <a:t>Buckshot (Cutting et al, 92)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7FC697-0566-4E79-824E-B7BE4FD19A62}" type="slidenum">
              <a:rPr lang="en-US"/>
              <a:pPr/>
              <a:t>63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 - 1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163" y="1377950"/>
            <a:ext cx="7508875" cy="638175"/>
          </a:xfrm>
        </p:spPr>
        <p:txBody>
          <a:bodyPr/>
          <a:lstStyle/>
          <a:p>
            <a:r>
              <a:rPr lang="en-US" smtClean="0"/>
              <a:t>Hierarchical vs. Flat</a:t>
            </a:r>
          </a:p>
        </p:txBody>
      </p:sp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14478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16764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25908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28194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32766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>
            <a:off x="3505200" y="49911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AutoShape 10"/>
          <p:cNvSpPr>
            <a:spLocks/>
          </p:cNvSpPr>
          <p:nvPr/>
        </p:nvSpPr>
        <p:spPr bwMode="auto">
          <a:xfrm rot="-5400000">
            <a:off x="1562100" y="4572000"/>
            <a:ext cx="190500" cy="4191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AutoShape 11"/>
          <p:cNvSpPr>
            <a:spLocks/>
          </p:cNvSpPr>
          <p:nvPr/>
        </p:nvSpPr>
        <p:spPr bwMode="auto">
          <a:xfrm rot="-5400000">
            <a:off x="2705100" y="4572000"/>
            <a:ext cx="190500" cy="4191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utoShape 12"/>
          <p:cNvSpPr>
            <a:spLocks/>
          </p:cNvSpPr>
          <p:nvPr/>
        </p:nvSpPr>
        <p:spPr bwMode="auto">
          <a:xfrm rot="-5400000">
            <a:off x="3352800" y="4572000"/>
            <a:ext cx="190500" cy="4191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3"/>
          <p:cNvSpPr>
            <a:spLocks/>
          </p:cNvSpPr>
          <p:nvPr/>
        </p:nvSpPr>
        <p:spPr bwMode="auto">
          <a:xfrm rot="-5400000">
            <a:off x="2933700" y="38862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AutoShape 14"/>
          <p:cNvSpPr>
            <a:spLocks/>
          </p:cNvSpPr>
          <p:nvPr/>
        </p:nvSpPr>
        <p:spPr bwMode="auto">
          <a:xfrm rot="-5400000">
            <a:off x="2343150" y="2762250"/>
            <a:ext cx="342900" cy="2133600"/>
          </a:xfrm>
          <a:prstGeom prst="rightBrace">
            <a:avLst>
              <a:gd name="adj1" fmla="val 51852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Oval 15"/>
          <p:cNvSpPr>
            <a:spLocks noChangeArrowheads="1"/>
          </p:cNvSpPr>
          <p:nvPr/>
        </p:nvSpPr>
        <p:spPr bwMode="auto">
          <a:xfrm>
            <a:off x="54102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Oval 16"/>
          <p:cNvSpPr>
            <a:spLocks noChangeArrowheads="1"/>
          </p:cNvSpPr>
          <p:nvPr/>
        </p:nvSpPr>
        <p:spPr bwMode="auto">
          <a:xfrm>
            <a:off x="56388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Oval 17"/>
          <p:cNvSpPr>
            <a:spLocks noChangeArrowheads="1"/>
          </p:cNvSpPr>
          <p:nvPr/>
        </p:nvSpPr>
        <p:spPr bwMode="auto">
          <a:xfrm>
            <a:off x="65532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Oval 18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Oval 19"/>
          <p:cNvSpPr>
            <a:spLocks noChangeArrowheads="1"/>
          </p:cNvSpPr>
          <p:nvPr/>
        </p:nvSpPr>
        <p:spPr bwMode="auto">
          <a:xfrm>
            <a:off x="72390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Oval 20"/>
          <p:cNvSpPr>
            <a:spLocks noChangeArrowheads="1"/>
          </p:cNvSpPr>
          <p:nvPr/>
        </p:nvSpPr>
        <p:spPr bwMode="auto">
          <a:xfrm>
            <a:off x="74676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AutoShape 21"/>
          <p:cNvSpPr>
            <a:spLocks/>
          </p:cNvSpPr>
          <p:nvPr/>
        </p:nvSpPr>
        <p:spPr bwMode="auto">
          <a:xfrm rot="-5400000">
            <a:off x="5524500" y="4533900"/>
            <a:ext cx="190500" cy="4191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AutoShape 22"/>
          <p:cNvSpPr>
            <a:spLocks/>
          </p:cNvSpPr>
          <p:nvPr/>
        </p:nvSpPr>
        <p:spPr bwMode="auto">
          <a:xfrm rot="-5400000">
            <a:off x="6896100" y="41529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23"/>
          <p:cNvSpPr>
            <a:spLocks noChangeShapeType="1"/>
          </p:cNvSpPr>
          <p:nvPr/>
        </p:nvSpPr>
        <p:spPr bwMode="auto">
          <a:xfrm>
            <a:off x="4572000" y="2971800"/>
            <a:ext cx="0" cy="25908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A9989D-465C-499C-B42C-F08F091B2881}" type="slidenum">
              <a:rPr lang="en-US"/>
              <a:pPr/>
              <a:t>64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 - 2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77225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hard clustering: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each item in only one cluster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soft clustering: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each item has a probability of membership in each cluster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disjunctive / overlapping clustering: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an item can be in more than one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25A980-460E-4D20-8766-98CD74C2FB85}" type="slidenum">
              <a:rPr lang="en-US"/>
              <a:pPr/>
              <a:t>65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 - 3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306513"/>
            <a:ext cx="8081963" cy="3830637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distance / similarity function</a:t>
            </a:r>
          </a:p>
          <a:p>
            <a:pPr>
              <a:buFontTx/>
              <a:buNone/>
            </a:pPr>
            <a:r>
              <a:rPr lang="en-US" smtClean="0"/>
              <a:t>   (for documents)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dot product of vectors</a:t>
            </a:r>
          </a:p>
          <a:p>
            <a:pPr lvl="1"/>
            <a:r>
              <a:rPr lang="en-US" smtClean="0"/>
              <a:t>number of common terms</a:t>
            </a:r>
          </a:p>
          <a:p>
            <a:pPr lvl="1"/>
            <a:r>
              <a:rPr lang="en-US" smtClean="0"/>
              <a:t>co-citations</a:t>
            </a:r>
          </a:p>
          <a:p>
            <a:pPr lvl="1"/>
            <a:r>
              <a:rPr lang="en-US" smtClean="0"/>
              <a:t>access statistics</a:t>
            </a:r>
          </a:p>
          <a:p>
            <a:pPr lvl="1"/>
            <a:r>
              <a:rPr lang="en-US" smtClean="0"/>
              <a:t>share common phrases    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AA55BF-C9B4-4248-B8DA-C135D9F7C25E}" type="slidenum">
              <a:rPr lang="en-US"/>
              <a:pPr/>
              <a:t>66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 - 4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572000"/>
          </a:xfrm>
        </p:spPr>
        <p:txBody>
          <a:bodyPr/>
          <a:lstStyle/>
          <a:p>
            <a:r>
              <a:rPr lang="en-US" sz="2800" smtClean="0"/>
              <a:t>What is “right” number of clusters?</a:t>
            </a:r>
          </a:p>
          <a:p>
            <a:pPr lvl="1"/>
            <a:r>
              <a:rPr lang="en-US" sz="2400" smtClean="0"/>
              <a:t>apriori knowledge</a:t>
            </a:r>
          </a:p>
          <a:p>
            <a:pPr lvl="1"/>
            <a:r>
              <a:rPr lang="en-US" sz="2400" smtClean="0"/>
              <a:t>default value: “5”</a:t>
            </a:r>
          </a:p>
          <a:p>
            <a:pPr lvl="1"/>
            <a:r>
              <a:rPr lang="en-US" sz="2400" smtClean="0"/>
              <a:t>clusters up to 20% of collection size</a:t>
            </a:r>
          </a:p>
          <a:p>
            <a:pPr lvl="1"/>
            <a:r>
              <a:rPr lang="en-US" sz="2400" smtClean="0"/>
              <a:t>choose best based on external criteria</a:t>
            </a:r>
          </a:p>
          <a:p>
            <a:pPr lvl="1"/>
            <a:r>
              <a:rPr lang="en-US" sz="2400" smtClean="0"/>
              <a:t>Minimum Description Length</a:t>
            </a:r>
          </a:p>
          <a:p>
            <a:pPr lvl="1"/>
            <a:r>
              <a:rPr lang="en-US" sz="2400" smtClean="0"/>
              <a:t>Global Quality Function</a:t>
            </a:r>
          </a:p>
          <a:p>
            <a:r>
              <a:rPr lang="en-US" sz="2800" smtClean="0"/>
              <a:t>no good answer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546BCC-BAAC-48B3-A0E6-4A10FCB0EB24}" type="slidenum">
              <a:rPr lang="en-US"/>
              <a:pPr/>
              <a:t>67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3763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009650"/>
            <a:ext cx="8870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Works when we know k, the number of clusters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900CC"/>
                </a:solidFill>
              </a:rPr>
              <a:t>Randomly pick k points as the “centroids” of the k clusters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9900CC"/>
                </a:solidFill>
              </a:rPr>
              <a:t>Loop:</a:t>
            </a:r>
          </a:p>
          <a:p>
            <a:pPr lvl="2">
              <a:lnSpc>
                <a:spcPct val="90000"/>
              </a:lnSpc>
            </a:pPr>
            <a:r>
              <a:rPr lang="en-US" sz="2800" smtClean="0">
                <a:sym typeface="Symbol" pitchFamily="18" charset="2"/>
              </a:rPr>
              <a:t> </a:t>
            </a:r>
            <a:r>
              <a:rPr lang="en-US" sz="2800" smtClean="0"/>
              <a:t>points, add to cluster w/ nearest centroid 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Recompute the cluster centroids</a:t>
            </a:r>
          </a:p>
          <a:p>
            <a:pPr lvl="2">
              <a:lnSpc>
                <a:spcPct val="90000"/>
              </a:lnSpc>
            </a:pPr>
            <a:r>
              <a:rPr lang="en-US" sz="2800" smtClean="0"/>
              <a:t>Repeat loop (until no change)</a:t>
            </a: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768475" y="5381625"/>
            <a:ext cx="6437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Iterative improvement of the objective function:</a:t>
            </a:r>
          </a:p>
          <a:p>
            <a:r>
              <a:rPr lang="en-US">
                <a:latin typeface="Times New Roman" pitchFamily="18" charset="0"/>
              </a:rPr>
              <a:t>Sum of the squared distance from each point </a:t>
            </a:r>
          </a:p>
          <a:p>
            <a:r>
              <a:rPr lang="en-US">
                <a:latin typeface="Times New Roman" pitchFamily="18" charset="0"/>
              </a:rPr>
              <a:t>to the centroid of its cluster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8281CA-7591-46DE-BE72-9701E8D99E61}" type="slidenum">
              <a:rPr lang="en-US"/>
              <a:pPr/>
              <a:t>68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K-means Example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For simplicity,  1-dimension objects and k=2.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Numerical difference is used as the distance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Objects: 1, 2,    5, 6,7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K-means: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Randomly select 5 and 6 as centroids;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=&gt; Two clusters {1,2,5} and {6,7}; meanC1=8/3, meanC2=6.5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=&gt; {1,2}, {5,6,7}; meanC1=1.5, meanC2=6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=&gt; no change.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Aggregate dissimilarity 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(sum of squares of distanceeach point of each cluster from </a:t>
            </a:r>
            <a:r>
              <a:rPr lang="en-US" sz="1800" i="1" smtClean="0"/>
              <a:t>its</a:t>
            </a:r>
            <a:r>
              <a:rPr lang="en-US" sz="1800" smtClean="0"/>
              <a:t> cluster center--(intra-cluster distance)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                = 0.5</a:t>
            </a:r>
            <a:r>
              <a:rPr lang="en-US" sz="2000" baseline="30000" smtClean="0"/>
              <a:t>2</a:t>
            </a:r>
            <a:r>
              <a:rPr lang="en-US" sz="2000" smtClean="0"/>
              <a:t>+ 0.5</a:t>
            </a:r>
            <a:r>
              <a:rPr lang="en-US" sz="2000" baseline="30000" smtClean="0"/>
              <a:t>2</a:t>
            </a:r>
            <a:r>
              <a:rPr lang="en-US" sz="2000" smtClean="0"/>
              <a:t>+ 1</a:t>
            </a:r>
            <a:r>
              <a:rPr lang="en-US" sz="2000" baseline="30000" smtClean="0"/>
              <a:t>2</a:t>
            </a:r>
            <a:r>
              <a:rPr lang="en-US" sz="2000" smtClean="0"/>
              <a:t>+ 0</a:t>
            </a:r>
            <a:r>
              <a:rPr lang="en-US" sz="2000" baseline="30000" smtClean="0"/>
              <a:t>2</a:t>
            </a:r>
            <a:r>
              <a:rPr lang="en-US" sz="2000" smtClean="0"/>
              <a:t>+1</a:t>
            </a:r>
            <a:r>
              <a:rPr lang="en-US" sz="2000" baseline="30000" smtClean="0"/>
              <a:t>2</a:t>
            </a:r>
            <a:r>
              <a:rPr lang="en-US" sz="2000" smtClean="0"/>
              <a:t> = 2.5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8670925" y="5119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</a:endParaRP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2746375" y="5222875"/>
            <a:ext cx="90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|1-1.5|</a:t>
            </a:r>
            <a:r>
              <a:rPr lang="en-US" sz="20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9400" name="Line 6"/>
          <p:cNvSpPr>
            <a:spLocks noChangeShapeType="1"/>
          </p:cNvSpPr>
          <p:nvPr/>
        </p:nvSpPr>
        <p:spPr bwMode="auto">
          <a:xfrm flipH="1" flipV="1">
            <a:off x="2593975" y="50863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A4843A-5CC0-4481-8C4B-B2EF77BB6879}" type="slidenum">
              <a:rPr lang="en-US"/>
              <a:pPr/>
              <a:t>69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 Means Example</a:t>
            </a:r>
            <a:br>
              <a:rPr lang="en-US" smtClean="0"/>
            </a:br>
            <a:r>
              <a:rPr lang="en-US" sz="4000" smtClean="0"/>
              <a:t>(K=2)</a:t>
            </a:r>
          </a:p>
        </p:txBody>
      </p:sp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60469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60470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19050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2133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2362200" y="3505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676400" y="4191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362200" y="4495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54864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4102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800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267200" y="4114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16002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44196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19600" y="1524000"/>
            <a:ext cx="3454400" cy="2360613"/>
            <a:chOff x="2784" y="960"/>
            <a:chExt cx="2176" cy="1487"/>
          </a:xfrm>
        </p:grpSpPr>
        <p:sp>
          <p:nvSpPr>
            <p:cNvPr id="60466" name="Text Box 19"/>
            <p:cNvSpPr txBox="1">
              <a:spLocks noChangeArrowheads="1"/>
            </p:cNvSpPr>
            <p:nvPr/>
          </p:nvSpPr>
          <p:spPr bwMode="auto">
            <a:xfrm>
              <a:off x="4176" y="960"/>
              <a:ext cx="7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latin typeface="Times New Roman" pitchFamily="18" charset="0"/>
                </a:rPr>
                <a:t>Pick seeds</a:t>
              </a:r>
            </a:p>
          </p:txBody>
        </p:sp>
        <p:sp>
          <p:nvSpPr>
            <p:cNvPr id="60467" name="Oval 20"/>
            <p:cNvSpPr>
              <a:spLocks noChangeArrowheads="1"/>
            </p:cNvSpPr>
            <p:nvPr/>
          </p:nvSpPr>
          <p:spPr bwMode="auto">
            <a:xfrm>
              <a:off x="3024" y="240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8" name="Oval 21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00200" y="1981200"/>
            <a:ext cx="6962775" cy="2589213"/>
            <a:chOff x="1008" y="1248"/>
            <a:chExt cx="4386" cy="1631"/>
          </a:xfrm>
        </p:grpSpPr>
        <p:sp>
          <p:nvSpPr>
            <p:cNvPr id="60455" name="Oval 23"/>
            <p:cNvSpPr>
              <a:spLocks noChangeArrowheads="1"/>
            </p:cNvSpPr>
            <p:nvPr/>
          </p:nvSpPr>
          <p:spPr bwMode="auto">
            <a:xfrm>
              <a:off x="2688" y="259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6" name="Oval 24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7" name="Oval 25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8" name="Oval 26"/>
            <p:cNvSpPr>
              <a:spLocks noChangeArrowheads="1"/>
            </p:cNvSpPr>
            <p:nvPr/>
          </p:nvSpPr>
          <p:spPr bwMode="auto">
            <a:xfrm>
              <a:off x="1008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9" name="Oval 27"/>
            <p:cNvSpPr>
              <a:spLocks noChangeArrowheads="1"/>
            </p:cNvSpPr>
            <p:nvPr/>
          </p:nvSpPr>
          <p:spPr bwMode="auto">
            <a:xfrm>
              <a:off x="1200" y="211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0" name="Oval 28"/>
            <p:cNvSpPr>
              <a:spLocks noChangeArrowheads="1"/>
            </p:cNvSpPr>
            <p:nvPr/>
          </p:nvSpPr>
          <p:spPr bwMode="auto">
            <a:xfrm>
              <a:off x="1488" y="2208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1" name="Oval 29"/>
            <p:cNvSpPr>
              <a:spLocks noChangeArrowheads="1"/>
            </p:cNvSpPr>
            <p:nvPr/>
          </p:nvSpPr>
          <p:spPr bwMode="auto">
            <a:xfrm>
              <a:off x="1344" y="240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2" name="Oval 30"/>
            <p:cNvSpPr>
              <a:spLocks noChangeArrowheads="1"/>
            </p:cNvSpPr>
            <p:nvPr/>
          </p:nvSpPr>
          <p:spPr bwMode="auto">
            <a:xfrm>
              <a:off x="3408" y="211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3" name="Oval 31"/>
            <p:cNvSpPr>
              <a:spLocks noChangeArrowheads="1"/>
            </p:cNvSpPr>
            <p:nvPr/>
          </p:nvSpPr>
          <p:spPr bwMode="auto">
            <a:xfrm>
              <a:off x="1488" y="283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4" name="Oval 32"/>
            <p:cNvSpPr>
              <a:spLocks noChangeArrowheads="1"/>
            </p:cNvSpPr>
            <p:nvPr/>
          </p:nvSpPr>
          <p:spPr bwMode="auto">
            <a:xfrm>
              <a:off x="1056" y="264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65" name="Text Box 33"/>
            <p:cNvSpPr txBox="1">
              <a:spLocks noChangeArrowheads="1"/>
            </p:cNvSpPr>
            <p:nvPr/>
          </p:nvSpPr>
          <p:spPr bwMode="auto">
            <a:xfrm>
              <a:off x="4176" y="1248"/>
              <a:ext cx="121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latin typeface="Times New Roman" pitchFamily="18" charset="0"/>
                </a:rPr>
                <a:t>Reassign clusters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90800" y="2438400"/>
            <a:ext cx="6170613" cy="1539875"/>
            <a:chOff x="1632" y="1536"/>
            <a:chExt cx="3887" cy="970"/>
          </a:xfrm>
        </p:grpSpPr>
        <p:sp>
          <p:nvSpPr>
            <p:cNvPr id="60452" name="Text Box 35"/>
            <p:cNvSpPr txBox="1">
              <a:spLocks noChangeArrowheads="1"/>
            </p:cNvSpPr>
            <p:nvPr/>
          </p:nvSpPr>
          <p:spPr bwMode="auto">
            <a:xfrm>
              <a:off x="4194" y="1536"/>
              <a:ext cx="13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latin typeface="Times New Roman" pitchFamily="18" charset="0"/>
                </a:rPr>
                <a:t>Compute centroids</a:t>
              </a:r>
            </a:p>
          </p:txBody>
        </p:sp>
        <p:sp>
          <p:nvSpPr>
            <p:cNvPr id="60453" name="Text Box 36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0454" name="Text Box 37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chemeClr val="tx2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86200" y="2895600"/>
            <a:ext cx="4775200" cy="608013"/>
            <a:chOff x="2448" y="1824"/>
            <a:chExt cx="3008" cy="383"/>
          </a:xfrm>
        </p:grpSpPr>
        <p:sp>
          <p:nvSpPr>
            <p:cNvPr id="60448" name="Oval 39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49" name="Oval 40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0" name="Oval 41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0451" name="Text Box 42"/>
            <p:cNvSpPr txBox="1">
              <a:spLocks noChangeArrowheads="1"/>
            </p:cNvSpPr>
            <p:nvPr/>
          </p:nvSpPr>
          <p:spPr bwMode="auto">
            <a:xfrm>
              <a:off x="4176" y="1824"/>
              <a:ext cx="12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latin typeface="Times New Roman" pitchFamily="18" charset="0"/>
                </a:rPr>
                <a:t>Reasssign clusters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905000" y="3276600"/>
            <a:ext cx="6856413" cy="701675"/>
            <a:chOff x="1200" y="2064"/>
            <a:chExt cx="4319" cy="442"/>
          </a:xfrm>
        </p:grpSpPr>
        <p:sp>
          <p:nvSpPr>
            <p:cNvPr id="60443" name="Text Box 44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0444" name="Text Box 45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0445" name="Text Box 46"/>
            <p:cNvSpPr txBox="1">
              <a:spLocks noChangeArrowheads="1"/>
            </p:cNvSpPr>
            <p:nvPr/>
          </p:nvSpPr>
          <p:spPr bwMode="auto">
            <a:xfrm>
              <a:off x="2880" y="2112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chemeClr val="tx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0446" name="Text Box 47"/>
            <p:cNvSpPr txBox="1">
              <a:spLocks noChangeArrowheads="1"/>
            </p:cNvSpPr>
            <p:nvPr/>
          </p:nvSpPr>
          <p:spPr bwMode="auto">
            <a:xfrm>
              <a:off x="1200" y="2160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0447" name="Text Box 48"/>
            <p:cNvSpPr txBox="1">
              <a:spLocks noChangeArrowheads="1"/>
            </p:cNvSpPr>
            <p:nvPr/>
          </p:nvSpPr>
          <p:spPr bwMode="auto">
            <a:xfrm>
              <a:off x="4194" y="2112"/>
              <a:ext cx="13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>
                  <a:latin typeface="Times New Roman" pitchFamily="18" charset="0"/>
                </a:rPr>
                <a:t>Compute centroids</a:t>
              </a:r>
            </a:p>
          </p:txBody>
        </p:sp>
      </p:grpSp>
      <p:sp>
        <p:nvSpPr>
          <p:cNvPr id="1366065" name="Text Box 49"/>
          <p:cNvSpPr txBox="1">
            <a:spLocks noChangeArrowheads="1"/>
          </p:cNvSpPr>
          <p:nvPr/>
        </p:nvSpPr>
        <p:spPr bwMode="auto">
          <a:xfrm>
            <a:off x="6629400" y="3810000"/>
            <a:ext cx="193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sz="2000" b="0">
                <a:latin typeface="Times New Roman" pitchFamily="18" charset="0"/>
              </a:rPr>
              <a:t>Reassign clusters</a:t>
            </a:r>
          </a:p>
        </p:txBody>
      </p:sp>
      <p:sp>
        <p:nvSpPr>
          <p:cNvPr id="1366066" name="Text Box 50"/>
          <p:cNvSpPr txBox="1">
            <a:spLocks noChangeArrowheads="1"/>
          </p:cNvSpPr>
          <p:nvPr/>
        </p:nvSpPr>
        <p:spPr bwMode="auto">
          <a:xfrm>
            <a:off x="6629400" y="4343400"/>
            <a:ext cx="13795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Converged!</a:t>
            </a:r>
          </a:p>
        </p:txBody>
      </p:sp>
      <p:sp>
        <p:nvSpPr>
          <p:cNvPr id="60441" name="Text Box 51"/>
          <p:cNvSpPr txBox="1">
            <a:spLocks noChangeArrowheads="1"/>
          </p:cNvSpPr>
          <p:nvPr/>
        </p:nvSpPr>
        <p:spPr bwMode="auto">
          <a:xfrm>
            <a:off x="7246938" y="6461125"/>
            <a:ext cx="189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[From Mooney]</a:t>
            </a:r>
          </a:p>
        </p:txBody>
      </p:sp>
      <p:sp>
        <p:nvSpPr>
          <p:cNvPr id="60442" name="Text Box 52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65" grpId="0" autoUpdateAnimBg="0"/>
      <p:bldP spid="13660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classifier:</a:t>
            </a:r>
          </a:p>
          <a:p>
            <a:pPr lvl="1"/>
            <a:r>
              <a:rPr lang="en-US" dirty="0" smtClean="0"/>
              <a:t>P(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| Example)</a:t>
            </a:r>
            <a:endParaRPr lang="en-US" baseline="-25000" dirty="0" smtClean="0"/>
          </a:p>
          <a:p>
            <a:r>
              <a:rPr lang="en-US" dirty="0" smtClean="0"/>
              <a:t>Bias: Assumes all features are conditionally independent given class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we then only need to know  </a:t>
            </a:r>
            <a:br>
              <a:rPr lang="en-US" dirty="0" smtClean="0"/>
            </a:br>
            <a:r>
              <a:rPr lang="en-US" dirty="0" smtClean="0"/>
              <a:t>P(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|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i</a:t>
            </a:r>
            <a:r>
              <a:rPr lang="en-US" dirty="0" smtClean="0"/>
              <a:t>) for each feature and 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Daniel S. Weld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33476" name="Object 2"/>
          <p:cNvGraphicFramePr>
            <a:graphicFrameLocks noChangeAspect="1"/>
          </p:cNvGraphicFramePr>
          <p:nvPr/>
        </p:nvGraphicFramePr>
        <p:xfrm>
          <a:off x="990600" y="3314700"/>
          <a:ext cx="6713538" cy="1044575"/>
        </p:xfrm>
        <a:graphic>
          <a:graphicData uri="http://schemas.openxmlformats.org/presentationml/2006/ole">
            <p:oleObj spid="_x0000_s199682" name="Equation" r:id="rId3" imgW="29336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85EB3B-8025-4B5F-A0D1-DE5B92EB81F5}" type="slidenum">
              <a:rPr lang="en-US"/>
              <a:pPr/>
              <a:t>70</a:t>
            </a:fld>
            <a:endParaRPr lang="en-US"/>
          </a:p>
        </p:txBody>
      </p:sp>
      <p:pic>
        <p:nvPicPr>
          <p:cNvPr id="61444" name="Picture 2" descr="msotw9_temp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52425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3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4660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4632325" y="727075"/>
            <a:ext cx="431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Example of K-means in operation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6461125" y="6415088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[From Hand et. Al.]</a:t>
            </a: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901A83-F8DD-4D0D-B142-CF96E0281CB6}" type="slidenum">
              <a:rPr lang="en-US"/>
              <a:pPr/>
              <a:t>71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Time Complexity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Assume computing distance between two instances is O(</a:t>
            </a:r>
            <a:r>
              <a:rPr lang="en-US" sz="2800" i="1" smtClean="0"/>
              <a:t>m</a:t>
            </a:r>
            <a:r>
              <a:rPr lang="en-US" sz="2800" smtClean="0"/>
              <a:t>) where </a:t>
            </a:r>
            <a:r>
              <a:rPr lang="en-US" sz="2800" i="1" smtClean="0"/>
              <a:t>m</a:t>
            </a:r>
            <a:r>
              <a:rPr lang="en-US" sz="2800" smtClean="0"/>
              <a:t> is the dimensionality of the vectors.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Reassigning clusters: O(</a:t>
            </a:r>
            <a:r>
              <a:rPr lang="en-US" sz="2800" i="1" smtClean="0"/>
              <a:t>kn</a:t>
            </a:r>
            <a:r>
              <a:rPr lang="en-US" sz="2800" smtClean="0"/>
              <a:t>) distance computations, or O(</a:t>
            </a:r>
            <a:r>
              <a:rPr lang="en-US" sz="2800" i="1" smtClean="0"/>
              <a:t>knm</a:t>
            </a:r>
            <a:r>
              <a:rPr lang="en-US" sz="280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Computing centroids: Each instance vector gets added once to some centroid: O(</a:t>
            </a:r>
            <a:r>
              <a:rPr lang="en-US" sz="2800" i="1" smtClean="0"/>
              <a:t>nm</a:t>
            </a:r>
            <a:r>
              <a:rPr lang="en-US" sz="280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Assume these two steps are each done once for </a:t>
            </a:r>
            <a:r>
              <a:rPr lang="en-US" sz="2800" i="1" smtClean="0"/>
              <a:t>I</a:t>
            </a:r>
            <a:r>
              <a:rPr lang="en-US" sz="2800" smtClean="0"/>
              <a:t> iterations:  O(</a:t>
            </a:r>
            <a:r>
              <a:rPr lang="en-US" sz="2800" i="1" smtClean="0"/>
              <a:t>Iknm</a:t>
            </a:r>
            <a:r>
              <a:rPr lang="en-US" sz="280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Linear in all relevant factors, </a:t>
            </a:r>
            <a:r>
              <a:rPr lang="en-US" sz="2800" smtClean="0">
                <a:solidFill>
                  <a:srgbClr val="FF0000"/>
                </a:solidFill>
              </a:rPr>
              <a:t>assuming a fixed number of iterations,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more efficient than O(n</a:t>
            </a:r>
            <a:r>
              <a:rPr lang="en-US" sz="2400" baseline="30000" smtClean="0"/>
              <a:t>2</a:t>
            </a:r>
            <a:r>
              <a:rPr lang="en-US" sz="2400" smtClean="0"/>
              <a:t>) HAC (to come next)</a:t>
            </a: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45793-7C05-460F-B6BA-49DA3A920681}" type="slidenum">
              <a:rPr lang="en-US"/>
              <a:pPr/>
              <a:t>72</a:t>
            </a:fld>
            <a:endParaRPr lang="en-US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600200"/>
            <a:ext cx="24384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47975"/>
            <a:ext cx="70596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smtClean="0"/>
              <a:t>Vector Quantization:</a:t>
            </a:r>
            <a:br>
              <a:rPr lang="en-US" sz="4000" smtClean="0"/>
            </a:br>
            <a:r>
              <a:rPr lang="en-US" sz="4000" smtClean="0"/>
              <a:t>K-means as Compression</a:t>
            </a:r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947512-BB72-44EF-A174-038A612EF6E3}" type="slidenum">
              <a:rPr lang="en-US"/>
              <a:pPr/>
              <a:t>73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Problems with K-means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Need to know k in advance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0000CC"/>
                </a:solidFill>
              </a:rPr>
              <a:t>Could try out several k?</a:t>
            </a:r>
          </a:p>
          <a:p>
            <a:pPr lvl="2">
              <a:lnSpc>
                <a:spcPct val="90000"/>
              </a:lnSpc>
            </a:pPr>
            <a:r>
              <a:rPr lang="en-US" sz="1800" smtClean="0">
                <a:solidFill>
                  <a:srgbClr val="0000CC"/>
                </a:solidFill>
              </a:rPr>
              <a:t>Cluster tightness increases with increasing K. </a:t>
            </a:r>
          </a:p>
          <a:p>
            <a:pPr lvl="3">
              <a:lnSpc>
                <a:spcPct val="90000"/>
              </a:lnSpc>
            </a:pPr>
            <a:r>
              <a:rPr lang="en-US" sz="1600" smtClean="0">
                <a:solidFill>
                  <a:srgbClr val="0000CC"/>
                </a:solidFill>
              </a:rPr>
              <a:t>Look for a kink in the tightness vs. K curve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Tends to go to local minima that are sensitive to the starting centroids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0000CC"/>
                </a:solidFill>
              </a:rPr>
              <a:t>Try out multiple starting points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Disjoint and exhaustive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Doesn’t have a notion of “outliers”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Outlier problem can be handled by  K-medoid or neighborhood-based algorithms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Assumes clusters are spherical in vector space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Sensitive to coordinate changes, weighting etc. </a:t>
            </a: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90800"/>
            <a:ext cx="2819400" cy="10556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sp>
        <p:nvSpPr>
          <p:cNvPr id="64519" name="Line 5"/>
          <p:cNvSpPr>
            <a:spLocks noChangeShapeType="1"/>
          </p:cNvSpPr>
          <p:nvPr/>
        </p:nvSpPr>
        <p:spPr bwMode="auto">
          <a:xfrm>
            <a:off x="4648200" y="3505200"/>
            <a:ext cx="12954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6096000" y="3657600"/>
            <a:ext cx="2679700" cy="20145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In the above, if you start</a:t>
            </a:r>
          </a:p>
          <a:p>
            <a:r>
              <a:rPr lang="en-US" sz="1800">
                <a:latin typeface="Times New Roman" pitchFamily="18" charset="0"/>
              </a:rPr>
              <a:t>with B and E as centroids</a:t>
            </a:r>
          </a:p>
          <a:p>
            <a:r>
              <a:rPr lang="en-US" sz="1800">
                <a:latin typeface="Times New Roman" pitchFamily="18" charset="0"/>
              </a:rPr>
              <a:t>you converge to {A,B,C}</a:t>
            </a:r>
          </a:p>
          <a:p>
            <a:r>
              <a:rPr lang="en-US" sz="1800">
                <a:latin typeface="Times New Roman" pitchFamily="18" charset="0"/>
              </a:rPr>
              <a:t>and {D,E,F}</a:t>
            </a:r>
          </a:p>
          <a:p>
            <a:r>
              <a:rPr lang="en-US" sz="1800">
                <a:latin typeface="Times New Roman" pitchFamily="18" charset="0"/>
              </a:rPr>
              <a:t>If you start with D and F</a:t>
            </a:r>
          </a:p>
          <a:p>
            <a:r>
              <a:rPr lang="en-US" sz="1800">
                <a:latin typeface="Times New Roman" pitchFamily="18" charset="0"/>
              </a:rPr>
              <a:t>you converge to </a:t>
            </a:r>
          </a:p>
          <a:p>
            <a:r>
              <a:rPr lang="en-US" sz="1800">
                <a:latin typeface="Times New Roman" pitchFamily="18" charset="0"/>
              </a:rPr>
              <a:t>{A,B,D,E} {C,F}</a:t>
            </a:r>
          </a:p>
        </p:txBody>
      </p: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6324600" y="1828800"/>
            <a:ext cx="2168525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Example showing</a:t>
            </a:r>
          </a:p>
          <a:p>
            <a:r>
              <a:rPr lang="en-US" sz="2000">
                <a:latin typeface="Times New Roman" pitchFamily="18" charset="0"/>
              </a:rPr>
              <a:t>sensitivity to seeds</a:t>
            </a:r>
          </a:p>
        </p:txBody>
      </p:sp>
      <p:sp>
        <p:nvSpPr>
          <p:cNvPr id="1374216" name="AutoShape 8"/>
          <p:cNvSpPr>
            <a:spLocks noChangeArrowheads="1"/>
          </p:cNvSpPr>
          <p:nvPr/>
        </p:nvSpPr>
        <p:spPr bwMode="auto">
          <a:xfrm>
            <a:off x="4800600" y="914400"/>
            <a:ext cx="1752600" cy="1143000"/>
          </a:xfrm>
          <a:prstGeom prst="wedgeRoundRectCallout">
            <a:avLst>
              <a:gd name="adj1" fmla="val -135597"/>
              <a:gd name="adj2" fmla="val 100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Times New Roman" pitchFamily="18" charset="0"/>
              </a:rPr>
              <a:t>Why not the minimum value?</a:t>
            </a:r>
          </a:p>
        </p:txBody>
      </p: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1384300" y="6569075"/>
            <a:ext cx="2674938" cy="304800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Slide from Rao Kambhampati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2905F3-A38D-40B2-983C-6E54F33EBCED}" type="slidenum">
              <a:rPr lang="en-US"/>
              <a:pPr/>
              <a:t>74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295400"/>
            <a:ext cx="8888412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Agglomerative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bottom-up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Initialize: - </a:t>
            </a:r>
            <a:r>
              <a:rPr lang="en-US" sz="2800" i="1" smtClean="0"/>
              <a:t>each item a cluster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Iterate:  	- </a:t>
            </a:r>
            <a:r>
              <a:rPr lang="en-US" sz="2800" i="1" smtClean="0"/>
              <a:t>select two most </a:t>
            </a:r>
            <a:r>
              <a:rPr lang="en-US" sz="2800" i="1" smtClean="0">
                <a:solidFill>
                  <a:srgbClr val="9900CC"/>
                </a:solidFill>
              </a:rPr>
              <a:t>similar</a:t>
            </a:r>
            <a:r>
              <a:rPr lang="en-US" sz="2800" i="1" smtClean="0">
                <a:solidFill>
                  <a:schemeClr val="hlink"/>
                </a:solidFill>
              </a:rPr>
              <a:t> </a:t>
            </a:r>
            <a:r>
              <a:rPr lang="en-US" sz="2800" i="1" smtClean="0"/>
              <a:t>clusters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smtClean="0"/>
              <a:t>			- merge them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Halt:      	</a:t>
            </a:r>
            <a:r>
              <a:rPr lang="en-US" sz="2800" i="1" smtClean="0"/>
              <a:t>when have </a:t>
            </a:r>
            <a:r>
              <a:rPr lang="en-US" sz="2800" i="1" smtClean="0">
                <a:solidFill>
                  <a:srgbClr val="9900CC"/>
                </a:solidFill>
              </a:rPr>
              <a:t>required # of clusters</a:t>
            </a:r>
            <a:endParaRPr lang="en-US" sz="2800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Up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 bwMode="auto">
          <a:xfrm>
            <a:off x="2057400" y="40767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4762500" y="4074021"/>
            <a:ext cx="685800" cy="917079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009900" y="40767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43700" y="4114800"/>
            <a:ext cx="609600" cy="457200"/>
          </a:xfrm>
          <a:prstGeom prst="ellipse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3848100" y="40767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29300" y="4076700"/>
            <a:ext cx="609600" cy="649188"/>
          </a:xfrm>
          <a:prstGeom prst="ellipse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57450" y="3351212"/>
            <a:ext cx="933450" cy="725488"/>
            <a:chOff x="952500" y="5105400"/>
            <a:chExt cx="933450" cy="725488"/>
          </a:xfrm>
        </p:grpSpPr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590550" y="5468938"/>
              <a:ext cx="7239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1504950" y="5467350"/>
              <a:ext cx="7239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971550" y="5105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6134100" y="3352800"/>
            <a:ext cx="915194" cy="723900"/>
            <a:chOff x="4648200" y="5105400"/>
            <a:chExt cx="915194" cy="723900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5400000" flipH="1" flipV="1">
              <a:off x="4286250" y="5467350"/>
              <a:ext cx="7239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5200650" y="5466556"/>
              <a:ext cx="7239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648200" y="5105400"/>
              <a:ext cx="9144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2895600" y="2628900"/>
            <a:ext cx="1295400" cy="1411288"/>
            <a:chOff x="1409700" y="4381500"/>
            <a:chExt cx="1295400" cy="1411288"/>
          </a:xfrm>
        </p:grpSpPr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1047750" y="4743450"/>
              <a:ext cx="7239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1999059" y="5086747"/>
              <a:ext cx="1410494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409700" y="4381500"/>
              <a:ext cx="1293812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467100" y="1866900"/>
            <a:ext cx="1639888" cy="2248694"/>
            <a:chOff x="1981200" y="3619500"/>
            <a:chExt cx="1639888" cy="2248694"/>
          </a:xfrm>
        </p:grpSpPr>
        <p:cxnSp>
          <p:nvCxnSpPr>
            <p:cNvPr id="29" name="Straight Connector 28"/>
            <p:cNvCxnSpPr/>
            <p:nvPr/>
          </p:nvCxnSpPr>
          <p:spPr bwMode="auto">
            <a:xfrm rot="5400000" flipH="1" flipV="1">
              <a:off x="2495947" y="4743053"/>
              <a:ext cx="2248694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1619250" y="4019550"/>
              <a:ext cx="7239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81200" y="3656012"/>
              <a:ext cx="1639888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50C8A2-DD9E-491C-AC57-6EFF3C6EBC5B}" type="slidenum">
              <a:rPr lang="en-US"/>
              <a:pPr/>
              <a:t>76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Clustering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Divisive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top-bottom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Initialize:  -</a:t>
            </a:r>
            <a:r>
              <a:rPr lang="en-US" sz="2800" i="1" smtClean="0"/>
              <a:t>all items one cluster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Iterate:  	 - </a:t>
            </a:r>
            <a:r>
              <a:rPr lang="en-US" sz="2800" i="1" smtClean="0"/>
              <a:t>select a cluster (least </a:t>
            </a:r>
            <a:r>
              <a:rPr lang="en-US" sz="2800" i="1" smtClean="0">
                <a:solidFill>
                  <a:srgbClr val="9900CC"/>
                </a:solidFill>
              </a:rPr>
              <a:t>coherent</a:t>
            </a:r>
            <a:r>
              <a:rPr lang="en-US" sz="2800" i="1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smtClean="0"/>
              <a:t>			 - divide it into two clusters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Halt:        </a:t>
            </a:r>
            <a:r>
              <a:rPr lang="en-US" sz="2800" i="1" smtClean="0"/>
              <a:t>when have </a:t>
            </a:r>
            <a:r>
              <a:rPr lang="en-US" sz="2800" i="1" smtClean="0">
                <a:solidFill>
                  <a:srgbClr val="9900CC"/>
                </a:solidFill>
              </a:rPr>
              <a:t>required # of clusters</a:t>
            </a:r>
            <a:r>
              <a:rPr lang="en-US" sz="2800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Down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595F4-D960-4AFC-939E-8ECFB338D5E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 bwMode="auto">
          <a:xfrm>
            <a:off x="1790700" y="23622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3581400" y="1711821"/>
            <a:ext cx="685800" cy="917079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667000" y="23622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9900C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62400" y="1254621"/>
            <a:ext cx="609600" cy="457200"/>
          </a:xfrm>
          <a:prstGeom prst="ellipse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2324100" y="1905000"/>
            <a:ext cx="685800" cy="266700"/>
          </a:xfrm>
          <a:prstGeom prst="triangle">
            <a:avLst>
              <a:gd name="adj" fmla="val 50000"/>
            </a:avLst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572000" y="1847106"/>
            <a:ext cx="609600" cy="649188"/>
          </a:xfrm>
          <a:prstGeom prst="ellipse">
            <a:avLst/>
          </a:prstGeom>
          <a:noFill/>
          <a:ln w="317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143000" y="990600"/>
            <a:ext cx="4953000" cy="17907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524BB2-4ADD-41DB-99DD-3A5B5711AB2F}" type="slidenum">
              <a:rPr lang="en-US"/>
              <a:pPr/>
              <a:t>78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HAC Similarity Measures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1850" y="1731963"/>
            <a:ext cx="4483100" cy="2838450"/>
          </a:xfrm>
        </p:spPr>
        <p:txBody>
          <a:bodyPr/>
          <a:lstStyle/>
          <a:p>
            <a:r>
              <a:rPr lang="en-US" smtClean="0"/>
              <a:t>Single link</a:t>
            </a:r>
          </a:p>
          <a:p>
            <a:r>
              <a:rPr lang="en-US" smtClean="0"/>
              <a:t>Complete link</a:t>
            </a:r>
          </a:p>
          <a:p>
            <a:r>
              <a:rPr lang="en-US" smtClean="0"/>
              <a:t>Group average</a:t>
            </a:r>
          </a:p>
          <a:p>
            <a:r>
              <a:rPr lang="en-US" smtClean="0"/>
              <a:t>Ward’s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11B6A3-AE08-4930-90D4-3BE8C0A029F6}" type="slidenum">
              <a:rPr lang="en-US"/>
              <a:pPr/>
              <a:t>79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Link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06513"/>
            <a:ext cx="7589837" cy="993775"/>
          </a:xfrm>
        </p:spPr>
        <p:txBody>
          <a:bodyPr/>
          <a:lstStyle/>
          <a:p>
            <a:r>
              <a:rPr lang="en-US" smtClean="0"/>
              <a:t>cluster similarity = similarity of two </a:t>
            </a:r>
            <a:r>
              <a:rPr lang="en-US" smtClean="0">
                <a:solidFill>
                  <a:srgbClr val="9900CC"/>
                </a:solidFill>
              </a:rPr>
              <a:t>most</a:t>
            </a:r>
            <a:r>
              <a:rPr lang="en-US" smtClean="0"/>
              <a:t> similar members</a:t>
            </a:r>
          </a:p>
        </p:txBody>
      </p:sp>
      <p:sp>
        <p:nvSpPr>
          <p:cNvPr id="68614" name="Oval 4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5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6"/>
          <p:cNvSpPr>
            <a:spLocks noChangeArrowheads="1"/>
          </p:cNvSpPr>
          <p:nvPr/>
        </p:nvSpPr>
        <p:spPr bwMode="auto">
          <a:xfrm>
            <a:off x="4572000" y="5486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7"/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8"/>
          <p:cNvSpPr>
            <a:spLocks noChangeArrowheads="1"/>
          </p:cNvSpPr>
          <p:nvPr/>
        </p:nvSpPr>
        <p:spPr bwMode="auto">
          <a:xfrm>
            <a:off x="58674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9"/>
          <p:cNvSpPr>
            <a:spLocks noChangeArrowheads="1"/>
          </p:cNvSpPr>
          <p:nvPr/>
        </p:nvSpPr>
        <p:spPr bwMode="auto">
          <a:xfrm>
            <a:off x="60960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Oval 10"/>
          <p:cNvSpPr>
            <a:spLocks noChangeArrowheads="1"/>
          </p:cNvSpPr>
          <p:nvPr/>
        </p:nvSpPr>
        <p:spPr bwMode="auto">
          <a:xfrm>
            <a:off x="24384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Oval 11"/>
          <p:cNvSpPr>
            <a:spLocks noChangeArrowheads="1"/>
          </p:cNvSpPr>
          <p:nvPr/>
        </p:nvSpPr>
        <p:spPr bwMode="auto">
          <a:xfrm>
            <a:off x="2362200" y="3733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Oval 12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3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4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5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6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7"/>
          <p:cNvSpPr>
            <a:spLocks noChangeArrowheads="1"/>
          </p:cNvSpPr>
          <p:nvPr/>
        </p:nvSpPr>
        <p:spPr bwMode="auto">
          <a:xfrm>
            <a:off x="5562600" y="3886200"/>
            <a:ext cx="990600" cy="9906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18"/>
          <p:cNvSpPr>
            <a:spLocks noChangeArrowheads="1"/>
          </p:cNvSpPr>
          <p:nvPr/>
        </p:nvSpPr>
        <p:spPr bwMode="auto">
          <a:xfrm>
            <a:off x="2057400" y="3276600"/>
            <a:ext cx="1143000" cy="12954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19"/>
          <p:cNvSpPr>
            <a:spLocks noChangeArrowheads="1"/>
          </p:cNvSpPr>
          <p:nvPr/>
        </p:nvSpPr>
        <p:spPr bwMode="auto">
          <a:xfrm rot="2411630">
            <a:off x="3429000" y="4495800"/>
            <a:ext cx="1828800" cy="10668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Oval 20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Oval 21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7318" name="Line 22"/>
          <p:cNvSpPr>
            <a:spLocks noChangeShapeType="1"/>
          </p:cNvSpPr>
          <p:nvPr/>
        </p:nvSpPr>
        <p:spPr bwMode="auto">
          <a:xfrm>
            <a:off x="2819400" y="4267200"/>
            <a:ext cx="1066800" cy="3048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7319" name="Line 23"/>
          <p:cNvSpPr>
            <a:spLocks noChangeShapeType="1"/>
          </p:cNvSpPr>
          <p:nvPr/>
        </p:nvSpPr>
        <p:spPr bwMode="auto">
          <a:xfrm flipH="1">
            <a:off x="4572000" y="4495800"/>
            <a:ext cx="1371600" cy="457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7320" name="Oval 24"/>
          <p:cNvSpPr>
            <a:spLocks noChangeArrowheads="1"/>
          </p:cNvSpPr>
          <p:nvPr/>
        </p:nvSpPr>
        <p:spPr bwMode="auto">
          <a:xfrm rot="1822447">
            <a:off x="1517650" y="3427413"/>
            <a:ext cx="4191000" cy="2225675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18" grpId="0" animBg="1"/>
      <p:bldP spid="1207319" grpId="0" animBg="1"/>
      <p:bldP spid="1207319" grpId="1" animBg="1"/>
      <p:bldP spid="12073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BCA567-0B44-4EA8-9BC5-FBCF3E82708B}" type="slidenum">
              <a:rPr lang="en-US" smtClean="0"/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Naïve Bayes for Text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Modeled as generating a bag of words for a document in a given category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Assumes that word order is unimportant, only cares whether a word appears in the document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Smooth probability estimates with Laplace </a:t>
            </a:r>
            <a:r>
              <a:rPr lang="en-US" i="1" dirty="0" smtClean="0"/>
              <a:t>m</a:t>
            </a:r>
            <a:r>
              <a:rPr lang="en-US" dirty="0" smtClean="0"/>
              <a:t>-estimates assuming a uniform distribution over all words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 </a:t>
            </a:r>
            <a:r>
              <a:rPr lang="en-US" dirty="0" smtClean="0"/>
              <a:t>= 1/|</a:t>
            </a:r>
            <a:r>
              <a:rPr lang="en-US" i="1" dirty="0" smtClean="0"/>
              <a:t>V</a:t>
            </a:r>
            <a:r>
              <a:rPr lang="en-US" dirty="0" smtClean="0"/>
              <a:t>|) and </a:t>
            </a:r>
            <a:r>
              <a:rPr lang="en-US" i="1" dirty="0" smtClean="0"/>
              <a:t>m </a:t>
            </a:r>
            <a:r>
              <a:rPr lang="en-US" dirty="0" smtClean="0"/>
              <a:t>= |</a:t>
            </a:r>
            <a:r>
              <a:rPr lang="en-US" i="1" dirty="0" smtClean="0"/>
              <a:t>V</a:t>
            </a:r>
            <a:r>
              <a:rPr lang="en-US" dirty="0" smtClean="0"/>
              <a:t>|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Equivalent to a virtual sample of seeing each word in each category exactly once.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E1D655-9DFC-4FF2-8639-DF67222592B8}" type="slidenum">
              <a:rPr lang="en-US"/>
              <a:pPr/>
              <a:t>80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Link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981075"/>
            <a:ext cx="5410200" cy="4648200"/>
          </a:xfrm>
        </p:spPr>
        <p:txBody>
          <a:bodyPr/>
          <a:lstStyle/>
          <a:p>
            <a:r>
              <a:rPr lang="en-US" smtClean="0"/>
              <a:t>O(n</a:t>
            </a:r>
            <a:r>
              <a:rPr lang="en-US" baseline="30000" smtClean="0"/>
              <a:t>2</a:t>
            </a:r>
            <a:r>
              <a:rPr lang="en-US" smtClean="0"/>
              <a:t>)</a:t>
            </a:r>
          </a:p>
          <a:p>
            <a:r>
              <a:rPr lang="en-US" smtClean="0"/>
              <a:t>chaining: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bottom line: </a:t>
            </a:r>
          </a:p>
          <a:p>
            <a:pPr lvl="1"/>
            <a:r>
              <a:rPr lang="en-US" smtClean="0"/>
              <a:t>simple, fast</a:t>
            </a:r>
          </a:p>
          <a:p>
            <a:pPr lvl="1"/>
            <a:r>
              <a:rPr lang="en-US" smtClean="0"/>
              <a:t>often low quality</a:t>
            </a:r>
          </a:p>
        </p:txBody>
      </p: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2743200" y="2667000"/>
            <a:ext cx="5000625" cy="1654175"/>
            <a:chOff x="1671" y="2430"/>
            <a:chExt cx="3150" cy="1042"/>
          </a:xfrm>
        </p:grpSpPr>
        <p:sp>
          <p:nvSpPr>
            <p:cNvPr id="69639" name="Oval 5"/>
            <p:cNvSpPr>
              <a:spLocks noChangeArrowheads="1"/>
            </p:cNvSpPr>
            <p:nvPr/>
          </p:nvSpPr>
          <p:spPr bwMode="auto">
            <a:xfrm>
              <a:off x="3168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Oval 6"/>
            <p:cNvSpPr>
              <a:spLocks noChangeArrowheads="1"/>
            </p:cNvSpPr>
            <p:nvPr/>
          </p:nvSpPr>
          <p:spPr bwMode="auto">
            <a:xfrm>
              <a:off x="3024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Oval 7"/>
            <p:cNvSpPr>
              <a:spLocks noChangeArrowheads="1"/>
            </p:cNvSpPr>
            <p:nvPr/>
          </p:nvSpPr>
          <p:spPr bwMode="auto">
            <a:xfrm>
              <a:off x="2880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Oval 8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Oval 9"/>
            <p:cNvSpPr>
              <a:spLocks noChangeArrowheads="1"/>
            </p:cNvSpPr>
            <p:nvPr/>
          </p:nvSpPr>
          <p:spPr bwMode="auto">
            <a:xfrm>
              <a:off x="2544" y="2832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Oval 10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Oval 11"/>
            <p:cNvSpPr>
              <a:spLocks noChangeArrowheads="1"/>
            </p:cNvSpPr>
            <p:nvPr/>
          </p:nvSpPr>
          <p:spPr bwMode="auto">
            <a:xfrm>
              <a:off x="2448" y="3216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Oval 12"/>
            <p:cNvSpPr>
              <a:spLocks noChangeArrowheads="1"/>
            </p:cNvSpPr>
            <p:nvPr/>
          </p:nvSpPr>
          <p:spPr bwMode="auto">
            <a:xfrm>
              <a:off x="2256" y="2832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7" name="Oval 13"/>
            <p:cNvSpPr>
              <a:spLocks noChangeArrowheads="1"/>
            </p:cNvSpPr>
            <p:nvPr/>
          </p:nvSpPr>
          <p:spPr bwMode="auto">
            <a:xfrm>
              <a:off x="2064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Oval 14"/>
            <p:cNvSpPr>
              <a:spLocks noChangeArrowheads="1"/>
            </p:cNvSpPr>
            <p:nvPr/>
          </p:nvSpPr>
          <p:spPr bwMode="auto">
            <a:xfrm>
              <a:off x="1824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Oval 15"/>
            <p:cNvSpPr>
              <a:spLocks noChangeArrowheads="1"/>
            </p:cNvSpPr>
            <p:nvPr/>
          </p:nvSpPr>
          <p:spPr bwMode="auto">
            <a:xfrm>
              <a:off x="3120" y="3120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Oval 16"/>
            <p:cNvSpPr>
              <a:spLocks noChangeArrowheads="1"/>
            </p:cNvSpPr>
            <p:nvPr/>
          </p:nvSpPr>
          <p:spPr bwMode="auto">
            <a:xfrm>
              <a:off x="3360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Oval 17"/>
            <p:cNvSpPr>
              <a:spLocks noChangeArrowheads="1"/>
            </p:cNvSpPr>
            <p:nvPr/>
          </p:nvSpPr>
          <p:spPr bwMode="auto">
            <a:xfrm>
              <a:off x="3600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2" name="Oval 1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3" name="Oval 19"/>
            <p:cNvSpPr>
              <a:spLocks noChangeArrowheads="1"/>
            </p:cNvSpPr>
            <p:nvPr/>
          </p:nvSpPr>
          <p:spPr bwMode="auto">
            <a:xfrm>
              <a:off x="4080" y="2592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Oval 20"/>
            <p:cNvSpPr>
              <a:spLocks noChangeArrowheads="1"/>
            </p:cNvSpPr>
            <p:nvPr/>
          </p:nvSpPr>
          <p:spPr bwMode="auto">
            <a:xfrm>
              <a:off x="4320" y="2688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Oval 21"/>
            <p:cNvSpPr>
              <a:spLocks noChangeArrowheads="1"/>
            </p:cNvSpPr>
            <p:nvPr/>
          </p:nvSpPr>
          <p:spPr bwMode="auto">
            <a:xfrm>
              <a:off x="4512" y="2880"/>
              <a:ext cx="96" cy="9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Freeform 22"/>
            <p:cNvSpPr>
              <a:spLocks/>
            </p:cNvSpPr>
            <p:nvPr/>
          </p:nvSpPr>
          <p:spPr bwMode="auto">
            <a:xfrm>
              <a:off x="1671" y="2430"/>
              <a:ext cx="3150" cy="1042"/>
            </a:xfrm>
            <a:custGeom>
              <a:avLst/>
              <a:gdLst>
                <a:gd name="T0" fmla="*/ 160 w 3150"/>
                <a:gd name="T1" fmla="*/ 134 h 1042"/>
                <a:gd name="T2" fmla="*/ 480 w 3150"/>
                <a:gd name="T3" fmla="*/ 103 h 1042"/>
                <a:gd name="T4" fmla="*/ 776 w 3150"/>
                <a:gd name="T5" fmla="*/ 290 h 1042"/>
                <a:gd name="T6" fmla="*/ 1080 w 3150"/>
                <a:gd name="T7" fmla="*/ 157 h 1042"/>
                <a:gd name="T8" fmla="*/ 1836 w 3150"/>
                <a:gd name="T9" fmla="*/ 126 h 1042"/>
                <a:gd name="T10" fmla="*/ 2482 w 3150"/>
                <a:gd name="T11" fmla="*/ 48 h 1042"/>
                <a:gd name="T12" fmla="*/ 3067 w 3150"/>
                <a:gd name="T13" fmla="*/ 414 h 1042"/>
                <a:gd name="T14" fmla="*/ 2981 w 3150"/>
                <a:gd name="T15" fmla="*/ 718 h 1042"/>
                <a:gd name="T16" fmla="*/ 2482 w 3150"/>
                <a:gd name="T17" fmla="*/ 461 h 1042"/>
                <a:gd name="T18" fmla="*/ 1457 w 3150"/>
                <a:gd name="T19" fmla="*/ 506 h 1042"/>
                <a:gd name="T20" fmla="*/ 1033 w 3150"/>
                <a:gd name="T21" fmla="*/ 617 h 1042"/>
                <a:gd name="T22" fmla="*/ 1002 w 3150"/>
                <a:gd name="T23" fmla="*/ 921 h 1042"/>
                <a:gd name="T24" fmla="*/ 838 w 3150"/>
                <a:gd name="T25" fmla="*/ 1030 h 1042"/>
                <a:gd name="T26" fmla="*/ 628 w 3150"/>
                <a:gd name="T27" fmla="*/ 851 h 1042"/>
                <a:gd name="T28" fmla="*/ 519 w 3150"/>
                <a:gd name="T29" fmla="*/ 594 h 1042"/>
                <a:gd name="T30" fmla="*/ 339 w 3150"/>
                <a:gd name="T31" fmla="*/ 477 h 1042"/>
                <a:gd name="T32" fmla="*/ 90 w 3150"/>
                <a:gd name="T33" fmla="*/ 446 h 1042"/>
                <a:gd name="T34" fmla="*/ 12 w 3150"/>
                <a:gd name="T35" fmla="*/ 313 h 1042"/>
                <a:gd name="T36" fmla="*/ 160 w 3150"/>
                <a:gd name="T37" fmla="*/ 134 h 10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50"/>
                <a:gd name="T58" fmla="*/ 0 h 1042"/>
                <a:gd name="T59" fmla="*/ 3150 w 3150"/>
                <a:gd name="T60" fmla="*/ 1042 h 10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50" h="1042">
                  <a:moveTo>
                    <a:pt x="160" y="134"/>
                  </a:moveTo>
                  <a:cubicBezTo>
                    <a:pt x="238" y="99"/>
                    <a:pt x="377" y="77"/>
                    <a:pt x="480" y="103"/>
                  </a:cubicBezTo>
                  <a:cubicBezTo>
                    <a:pt x="583" y="129"/>
                    <a:pt x="676" y="281"/>
                    <a:pt x="776" y="290"/>
                  </a:cubicBezTo>
                  <a:cubicBezTo>
                    <a:pt x="876" y="299"/>
                    <a:pt x="903" y="184"/>
                    <a:pt x="1080" y="157"/>
                  </a:cubicBezTo>
                  <a:cubicBezTo>
                    <a:pt x="1257" y="130"/>
                    <a:pt x="1602" y="144"/>
                    <a:pt x="1836" y="126"/>
                  </a:cubicBezTo>
                  <a:cubicBezTo>
                    <a:pt x="2070" y="108"/>
                    <a:pt x="2277" y="0"/>
                    <a:pt x="2482" y="48"/>
                  </a:cubicBezTo>
                  <a:cubicBezTo>
                    <a:pt x="2687" y="96"/>
                    <a:pt x="2984" y="302"/>
                    <a:pt x="3067" y="414"/>
                  </a:cubicBezTo>
                  <a:cubicBezTo>
                    <a:pt x="3150" y="526"/>
                    <a:pt x="3078" y="710"/>
                    <a:pt x="2981" y="718"/>
                  </a:cubicBezTo>
                  <a:cubicBezTo>
                    <a:pt x="2884" y="726"/>
                    <a:pt x="2736" y="496"/>
                    <a:pt x="2482" y="461"/>
                  </a:cubicBezTo>
                  <a:cubicBezTo>
                    <a:pt x="2228" y="426"/>
                    <a:pt x="1698" y="480"/>
                    <a:pt x="1457" y="506"/>
                  </a:cubicBezTo>
                  <a:cubicBezTo>
                    <a:pt x="1216" y="532"/>
                    <a:pt x="1109" y="548"/>
                    <a:pt x="1033" y="617"/>
                  </a:cubicBezTo>
                  <a:cubicBezTo>
                    <a:pt x="957" y="686"/>
                    <a:pt x="1034" y="852"/>
                    <a:pt x="1002" y="921"/>
                  </a:cubicBezTo>
                  <a:cubicBezTo>
                    <a:pt x="970" y="990"/>
                    <a:pt x="900" y="1042"/>
                    <a:pt x="838" y="1030"/>
                  </a:cubicBezTo>
                  <a:cubicBezTo>
                    <a:pt x="776" y="1018"/>
                    <a:pt x="681" y="924"/>
                    <a:pt x="628" y="851"/>
                  </a:cubicBezTo>
                  <a:cubicBezTo>
                    <a:pt x="575" y="778"/>
                    <a:pt x="567" y="656"/>
                    <a:pt x="519" y="594"/>
                  </a:cubicBezTo>
                  <a:cubicBezTo>
                    <a:pt x="471" y="532"/>
                    <a:pt x="410" y="502"/>
                    <a:pt x="339" y="477"/>
                  </a:cubicBezTo>
                  <a:cubicBezTo>
                    <a:pt x="268" y="452"/>
                    <a:pt x="144" y="473"/>
                    <a:pt x="90" y="446"/>
                  </a:cubicBezTo>
                  <a:cubicBezTo>
                    <a:pt x="36" y="419"/>
                    <a:pt x="0" y="365"/>
                    <a:pt x="12" y="313"/>
                  </a:cubicBezTo>
                  <a:cubicBezTo>
                    <a:pt x="24" y="261"/>
                    <a:pt x="82" y="169"/>
                    <a:pt x="160" y="134"/>
                  </a:cubicBezTo>
                  <a:close/>
                </a:path>
              </a:pathLst>
            </a:custGeom>
            <a:noFill/>
            <a:ln w="38100" cap="sq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1966CB-F6EC-468B-A15A-801F7E634C00}" type="slidenum">
              <a:rPr lang="en-US"/>
              <a:pPr/>
              <a:t>81</a:t>
            </a:fld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Link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06513"/>
            <a:ext cx="7589837" cy="993775"/>
          </a:xfrm>
        </p:spPr>
        <p:txBody>
          <a:bodyPr/>
          <a:lstStyle/>
          <a:p>
            <a:r>
              <a:rPr lang="en-US" smtClean="0"/>
              <a:t>cluster similarity = similarity of two </a:t>
            </a:r>
            <a:r>
              <a:rPr lang="en-US" smtClean="0">
                <a:solidFill>
                  <a:srgbClr val="9900CC"/>
                </a:solidFill>
              </a:rPr>
              <a:t>least</a:t>
            </a:r>
            <a:r>
              <a:rPr lang="en-US" smtClean="0"/>
              <a:t> similar members</a:t>
            </a:r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3810000" y="4495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4572000" y="5486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Oval 7"/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8"/>
          <p:cNvSpPr>
            <a:spLocks noChangeArrowheads="1"/>
          </p:cNvSpPr>
          <p:nvPr/>
        </p:nvSpPr>
        <p:spPr bwMode="auto">
          <a:xfrm>
            <a:off x="5867400" y="4419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9"/>
          <p:cNvSpPr>
            <a:spLocks noChangeArrowheads="1"/>
          </p:cNvSpPr>
          <p:nvPr/>
        </p:nvSpPr>
        <p:spPr bwMode="auto">
          <a:xfrm>
            <a:off x="60960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0"/>
          <p:cNvSpPr>
            <a:spLocks noChangeArrowheads="1"/>
          </p:cNvSpPr>
          <p:nvPr/>
        </p:nvSpPr>
        <p:spPr bwMode="auto">
          <a:xfrm>
            <a:off x="24384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1"/>
          <p:cNvSpPr>
            <a:spLocks noChangeArrowheads="1"/>
          </p:cNvSpPr>
          <p:nvPr/>
        </p:nvSpPr>
        <p:spPr bwMode="auto">
          <a:xfrm>
            <a:off x="2362200" y="3733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Oval 12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Oval 13"/>
          <p:cNvSpPr>
            <a:spLocks noChangeArrowheads="1"/>
          </p:cNvSpPr>
          <p:nvPr/>
        </p:nvSpPr>
        <p:spPr bwMode="auto">
          <a:xfrm>
            <a:off x="2514600" y="39624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Oval 14"/>
          <p:cNvSpPr>
            <a:spLocks noChangeArrowheads="1"/>
          </p:cNvSpPr>
          <p:nvPr/>
        </p:nvSpPr>
        <p:spPr bwMode="auto">
          <a:xfrm>
            <a:off x="2743200" y="4191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Oval 15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4" name="Oval 16"/>
          <p:cNvSpPr>
            <a:spLocks noChangeArrowheads="1"/>
          </p:cNvSpPr>
          <p:nvPr/>
        </p:nvSpPr>
        <p:spPr bwMode="auto">
          <a:xfrm>
            <a:off x="2438400" y="3429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5" name="Oval 17"/>
          <p:cNvSpPr>
            <a:spLocks noChangeArrowheads="1"/>
          </p:cNvSpPr>
          <p:nvPr/>
        </p:nvSpPr>
        <p:spPr bwMode="auto">
          <a:xfrm>
            <a:off x="5562600" y="3886200"/>
            <a:ext cx="990600" cy="9906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6" name="Oval 18"/>
          <p:cNvSpPr>
            <a:spLocks noChangeArrowheads="1"/>
          </p:cNvSpPr>
          <p:nvPr/>
        </p:nvSpPr>
        <p:spPr bwMode="auto">
          <a:xfrm>
            <a:off x="2057400" y="3276600"/>
            <a:ext cx="1143000" cy="12954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7" name="Oval 19"/>
          <p:cNvSpPr>
            <a:spLocks noChangeArrowheads="1"/>
          </p:cNvSpPr>
          <p:nvPr/>
        </p:nvSpPr>
        <p:spPr bwMode="auto">
          <a:xfrm rot="2411630">
            <a:off x="3429000" y="4495800"/>
            <a:ext cx="1828800" cy="10668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8" name="Oval 20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9" name="Oval 21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1414" name="Line 22"/>
          <p:cNvSpPr>
            <a:spLocks noChangeShapeType="1"/>
          </p:cNvSpPr>
          <p:nvPr/>
        </p:nvSpPr>
        <p:spPr bwMode="auto">
          <a:xfrm>
            <a:off x="2514600" y="3505200"/>
            <a:ext cx="2133600" cy="20574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1415" name="Line 23"/>
          <p:cNvSpPr>
            <a:spLocks noChangeShapeType="1"/>
          </p:cNvSpPr>
          <p:nvPr/>
        </p:nvSpPr>
        <p:spPr bwMode="auto">
          <a:xfrm flipH="1">
            <a:off x="3886200" y="4495800"/>
            <a:ext cx="2362200" cy="76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1416" name="Oval 24"/>
          <p:cNvSpPr>
            <a:spLocks noChangeArrowheads="1"/>
          </p:cNvSpPr>
          <p:nvPr/>
        </p:nvSpPr>
        <p:spPr bwMode="auto">
          <a:xfrm rot="-931360">
            <a:off x="3121025" y="3713163"/>
            <a:ext cx="3775075" cy="20955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114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1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4" grpId="0" animBg="1"/>
      <p:bldP spid="1211414" grpId="1" animBg="1"/>
      <p:bldP spid="1211415" grpId="0" animBg="1"/>
      <p:bldP spid="12114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02412C-9D7B-4A80-8738-5B73556A3CE4}" type="slidenum">
              <a:rPr lang="en-US"/>
              <a:pPr/>
              <a:t>82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Link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77950"/>
            <a:ext cx="8736013" cy="3262313"/>
          </a:xfrm>
        </p:spPr>
        <p:txBody>
          <a:bodyPr/>
          <a:lstStyle/>
          <a:p>
            <a:r>
              <a:rPr lang="en-US" sz="3600" smtClean="0"/>
              <a:t>worst case O(n</a:t>
            </a:r>
            <a:r>
              <a:rPr lang="en-US" sz="3600" baseline="30000" smtClean="0"/>
              <a:t>3</a:t>
            </a:r>
            <a:r>
              <a:rPr lang="en-US" sz="3600" smtClean="0"/>
              <a:t>)</a:t>
            </a:r>
          </a:p>
          <a:p>
            <a:r>
              <a:rPr lang="en-US" sz="3600" smtClean="0"/>
              <a:t>fast algo requires O(n</a:t>
            </a:r>
            <a:r>
              <a:rPr lang="en-US" sz="3600" baseline="30000" smtClean="0"/>
              <a:t>2</a:t>
            </a:r>
            <a:r>
              <a:rPr lang="en-US" sz="3600" smtClean="0"/>
              <a:t>) space</a:t>
            </a:r>
          </a:p>
          <a:p>
            <a:r>
              <a:rPr lang="en-US" sz="3600" smtClean="0"/>
              <a:t>no chaining</a:t>
            </a:r>
          </a:p>
          <a:p>
            <a:r>
              <a:rPr lang="en-US" sz="3600" smtClean="0"/>
              <a:t>bottom line: </a:t>
            </a:r>
          </a:p>
          <a:p>
            <a:pPr lvl="1"/>
            <a:r>
              <a:rPr lang="en-US" sz="3200" smtClean="0"/>
              <a:t>typically much faster than O(n</a:t>
            </a:r>
            <a:r>
              <a:rPr lang="en-US" sz="3200" baseline="30000" smtClean="0"/>
              <a:t>3</a:t>
            </a:r>
            <a:r>
              <a:rPr lang="en-US" sz="3200" smtClean="0"/>
              <a:t>), </a:t>
            </a:r>
          </a:p>
          <a:p>
            <a:pPr lvl="1"/>
            <a:r>
              <a:rPr lang="en-US" sz="3200" smtClean="0"/>
              <a:t>often good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12A90-609B-44D4-9472-1F718E3A31DA}" type="slidenum">
              <a:rPr lang="en-US"/>
              <a:pPr/>
              <a:t>83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Average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2057400"/>
          </a:xfrm>
        </p:spPr>
        <p:txBody>
          <a:bodyPr/>
          <a:lstStyle/>
          <a:p>
            <a:r>
              <a:rPr lang="en-US" smtClean="0"/>
              <a:t>cluster similarity 					= average similarity of all pairs</a:t>
            </a:r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3810000" y="5029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Oval 5"/>
          <p:cNvSpPr>
            <a:spLocks noChangeArrowheads="1"/>
          </p:cNvSpPr>
          <p:nvPr/>
        </p:nvSpPr>
        <p:spPr bwMode="auto">
          <a:xfrm>
            <a:off x="61722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4572000" y="6019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4343400" y="5257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Oval 8"/>
          <p:cNvSpPr>
            <a:spLocks noChangeArrowheads="1"/>
          </p:cNvSpPr>
          <p:nvPr/>
        </p:nvSpPr>
        <p:spPr bwMode="auto">
          <a:xfrm>
            <a:off x="58674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Oval 9"/>
          <p:cNvSpPr>
            <a:spLocks noChangeArrowheads="1"/>
          </p:cNvSpPr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Oval 10"/>
          <p:cNvSpPr>
            <a:spLocks noChangeArrowheads="1"/>
          </p:cNvSpPr>
          <p:nvPr/>
        </p:nvSpPr>
        <p:spPr bwMode="auto">
          <a:xfrm>
            <a:off x="1828800" y="5257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Oval 11"/>
          <p:cNvSpPr>
            <a:spLocks noChangeArrowheads="1"/>
          </p:cNvSpPr>
          <p:nvPr/>
        </p:nvSpPr>
        <p:spPr bwMode="auto">
          <a:xfrm>
            <a:off x="1752600" y="4800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Oval 12"/>
          <p:cNvSpPr>
            <a:spLocks noChangeArrowheads="1"/>
          </p:cNvSpPr>
          <p:nvPr/>
        </p:nvSpPr>
        <p:spPr bwMode="auto">
          <a:xfrm>
            <a:off x="2209800" y="49530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Oval 13"/>
          <p:cNvSpPr>
            <a:spLocks noChangeArrowheads="1"/>
          </p:cNvSpPr>
          <p:nvPr/>
        </p:nvSpPr>
        <p:spPr bwMode="auto">
          <a:xfrm>
            <a:off x="1905000" y="5029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Oval 14"/>
          <p:cNvSpPr>
            <a:spLocks noChangeArrowheads="1"/>
          </p:cNvSpPr>
          <p:nvPr/>
        </p:nvSpPr>
        <p:spPr bwMode="auto">
          <a:xfrm>
            <a:off x="2133600" y="5257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Oval 15"/>
          <p:cNvSpPr>
            <a:spLocks noChangeArrowheads="1"/>
          </p:cNvSpPr>
          <p:nvPr/>
        </p:nvSpPr>
        <p:spPr bwMode="auto">
          <a:xfrm>
            <a:off x="5791200" y="4648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Oval 16"/>
          <p:cNvSpPr>
            <a:spLocks noChangeArrowheads="1"/>
          </p:cNvSpPr>
          <p:nvPr/>
        </p:nvSpPr>
        <p:spPr bwMode="auto">
          <a:xfrm>
            <a:off x="1828800" y="44958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Oval 17"/>
          <p:cNvSpPr>
            <a:spLocks noChangeArrowheads="1"/>
          </p:cNvSpPr>
          <p:nvPr/>
        </p:nvSpPr>
        <p:spPr bwMode="auto">
          <a:xfrm>
            <a:off x="5562600" y="4419600"/>
            <a:ext cx="990600" cy="9906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4" name="Oval 18"/>
          <p:cNvSpPr>
            <a:spLocks noChangeArrowheads="1"/>
          </p:cNvSpPr>
          <p:nvPr/>
        </p:nvSpPr>
        <p:spPr bwMode="auto">
          <a:xfrm>
            <a:off x="1447800" y="4343400"/>
            <a:ext cx="1143000" cy="12954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Oval 19"/>
          <p:cNvSpPr>
            <a:spLocks noChangeArrowheads="1"/>
          </p:cNvSpPr>
          <p:nvPr/>
        </p:nvSpPr>
        <p:spPr bwMode="auto">
          <a:xfrm rot="2411630">
            <a:off x="3429000" y="5029200"/>
            <a:ext cx="1828800" cy="1066800"/>
          </a:xfrm>
          <a:prstGeom prst="ellipse">
            <a:avLst/>
          </a:prstGeom>
          <a:noFill/>
          <a:ln w="38100" cap="sq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Oval 20"/>
          <p:cNvSpPr>
            <a:spLocks noChangeArrowheads="1"/>
          </p:cNvSpPr>
          <p:nvPr/>
        </p:nvSpPr>
        <p:spPr bwMode="auto">
          <a:xfrm>
            <a:off x="4495800" y="54102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Oval 21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Line 22"/>
          <p:cNvSpPr>
            <a:spLocks noChangeShapeType="1"/>
          </p:cNvSpPr>
          <p:nvPr/>
        </p:nvSpPr>
        <p:spPr bwMode="auto">
          <a:xfrm flipH="1">
            <a:off x="4419600" y="4724400"/>
            <a:ext cx="1447800" cy="6096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Oval 23"/>
          <p:cNvSpPr>
            <a:spLocks noChangeArrowheads="1"/>
          </p:cNvSpPr>
          <p:nvPr/>
        </p:nvSpPr>
        <p:spPr bwMode="auto">
          <a:xfrm rot="-931360">
            <a:off x="3121025" y="4246563"/>
            <a:ext cx="3775075" cy="2095500"/>
          </a:xfrm>
          <a:prstGeom prst="ellips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Line 24"/>
          <p:cNvSpPr>
            <a:spLocks noChangeShapeType="1"/>
          </p:cNvSpPr>
          <p:nvPr/>
        </p:nvSpPr>
        <p:spPr bwMode="auto">
          <a:xfrm flipH="1">
            <a:off x="4267200" y="4724400"/>
            <a:ext cx="1600200" cy="9144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Line 25"/>
          <p:cNvSpPr>
            <a:spLocks noChangeShapeType="1"/>
          </p:cNvSpPr>
          <p:nvPr/>
        </p:nvSpPr>
        <p:spPr bwMode="auto">
          <a:xfrm flipH="1">
            <a:off x="4648200" y="4724400"/>
            <a:ext cx="1219200" cy="13716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Line 26"/>
          <p:cNvSpPr>
            <a:spLocks noChangeShapeType="1"/>
          </p:cNvSpPr>
          <p:nvPr/>
        </p:nvSpPr>
        <p:spPr bwMode="auto">
          <a:xfrm flipH="1">
            <a:off x="4648200" y="4724400"/>
            <a:ext cx="1219200" cy="7620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3" name="Line 27"/>
          <p:cNvSpPr>
            <a:spLocks noChangeShapeType="1"/>
          </p:cNvSpPr>
          <p:nvPr/>
        </p:nvSpPr>
        <p:spPr bwMode="auto">
          <a:xfrm flipH="1">
            <a:off x="3886200" y="5029200"/>
            <a:ext cx="2057400" cy="76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4" name="Line 28"/>
          <p:cNvSpPr>
            <a:spLocks noChangeShapeType="1"/>
          </p:cNvSpPr>
          <p:nvPr/>
        </p:nvSpPr>
        <p:spPr bwMode="auto">
          <a:xfrm flipH="1">
            <a:off x="4419600" y="5029200"/>
            <a:ext cx="1524000" cy="3048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Line 29"/>
          <p:cNvSpPr>
            <a:spLocks noChangeShapeType="1"/>
          </p:cNvSpPr>
          <p:nvPr/>
        </p:nvSpPr>
        <p:spPr bwMode="auto">
          <a:xfrm flipH="1">
            <a:off x="3886200" y="4724400"/>
            <a:ext cx="1981200" cy="3810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Line 30"/>
          <p:cNvSpPr>
            <a:spLocks noChangeShapeType="1"/>
          </p:cNvSpPr>
          <p:nvPr/>
        </p:nvSpPr>
        <p:spPr bwMode="auto">
          <a:xfrm flipH="1">
            <a:off x="4572000" y="5029200"/>
            <a:ext cx="1371600" cy="4572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Line 31"/>
          <p:cNvSpPr>
            <a:spLocks noChangeShapeType="1"/>
          </p:cNvSpPr>
          <p:nvPr/>
        </p:nvSpPr>
        <p:spPr bwMode="auto">
          <a:xfrm flipH="1">
            <a:off x="4267200" y="5029200"/>
            <a:ext cx="1676400" cy="6096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8" name="Line 32"/>
          <p:cNvSpPr>
            <a:spLocks noChangeShapeType="1"/>
          </p:cNvSpPr>
          <p:nvPr/>
        </p:nvSpPr>
        <p:spPr bwMode="auto">
          <a:xfrm flipH="1">
            <a:off x="4648200" y="5029200"/>
            <a:ext cx="1295400" cy="1066800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946729-0F08-4782-9D80-C00052C58DE4}" type="slidenum">
              <a:rPr lang="en-US"/>
              <a:pPr/>
              <a:t>84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HAC Often Poor Results - Why?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Often produces single large cluster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Work best for: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spherical clusters; equal size; few outliers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Text documents: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model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not spherical; not equal size; overlap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Web: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many outliers; lots of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4A336F-1113-4964-9C3B-6B898CEA9DF9}" type="slidenum">
              <a:rPr lang="en-US"/>
              <a:pPr/>
              <a:t>85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r>
              <a:rPr lang="en-US" smtClean="0"/>
              <a:t>Example:  Clusters of Varied  Sizes</a:t>
            </a:r>
            <a:endParaRPr lang="en-US" sz="4000" smtClean="0">
              <a:solidFill>
                <a:srgbClr val="000099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k-means; complete-link; group-average:</a:t>
            </a:r>
          </a:p>
        </p:txBody>
      </p:sp>
      <p:sp>
        <p:nvSpPr>
          <p:cNvPr id="74758" name="Rectangle 4"/>
          <p:cNvSpPr>
            <a:spLocks noChangeArrowheads="1"/>
          </p:cNvSpPr>
          <p:nvPr/>
        </p:nvSpPr>
        <p:spPr bwMode="auto">
          <a:xfrm>
            <a:off x="381000" y="5486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2800" b="0">
                <a:solidFill>
                  <a:srgbClr val="0033CC"/>
                </a:solidFill>
              </a:rPr>
              <a:t>single-link: chaining, </a:t>
            </a:r>
          </a:p>
          <a:p>
            <a:pPr marL="342900" indent="-342900">
              <a:lnSpc>
                <a:spcPct val="95000"/>
              </a:lnSpc>
              <a:spcBef>
                <a:spcPct val="10000"/>
              </a:spcBef>
            </a:pPr>
            <a:r>
              <a:rPr lang="en-US" sz="2800" b="0">
                <a:solidFill>
                  <a:srgbClr val="0033CC"/>
                </a:solidFill>
              </a:rPr>
              <a:t>                  but succeeds on this example </a:t>
            </a:r>
          </a:p>
        </p:txBody>
      </p:sp>
      <p:pic>
        <p:nvPicPr>
          <p:cNvPr id="74759" name="Picture 5" descr="dots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57400"/>
            <a:ext cx="5029200" cy="3494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C6A5D0-C529-46FC-86BE-96921C86958E}" type="slidenum">
              <a:rPr lang="en-US"/>
              <a:pPr/>
              <a:t>86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48600" cy="1066800"/>
          </a:xfrm>
        </p:spPr>
        <p:txBody>
          <a:bodyPr/>
          <a:lstStyle/>
          <a:p>
            <a:r>
              <a:rPr lang="en-US" smtClean="0"/>
              <a:t>Example - Outliers</a:t>
            </a:r>
            <a:endParaRPr lang="en-US" sz="4000" smtClean="0">
              <a:solidFill>
                <a:srgbClr val="000099"/>
              </a:solidFill>
            </a:endParaRP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6934200" cy="533400"/>
          </a:xfrm>
          <a:noFill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en-US" sz="2800" smtClean="0"/>
              <a:t>HAC:</a:t>
            </a:r>
          </a:p>
        </p:txBody>
      </p:sp>
      <p:pic>
        <p:nvPicPr>
          <p:cNvPr id="75782" name="Picture 4" descr="dot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133600"/>
            <a:ext cx="6034088" cy="3957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6567CC-8A95-451B-998F-328EB3DEAA22}" type="slidenum">
              <a:rPr lang="en-US"/>
              <a:pPr/>
              <a:t>87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r>
              <a:rPr lang="en-US" smtClean="0"/>
              <a:t>Suffix Tree Clustering</a:t>
            </a:r>
            <a:br>
              <a:rPr lang="en-US" smtClean="0"/>
            </a:br>
            <a:r>
              <a:rPr lang="en-US" sz="3200" smtClean="0"/>
              <a:t>(KDD’97; SIGIR’98)</a:t>
            </a:r>
            <a:r>
              <a:rPr lang="en-US" smtClean="0"/>
              <a:t> 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3200400"/>
          </a:xfrm>
        </p:spPr>
        <p:txBody>
          <a:bodyPr/>
          <a:lstStyle/>
          <a:p>
            <a:r>
              <a:rPr lang="en-US" smtClean="0"/>
              <a:t>Most clustering algorithms aren’t </a:t>
            </a:r>
            <a:r>
              <a:rPr lang="en-US" b="1" i="1" smtClean="0"/>
              <a:t>specialized</a:t>
            </a:r>
            <a:r>
              <a:rPr lang="en-US" smtClean="0"/>
              <a:t> for text:</a:t>
            </a:r>
            <a:br>
              <a:rPr lang="en-US" smtClean="0"/>
            </a:br>
            <a:r>
              <a:rPr lang="en-US" smtClean="0"/>
              <a:t>Model document as </a:t>
            </a:r>
            <a:r>
              <a:rPr lang="en-US" sz="4000" b="1" smtClean="0">
                <a:solidFill>
                  <a:srgbClr val="9900CC"/>
                </a:solidFill>
              </a:rPr>
              <a:t>set</a:t>
            </a:r>
            <a:r>
              <a:rPr lang="en-US" smtClean="0"/>
              <a:t> of words</a:t>
            </a:r>
          </a:p>
          <a:p>
            <a:endParaRPr lang="en-US" smtClean="0"/>
          </a:p>
          <a:p>
            <a:r>
              <a:rPr lang="en-US" smtClean="0"/>
              <a:t>STC:</a:t>
            </a:r>
            <a:br>
              <a:rPr lang="en-US" smtClean="0"/>
            </a:br>
            <a:r>
              <a:rPr lang="en-US" smtClean="0"/>
              <a:t>document = </a:t>
            </a:r>
            <a:r>
              <a:rPr lang="en-US" sz="4000" b="1" smtClean="0">
                <a:solidFill>
                  <a:srgbClr val="9900CC"/>
                </a:solidFill>
              </a:rPr>
              <a:t>sequence</a:t>
            </a:r>
            <a:r>
              <a:rPr lang="en-US" smtClean="0"/>
              <a:t> of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17C124-642D-4A72-89BD-FC3FC02408F3}" type="slidenum">
              <a:rPr lang="en-US"/>
              <a:pPr/>
              <a:t>88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Characteristics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696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Coherent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phrase-based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overlapping clusters</a:t>
            </a:r>
          </a:p>
          <a:p>
            <a:pPr>
              <a:lnSpc>
                <a:spcPct val="90000"/>
              </a:lnSpc>
            </a:pPr>
            <a:r>
              <a:rPr lang="en-US" smtClean="0"/>
              <a:t>Speed and Scalability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linear time; incremental</a:t>
            </a:r>
          </a:p>
          <a:p>
            <a:pPr>
              <a:lnSpc>
                <a:spcPct val="90000"/>
              </a:lnSpc>
            </a:pPr>
            <a:r>
              <a:rPr lang="en-US" smtClean="0"/>
              <a:t>Browsable clusters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phrase-based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simple cluster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6887A0-C8A8-4020-B55F-C287463636B6}" type="slidenum">
              <a:rPr lang="en-US"/>
              <a:pPr/>
              <a:t>89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STC - Central Idea</a:t>
            </a:r>
            <a:endParaRPr lang="en-US" smtClean="0"/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10600" cy="2743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Identify </a:t>
            </a:r>
            <a:r>
              <a:rPr lang="en-US" b="1" i="1" smtClean="0">
                <a:solidFill>
                  <a:srgbClr val="CC0000"/>
                </a:solidFill>
              </a:rPr>
              <a:t>base clusters</a:t>
            </a:r>
            <a:r>
              <a:rPr lang="en-US" smtClean="0"/>
              <a:t> </a:t>
            </a:r>
          </a:p>
          <a:p>
            <a:pPr lvl="1">
              <a:spcBef>
                <a:spcPct val="50000"/>
              </a:spcBef>
            </a:pPr>
            <a:r>
              <a:rPr lang="en-US" smtClean="0"/>
              <a:t>a group of documents that share a phrase</a:t>
            </a:r>
          </a:p>
          <a:p>
            <a:pPr lvl="1">
              <a:spcBef>
                <a:spcPct val="50000"/>
              </a:spcBef>
            </a:pPr>
            <a:r>
              <a:rPr lang="en-US" smtClean="0"/>
              <a:t>use a </a:t>
            </a:r>
            <a:r>
              <a:rPr lang="en-US" b="1" i="1" smtClean="0">
                <a:solidFill>
                  <a:srgbClr val="CC0000"/>
                </a:solidFill>
              </a:rPr>
              <a:t>suffix tree</a:t>
            </a:r>
          </a:p>
          <a:p>
            <a:pPr lvl="1">
              <a:spcBef>
                <a:spcPct val="50000"/>
              </a:spcBef>
              <a:buFontTx/>
              <a:buNone/>
            </a:pPr>
            <a:endParaRPr lang="en-US" smtClean="0"/>
          </a:p>
          <a:p>
            <a:pPr>
              <a:spcBef>
                <a:spcPct val="50000"/>
              </a:spcBef>
            </a:pPr>
            <a:r>
              <a:rPr lang="en-US" smtClean="0"/>
              <a:t>Merge base clusters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477188" name="Oval 4"/>
          <p:cNvSpPr>
            <a:spLocks noChangeArrowheads="1"/>
          </p:cNvSpPr>
          <p:nvPr/>
        </p:nvSpPr>
        <p:spPr bwMode="auto">
          <a:xfrm>
            <a:off x="2324100" y="1943100"/>
            <a:ext cx="2427063" cy="1085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Country vs. County</a:t>
            </a:r>
            <a:endParaRPr lang="en-US" b="0" dirty="0"/>
          </a:p>
        </p:txBody>
      </p:sp>
      <p:sp>
        <p:nvSpPr>
          <p:cNvPr id="477189" name="Oval 5"/>
          <p:cNvSpPr>
            <a:spLocks noChangeArrowheads="1"/>
          </p:cNvSpPr>
          <p:nvPr/>
        </p:nvSpPr>
        <p:spPr bwMode="auto">
          <a:xfrm>
            <a:off x="2819400" y="3829050"/>
            <a:ext cx="1371600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Seat</a:t>
            </a:r>
            <a:endParaRPr lang="en-US" b="0" dirty="0"/>
          </a:p>
        </p:txBody>
      </p:sp>
      <p:sp>
        <p:nvSpPr>
          <p:cNvPr id="477190" name="Oval 6"/>
          <p:cNvSpPr>
            <a:spLocks noChangeArrowheads="1"/>
          </p:cNvSpPr>
          <p:nvPr/>
        </p:nvSpPr>
        <p:spPr bwMode="auto">
          <a:xfrm>
            <a:off x="4381500" y="3790950"/>
            <a:ext cx="2129393" cy="7048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Language</a:t>
            </a:r>
            <a:endParaRPr lang="en-US" b="0" dirty="0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 flipH="1">
            <a:off x="1409699" y="3028950"/>
            <a:ext cx="1905001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>
            <a:off x="4191001" y="3028950"/>
            <a:ext cx="1371600" cy="78105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367618" y="5257800"/>
            <a:ext cx="72523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</a:t>
            </a:r>
            <a:r>
              <a:rPr lang="en-US" b="0" dirty="0">
                <a:latin typeface="Tahoma" pitchFamily="34" charset="0"/>
              </a:rPr>
              <a:t>| </a:t>
            </a:r>
            <a:r>
              <a:rPr lang="en-US" b="0" dirty="0" smtClean="0">
                <a:latin typeface="Tahoma" pitchFamily="34" charset="0"/>
              </a:rPr>
              <a:t>County)  </a:t>
            </a:r>
            <a:r>
              <a:rPr lang="en-US" b="0" dirty="0">
                <a:latin typeface="Tahoma" pitchFamily="34" charset="0"/>
              </a:rPr>
              <a:t>= </a:t>
            </a:r>
            <a:r>
              <a:rPr lang="en-US" b="0" dirty="0" smtClean="0">
                <a:latin typeface="Tahoma" pitchFamily="34" charset="0"/>
              </a:rPr>
              <a:t>??</a:t>
            </a:r>
            <a:endParaRPr lang="en-US" b="0" dirty="0">
              <a:latin typeface="Tahoma" pitchFamily="34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b="0" dirty="0" smtClean="0">
                <a:latin typeface="Tahoma" pitchFamily="34" charset="0"/>
              </a:rPr>
              <a:t>Probability(Seat | Country) </a:t>
            </a:r>
            <a:r>
              <a:rPr lang="en-US" b="0" dirty="0">
                <a:latin typeface="Tahoma" pitchFamily="34" charset="0"/>
              </a:rPr>
              <a:t>= </a:t>
            </a:r>
            <a:r>
              <a:rPr lang="en-US" b="0" dirty="0" smtClean="0">
                <a:latin typeface="Tahoma" pitchFamily="34" charset="0"/>
              </a:rPr>
              <a:t>??</a:t>
            </a:r>
            <a:endParaRPr lang="en-US" b="0" dirty="0">
              <a:latin typeface="Tahoma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52400" y="3810000"/>
            <a:ext cx="2362200" cy="7239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b="0" dirty="0" smtClean="0"/>
              <a:t>Population</a:t>
            </a:r>
            <a:endParaRPr lang="en-US" b="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535680" y="3028950"/>
            <a:ext cx="45719" cy="80010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81600" y="1143000"/>
          <a:ext cx="381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8763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9FB6CD-4FE5-4CDF-A3E9-C51D7F64E208}" type="slidenum">
              <a:rPr lang="en-US"/>
              <a:pPr/>
              <a:t>90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- Outline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3810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>
                <a:solidFill>
                  <a:schemeClr val="tx1"/>
                </a:solidFill>
              </a:rPr>
              <a:t>Three logical steps:</a:t>
            </a:r>
          </a:p>
          <a:p>
            <a:pPr marL="609600" indent="-609600">
              <a:buFontTx/>
              <a:buNone/>
            </a:pPr>
            <a:endParaRPr lang="en-US" smtClean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mtClean="0"/>
              <a:t>“Clean” documents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Use a </a:t>
            </a:r>
            <a:r>
              <a:rPr lang="en-US" b="1" i="1" smtClean="0">
                <a:solidFill>
                  <a:srgbClr val="9900CC"/>
                </a:solidFill>
              </a:rPr>
              <a:t>suffix tree</a:t>
            </a:r>
            <a:r>
              <a:rPr lang="en-US" smtClean="0"/>
              <a:t> to identify </a:t>
            </a:r>
            <a:r>
              <a:rPr lang="en-US" b="1" i="1" smtClean="0">
                <a:solidFill>
                  <a:srgbClr val="9900CC"/>
                </a:solidFill>
              </a:rPr>
              <a:t>base</a:t>
            </a:r>
            <a:r>
              <a:rPr lang="en-US" b="1" i="1" smtClean="0">
                <a:solidFill>
                  <a:schemeClr val="accent2"/>
                </a:solidFill>
              </a:rPr>
              <a:t> </a:t>
            </a:r>
            <a:r>
              <a:rPr lang="en-US" b="1" i="1" smtClean="0">
                <a:solidFill>
                  <a:srgbClr val="9900CC"/>
                </a:solidFill>
              </a:rPr>
              <a:t>clusters</a:t>
            </a:r>
            <a:r>
              <a:rPr lang="en-US" smtClean="0">
                <a:solidFill>
                  <a:srgbClr val="9900CC"/>
                </a:solidFill>
              </a:rPr>
              <a:t> </a:t>
            </a:r>
            <a:r>
              <a:rPr lang="en-US" smtClean="0"/>
              <a:t>- a group of documents that share a phrase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Merge base clusters to form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35BD9D-84D5-4E45-8B46-FF563C596BE1}" type="slidenum">
              <a:rPr lang="en-US"/>
              <a:pPr/>
              <a:t>91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1 - Document “Cleaning”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905000"/>
            <a:ext cx="8232775" cy="2209800"/>
          </a:xfrm>
        </p:spPr>
        <p:txBody>
          <a:bodyPr/>
          <a:lstStyle/>
          <a:p>
            <a:r>
              <a:rPr lang="en-US" smtClean="0"/>
              <a:t>Identify sentence boundaries</a:t>
            </a:r>
          </a:p>
          <a:p>
            <a:r>
              <a:rPr lang="en-US" smtClean="0"/>
              <a:t>Remove </a:t>
            </a:r>
          </a:p>
          <a:p>
            <a:pPr lvl="1"/>
            <a:r>
              <a:rPr lang="en-US" smtClean="0"/>
              <a:t>HTML tags, </a:t>
            </a:r>
          </a:p>
          <a:p>
            <a:pPr lvl="1"/>
            <a:r>
              <a:rPr lang="en-US" smtClean="0"/>
              <a:t>JavaScript, </a:t>
            </a:r>
          </a:p>
          <a:p>
            <a:pPr lvl="1"/>
            <a:r>
              <a:rPr lang="en-US" smtClean="0"/>
              <a:t>Numbers, </a:t>
            </a:r>
          </a:p>
          <a:p>
            <a:pPr lvl="1"/>
            <a:r>
              <a:rPr lang="en-US" smtClean="0"/>
              <a:t>Punctuation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6BA648-3FBB-4005-A929-A1EDFE8843AB}" type="slidenum">
              <a:rPr lang="en-US"/>
              <a:pPr/>
              <a:t>92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Suffix Tree</a:t>
            </a:r>
            <a:br>
              <a:rPr lang="en-US" smtClean="0"/>
            </a:br>
            <a:r>
              <a:rPr lang="en-US" smtClean="0"/>
              <a:t> </a:t>
            </a:r>
            <a:r>
              <a:rPr lang="en-US" sz="2800" smtClean="0"/>
              <a:t>(Weiner, 73; Ukkonen, 95; Gusfield, 97)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06513"/>
            <a:ext cx="7673975" cy="7096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</a:rPr>
              <a:t>Example - suffix tree of the string: </a:t>
            </a:r>
            <a:r>
              <a:rPr lang="en-US" sz="2400" smtClean="0">
                <a:solidFill>
                  <a:srgbClr val="008000"/>
                </a:solidFill>
                <a:latin typeface="Times New Roman" pitchFamily="18" charset="0"/>
              </a:rPr>
              <a:t>(1) "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</a:rPr>
              <a:t>cats eat cheese</a:t>
            </a:r>
            <a:r>
              <a:rPr lang="en-US" sz="2400" smtClean="0">
                <a:solidFill>
                  <a:srgbClr val="008000"/>
                </a:solidFill>
                <a:latin typeface="Times New Roman" pitchFamily="18" charset="0"/>
              </a:rPr>
              <a:t>"</a:t>
            </a:r>
            <a:endParaRPr lang="en-US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600200" y="2590800"/>
          <a:ext cx="5943600" cy="4076700"/>
        </p:xfrm>
        <a:graphic>
          <a:graphicData uri="http://schemas.openxmlformats.org/presentationml/2006/ole">
            <p:oleObj spid="_x0000_s6146" name="Picture" r:id="rId4" imgW="3486240" imgH="23907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F9F4ED-135D-442B-81C8-7D1DF4B08CB7}" type="slidenum">
              <a:rPr lang="en-US"/>
              <a:pPr/>
              <a:t>93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534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Times New Roman" pitchFamily="18" charset="0"/>
              </a:rPr>
              <a:t>Example - suffix tree of the strings: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008000"/>
                </a:solidFill>
                <a:latin typeface="Times New Roman" pitchFamily="18" charset="0"/>
              </a:rPr>
              <a:t>(1) "</a:t>
            </a: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</a:rPr>
              <a:t>cats eat cheese</a:t>
            </a:r>
            <a:r>
              <a:rPr lang="en-US" sz="2400" smtClean="0">
                <a:solidFill>
                  <a:srgbClr val="008000"/>
                </a:solidFill>
                <a:latin typeface="Times New Roman" pitchFamily="18" charset="0"/>
              </a:rPr>
              <a:t>"</a:t>
            </a:r>
            <a:r>
              <a:rPr lang="en-US" sz="2400" smtClean="0">
                <a:latin typeface="Times New Roman" pitchFamily="18" charset="0"/>
              </a:rPr>
              <a:t>, 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(2) "</a:t>
            </a:r>
            <a:r>
              <a:rPr lang="en-US" sz="2400" b="1" smtClean="0">
                <a:solidFill>
                  <a:srgbClr val="CC0000"/>
                </a:solidFill>
                <a:latin typeface="Times New Roman" pitchFamily="18" charset="0"/>
              </a:rPr>
              <a:t>mice eat cheese too</a:t>
            </a:r>
            <a:r>
              <a:rPr lang="en-US" sz="2400" smtClean="0">
                <a:solidFill>
                  <a:srgbClr val="CC0000"/>
                </a:solidFill>
                <a:latin typeface="Times New Roman" pitchFamily="18" charset="0"/>
              </a:rPr>
              <a:t>"</a:t>
            </a:r>
            <a:r>
              <a:rPr lang="en-US" sz="2400" smtClean="0">
                <a:latin typeface="Times New Roman" pitchFamily="18" charset="0"/>
              </a:rPr>
              <a:t> and 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0000DC"/>
                </a:solidFill>
                <a:latin typeface="Times New Roman" pitchFamily="18" charset="0"/>
              </a:rPr>
              <a:t>(3) "</a:t>
            </a:r>
            <a:r>
              <a:rPr lang="en-US" sz="2400" b="1" smtClean="0">
                <a:solidFill>
                  <a:srgbClr val="0000DC"/>
                </a:solidFill>
                <a:latin typeface="Times New Roman" pitchFamily="18" charset="0"/>
              </a:rPr>
              <a:t>cats eat mice too</a:t>
            </a:r>
            <a:r>
              <a:rPr lang="en-US" sz="2400" smtClean="0">
                <a:solidFill>
                  <a:srgbClr val="0000DC"/>
                </a:solidFill>
                <a:latin typeface="Times New Roman" pitchFamily="18" charset="0"/>
              </a:rPr>
              <a:t>"</a:t>
            </a:r>
            <a:endParaRPr lang="en-US" sz="2400" smtClean="0">
              <a:latin typeface="Times New Roman" pitchFamily="18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600200" y="2590800"/>
          <a:ext cx="5943600" cy="4076700"/>
        </p:xfrm>
        <a:graphic>
          <a:graphicData uri="http://schemas.openxmlformats.org/presentationml/2006/ole">
            <p:oleObj spid="_x0000_s7170" name="Picture" r:id="rId4" imgW="3486240" imgH="23907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C44BE2-C735-41A7-8A78-89749BD212EB}" type="slidenum">
              <a:rPr lang="en-US"/>
              <a:pPr/>
              <a:t>94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smtClean="0"/>
              <a:t>Step 2 - Identify Base Clusters via Suffix Tree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429000"/>
          </a:xfrm>
        </p:spPr>
        <p:txBody>
          <a:bodyPr/>
          <a:lstStyle/>
          <a:p>
            <a:r>
              <a:rPr lang="en-US" smtClean="0"/>
              <a:t>Build one suffix tree from all sentences of all documents</a:t>
            </a:r>
          </a:p>
          <a:p>
            <a:r>
              <a:rPr lang="en-US" smtClean="0"/>
              <a:t>Suffix tree node = base cluster</a:t>
            </a:r>
          </a:p>
          <a:p>
            <a:r>
              <a:rPr lang="en-US" smtClean="0"/>
              <a:t>Score all nodes</a:t>
            </a:r>
          </a:p>
          <a:p>
            <a:r>
              <a:rPr lang="en-US" smtClean="0"/>
              <a:t>Traverse tree and collect top k (500) base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7E63AB-17AA-4CA0-8512-263ED07F564C}" type="slidenum">
              <a:rPr lang="en-US"/>
              <a:pPr/>
              <a:t>95</a:t>
            </a:fld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3" y="152400"/>
            <a:ext cx="8402637" cy="609600"/>
          </a:xfrm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Step </a:t>
            </a:r>
            <a:r>
              <a:rPr lang="en-US" smtClean="0">
                <a:solidFill>
                  <a:srgbClr val="000099"/>
                </a:solidFill>
                <a:ea typeface="MingLiU" pitchFamily="49" charset="-120"/>
              </a:rPr>
              <a:t>3</a:t>
            </a:r>
            <a:r>
              <a:rPr lang="en-US" smtClean="0">
                <a:solidFill>
                  <a:srgbClr val="000099"/>
                </a:solidFill>
              </a:rPr>
              <a:t> - Merging Base Clusters</a:t>
            </a:r>
            <a:endParaRPr lang="en-US" sz="4000" smtClean="0">
              <a:solidFill>
                <a:srgbClr val="000099"/>
              </a:solidFill>
            </a:endParaRP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Motivation:  similar documents share multiple phrases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Merge base clusters based on the overlap of their document sets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Example (query: “salsa”)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800" b="1" smtClean="0"/>
              <a:t>“</a:t>
            </a:r>
            <a:r>
              <a:rPr lang="en-US" sz="2800" b="1" i="1" smtClean="0"/>
              <a:t>tabasco sauce</a:t>
            </a:r>
            <a:r>
              <a:rPr lang="en-US" sz="2800" b="1" smtClean="0"/>
              <a:t>”</a:t>
            </a:r>
            <a:r>
              <a:rPr lang="en-US" sz="2800" smtClean="0"/>
              <a:t> 	docs: </a:t>
            </a:r>
            <a:r>
              <a:rPr lang="en-US" sz="2800" b="1" smtClean="0">
                <a:solidFill>
                  <a:srgbClr val="CC0000"/>
                </a:solidFill>
              </a:rPr>
              <a:t>3</a:t>
            </a:r>
            <a:r>
              <a:rPr lang="en-US" sz="2800" b="1" smtClean="0"/>
              <a:t>,4,</a:t>
            </a:r>
            <a:r>
              <a:rPr lang="en-US" sz="2800" b="1" smtClean="0">
                <a:solidFill>
                  <a:srgbClr val="CC0000"/>
                </a:solidFill>
              </a:rPr>
              <a:t>5,6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800" b="1" smtClean="0"/>
              <a:t>“</a:t>
            </a:r>
            <a:r>
              <a:rPr lang="en-US" sz="2800" b="1" i="1" smtClean="0"/>
              <a:t>hot pepper</a:t>
            </a:r>
            <a:r>
              <a:rPr lang="en-US" sz="2800" b="1" smtClean="0"/>
              <a:t>”</a:t>
            </a:r>
            <a:r>
              <a:rPr lang="en-US" sz="2800" smtClean="0"/>
              <a:t>		docs: </a:t>
            </a:r>
            <a:r>
              <a:rPr lang="en-US" sz="2800" b="1" smtClean="0"/>
              <a:t>1,</a:t>
            </a:r>
            <a:r>
              <a:rPr lang="en-US" sz="2800" b="1" smtClean="0">
                <a:solidFill>
                  <a:srgbClr val="CC0000"/>
                </a:solidFill>
              </a:rPr>
              <a:t>3,5,6</a:t>
            </a:r>
            <a:endParaRPr lang="en-US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800" b="1" smtClean="0"/>
              <a:t>“</a:t>
            </a:r>
            <a:r>
              <a:rPr lang="en-US" sz="2800" b="1" i="1" smtClean="0"/>
              <a:t>dance</a:t>
            </a:r>
            <a:r>
              <a:rPr lang="en-US" sz="2800" b="1" smtClean="0"/>
              <a:t>”</a:t>
            </a:r>
            <a:r>
              <a:rPr lang="en-US" sz="2800" smtClean="0"/>
              <a:t>			docs: </a:t>
            </a:r>
            <a:r>
              <a:rPr lang="en-US" sz="2800" b="1" smtClean="0">
                <a:solidFill>
                  <a:srgbClr val="0000FF"/>
                </a:solidFill>
              </a:rPr>
              <a:t>1</a:t>
            </a:r>
            <a:r>
              <a:rPr lang="en-US" sz="2800" b="1" smtClean="0"/>
              <a:t>,2,</a:t>
            </a:r>
            <a:r>
              <a:rPr lang="en-US" sz="2800" b="1" smtClean="0">
                <a:solidFill>
                  <a:srgbClr val="0000FF"/>
                </a:solidFill>
              </a:rPr>
              <a:t>7</a:t>
            </a:r>
            <a:endParaRPr lang="en-US" sz="28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800" b="1" i="1" smtClean="0"/>
              <a:t>“latin music”</a:t>
            </a:r>
            <a:r>
              <a:rPr lang="en-US" sz="2800" smtClean="0"/>
              <a:t>		docs: </a:t>
            </a:r>
            <a:r>
              <a:rPr lang="en-US" sz="2800" b="1" smtClean="0">
                <a:solidFill>
                  <a:srgbClr val="0000FF"/>
                </a:solidFill>
              </a:rPr>
              <a:t>1,7</a:t>
            </a:r>
            <a:r>
              <a:rPr lang="en-US" sz="2800" b="1" smtClean="0"/>
              <a:t>,8</a:t>
            </a:r>
            <a:r>
              <a:rPr lang="en-US" sz="2000" b="1" smtClean="0"/>
              <a:t> </a:t>
            </a:r>
          </a:p>
        </p:txBody>
      </p:sp>
      <p:sp>
        <p:nvSpPr>
          <p:cNvPr id="82950" name="AutoShape 4"/>
          <p:cNvSpPr>
            <a:spLocks/>
          </p:cNvSpPr>
          <p:nvPr/>
        </p:nvSpPr>
        <p:spPr bwMode="auto">
          <a:xfrm>
            <a:off x="5916613" y="4611688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rgbClr val="CC00CC"/>
              </a:solidFill>
              <a:latin typeface="Times New Roman" pitchFamily="18" charset="0"/>
            </a:endParaRPr>
          </a:p>
        </p:txBody>
      </p:sp>
      <p:sp>
        <p:nvSpPr>
          <p:cNvPr id="82951" name="AutoShape 5"/>
          <p:cNvSpPr>
            <a:spLocks/>
          </p:cNvSpPr>
          <p:nvPr/>
        </p:nvSpPr>
        <p:spPr bwMode="auto">
          <a:xfrm>
            <a:off x="6376988" y="3697288"/>
            <a:ext cx="533400" cy="914400"/>
          </a:xfrm>
          <a:prstGeom prst="rightBrace">
            <a:avLst>
              <a:gd name="adj1" fmla="val 14286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6000" b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BDC7E2-1792-4331-AE3B-1605DD9E0DD0}" type="slidenum">
              <a:rPr lang="en-US"/>
              <a:pPr/>
              <a:t>96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130300" y="1752600"/>
          <a:ext cx="6565900" cy="4229100"/>
        </p:xfrm>
        <a:graphic>
          <a:graphicData uri="http://schemas.openxmlformats.org/presentationml/2006/ole">
            <p:oleObj spid="_x0000_s8194" name="Worksheet" r:id="rId4" imgW="8550000" imgH="5512680" progId="Excel.Sheet.8">
              <p:embed/>
            </p:oleObj>
          </a:graphicData>
        </a:graphic>
      </p:graphicFrame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1752600" y="5943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latin typeface="Times New Roman" pitchFamily="18" charset="0"/>
              </a:rPr>
              <a:t>16% increase over k-means (not stat. sig.)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Precision - WSR-SNIP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F28E4D-76B3-4849-AF75-E102D74576C6}" type="slidenum">
              <a:rPr lang="en-US"/>
              <a:pPr/>
              <a:t>97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30300" y="1752600"/>
          <a:ext cx="6565900" cy="4229100"/>
        </p:xfrm>
        <a:graphic>
          <a:graphicData uri="http://schemas.openxmlformats.org/presentationml/2006/ole">
            <p:oleObj spid="_x0000_s9218" name="Worksheet" r:id="rId4" imgW="8752680" imgH="5580000" progId="Excel.Sheet.8">
              <p:embed/>
            </p:oleObj>
          </a:graphicData>
        </a:graphic>
      </p:graphicFrame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752600" y="5943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>
                <a:latin typeface="Times New Roman" pitchFamily="18" charset="0"/>
              </a:rPr>
              <a:t>45% increase over k-means (stat. sig.)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79400"/>
            <a:ext cx="8077200" cy="1143000"/>
          </a:xfrm>
        </p:spPr>
        <p:txBody>
          <a:bodyPr/>
          <a:lstStyle/>
          <a:p>
            <a:r>
              <a:rPr lang="en-US" smtClean="0"/>
              <a:t>Average Precision - WSR-DOCS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460A0F-FED4-4118-B0A2-50F1A36892E3}" type="slidenum">
              <a:rPr lang="en-US"/>
              <a:pPr/>
              <a:t>98</a:t>
            </a:fld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Grouper II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3581400"/>
          </a:xfrm>
        </p:spPr>
        <p:txBody>
          <a:bodyPr/>
          <a:lstStyle/>
          <a:p>
            <a:r>
              <a:rPr lang="en-US" smtClean="0"/>
              <a:t>Dynamic Index: </a:t>
            </a:r>
          </a:p>
          <a:p>
            <a:pPr lvl="1"/>
            <a:r>
              <a:rPr lang="en-US" smtClean="0"/>
              <a:t>Non-merged based clusters</a:t>
            </a:r>
          </a:p>
          <a:p>
            <a:r>
              <a:rPr lang="en-US" smtClean="0"/>
              <a:t>Multiple interfaces: </a:t>
            </a:r>
          </a:p>
          <a:p>
            <a:pPr lvl="1"/>
            <a:r>
              <a:rPr lang="en-US" smtClean="0"/>
              <a:t>List, Clusters + Dynamic Index (key phrases)</a:t>
            </a:r>
          </a:p>
          <a:p>
            <a:r>
              <a:rPr lang="en-US" smtClean="0"/>
              <a:t>Hierarchical:</a:t>
            </a:r>
          </a:p>
          <a:p>
            <a:pPr lvl="1"/>
            <a:r>
              <a:rPr lang="en-US" smtClean="0"/>
              <a:t>Interactive “Zoom In” feature </a:t>
            </a:r>
          </a:p>
          <a:p>
            <a:pPr lvl="1"/>
            <a:r>
              <a:rPr lang="en-US" smtClean="0"/>
              <a:t>(similar to Scatter/Gather)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Daniel S. Weld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CC71F4-53F4-4EC6-8252-E6CD05838092}" type="slidenum">
              <a:rPr lang="en-US"/>
              <a:pPr/>
              <a:t>99</a:t>
            </a:fld>
            <a:endParaRPr lang="en-US"/>
          </a:p>
        </p:txBody>
      </p: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381000" y="1066800"/>
            <a:ext cx="8458200" cy="12192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3" descr="clinto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001000" cy="6097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32067</TotalTime>
  <Words>4578</Words>
  <Application>Microsoft PowerPoint</Application>
  <PresentationFormat>On-screen Show (4:3)</PresentationFormat>
  <Paragraphs>1215</Paragraphs>
  <Slides>111</Slides>
  <Notes>89</Notes>
  <HiddenSlides>24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Blank Presentation</vt:lpstr>
      <vt:lpstr>Equation</vt:lpstr>
      <vt:lpstr>Bitmap Image</vt:lpstr>
      <vt:lpstr>Picture</vt:lpstr>
      <vt:lpstr>Worksheet</vt:lpstr>
      <vt:lpstr>Chart</vt:lpstr>
      <vt:lpstr>Machine Learning</vt:lpstr>
      <vt:lpstr>Today’s Outline</vt:lpstr>
      <vt:lpstr>Types of Learning</vt:lpstr>
      <vt:lpstr>Supervised Learning</vt:lpstr>
      <vt:lpstr>Classifier</vt:lpstr>
      <vt:lpstr>Bias</vt:lpstr>
      <vt:lpstr>Naïve Bayes</vt:lpstr>
      <vt:lpstr>Naïve Bayes for Text</vt:lpstr>
      <vt:lpstr>Naïve Bayes</vt:lpstr>
      <vt:lpstr>Naïve Bayes</vt:lpstr>
      <vt:lpstr>Naïve Bayes</vt:lpstr>
      <vt:lpstr>Probabilities: Important Detail!</vt:lpstr>
      <vt:lpstr>Multi-Class Categorization</vt:lpstr>
      <vt:lpstr>Multi-Class Categorization</vt:lpstr>
      <vt:lpstr>Today’s Outline</vt:lpstr>
      <vt:lpstr>Experimental Evaluation</vt:lpstr>
      <vt:lpstr>Evaluation: Cross Validation</vt:lpstr>
      <vt:lpstr>Cross-Validation (2)</vt:lpstr>
      <vt:lpstr>Today’s Outline</vt:lpstr>
      <vt:lpstr>Overfitting Definition</vt:lpstr>
      <vt:lpstr>Overfitting</vt:lpstr>
      <vt:lpstr>Validation/Tuning Set</vt:lpstr>
      <vt:lpstr>Early Stopping</vt:lpstr>
      <vt:lpstr>Extra Credit Ideas </vt:lpstr>
      <vt:lpstr>Support Vector Machines</vt:lpstr>
      <vt:lpstr>Support Vector Machines</vt:lpstr>
      <vt:lpstr>Tree Augmented Naïve Bayes (TAN) [Friedman,Geiger &amp; Goldszmidt 1997]</vt:lpstr>
      <vt:lpstr>Construct Better Features</vt:lpstr>
      <vt:lpstr>Possible Feature Ideas</vt:lpstr>
      <vt:lpstr>Today’s Outline</vt:lpstr>
      <vt:lpstr>Ensembles of Classifiers </vt:lpstr>
      <vt:lpstr>Voting</vt:lpstr>
      <vt:lpstr>Ensembles of Classifiers</vt:lpstr>
      <vt:lpstr>Constructing Ensembles</vt:lpstr>
      <vt:lpstr>Ensemble Construction II</vt:lpstr>
      <vt:lpstr>Ensemble Creation III</vt:lpstr>
      <vt:lpstr>Ensemble Creation IV Stacking</vt:lpstr>
      <vt:lpstr>Today’s Outline</vt:lpstr>
      <vt:lpstr>Today’s Outline</vt:lpstr>
      <vt:lpstr>Co-Training  Motivation</vt:lpstr>
      <vt:lpstr>Co-training</vt:lpstr>
      <vt:lpstr>Co-training Example</vt:lpstr>
      <vt:lpstr>Without Co-training</vt:lpstr>
      <vt:lpstr>Co-training</vt:lpstr>
      <vt:lpstr>Observations </vt:lpstr>
      <vt:lpstr>Co-training</vt:lpstr>
      <vt:lpstr>It really works!</vt:lpstr>
      <vt:lpstr>Today’s Outline</vt:lpstr>
      <vt:lpstr>Clustering Outline</vt:lpstr>
      <vt:lpstr>Low Quality of Web Searches</vt:lpstr>
      <vt:lpstr>Document Clustering</vt:lpstr>
      <vt:lpstr>Slide 52</vt:lpstr>
      <vt:lpstr>Slide 53</vt:lpstr>
      <vt:lpstr>Grouper</vt:lpstr>
      <vt:lpstr>Slide 55</vt:lpstr>
      <vt:lpstr>Slide 56</vt:lpstr>
      <vt:lpstr>Slide 57</vt:lpstr>
      <vt:lpstr>Slide 58</vt:lpstr>
      <vt:lpstr>Desiderata</vt:lpstr>
      <vt:lpstr>Main Questions</vt:lpstr>
      <vt:lpstr>1. Clustering</vt:lpstr>
      <vt:lpstr>Clustering Algorithms</vt:lpstr>
      <vt:lpstr>Basic Concepts - 1</vt:lpstr>
      <vt:lpstr>Basic Concepts - 2</vt:lpstr>
      <vt:lpstr>Basic Concepts - 3</vt:lpstr>
      <vt:lpstr>Basic Concepts - 4</vt:lpstr>
      <vt:lpstr>K-means</vt:lpstr>
      <vt:lpstr>K-means Example</vt:lpstr>
      <vt:lpstr>K Means Example (K=2)</vt:lpstr>
      <vt:lpstr>Slide 70</vt:lpstr>
      <vt:lpstr>Time Complexity</vt:lpstr>
      <vt:lpstr>Vector Quantization: K-means as Compression</vt:lpstr>
      <vt:lpstr>Problems with K-means</vt:lpstr>
      <vt:lpstr>Hierarchical Clustering</vt:lpstr>
      <vt:lpstr>Bottom Up Example</vt:lpstr>
      <vt:lpstr>Hierarchical Clustering</vt:lpstr>
      <vt:lpstr>Top Down Example</vt:lpstr>
      <vt:lpstr>HAC Similarity Measures</vt:lpstr>
      <vt:lpstr>Single Link</vt:lpstr>
      <vt:lpstr>Single Link</vt:lpstr>
      <vt:lpstr>Complete Link</vt:lpstr>
      <vt:lpstr>Complete Link</vt:lpstr>
      <vt:lpstr>Group Average</vt:lpstr>
      <vt:lpstr>HAC Often Poor Results - Why?</vt:lpstr>
      <vt:lpstr>Example:  Clusters of Varied  Sizes</vt:lpstr>
      <vt:lpstr>Example - Outliers</vt:lpstr>
      <vt:lpstr>Suffix Tree Clustering (KDD’97; SIGIR’98) </vt:lpstr>
      <vt:lpstr>STC Characteristics</vt:lpstr>
      <vt:lpstr>STC - Central Idea</vt:lpstr>
      <vt:lpstr>STC - Outline</vt:lpstr>
      <vt:lpstr>Step 1 - Document “Cleaning”</vt:lpstr>
      <vt:lpstr>Suffix Tree  (Weiner, 73; Ukkonen, 95; Gusfield, 97)</vt:lpstr>
      <vt:lpstr>Slide 93</vt:lpstr>
      <vt:lpstr>Step 2 - Identify Base Clusters via Suffix Tree</vt:lpstr>
      <vt:lpstr>Step 3 - Merging Base Clusters</vt:lpstr>
      <vt:lpstr>Average Precision - WSR-SNIP</vt:lpstr>
      <vt:lpstr>Average Precision - WSR-DOCS</vt:lpstr>
      <vt:lpstr>Grouper II</vt:lpstr>
      <vt:lpstr>Slide 99</vt:lpstr>
      <vt:lpstr>Evaluation - Log Analysis</vt:lpstr>
      <vt:lpstr>Northern Light</vt:lpstr>
      <vt:lpstr>Slide 102</vt:lpstr>
      <vt:lpstr>Summary</vt:lpstr>
      <vt:lpstr>Cool Topic</vt:lpstr>
      <vt:lpstr>Integration Today</vt:lpstr>
      <vt:lpstr>DBLife</vt:lpstr>
      <vt:lpstr>Slide 107</vt:lpstr>
      <vt:lpstr>Total   &gt;   Sum of Parts</vt:lpstr>
      <vt:lpstr>ESP Game</vt:lpstr>
      <vt:lpstr>Slide 110</vt:lpstr>
      <vt:lpstr>How Does this Fit In?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Shop Scheduling</dc:title>
  <dc:creator>friedman</dc:creator>
  <cp:lastModifiedBy>Tony Anderson</cp:lastModifiedBy>
  <cp:revision>273</cp:revision>
  <cp:lastPrinted>1997-10-01T22:06:05Z</cp:lastPrinted>
  <dcterms:created xsi:type="dcterms:W3CDTF">1997-07-15T00:22:33Z</dcterms:created>
  <dcterms:modified xsi:type="dcterms:W3CDTF">2009-04-09T22:51:00Z</dcterms:modified>
</cp:coreProperties>
</file>