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26" r:id="rId63"/>
    <p:sldId id="427" r:id="rId64"/>
    <p:sldId id="428" r:id="rId65"/>
    <p:sldId id="429" r:id="rId66"/>
    <p:sldId id="430" r:id="rId67"/>
    <p:sldId id="419"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0" autoAdjust="0"/>
    <p:restoredTop sz="94660"/>
  </p:normalViewPr>
  <p:slideViewPr>
    <p:cSldViewPr snapToGrid="0" snapToObjects="1">
      <p:cViewPr>
        <p:scale>
          <a:sx n="90" d="100"/>
          <a:sy n="90" d="100"/>
        </p:scale>
        <p:origin x="-8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image" Target="../media/image49.wmf"/><Relationship Id="rId2"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9/26/13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74255" y="683381"/>
            <a:ext cx="4479727" cy="3412370"/>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62</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F8E833-D2F7-EE49-BD89-D62474110616}"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F8E833-D2F7-EE49-BD89-D62474110616}"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F8E833-D2F7-EE49-BD89-D62474110616}" type="datetimeFigureOut">
              <a:rPr lang="en-US" smtClean="0"/>
              <a:t>9/26/13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F8E833-D2F7-EE49-BD89-D62474110616}" type="datetimeFigureOut">
              <a:rPr lang="en-US" smtClean="0"/>
              <a:t>9/26/13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8E833-D2F7-EE49-BD89-D62474110616}" type="datetimeFigureOut">
              <a:rPr lang="en-US" smtClean="0"/>
              <a:t>9/26/13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8E833-D2F7-EE49-BD89-D62474110616}"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8E833-D2F7-EE49-BD89-D62474110616}"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8E833-D2F7-EE49-BD89-D62474110616}" type="datetimeFigureOut">
              <a:rPr lang="en-US" smtClean="0"/>
              <a:t>9/26/13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chaelbach.de/ot/sze_muelue/index.html" TargetMode="Externa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www.iua.upf.es/~mbertalmio//restoration.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www.iua.upf.es/~mbertalmio//restoration.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4" Type="http://schemas.openxmlformats.org/officeDocument/2006/relationships/image" Target="../media/image16.jpeg"/><Relationship Id="rId5" Type="http://schemas.openxmlformats.org/officeDocument/2006/relationships/oleObject" Target="../embeddings/oleObject1.bin"/><Relationship Id="rId6" Type="http://schemas.openxmlformats.org/officeDocument/2006/relationships/image" Target="../media/image15.png"/><Relationship Id="rId7" Type="http://schemas.openxmlformats.org/officeDocument/2006/relationships/hyperlink" Target="http://graphics.stanford.edu/projects/mich/" TargetMode="External"/><Relationship Id="rId8" Type="http://schemas.openxmlformats.org/officeDocument/2006/relationships/hyperlink" Target="http://www.cs.washington.edu/homes/curless/" TargetMode="External"/><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wmf"/></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9.wmf"/><Relationship Id="rId5" Type="http://schemas.openxmlformats.org/officeDocument/2006/relationships/oleObject" Target="../embeddings/oleObject3.bin"/><Relationship Id="rId6" Type="http://schemas.openxmlformats.org/officeDocument/2006/relationships/image" Target="../media/image50.wmf"/><Relationship Id="rId7" Type="http://schemas.openxmlformats.org/officeDocument/2006/relationships/oleObject" Target="../embeddings/oleObject4.bin"/><Relationship Id="rId8" Type="http://schemas.openxmlformats.org/officeDocument/2006/relationships/image" Target="../media/image51.png"/><Relationship Id="rId9" Type="http://schemas.openxmlformats.org/officeDocument/2006/relationships/oleObject" Target="../embeddings/oleObject5.bin"/><Relationship Id="rId10" Type="http://schemas.openxmlformats.org/officeDocument/2006/relationships/image" Target="../media/image52.png"/><Relationship Id="rId11" Type="http://schemas.openxmlformats.org/officeDocument/2006/relationships/oleObject" Target="../embeddings/oleObject6.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hyperlink" Target="http://www.sensiblevision.com/" TargetMode="External"/><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wmf"/><Relationship Id="rId5" Type="http://schemas.openxmlformats.org/officeDocument/2006/relationships/hyperlink" Target="http://www.sonystyle.com/webapp/wcs/stores/servlet/ProductDisplay?catalogId=10551&amp;storeId=10151&amp;productId=8198552921665200469&amp;langId=-1"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notesSlide" Target="../notesSlides/notesSlide15.xml"/><Relationship Id="rId7" Type="http://schemas.openxmlformats.org/officeDocument/2006/relationships/image" Target="../media/image65.jpeg"/><Relationship Id="rId8" Type="http://schemas.openxmlformats.org/officeDocument/2006/relationships/hyperlink" Target="http://www.evolution.com/products/lanehawk/" TargetMode="External"/><Relationship Id="rId1" Type="http://schemas.openxmlformats.org/officeDocument/2006/relationships/tags" Target="../tags/tag1.xml"/><Relationship Id="rId2" Type="http://schemas.openxmlformats.org/officeDocument/2006/relationships/tags" Target="../tags/tag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4" Type="http://schemas.openxmlformats.org/officeDocument/2006/relationships/hyperlink" Target="http://en.wikipedia.org/wiki/The_New_York_Times" TargetMode="External"/><Relationship Id="rId5" Type="http://schemas.openxmlformats.org/officeDocument/2006/relationships/hyperlink" Target="http://business.financialpost.com/2011/06/24/nevada-state-law-paves-the-way-for-driverless-cars/" TargetMode="External"/><Relationship Id="rId6" Type="http://schemas.openxmlformats.org/officeDocument/2006/relationships/hyperlink" Target="http://en.wikipedia.org/wiki/Financial_Post" TargetMode="External"/><Relationship Id="rId7" Type="http://schemas.openxmlformats.org/officeDocument/2006/relationships/hyperlink" Target="http://www.thestar.com/wheels/article/1036702--human-error-blamed-after-google-s-driverless-car-sparks-five-vehicle-crash" TargetMode="External"/><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hyperlink" Target="http://nconnex.com/w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hyperlink" Target="http://www.ri.cmu.edu/pubs/pub_5719.html" TargetMode="External"/><Relationship Id="rId5" Type="http://schemas.openxmlformats.org/officeDocument/2006/relationships/hyperlink" Target="http://marsrovers.jpl.nasa.gov/gallery/images.html"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slideLayout" Target="../slideLayouts/slideLayout6.xml"/><Relationship Id="rId7" Type="http://schemas.openxmlformats.org/officeDocument/2006/relationships/notesSlide" Target="../notesSlides/notesSlide20.xml"/><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hyperlink" Target="http://groups.csail.mit.edu/vision/medical-vision/surgery/surgical_navigation.html" TargetMode="External"/><Relationship Id="rId1" Type="http://schemas.openxmlformats.org/officeDocument/2006/relationships/tags" Target="../tags/tag5.xml"/><Relationship Id="rId2" Type="http://schemas.openxmlformats.org/officeDocument/2006/relationships/tags" Target="../tags/tag6.xml"/></Relationships>
</file>

<file path=ppt/slides/_rels/slide62.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http://leafsnap.com/" TargetMode="External"/><Relationship Id="rId5" Type="http://schemas.openxmlformats.org/officeDocument/2006/relationships/hyperlink" Target="http://www.vision.caltech.edu/visipedia/" TargetMode="External"/><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hyperlink" Target="http://astrometry.net/" TargetMode="External"/><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hyperlink" Target="http://www.gatech.edu/newsroom/release.html?nid=60509" TargetMode="External"/><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cs.ubc.ca/~lowe/vision.ht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 Id="rId3" Type="http://schemas.openxmlformats.org/officeDocument/2006/relationships/image" Target="../media/image9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dirty="0">
                <a:cs typeface="Arial Rounded MT Bold"/>
              </a:rPr>
              <a:t/>
            </a:r>
            <a:br>
              <a:rPr lang="en-US" dirty="0">
                <a:cs typeface="Arial Rounded MT Bold"/>
              </a:rPr>
            </a:br>
            <a:r>
              <a:rPr lang="en-US" sz="3600" dirty="0" smtClean="0">
                <a:cs typeface="Arial Rounded MT Bold"/>
              </a:rPr>
              <a:t>CSE 455</a:t>
            </a:r>
            <a:r>
              <a:rPr lang="en-US" sz="3600" dirty="0" smtClean="0">
                <a:cs typeface="Arial Rounded MT Bold"/>
              </a:rPr>
              <a:t/>
            </a:r>
            <a:br>
              <a:rPr lang="en-US" sz="3600" dirty="0" smtClean="0">
                <a:cs typeface="Arial Rounded MT Bold"/>
              </a:rPr>
            </a:br>
            <a:r>
              <a:rPr lang="en-US" sz="3600" dirty="0" smtClean="0">
                <a:cs typeface="Arial Rounded MT Bold"/>
              </a:rPr>
              <a:t>Ali Farhadi</a:t>
            </a:r>
            <a:endParaRPr lang="en-US" sz="3600" dirty="0">
              <a:cs typeface="Arial Rounded MT Bold"/>
            </a:endParaRPr>
          </a:p>
        </p:txBody>
      </p:sp>
      <p:sp>
        <p:nvSpPr>
          <p:cNvPr id="4" name="TextBox 3"/>
          <p:cNvSpPr txBox="1"/>
          <p:nvPr/>
        </p:nvSpPr>
        <p:spPr>
          <a:xfrm>
            <a:off x="310444" y="6479443"/>
            <a:ext cx="8537223" cy="338554"/>
          </a:xfrm>
          <a:prstGeom prst="rect">
            <a:avLst/>
          </a:prstGeom>
          <a:noFill/>
        </p:spPr>
        <p:txBody>
          <a:bodyPr wrap="square" rtlCol="0">
            <a:spAutoFit/>
          </a:bodyPr>
          <a:lstStyle/>
          <a:p>
            <a:pPr algn="ctr"/>
            <a:r>
              <a:rPr lang="en-US" sz="1600" dirty="0" smtClean="0">
                <a:solidFill>
                  <a:schemeClr val="bg1">
                    <a:lumMod val="50000"/>
                  </a:schemeClr>
                </a:solidFill>
              </a:rPr>
              <a:t>Many slides from Steve Seitz, Larry </a:t>
            </a:r>
            <a:r>
              <a:rPr lang="en-US" sz="1600" dirty="0" err="1" smtClean="0">
                <a:solidFill>
                  <a:schemeClr val="bg1">
                    <a:lumMod val="50000"/>
                  </a:schemeClr>
                </a:solidFill>
              </a:rPr>
              <a:t>Zitnick</a:t>
            </a:r>
            <a:r>
              <a:rPr lang="en-US" sz="1600" dirty="0" smtClean="0">
                <a:solidFill>
                  <a:schemeClr val="bg1">
                    <a:lumMod val="50000"/>
                  </a:schemeClr>
                </a:solidFill>
              </a:rPr>
              <a:t>, Yang Wang</a:t>
            </a:r>
            <a:endParaRPr lang="en-US" sz="1600" dirty="0">
              <a:solidFill>
                <a:schemeClr val="bg1">
                  <a:lumMod val="50000"/>
                </a:schemeClr>
              </a:solidFill>
            </a:endParaRPr>
          </a:p>
        </p:txBody>
      </p:sp>
    </p:spTree>
    <p:extLst>
      <p:ext uri="{BB962C8B-B14F-4D97-AF65-F5344CB8AC3E}">
        <p14:creationId xmlns:p14="http://schemas.microsoft.com/office/powerpoint/2010/main" val="2806706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Tree>
    <p:extLst>
      <p:ext uri="{BB962C8B-B14F-4D97-AF65-F5344CB8AC3E}">
        <p14:creationId xmlns:p14="http://schemas.microsoft.com/office/powerpoint/2010/main" val="14292768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2"/>
              </a:rPr>
              <a:t>http://www.michaelbach.de/ot/sze_muelue/index.html</a:t>
            </a:r>
            <a:r>
              <a:rPr lang="en-US" sz="1600" b="0" dirty="0"/>
              <a:t> </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Tree>
    <p:extLst>
      <p:ext uri="{BB962C8B-B14F-4D97-AF65-F5344CB8AC3E}">
        <p14:creationId xmlns:p14="http://schemas.microsoft.com/office/powerpoint/2010/main" val="1849071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Tree>
    <p:extLst>
      <p:ext uri="{BB962C8B-B14F-4D97-AF65-F5344CB8AC3E}">
        <p14:creationId xmlns:p14="http://schemas.microsoft.com/office/powerpoint/2010/main" val="24978423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Tree>
    <p:extLst>
      <p:ext uri="{BB962C8B-B14F-4D97-AF65-F5344CB8AC3E}">
        <p14:creationId xmlns:p14="http://schemas.microsoft.com/office/powerpoint/2010/main" val="4706984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Tree>
    <p:extLst>
      <p:ext uri="{BB962C8B-B14F-4D97-AF65-F5344CB8AC3E}">
        <p14:creationId xmlns:p14="http://schemas.microsoft.com/office/powerpoint/2010/main" val="20341166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Tree>
    <p:extLst>
      <p:ext uri="{BB962C8B-B14F-4D97-AF65-F5344CB8AC3E}">
        <p14:creationId xmlns:p14="http://schemas.microsoft.com/office/powerpoint/2010/main" val="464030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3074106" y="5504095"/>
            <a:ext cx="4381500" cy="369888"/>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Content-aware resizing</a:t>
            </a:r>
          </a:p>
        </p:txBody>
      </p:sp>
      <p:sp>
        <p:nvSpPr>
          <p:cNvPr id="142342" name="TextBox 7"/>
          <p:cNvSpPr txBox="1">
            <a:spLocks noChangeArrowheads="1"/>
          </p:cNvSpPr>
          <p:nvPr/>
        </p:nvSpPr>
        <p:spPr bwMode="auto">
          <a:xfrm>
            <a:off x="3467806" y="2539175"/>
            <a:ext cx="4381500" cy="3698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Traditional resizing</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Tree>
    <p:extLst>
      <p:ext uri="{BB962C8B-B14F-4D97-AF65-F5344CB8AC3E}">
        <p14:creationId xmlns:p14="http://schemas.microsoft.com/office/powerpoint/2010/main" val="1604754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Tree>
    <p:extLst>
      <p:ext uri="{BB962C8B-B14F-4D97-AF65-F5344CB8AC3E}">
        <p14:creationId xmlns:p14="http://schemas.microsoft.com/office/powerpoint/2010/main" val="41672384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44"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Tree>
    <p:extLst>
      <p:ext uri="{BB962C8B-B14F-4D97-AF65-F5344CB8AC3E}">
        <p14:creationId xmlns:p14="http://schemas.microsoft.com/office/powerpoint/2010/main" val="4960982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Tree>
    <p:extLst>
      <p:ext uri="{BB962C8B-B14F-4D97-AF65-F5344CB8AC3E}">
        <p14:creationId xmlns:p14="http://schemas.microsoft.com/office/powerpoint/2010/main" val="1630917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Time: </a:t>
            </a:r>
          </a:p>
          <a:p>
            <a:pPr lvl="1"/>
            <a:r>
              <a:rPr lang="en-US" dirty="0" smtClean="0"/>
              <a:t>Tuesday, Thursday 12:00-1</a:t>
            </a:r>
            <a:r>
              <a:rPr lang="en-US" dirty="0" smtClean="0"/>
              <a:t>:30</a:t>
            </a:r>
            <a:endParaRPr lang="en-US" dirty="0" smtClean="0"/>
          </a:p>
          <a:p>
            <a:r>
              <a:rPr lang="en-US" dirty="0" smtClean="0"/>
              <a:t>Location:</a:t>
            </a:r>
          </a:p>
          <a:p>
            <a:pPr lvl="1"/>
            <a:r>
              <a:rPr lang="en-US" dirty="0" smtClean="0"/>
              <a:t>MGH 231</a:t>
            </a:r>
            <a:endParaRPr lang="en-US" dirty="0" smtClean="0"/>
          </a:p>
          <a:p>
            <a:r>
              <a:rPr lang="en-US" dirty="0" smtClean="0"/>
              <a:t>Contact:	</a:t>
            </a:r>
          </a:p>
          <a:p>
            <a:pPr lvl="1"/>
            <a:r>
              <a:rPr lang="en-US" dirty="0" err="1" smtClean="0"/>
              <a:t>ali@cs.uw.edu</a:t>
            </a:r>
            <a:r>
              <a:rPr lang="en-US" dirty="0" smtClean="0"/>
              <a:t> , CSE 652</a:t>
            </a:r>
          </a:p>
          <a:p>
            <a:r>
              <a:rPr lang="en-US" dirty="0" smtClean="0"/>
              <a:t>TA:</a:t>
            </a:r>
          </a:p>
          <a:p>
            <a:pPr lvl="1"/>
            <a:r>
              <a:rPr lang="en-US" dirty="0"/>
              <a:t>Dun-Yu Hsiao </a:t>
            </a:r>
            <a:endParaRPr lang="en-US" dirty="0" smtClean="0"/>
          </a:p>
          <a:p>
            <a:pPr lvl="1"/>
            <a:r>
              <a:rPr lang="en-US" dirty="0" err="1" smtClean="0"/>
              <a:t>dyhsiao</a:t>
            </a:r>
            <a:r>
              <a:rPr lang="en-US" dirty="0" err="1"/>
              <a:t>@</a:t>
            </a:r>
            <a:r>
              <a:rPr lang="en-US" dirty="0" err="1" smtClean="0"/>
              <a:t>cs.washington.edu</a:t>
            </a:r>
            <a:endParaRPr lang="en-US" dirty="0" smtClean="0"/>
          </a:p>
          <a:p>
            <a:r>
              <a:rPr lang="en-US" dirty="0" smtClean="0"/>
              <a:t>Website:</a:t>
            </a:r>
          </a:p>
          <a:p>
            <a:pPr lvl="1"/>
            <a:r>
              <a:rPr lang="en-US" dirty="0" smtClean="0"/>
              <a:t>http://</a:t>
            </a:r>
            <a:r>
              <a:rPr lang="en-US" dirty="0" err="1" smtClean="0"/>
              <a:t>www.cs.washington.edu</a:t>
            </a:r>
            <a:r>
              <a:rPr lang="en-US" dirty="0" smtClean="0"/>
              <a:t>/education/courses/</a:t>
            </a:r>
            <a:r>
              <a:rPr lang="en-US" dirty="0" smtClean="0"/>
              <a:t>cse455/13au/</a:t>
            </a:r>
            <a:endParaRPr lang="en-US" dirty="0"/>
          </a:p>
        </p:txBody>
      </p:sp>
    </p:spTree>
    <p:extLst>
      <p:ext uri="{BB962C8B-B14F-4D97-AF65-F5344CB8AC3E}">
        <p14:creationId xmlns:p14="http://schemas.microsoft.com/office/powerpoint/2010/main" val="8943456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6615788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3189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0358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046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195597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630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54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Tree>
    <p:extLst>
      <p:ext uri="{BB962C8B-B14F-4D97-AF65-F5344CB8AC3E}">
        <p14:creationId xmlns:p14="http://schemas.microsoft.com/office/powerpoint/2010/main" val="22581939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Tree>
    <p:extLst>
      <p:ext uri="{BB962C8B-B14F-4D97-AF65-F5344CB8AC3E}">
        <p14:creationId xmlns:p14="http://schemas.microsoft.com/office/powerpoint/2010/main" val="6145482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26210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Tree>
    <p:extLst>
      <p:ext uri="{BB962C8B-B14F-4D97-AF65-F5344CB8AC3E}">
        <p14:creationId xmlns:p14="http://schemas.microsoft.com/office/powerpoint/2010/main" val="23675959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Tree>
    <p:extLst>
      <p:ext uri="{BB962C8B-B14F-4D97-AF65-F5344CB8AC3E}">
        <p14:creationId xmlns:p14="http://schemas.microsoft.com/office/powerpoint/2010/main" val="32044264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3422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369332"/>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Tree>
    <p:extLst>
      <p:ext uri="{BB962C8B-B14F-4D97-AF65-F5344CB8AC3E}">
        <p14:creationId xmlns:p14="http://schemas.microsoft.com/office/powerpoint/2010/main" val="12845553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Tree>
    <p:extLst>
      <p:ext uri="{BB962C8B-B14F-4D97-AF65-F5344CB8AC3E}">
        <p14:creationId xmlns:p14="http://schemas.microsoft.com/office/powerpoint/2010/main" val="17789957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Tree>
    <p:extLst>
      <p:ext uri="{BB962C8B-B14F-4D97-AF65-F5344CB8AC3E}">
        <p14:creationId xmlns:p14="http://schemas.microsoft.com/office/powerpoint/2010/main" val="23474931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Tree>
    <p:extLst>
      <p:ext uri="{BB962C8B-B14F-4D97-AF65-F5344CB8AC3E}">
        <p14:creationId xmlns:p14="http://schemas.microsoft.com/office/powerpoint/2010/main" val="4011481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Tree>
    <p:extLst>
      <p:ext uri="{BB962C8B-B14F-4D97-AF65-F5344CB8AC3E}">
        <p14:creationId xmlns:p14="http://schemas.microsoft.com/office/powerpoint/2010/main" val="42043154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Tree>
    <p:extLst>
      <p:ext uri="{BB962C8B-B14F-4D97-AF65-F5344CB8AC3E}">
        <p14:creationId xmlns:p14="http://schemas.microsoft.com/office/powerpoint/2010/main" val="3002142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3"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3"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3"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3"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3"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3"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3"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3"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3"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3"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3"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3" cstate="print"/>
            <a:srcRect/>
            <a:stretch>
              <a:fillRect/>
            </a:stretch>
          </p:blipFill>
          <p:spPr bwMode="auto">
            <a:xfrm>
              <a:off x="6759462" y="4098449"/>
              <a:ext cx="1707444" cy="1720018"/>
            </a:xfrm>
            <a:prstGeom prst="rect">
              <a:avLst/>
            </a:prstGeom>
            <a:noFill/>
            <a:ln w="9525">
              <a:noFill/>
              <a:miter lim="800000"/>
              <a:headEnd/>
              <a:tailEnd/>
            </a:ln>
          </p:spPr>
        </p:pic>
      </p:grpSp>
    </p:spTree>
    <p:extLst>
      <p:ext uri="{BB962C8B-B14F-4D97-AF65-F5344CB8AC3E}">
        <p14:creationId xmlns:p14="http://schemas.microsoft.com/office/powerpoint/2010/main" val="2573693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Tree>
    <p:extLst>
      <p:ext uri="{BB962C8B-B14F-4D97-AF65-F5344CB8AC3E}">
        <p14:creationId xmlns:p14="http://schemas.microsoft.com/office/powerpoint/2010/main" val="30358689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Tree>
    <p:extLst>
      <p:ext uri="{BB962C8B-B14F-4D97-AF65-F5344CB8AC3E}">
        <p14:creationId xmlns:p14="http://schemas.microsoft.com/office/powerpoint/2010/main" val="34465618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Tree>
    <p:extLst>
      <p:ext uri="{BB962C8B-B14F-4D97-AF65-F5344CB8AC3E}">
        <p14:creationId xmlns:p14="http://schemas.microsoft.com/office/powerpoint/2010/main" val="37418654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230"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231"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232"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233"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234"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Tree>
    <p:extLst>
      <p:ext uri="{BB962C8B-B14F-4D97-AF65-F5344CB8AC3E}">
        <p14:creationId xmlns:p14="http://schemas.microsoft.com/office/powerpoint/2010/main" val="3024843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Tree>
    <p:extLst>
      <p:ext uri="{BB962C8B-B14F-4D97-AF65-F5344CB8AC3E}">
        <p14:creationId xmlns:p14="http://schemas.microsoft.com/office/powerpoint/2010/main" val="2987053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Tree>
    <p:extLst>
      <p:ext uri="{BB962C8B-B14F-4D97-AF65-F5344CB8AC3E}">
        <p14:creationId xmlns:p14="http://schemas.microsoft.com/office/powerpoint/2010/main" val="30774879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901239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100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Tree>
    <p:extLst>
      <p:ext uri="{BB962C8B-B14F-4D97-AF65-F5344CB8AC3E}">
        <p14:creationId xmlns:p14="http://schemas.microsoft.com/office/powerpoint/2010/main" val="17680842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Tree>
    <p:extLst>
      <p:ext uri="{BB962C8B-B14F-4D97-AF65-F5344CB8AC3E}">
        <p14:creationId xmlns:p14="http://schemas.microsoft.com/office/powerpoint/2010/main" val="23111126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Tree>
    <p:extLst>
      <p:ext uri="{BB962C8B-B14F-4D97-AF65-F5344CB8AC3E}">
        <p14:creationId xmlns:p14="http://schemas.microsoft.com/office/powerpoint/2010/main" val="1725587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Tree>
    <p:extLst>
      <p:ext uri="{BB962C8B-B14F-4D97-AF65-F5344CB8AC3E}">
        <p14:creationId xmlns:p14="http://schemas.microsoft.com/office/powerpoint/2010/main" val="2399845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Tree>
    <p:extLst>
      <p:ext uri="{BB962C8B-B14F-4D97-AF65-F5344CB8AC3E}">
        <p14:creationId xmlns:p14="http://schemas.microsoft.com/office/powerpoint/2010/main" val="26156182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Tree>
    <p:extLst>
      <p:ext uri="{BB962C8B-B14F-4D97-AF65-F5344CB8AC3E}">
        <p14:creationId xmlns:p14="http://schemas.microsoft.com/office/powerpoint/2010/main" val="31991173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Tree>
    <p:extLst>
      <p:ext uri="{BB962C8B-B14F-4D97-AF65-F5344CB8AC3E}">
        <p14:creationId xmlns:p14="http://schemas.microsoft.com/office/powerpoint/2010/main" val="13952133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Tree>
    <p:extLst>
      <p:ext uri="{BB962C8B-B14F-4D97-AF65-F5344CB8AC3E}">
        <p14:creationId xmlns:p14="http://schemas.microsoft.com/office/powerpoint/2010/main" val="458513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Tree>
    <p:extLst>
      <p:ext uri="{BB962C8B-B14F-4D97-AF65-F5344CB8AC3E}">
        <p14:creationId xmlns:p14="http://schemas.microsoft.com/office/powerpoint/2010/main" val="34196456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Tree>
    <p:extLst>
      <p:ext uri="{BB962C8B-B14F-4D97-AF65-F5344CB8AC3E}">
        <p14:creationId xmlns:p14="http://schemas.microsoft.com/office/powerpoint/2010/main" val="12860082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9217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Tree>
    <p:extLst>
      <p:ext uri="{BB962C8B-B14F-4D97-AF65-F5344CB8AC3E}">
        <p14:creationId xmlns:p14="http://schemas.microsoft.com/office/powerpoint/2010/main" val="305021558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Tree>
    <p:extLst>
      <p:ext uri="{BB962C8B-B14F-4D97-AF65-F5344CB8AC3E}">
        <p14:creationId xmlns:p14="http://schemas.microsoft.com/office/powerpoint/2010/main" val="8664715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Tree>
    <p:extLst>
      <p:ext uri="{BB962C8B-B14F-4D97-AF65-F5344CB8AC3E}">
        <p14:creationId xmlns:p14="http://schemas.microsoft.com/office/powerpoint/2010/main" val="30969392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Tree>
    <p:extLst>
      <p:ext uri="{BB962C8B-B14F-4D97-AF65-F5344CB8AC3E}">
        <p14:creationId xmlns:p14="http://schemas.microsoft.com/office/powerpoint/2010/main" val="11001115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Tree>
    <p:extLst>
      <p:ext uri="{BB962C8B-B14F-4D97-AF65-F5344CB8AC3E}">
        <p14:creationId xmlns:p14="http://schemas.microsoft.com/office/powerpoint/2010/main" val="4133482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Tree>
    <p:extLst>
      <p:ext uri="{BB962C8B-B14F-4D97-AF65-F5344CB8AC3E}">
        <p14:creationId xmlns:p14="http://schemas.microsoft.com/office/powerpoint/2010/main" val="22945316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Tree>
    <p:extLst>
      <p:ext uri="{BB962C8B-B14F-4D97-AF65-F5344CB8AC3E}">
        <p14:creationId xmlns:p14="http://schemas.microsoft.com/office/powerpoint/2010/main" val="34049652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Tree>
    <p:extLst>
      <p:ext uri="{BB962C8B-B14F-4D97-AF65-F5344CB8AC3E}">
        <p14:creationId xmlns:p14="http://schemas.microsoft.com/office/powerpoint/2010/main" val="335888346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Tree>
    <p:extLst>
      <p:ext uri="{BB962C8B-B14F-4D97-AF65-F5344CB8AC3E}">
        <p14:creationId xmlns:p14="http://schemas.microsoft.com/office/powerpoint/2010/main" val="26973636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134581"/>
            <a:ext cx="8229600" cy="1143000"/>
          </a:xfrm>
        </p:spPr>
        <p:txBody>
          <a:bodyPr/>
          <a:lstStyle/>
          <a:p>
            <a:r>
              <a:rPr lang="en-US" dirty="0" smtClean="0"/>
              <a:t>Syllabus</a:t>
            </a:r>
            <a:endParaRPr lang="en-US" dirty="0"/>
          </a:p>
        </p:txBody>
      </p:sp>
      <p:sp>
        <p:nvSpPr>
          <p:cNvPr id="376835" name="Rectangle 3"/>
          <p:cNvSpPr>
            <a:spLocks noGrp="1" noChangeArrowheads="1"/>
          </p:cNvSpPr>
          <p:nvPr>
            <p:ph type="body" idx="1"/>
          </p:nvPr>
        </p:nvSpPr>
        <p:spPr>
          <a:xfrm>
            <a:off x="685800" y="914400"/>
            <a:ext cx="7772400" cy="5715000"/>
          </a:xfrm>
        </p:spPr>
        <p:txBody>
          <a:bodyPr/>
          <a:lstStyle/>
          <a:p>
            <a:pPr>
              <a:lnSpc>
                <a:spcPct val="90000"/>
              </a:lnSpc>
            </a:pPr>
            <a:r>
              <a:rPr lang="en-US" sz="2400" b="1" dirty="0"/>
              <a:t>Image Processing (2 weeks)</a:t>
            </a:r>
            <a:endParaRPr lang="en-US" sz="2400" dirty="0"/>
          </a:p>
          <a:p>
            <a:pPr>
              <a:lnSpc>
                <a:spcPct val="90000"/>
              </a:lnSpc>
              <a:buFontTx/>
              <a:buChar char="•"/>
            </a:pPr>
            <a:r>
              <a:rPr lang="en-US" sz="1800" dirty="0"/>
              <a:t>filtering, convolution </a:t>
            </a:r>
          </a:p>
          <a:p>
            <a:pPr>
              <a:lnSpc>
                <a:spcPct val="90000"/>
              </a:lnSpc>
              <a:buFontTx/>
              <a:buChar char="•"/>
            </a:pPr>
            <a:r>
              <a:rPr lang="en-US" sz="1800" dirty="0"/>
              <a:t>image pyramids </a:t>
            </a:r>
          </a:p>
          <a:p>
            <a:pPr>
              <a:lnSpc>
                <a:spcPct val="90000"/>
              </a:lnSpc>
              <a:buFontTx/>
              <a:buChar char="•"/>
            </a:pPr>
            <a:r>
              <a:rPr lang="en-US" sz="1800" dirty="0"/>
              <a:t>edge detection </a:t>
            </a:r>
          </a:p>
          <a:p>
            <a:pPr>
              <a:lnSpc>
                <a:spcPct val="90000"/>
              </a:lnSpc>
              <a:buFontTx/>
              <a:buChar char="•"/>
            </a:pPr>
            <a:r>
              <a:rPr lang="en-US" sz="1800" dirty="0"/>
              <a:t>feature detection (corners, lines) </a:t>
            </a:r>
          </a:p>
          <a:p>
            <a:pPr>
              <a:lnSpc>
                <a:spcPct val="90000"/>
              </a:lnSpc>
              <a:buFontTx/>
              <a:buChar char="•"/>
            </a:pPr>
            <a:r>
              <a:rPr lang="en-US" sz="1800" dirty="0" err="1"/>
              <a:t>hough</a:t>
            </a:r>
            <a:r>
              <a:rPr lang="en-US" sz="1800" dirty="0"/>
              <a:t> transform </a:t>
            </a:r>
          </a:p>
          <a:p>
            <a:pPr>
              <a:lnSpc>
                <a:spcPct val="90000"/>
              </a:lnSpc>
            </a:pPr>
            <a:endParaRPr lang="en-US" sz="1800" dirty="0"/>
          </a:p>
          <a:p>
            <a:pPr>
              <a:lnSpc>
                <a:spcPct val="90000"/>
              </a:lnSpc>
            </a:pPr>
            <a:r>
              <a:rPr lang="en-US" sz="2400" b="1" dirty="0"/>
              <a:t>Image Transformation (2 weeks)</a:t>
            </a:r>
            <a:endParaRPr lang="en-US" sz="2400" dirty="0"/>
          </a:p>
          <a:p>
            <a:pPr>
              <a:lnSpc>
                <a:spcPct val="90000"/>
              </a:lnSpc>
              <a:buFontTx/>
              <a:buChar char="•"/>
            </a:pPr>
            <a:r>
              <a:rPr lang="en-US" sz="1800" dirty="0"/>
              <a:t>image warping (parametric transformations, texture mapping) </a:t>
            </a:r>
          </a:p>
          <a:p>
            <a:pPr>
              <a:lnSpc>
                <a:spcPct val="90000"/>
              </a:lnSpc>
              <a:buFontTx/>
              <a:buChar char="•"/>
            </a:pPr>
            <a:r>
              <a:rPr lang="en-US" sz="1800" dirty="0"/>
              <a:t>image compositing (alpha blending, color mosaics) </a:t>
            </a:r>
          </a:p>
          <a:p>
            <a:pPr>
              <a:lnSpc>
                <a:spcPct val="90000"/>
              </a:lnSpc>
              <a:buFontTx/>
              <a:buChar char="•"/>
            </a:pPr>
            <a:r>
              <a:rPr lang="en-US" sz="1800" dirty="0"/>
              <a:t>segmentation and matting (snakes, scissors) </a:t>
            </a:r>
          </a:p>
          <a:p>
            <a:pPr>
              <a:lnSpc>
                <a:spcPct val="90000"/>
              </a:lnSpc>
              <a:buFontTx/>
              <a:buChar char="•"/>
            </a:pPr>
            <a:endParaRPr lang="en-US" sz="1800" dirty="0"/>
          </a:p>
          <a:p>
            <a:pPr>
              <a:lnSpc>
                <a:spcPct val="90000"/>
              </a:lnSpc>
            </a:pPr>
            <a:r>
              <a:rPr lang="en-US" sz="2400" b="1" dirty="0"/>
              <a:t>Motion Estimation (1 week)</a:t>
            </a:r>
            <a:endParaRPr lang="en-US" sz="2400" dirty="0"/>
          </a:p>
          <a:p>
            <a:pPr>
              <a:lnSpc>
                <a:spcPct val="90000"/>
              </a:lnSpc>
              <a:buFontTx/>
              <a:buChar char="•"/>
            </a:pPr>
            <a:r>
              <a:rPr lang="en-US" sz="1800" dirty="0"/>
              <a:t>optical flow </a:t>
            </a:r>
          </a:p>
          <a:p>
            <a:pPr>
              <a:lnSpc>
                <a:spcPct val="90000"/>
              </a:lnSpc>
              <a:buFontTx/>
              <a:buChar char="•"/>
            </a:pPr>
            <a:r>
              <a:rPr lang="en-US" sz="1800" dirty="0"/>
              <a:t>image alignment </a:t>
            </a:r>
          </a:p>
          <a:p>
            <a:pPr>
              <a:lnSpc>
                <a:spcPct val="90000"/>
              </a:lnSpc>
              <a:buFontTx/>
              <a:buChar char="•"/>
            </a:pPr>
            <a:r>
              <a:rPr lang="en-US" sz="1800" dirty="0"/>
              <a:t>image mosaics </a:t>
            </a:r>
          </a:p>
          <a:p>
            <a:pPr>
              <a:lnSpc>
                <a:spcPct val="90000"/>
              </a:lnSpc>
              <a:buFontTx/>
              <a:buChar char="•"/>
            </a:pPr>
            <a:r>
              <a:rPr lang="en-US" sz="1800" dirty="0"/>
              <a:t>feature tracking </a:t>
            </a:r>
          </a:p>
        </p:txBody>
      </p:sp>
    </p:spTree>
    <p:extLst>
      <p:ext uri="{BB962C8B-B14F-4D97-AF65-F5344CB8AC3E}">
        <p14:creationId xmlns:p14="http://schemas.microsoft.com/office/powerpoint/2010/main" val="33298213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Syllabus</a:t>
            </a:r>
          </a:p>
        </p:txBody>
      </p:sp>
      <p:sp>
        <p:nvSpPr>
          <p:cNvPr id="377859" name="Rectangle 3"/>
          <p:cNvSpPr>
            <a:spLocks noGrp="1" noChangeArrowheads="1"/>
          </p:cNvSpPr>
          <p:nvPr>
            <p:ph type="body" idx="1"/>
          </p:nvPr>
        </p:nvSpPr>
        <p:spPr>
          <a:xfrm>
            <a:off x="685800" y="914400"/>
            <a:ext cx="7772400" cy="5715000"/>
          </a:xfrm>
        </p:spPr>
        <p:txBody>
          <a:bodyPr>
            <a:normAutofit lnSpcReduction="10000"/>
          </a:bodyPr>
          <a:lstStyle/>
          <a:p>
            <a:pPr>
              <a:lnSpc>
                <a:spcPct val="90000"/>
              </a:lnSpc>
              <a:buFontTx/>
              <a:buChar char="•"/>
            </a:pPr>
            <a:endParaRPr lang="en-US" sz="1800" dirty="0"/>
          </a:p>
          <a:p>
            <a:pPr marL="0" indent="0">
              <a:lnSpc>
                <a:spcPct val="90000"/>
              </a:lnSpc>
              <a:buNone/>
            </a:pPr>
            <a:r>
              <a:rPr lang="en-US" sz="2400" b="1" dirty="0"/>
              <a:t>3D Modeling </a:t>
            </a:r>
            <a:r>
              <a:rPr lang="en-US" sz="2400" b="1" dirty="0" smtClean="0"/>
              <a:t>(1 </a:t>
            </a:r>
            <a:r>
              <a:rPr lang="en-US" sz="2400" b="1" dirty="0"/>
              <a:t>weeks)</a:t>
            </a:r>
            <a:endParaRPr lang="en-US" sz="2400" dirty="0"/>
          </a:p>
          <a:p>
            <a:pPr>
              <a:lnSpc>
                <a:spcPct val="90000"/>
              </a:lnSpc>
              <a:buFontTx/>
              <a:buChar char="•"/>
            </a:pPr>
            <a:r>
              <a:rPr lang="en-US" sz="1800" dirty="0"/>
              <a:t>projective geometry </a:t>
            </a:r>
          </a:p>
          <a:p>
            <a:pPr>
              <a:lnSpc>
                <a:spcPct val="90000"/>
              </a:lnSpc>
              <a:buFontTx/>
              <a:buChar char="•"/>
            </a:pPr>
            <a:r>
              <a:rPr lang="en-US" sz="1800" dirty="0"/>
              <a:t>camera modeling </a:t>
            </a:r>
          </a:p>
          <a:p>
            <a:pPr>
              <a:lnSpc>
                <a:spcPct val="90000"/>
              </a:lnSpc>
              <a:buFontTx/>
              <a:buChar char="•"/>
            </a:pPr>
            <a:r>
              <a:rPr lang="en-US" sz="1800" dirty="0"/>
              <a:t>single view metrology </a:t>
            </a:r>
          </a:p>
          <a:p>
            <a:pPr>
              <a:lnSpc>
                <a:spcPct val="90000"/>
              </a:lnSpc>
              <a:buFontTx/>
              <a:buChar char="•"/>
            </a:pPr>
            <a:r>
              <a:rPr lang="en-US" sz="1800" dirty="0"/>
              <a:t>camera calibration </a:t>
            </a:r>
          </a:p>
          <a:p>
            <a:pPr>
              <a:lnSpc>
                <a:spcPct val="90000"/>
              </a:lnSpc>
              <a:buFontTx/>
              <a:buChar char="•"/>
            </a:pPr>
            <a:r>
              <a:rPr lang="en-US" sz="1800" dirty="0"/>
              <a:t>stereo </a:t>
            </a:r>
            <a:endParaRPr lang="en-US" sz="1800" dirty="0" smtClean="0"/>
          </a:p>
          <a:p>
            <a:pPr>
              <a:lnSpc>
                <a:spcPct val="90000"/>
              </a:lnSpc>
              <a:buFontTx/>
              <a:buChar char="•"/>
            </a:pPr>
            <a:endParaRPr lang="en-US" sz="1800" dirty="0"/>
          </a:p>
          <a:p>
            <a:pPr>
              <a:lnSpc>
                <a:spcPct val="90000"/>
              </a:lnSpc>
            </a:pPr>
            <a:r>
              <a:rPr lang="en-US" sz="2400" b="1" dirty="0" smtClean="0"/>
              <a:t>Computational Photography (1 </a:t>
            </a:r>
            <a:r>
              <a:rPr lang="en-US" sz="2400" b="1" dirty="0"/>
              <a:t>week)</a:t>
            </a:r>
            <a:endParaRPr lang="en-US" sz="2400" dirty="0"/>
          </a:p>
          <a:p>
            <a:pPr>
              <a:lnSpc>
                <a:spcPct val="90000"/>
              </a:lnSpc>
            </a:pPr>
            <a:r>
              <a:rPr lang="en-US" sz="1800" dirty="0" smtClean="0"/>
              <a:t>Super resolution</a:t>
            </a:r>
          </a:p>
          <a:p>
            <a:pPr>
              <a:lnSpc>
                <a:spcPct val="90000"/>
              </a:lnSpc>
            </a:pPr>
            <a:r>
              <a:rPr lang="en-US" sz="1800" dirty="0" smtClean="0"/>
              <a:t>Alpha Matting</a:t>
            </a:r>
          </a:p>
          <a:p>
            <a:pPr>
              <a:lnSpc>
                <a:spcPct val="90000"/>
              </a:lnSpc>
            </a:pPr>
            <a:r>
              <a:rPr lang="en-US" sz="1800" dirty="0" smtClean="0"/>
              <a:t>Blur removal</a:t>
            </a:r>
          </a:p>
          <a:p>
            <a:pPr>
              <a:lnSpc>
                <a:spcPct val="90000"/>
              </a:lnSpc>
            </a:pPr>
            <a:r>
              <a:rPr lang="en-US" sz="1800" dirty="0" smtClean="0"/>
              <a:t>Poisson Blending</a:t>
            </a:r>
          </a:p>
          <a:p>
            <a:pPr>
              <a:lnSpc>
                <a:spcPct val="90000"/>
              </a:lnSpc>
            </a:pPr>
            <a:endParaRPr lang="en-US" sz="1800" dirty="0"/>
          </a:p>
          <a:p>
            <a:pPr>
              <a:lnSpc>
                <a:spcPct val="90000"/>
              </a:lnSpc>
            </a:pPr>
            <a:r>
              <a:rPr lang="en-US" sz="2400" b="1" dirty="0" smtClean="0"/>
              <a:t>Visual  </a:t>
            </a:r>
            <a:r>
              <a:rPr lang="en-US" sz="2400" b="1" dirty="0"/>
              <a:t>Recognition </a:t>
            </a:r>
            <a:r>
              <a:rPr lang="en-US" sz="2400" b="1" dirty="0" smtClean="0"/>
              <a:t>(3 </a:t>
            </a:r>
            <a:r>
              <a:rPr lang="en-US" sz="2400" b="1" dirty="0"/>
              <a:t>week)</a:t>
            </a:r>
            <a:endParaRPr lang="en-US" sz="2400" dirty="0"/>
          </a:p>
          <a:p>
            <a:pPr>
              <a:lnSpc>
                <a:spcPct val="90000"/>
              </a:lnSpc>
              <a:buFontTx/>
              <a:buChar char="•"/>
            </a:pPr>
            <a:r>
              <a:rPr lang="en-US" sz="1600" dirty="0" err="1" smtClean="0"/>
              <a:t>Eigenfaces</a:t>
            </a:r>
            <a:endParaRPr lang="en-US" sz="1600" dirty="0"/>
          </a:p>
          <a:p>
            <a:pPr>
              <a:lnSpc>
                <a:spcPct val="90000"/>
              </a:lnSpc>
              <a:buFontTx/>
              <a:buChar char="•"/>
            </a:pPr>
            <a:r>
              <a:rPr lang="en-US" sz="1600" dirty="0" smtClean="0"/>
              <a:t>Category Recognition</a:t>
            </a:r>
          </a:p>
          <a:p>
            <a:pPr>
              <a:lnSpc>
                <a:spcPct val="90000"/>
              </a:lnSpc>
              <a:buFontTx/>
              <a:buChar char="•"/>
            </a:pPr>
            <a:r>
              <a:rPr lang="en-US" sz="1600" dirty="0" smtClean="0"/>
              <a:t>Object Detection</a:t>
            </a:r>
          </a:p>
          <a:p>
            <a:pPr>
              <a:lnSpc>
                <a:spcPct val="90000"/>
              </a:lnSpc>
              <a:buFontTx/>
              <a:buChar char="•"/>
            </a:pPr>
            <a:r>
              <a:rPr lang="en-US" sz="1600" dirty="0" err="1" smtClean="0"/>
              <a:t>Kinect</a:t>
            </a:r>
            <a:endParaRPr lang="en-US" sz="1600" dirty="0" smtClean="0"/>
          </a:p>
          <a:p>
            <a:pPr>
              <a:lnSpc>
                <a:spcPct val="90000"/>
              </a:lnSpc>
              <a:buFontTx/>
              <a:buChar char="•"/>
            </a:pPr>
            <a:endParaRPr lang="en-US" sz="1600" dirty="0" smtClean="0"/>
          </a:p>
          <a:p>
            <a:pPr>
              <a:lnSpc>
                <a:spcPct val="90000"/>
              </a:lnSpc>
              <a:buFontTx/>
              <a:buChar char="•"/>
            </a:pPr>
            <a:endParaRPr lang="en-US" sz="1600" dirty="0"/>
          </a:p>
        </p:txBody>
      </p:sp>
    </p:spTree>
    <p:extLst>
      <p:ext uri="{BB962C8B-B14F-4D97-AF65-F5344CB8AC3E}">
        <p14:creationId xmlns:p14="http://schemas.microsoft.com/office/powerpoint/2010/main" val="243212191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a:xfrm>
            <a:off x="457200" y="1459090"/>
            <a:ext cx="8229600" cy="4525963"/>
          </a:xfrm>
        </p:spPr>
        <p:txBody>
          <a:bodyPr>
            <a:normAutofit fontScale="92500" lnSpcReduction="10000"/>
          </a:bodyPr>
          <a:lstStyle/>
          <a:p>
            <a:r>
              <a:rPr lang="en-US" dirty="0" smtClean="0"/>
              <a:t>Four assignments </a:t>
            </a:r>
            <a:r>
              <a:rPr lang="en-US" sz="2400" dirty="0" smtClean="0"/>
              <a:t>(70%)</a:t>
            </a:r>
          </a:p>
          <a:p>
            <a:pPr lvl="1"/>
            <a:r>
              <a:rPr lang="en-US" dirty="0" smtClean="0"/>
              <a:t>Mix of coding and written answers.</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marL="914400" lvl="1" indent="-514350">
              <a:buFont typeface="+mj-lt"/>
              <a:buAutoNum type="arabicPeriod"/>
            </a:pPr>
            <a:r>
              <a:rPr lang="en-US" sz="2400" dirty="0" smtClean="0"/>
              <a:t>Filters and edge detection</a:t>
            </a:r>
          </a:p>
          <a:p>
            <a:pPr marL="914400" lvl="1" indent="-514350">
              <a:buFont typeface="+mj-lt"/>
              <a:buAutoNum type="arabicPeriod"/>
            </a:pPr>
            <a:r>
              <a:rPr lang="en-US" sz="2400" dirty="0" smtClean="0"/>
              <a:t>Creating panoramas</a:t>
            </a:r>
          </a:p>
          <a:p>
            <a:pPr marL="914400" lvl="1" indent="-514350">
              <a:buFont typeface="+mj-lt"/>
              <a:buAutoNum type="arabicPeriod"/>
            </a:pPr>
            <a:r>
              <a:rPr lang="en-US" sz="2400" dirty="0" smtClean="0"/>
              <a:t>Computing depth from stereo</a:t>
            </a:r>
          </a:p>
          <a:p>
            <a:pPr marL="914400" lvl="1" indent="-514350">
              <a:buFont typeface="+mj-lt"/>
              <a:buAutoNum type="arabicPeriod"/>
            </a:pPr>
            <a:r>
              <a:rPr lang="en-US" sz="2400" dirty="0" smtClean="0"/>
              <a:t>Face detection</a:t>
            </a:r>
          </a:p>
          <a:p>
            <a:r>
              <a:rPr lang="en-US" sz="2800" dirty="0" smtClean="0"/>
              <a:t>Take home mid </a:t>
            </a:r>
            <a:r>
              <a:rPr lang="en-US" sz="2800" dirty="0" smtClean="0"/>
              <a:t>term (15%)</a:t>
            </a:r>
          </a:p>
          <a:p>
            <a:r>
              <a:rPr lang="en-US" sz="2800" dirty="0" smtClean="0"/>
              <a:t>Final (15%)</a:t>
            </a:r>
          </a:p>
        </p:txBody>
      </p:sp>
    </p:spTree>
    <p:extLst>
      <p:ext uri="{BB962C8B-B14F-4D97-AF65-F5344CB8AC3E}">
        <p14:creationId xmlns:p14="http://schemas.microsoft.com/office/powerpoint/2010/main" val="40151375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Tree>
    <p:extLst>
      <p:ext uri="{BB962C8B-B14F-4D97-AF65-F5344CB8AC3E}">
        <p14:creationId xmlns:p14="http://schemas.microsoft.com/office/powerpoint/2010/main" val="4265317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45320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88913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Project 3:  </a:t>
            </a:r>
            <a:r>
              <a:rPr lang="en-US" dirty="0" smtClean="0"/>
              <a:t>Stereo Reconstruction</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 name="Picture 6" descr="C:\snavely\work\teaching\09Fa-CS6610\lectures\lec10\tsukub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242"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snavely\work\teaching\09Fa-CS6610\lectures\lec10\tsukub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667"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vision.middlebury.edu/stereo/eval/newEval/imagedirs/tsukuba/results/al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911" y="3694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90759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Project 4:  Face </a:t>
            </a:r>
            <a:r>
              <a:rPr lang="en-US" dirty="0" smtClean="0"/>
              <a:t>Detection</a:t>
            </a:r>
            <a:endParaRPr lang="en-US" dirty="0"/>
          </a:p>
        </p:txBody>
      </p:sp>
      <p:pic>
        <p:nvPicPr>
          <p:cNvPr id="355335" name="Picture 7" descr="brady1_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371475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1793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descr="1232057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52" y="1879063"/>
            <a:ext cx="3564470" cy="4464889"/>
          </a:xfrm>
          <a:prstGeom prst="rect">
            <a:avLst/>
          </a:prstGeom>
        </p:spPr>
      </p:pic>
      <p:pic>
        <p:nvPicPr>
          <p:cNvPr id="7" name="Picture 6" descr="95029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52" y="1879064"/>
            <a:ext cx="3093626" cy="4435305"/>
          </a:xfrm>
          <a:prstGeom prst="rect">
            <a:avLst/>
          </a:prstGeom>
        </p:spPr>
      </p:pic>
    </p:spTree>
    <p:extLst>
      <p:ext uri="{BB962C8B-B14F-4D97-AF65-F5344CB8AC3E}">
        <p14:creationId xmlns:p14="http://schemas.microsoft.com/office/powerpoint/2010/main" val="24067607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Tree>
    <p:extLst>
      <p:ext uri="{BB962C8B-B14F-4D97-AF65-F5344CB8AC3E}">
        <p14:creationId xmlns:p14="http://schemas.microsoft.com/office/powerpoint/2010/main" val="39473658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Tree>
    <p:extLst>
      <p:ext uri="{BB962C8B-B14F-4D97-AF65-F5344CB8AC3E}">
        <p14:creationId xmlns:p14="http://schemas.microsoft.com/office/powerpoint/2010/main" val="3395208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1188</TotalTime>
  <Words>1415</Words>
  <Application>Microsoft Macintosh PowerPoint</Application>
  <PresentationFormat>On-screen Show (4:3)</PresentationFormat>
  <Paragraphs>326</Paragraphs>
  <Slides>74</Slides>
  <Notes>23</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78" baseType="lpstr">
      <vt:lpstr>Office Theme</vt:lpstr>
      <vt:lpstr>Photo Editor Photo</vt:lpstr>
      <vt:lpstr>Image File</vt:lpstr>
      <vt:lpstr>Image</vt:lpstr>
      <vt:lpstr>Computer Vision   CSE 455 Ali Farhadi</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Computer vision in other scientific fields </vt:lpstr>
      <vt:lpstr>Computer vision research in biology</vt:lpstr>
      <vt:lpstr>Computer vision in cosmology</vt:lpstr>
      <vt:lpstr>Computer vision research in healthcare</vt:lpstr>
      <vt:lpstr>Computer vision in the real-world </vt:lpstr>
      <vt:lpstr>Syllabus</vt:lpstr>
      <vt:lpstr>Syllabus</vt:lpstr>
      <vt:lpstr>Grading</vt:lpstr>
      <vt:lpstr>Project 1:  Image Filtering</vt:lpstr>
      <vt:lpstr>Project 2:  Panorama Stitching</vt:lpstr>
      <vt:lpstr>Project 3:  Stereo Reconstruction</vt:lpstr>
      <vt:lpstr>Project 4:  Face Detection</vt:lpstr>
      <vt:lpstr>Books</vt:lpstr>
    </vt:vector>
  </TitlesOfParts>
  <Company>University of Illinois Computer Science Dept.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David Forsyth</cp:lastModifiedBy>
  <cp:revision>124</cp:revision>
  <dcterms:created xsi:type="dcterms:W3CDTF">2013-01-06T19:09:38Z</dcterms:created>
  <dcterms:modified xsi:type="dcterms:W3CDTF">2013-09-26T18:45:11Z</dcterms:modified>
</cp:coreProperties>
</file>