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1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12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69C1-43F0-49C2-8A60-F11AF079D2DD}" type="slidenum">
              <a:rPr lang="en-US"/>
              <a:pPr/>
              <a:t>13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hyperlink" Target="http://www-bcs.mit.edu/people/adelson/publications/abstracts/spline8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.bin"/><Relationship Id="rId21" Type="http://schemas.openxmlformats.org/officeDocument/2006/relationships/image" Target="../media/image26.wmf"/><Relationship Id="rId22" Type="http://schemas.openxmlformats.org/officeDocument/2006/relationships/image" Target="../media/image40.png"/><Relationship Id="rId23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25" Type="http://schemas.openxmlformats.org/officeDocument/2006/relationships/image" Target="../media/image41.png"/><Relationship Id="rId26" Type="http://schemas.openxmlformats.org/officeDocument/2006/relationships/oleObject" Target="../embeddings/oleObject7.bin"/><Relationship Id="rId27" Type="http://schemas.openxmlformats.org/officeDocument/2006/relationships/image" Target="../media/image28.wmf"/><Relationship Id="rId28" Type="http://schemas.openxmlformats.org/officeDocument/2006/relationships/oleObject" Target="../embeddings/oleObject8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30" Type="http://schemas.openxmlformats.org/officeDocument/2006/relationships/oleObject" Target="../embeddings/oleObject9.bin"/><Relationship Id="rId31" Type="http://schemas.openxmlformats.org/officeDocument/2006/relationships/image" Target="../media/image30.emf"/><Relationship Id="rId32" Type="http://schemas.openxmlformats.org/officeDocument/2006/relationships/oleObject" Target="../embeddings/Microsoft_Equation1.bin"/><Relationship Id="rId9" Type="http://schemas.openxmlformats.org/officeDocument/2006/relationships/image" Target="../media/image37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33" Type="http://schemas.openxmlformats.org/officeDocument/2006/relationships/image" Target="../media/image31.emf"/><Relationship Id="rId10" Type="http://schemas.openxmlformats.org/officeDocument/2006/relationships/image" Target="../media/image38.png"/><Relationship Id="rId11" Type="http://schemas.openxmlformats.org/officeDocument/2006/relationships/oleObject" Target="../embeddings/oleObject1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3.bin"/><Relationship Id="rId16" Type="http://schemas.openxmlformats.org/officeDocument/2006/relationships/image" Target="../media/image24.wmf"/><Relationship Id="rId17" Type="http://schemas.openxmlformats.org/officeDocument/2006/relationships/oleObject" Target="../embeddings/oleObject4.bin"/><Relationship Id="rId18" Type="http://schemas.openxmlformats.org/officeDocument/2006/relationships/image" Target="../media/image25.wmf"/><Relationship Id="rId1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2.xml"/><Relationship Id="rId15" Type="http://schemas.openxmlformats.org/officeDocument/2006/relationships/image" Target="../media/image42.jpeg"/><Relationship Id="rId16" Type="http://schemas.openxmlformats.org/officeDocument/2006/relationships/image" Target="../media/image43.jpeg"/><Relationship Id="rId17" Type="http://schemas.openxmlformats.org/officeDocument/2006/relationships/image" Target="../media/image44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5.png"/><Relationship Id="rId5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vision/cambridge/papers/perez_siggraph03.pdf" TargetMode="External"/><Relationship Id="rId3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hyperlink" Target="http://en.wikipedia.org/wiki/File:Rochester_NY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jpeg"/><Relationship Id="rId20" Type="http://schemas.openxmlformats.org/officeDocument/2006/relationships/image" Target="../media/image72.jpeg"/><Relationship Id="rId21" Type="http://schemas.openxmlformats.org/officeDocument/2006/relationships/image" Target="../media/image73.jpeg"/><Relationship Id="rId22" Type="http://schemas.openxmlformats.org/officeDocument/2006/relationships/image" Target="../media/image74.jpeg"/><Relationship Id="rId23" Type="http://schemas.openxmlformats.org/officeDocument/2006/relationships/image" Target="../media/image75.jpeg"/><Relationship Id="rId24" Type="http://schemas.openxmlformats.org/officeDocument/2006/relationships/image" Target="../media/image76.jpeg"/><Relationship Id="rId25" Type="http://schemas.openxmlformats.org/officeDocument/2006/relationships/image" Target="../media/image77.jpeg"/><Relationship Id="rId26" Type="http://schemas.openxmlformats.org/officeDocument/2006/relationships/image" Target="../media/image78.jpeg"/><Relationship Id="rId27" Type="http://schemas.openxmlformats.org/officeDocument/2006/relationships/image" Target="../media/image79.jpeg"/><Relationship Id="rId28" Type="http://schemas.openxmlformats.org/officeDocument/2006/relationships/image" Target="../media/image80.jpeg"/><Relationship Id="rId29" Type="http://schemas.openxmlformats.org/officeDocument/2006/relationships/image" Target="../media/image81.jpeg"/><Relationship Id="rId10" Type="http://schemas.openxmlformats.org/officeDocument/2006/relationships/image" Target="../media/image62.jpeg"/><Relationship Id="rId11" Type="http://schemas.openxmlformats.org/officeDocument/2006/relationships/image" Target="../media/image63.jpeg"/><Relationship Id="rId12" Type="http://schemas.openxmlformats.org/officeDocument/2006/relationships/image" Target="../media/image64.jpeg"/><Relationship Id="rId13" Type="http://schemas.openxmlformats.org/officeDocument/2006/relationships/image" Target="../media/image65.jpeg"/><Relationship Id="rId14" Type="http://schemas.openxmlformats.org/officeDocument/2006/relationships/image" Target="../media/image66.jpeg"/><Relationship Id="rId15" Type="http://schemas.openxmlformats.org/officeDocument/2006/relationships/image" Target="../media/image67.jpeg"/><Relationship Id="rId16" Type="http://schemas.openxmlformats.org/officeDocument/2006/relationships/image" Target="../media/image68.jpeg"/><Relationship Id="rId17" Type="http://schemas.openxmlformats.org/officeDocument/2006/relationships/image" Target="../media/image69.jpeg"/><Relationship Id="rId18" Type="http://schemas.openxmlformats.org/officeDocument/2006/relationships/image" Target="../media/image70.jpeg"/><Relationship Id="rId19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jpeg"/><Relationship Id="rId20" Type="http://schemas.openxmlformats.org/officeDocument/2006/relationships/image" Target="../media/image76.jpeg"/><Relationship Id="rId21" Type="http://schemas.openxmlformats.org/officeDocument/2006/relationships/image" Target="../media/image77.jpeg"/><Relationship Id="rId22" Type="http://schemas.openxmlformats.org/officeDocument/2006/relationships/image" Target="../media/image78.jpeg"/><Relationship Id="rId23" Type="http://schemas.openxmlformats.org/officeDocument/2006/relationships/image" Target="../media/image79.jpeg"/><Relationship Id="rId24" Type="http://schemas.openxmlformats.org/officeDocument/2006/relationships/image" Target="../media/image80.jpeg"/><Relationship Id="rId25" Type="http://schemas.openxmlformats.org/officeDocument/2006/relationships/image" Target="../media/image81.jpeg"/><Relationship Id="rId10" Type="http://schemas.openxmlformats.org/officeDocument/2006/relationships/image" Target="../media/image66.jpeg"/><Relationship Id="rId11" Type="http://schemas.openxmlformats.org/officeDocument/2006/relationships/image" Target="../media/image67.jpeg"/><Relationship Id="rId12" Type="http://schemas.openxmlformats.org/officeDocument/2006/relationships/image" Target="../media/image68.jpeg"/><Relationship Id="rId13" Type="http://schemas.openxmlformats.org/officeDocument/2006/relationships/image" Target="../media/image69.jpeg"/><Relationship Id="rId14" Type="http://schemas.openxmlformats.org/officeDocument/2006/relationships/image" Target="../media/image70.jpeg"/><Relationship Id="rId15" Type="http://schemas.openxmlformats.org/officeDocument/2006/relationships/image" Target="../media/image71.jpeg"/><Relationship Id="rId16" Type="http://schemas.openxmlformats.org/officeDocument/2006/relationships/image" Target="../media/image72.jpeg"/><Relationship Id="rId17" Type="http://schemas.openxmlformats.org/officeDocument/2006/relationships/image" Target="../media/image73.jpeg"/><Relationship Id="rId18" Type="http://schemas.openxmlformats.org/officeDocument/2006/relationships/image" Target="../media/image74.jpeg"/><Relationship Id="rId19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8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jpeg"/><Relationship Id="rId20" Type="http://schemas.openxmlformats.org/officeDocument/2006/relationships/image" Target="../media/image76.jpeg"/><Relationship Id="rId21" Type="http://schemas.openxmlformats.org/officeDocument/2006/relationships/image" Target="../media/image77.jpeg"/><Relationship Id="rId22" Type="http://schemas.openxmlformats.org/officeDocument/2006/relationships/image" Target="../media/image78.jpeg"/><Relationship Id="rId23" Type="http://schemas.openxmlformats.org/officeDocument/2006/relationships/image" Target="../media/image79.jpeg"/><Relationship Id="rId24" Type="http://schemas.openxmlformats.org/officeDocument/2006/relationships/image" Target="../media/image80.jpeg"/><Relationship Id="rId25" Type="http://schemas.openxmlformats.org/officeDocument/2006/relationships/image" Target="../media/image81.jpeg"/><Relationship Id="rId10" Type="http://schemas.openxmlformats.org/officeDocument/2006/relationships/image" Target="../media/image66.jpeg"/><Relationship Id="rId11" Type="http://schemas.openxmlformats.org/officeDocument/2006/relationships/image" Target="../media/image67.jpeg"/><Relationship Id="rId12" Type="http://schemas.openxmlformats.org/officeDocument/2006/relationships/image" Target="../media/image68.jpeg"/><Relationship Id="rId13" Type="http://schemas.openxmlformats.org/officeDocument/2006/relationships/image" Target="../media/image69.jpeg"/><Relationship Id="rId14" Type="http://schemas.openxmlformats.org/officeDocument/2006/relationships/image" Target="../media/image70.jpeg"/><Relationship Id="rId15" Type="http://schemas.openxmlformats.org/officeDocument/2006/relationships/image" Target="../media/image71.jpeg"/><Relationship Id="rId16" Type="http://schemas.openxmlformats.org/officeDocument/2006/relationships/image" Target="../media/image72.jpeg"/><Relationship Id="rId17" Type="http://schemas.openxmlformats.org/officeDocument/2006/relationships/image" Target="../media/image73.jpeg"/><Relationship Id="rId18" Type="http://schemas.openxmlformats.org/officeDocument/2006/relationships/image" Target="../media/image74.jpeg"/><Relationship Id="rId19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8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jpeg"/><Relationship Id="rId20" Type="http://schemas.openxmlformats.org/officeDocument/2006/relationships/image" Target="../media/image72.jpeg"/><Relationship Id="rId21" Type="http://schemas.openxmlformats.org/officeDocument/2006/relationships/image" Target="../media/image73.jpeg"/><Relationship Id="rId22" Type="http://schemas.openxmlformats.org/officeDocument/2006/relationships/image" Target="../media/image74.jpeg"/><Relationship Id="rId23" Type="http://schemas.openxmlformats.org/officeDocument/2006/relationships/image" Target="../media/image75.jpeg"/><Relationship Id="rId24" Type="http://schemas.openxmlformats.org/officeDocument/2006/relationships/image" Target="../media/image76.jpeg"/><Relationship Id="rId25" Type="http://schemas.openxmlformats.org/officeDocument/2006/relationships/image" Target="../media/image77.jpeg"/><Relationship Id="rId26" Type="http://schemas.openxmlformats.org/officeDocument/2006/relationships/image" Target="../media/image78.jpeg"/><Relationship Id="rId27" Type="http://schemas.openxmlformats.org/officeDocument/2006/relationships/image" Target="../media/image79.jpeg"/><Relationship Id="rId28" Type="http://schemas.openxmlformats.org/officeDocument/2006/relationships/image" Target="../media/image80.jpeg"/><Relationship Id="rId29" Type="http://schemas.openxmlformats.org/officeDocument/2006/relationships/image" Target="../media/image81.jpeg"/><Relationship Id="rId10" Type="http://schemas.openxmlformats.org/officeDocument/2006/relationships/image" Target="../media/image62.jpeg"/><Relationship Id="rId11" Type="http://schemas.openxmlformats.org/officeDocument/2006/relationships/image" Target="../media/image63.jpeg"/><Relationship Id="rId12" Type="http://schemas.openxmlformats.org/officeDocument/2006/relationships/image" Target="../media/image64.jpeg"/><Relationship Id="rId13" Type="http://schemas.openxmlformats.org/officeDocument/2006/relationships/image" Target="../media/image65.jpeg"/><Relationship Id="rId14" Type="http://schemas.openxmlformats.org/officeDocument/2006/relationships/image" Target="../media/image66.jpeg"/><Relationship Id="rId15" Type="http://schemas.openxmlformats.org/officeDocument/2006/relationships/image" Target="../media/image67.jpeg"/><Relationship Id="rId16" Type="http://schemas.openxmlformats.org/officeDocument/2006/relationships/image" Target="../media/image68.jpeg"/><Relationship Id="rId17" Type="http://schemas.openxmlformats.org/officeDocument/2006/relationships/image" Target="../media/image69.jpeg"/><Relationship Id="rId18" Type="http://schemas.openxmlformats.org/officeDocument/2006/relationships/image" Target="../media/image70.jpeg"/><Relationship Id="rId19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Ali Farhadi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Several slides from Rick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Szeliski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Steve Seitz, Derek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and Ira </a:t>
            </a: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Kemelmacher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H., </a:t>
            </a:r>
            <a:r>
              <a:rPr lang="en-US" sz="12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5"/>
              </a:rPr>
              <a:t>A multiresolution spline with applications to image mosaics</a:t>
            </a:r>
            <a:r>
              <a:rPr lang="en-US"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ACM Transactions on Graphics, 42(4), October 1983, 217-236. </a:t>
            </a:r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46"/>
          <p:cNvGraphicFramePr>
            <a:graphicFrameLocks noChangeAspect="1"/>
          </p:cNvGraphicFramePr>
          <p:nvPr/>
        </p:nvGraphicFramePr>
        <p:xfrm>
          <a:off x="3095625" y="1308100"/>
          <a:ext cx="315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32" imgW="39738284" imgH="5600664" progId="Equation.3">
                  <p:embed/>
                </p:oleObj>
              </mc:Choice>
              <mc:Fallback>
                <p:oleObj name="Equation" r:id="rId32" imgW="39738284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308100"/>
                        <a:ext cx="315277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Laplacian image blend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Laplacian</a:t>
            </a:r>
            <a:r>
              <a:rPr lang="en-US" dirty="0"/>
              <a:t> pyramid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Gaussian pyramid on </a:t>
            </a:r>
            <a:r>
              <a:rPr lang="en-US" i="1" dirty="0"/>
              <a:t>weight</a:t>
            </a:r>
            <a:r>
              <a:rPr lang="en-US" dirty="0"/>
              <a:t> image </a:t>
            </a:r>
            <a:endParaRPr lang="en-US" dirty="0" smtClean="0"/>
          </a:p>
          <a:p>
            <a:pPr marL="533400" indent="-533400">
              <a:buFontTx/>
              <a:buAutoNum type="arabicPeriod"/>
            </a:pPr>
            <a:r>
              <a:rPr lang="en-US" dirty="0" smtClean="0"/>
              <a:t>Blend </a:t>
            </a:r>
            <a:r>
              <a:rPr lang="en-US" dirty="0" err="1"/>
              <a:t>Laplacians</a:t>
            </a:r>
            <a:r>
              <a:rPr lang="en-US" dirty="0"/>
              <a:t> using Gaussian blurred weights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Reconstruct the final </a:t>
            </a:r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Multiband Blending with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8392489"/>
              </p:ext>
            </p:extLst>
          </p:nvPr>
        </p:nvGraphicFramePr>
        <p:xfrm>
          <a:off x="69677" y="2438400"/>
          <a:ext cx="37338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69677" y="2438400"/>
                        <a:ext cx="37338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2438400"/>
          <a:ext cx="36576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5" imgW="4896533" imgH="3419952" progId="MSPhotoEd.3">
                  <p:embed/>
                </p:oleObj>
              </mc:Choice>
              <mc:Fallback>
                <p:oleObj name="Photo Editor Photo" r:id="rId5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36576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038600" y="2209800"/>
            <a:ext cx="838200" cy="1128713"/>
            <a:chOff x="384" y="2793"/>
            <a:chExt cx="351" cy="711"/>
          </a:xfrm>
        </p:grpSpPr>
        <p:sp>
          <p:nvSpPr>
            <p:cNvPr id="2081" name="Line 42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89" name="Line 44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45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85" name="Line 5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Text Box 5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038600" y="3214688"/>
            <a:ext cx="838200" cy="1128712"/>
            <a:chOff x="384" y="2793"/>
            <a:chExt cx="351" cy="711"/>
          </a:xfrm>
        </p:grpSpPr>
        <p:sp>
          <p:nvSpPr>
            <p:cNvPr id="2070" name="Line 5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78" name="Line 5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5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74" name="Line 6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038600" y="4662488"/>
            <a:ext cx="838200" cy="1128712"/>
            <a:chOff x="384" y="2793"/>
            <a:chExt cx="351" cy="711"/>
          </a:xfrm>
        </p:grpSpPr>
        <p:sp>
          <p:nvSpPr>
            <p:cNvPr id="2059" name="Line 66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67" name="Line 68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0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65" name="Line 72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73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63" name="Line 75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Text Box 76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056" name="Text Box 77"/>
          <p:cNvSpPr txBox="1">
            <a:spLocks noChangeArrowheads="1"/>
          </p:cNvSpPr>
          <p:nvPr/>
        </p:nvSpPr>
        <p:spPr bwMode="auto">
          <a:xfrm>
            <a:off x="898525" y="64008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pyramid</a:t>
            </a:r>
          </a:p>
        </p:txBody>
      </p:sp>
      <p:sp>
        <p:nvSpPr>
          <p:cNvPr id="2057" name="Text Box 78"/>
          <p:cNvSpPr txBox="1">
            <a:spLocks noChangeArrowheads="1"/>
          </p:cNvSpPr>
          <p:nvPr/>
        </p:nvSpPr>
        <p:spPr bwMode="auto">
          <a:xfrm>
            <a:off x="6172200" y="64008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pyramid</a:t>
            </a:r>
          </a:p>
        </p:txBody>
      </p:sp>
      <p:sp>
        <p:nvSpPr>
          <p:cNvPr id="2058" name="Text Box 79"/>
          <p:cNvSpPr txBox="1">
            <a:spLocks noChangeArrowheads="1"/>
          </p:cNvSpPr>
          <p:nvPr/>
        </p:nvSpPr>
        <p:spPr bwMode="auto">
          <a:xfrm>
            <a:off x="4098925" y="640080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blend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482943" y="137857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frequencies, blend slowly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frequencies, blend quickly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3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Poisson Image Editing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914400"/>
          </a:xfrm>
          <a:ln/>
        </p:spPr>
        <p:txBody>
          <a:bodyPr rIns="132080">
            <a:normAutofit fontScale="92500" lnSpcReduction="20000"/>
          </a:bodyPr>
          <a:lstStyle/>
          <a:p>
            <a:pPr marL="382588" indent="-342900"/>
            <a:r>
              <a:rPr lang="en-US"/>
              <a:t>For more info:  Perez et al, SIGGRAPH 2003</a:t>
            </a:r>
          </a:p>
          <a:p>
            <a:pPr marL="782638" lvl="1">
              <a:buClr>
                <a:srgbClr val="000000"/>
              </a:buClr>
            </a:pPr>
            <a:r>
              <a:rPr lang="en-US" sz="1400" u="sng">
                <a:solidFill>
                  <a:srgbClr val="0000FF"/>
                </a:solidFill>
                <a:hlinkClick r:id="rId2"/>
              </a:rPr>
              <a:t>http://research.microsoft.com/vision/cambridge/papers/perez_siggraph03.pdf</a:t>
            </a:r>
            <a:r>
              <a:rPr lang="en-US"/>
              <a:t> 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085850"/>
            <a:ext cx="9391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(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G, 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n-US" sz="20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(</a:t>
            </a:r>
            <a:r>
              <a:rPr lang="en-US" sz="16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RGB</a:t>
            </a:r>
            <a:r>
              <a:rPr lang="en-US" sz="16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its </a:t>
            </a:r>
            <a:r>
              <a:rPr lang="en-US" sz="1600" dirty="0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098"/>
            <a:ext cx="8229600" cy="1143000"/>
          </a:xfrm>
        </p:spPr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046739"/>
            <a:ext cx="3048000" cy="22098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3974527" y="2549112"/>
            <a:ext cx="3352931" cy="3352800"/>
          </a:xfrm>
          <a:prstGeom prst="trapezoid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4851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8816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57700" y="2138566"/>
            <a:ext cx="76200" cy="4026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6911" y="39669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6903" y="404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6911" y="2549046"/>
            <a:ext cx="800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6911" y="21385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15674" y="2543868"/>
            <a:ext cx="475906" cy="5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6793" y="21282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each pixel to image with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175807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sz="2400" dirty="0"/>
              <a:t>Assign each pixel to image with nearest center</a:t>
            </a:r>
          </a:p>
          <a:p>
            <a:pPr lvl="1"/>
            <a:r>
              <a:rPr lang="en-US" sz="2400" dirty="0" smtClean="0"/>
              <a:t>Create a mask: </a:t>
            </a:r>
          </a:p>
          <a:p>
            <a:pPr lvl="1"/>
            <a:r>
              <a:rPr lang="en-US" sz="2400" dirty="0" smtClean="0"/>
              <a:t>Smooth boundaries ( “feathering”):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/>
              <a:t>Composite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34000" y="4420992"/>
            <a:ext cx="3813534" cy="2430912"/>
            <a:chOff x="2362200" y="2128210"/>
            <a:chExt cx="6332330" cy="4036502"/>
          </a:xfrm>
        </p:grpSpPr>
        <p:sp>
          <p:nvSpPr>
            <p:cNvPr id="4" name="Rectangle 3"/>
            <p:cNvSpPr/>
            <p:nvPr/>
          </p:nvSpPr>
          <p:spPr>
            <a:xfrm>
              <a:off x="2362200" y="3046739"/>
              <a:ext cx="3048000" cy="22098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3974527" y="2549112"/>
              <a:ext cx="3352931" cy="3352800"/>
            </a:xfrm>
            <a:prstGeom prst="trapezoid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5485139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4881636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2</a:t>
              </a:r>
              <a:endParaRPr lang="en-US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457700" y="2138566"/>
              <a:ext cx="76200" cy="40261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6911" y="3966974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903" y="4040846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656911" y="2549046"/>
              <a:ext cx="80078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56911" y="2138566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715674" y="2543868"/>
              <a:ext cx="475906" cy="51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793" y="2128210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76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method: 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" y="284831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697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/>
          <a:lstStyle/>
          <a:p>
            <a:r>
              <a:rPr lang="en-US" dirty="0" smtClean="0"/>
              <a:t>Gain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700</Words>
  <Application>Microsoft Macintosh PowerPoint</Application>
  <PresentationFormat>On-screen Show (4:3)</PresentationFormat>
  <Paragraphs>170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Equation</vt:lpstr>
      <vt:lpstr>Microsoft Equation</vt:lpstr>
      <vt:lpstr>Photo Editor Photo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PowerPoint Presentation</vt:lpstr>
      <vt:lpstr>PowerPoint Presentation</vt:lpstr>
      <vt:lpstr>Laplacian image blend</vt:lpstr>
      <vt:lpstr>Multiband Blending with Laplacian Pyramid</vt:lpstr>
      <vt:lpstr>Multiband blending</vt:lpstr>
      <vt:lpstr>Blending comparison (IJCV 2007)</vt:lpstr>
      <vt:lpstr>Poisson Image Editing</vt:lpstr>
      <vt:lpstr>Alpha Blending</vt:lpstr>
      <vt:lpstr>Choosing seams</vt:lpstr>
      <vt:lpstr>Choosing seams</vt:lpstr>
      <vt:lpstr>Choosing seams</vt:lpstr>
      <vt:lpstr>Gain compensation</vt:lpstr>
      <vt:lpstr>Blending Comparison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Finding the panoramas</vt:lpstr>
      <vt:lpstr>Recognizing Panoramas (cont.)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Ali Farhadi</cp:lastModifiedBy>
  <cp:revision>7</cp:revision>
  <dcterms:created xsi:type="dcterms:W3CDTF">2013-10-22T22:46:09Z</dcterms:created>
  <dcterms:modified xsi:type="dcterms:W3CDTF">2013-10-24T18:24:40Z</dcterms:modified>
</cp:coreProperties>
</file>