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6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401" r:id="rId3"/>
    <p:sldId id="405" r:id="rId4"/>
    <p:sldId id="263" r:id="rId5"/>
    <p:sldId id="402" r:id="rId6"/>
    <p:sldId id="403" r:id="rId7"/>
    <p:sldId id="404" r:id="rId8"/>
    <p:sldId id="406" r:id="rId9"/>
    <p:sldId id="407" r:id="rId10"/>
    <p:sldId id="408" r:id="rId11"/>
    <p:sldId id="260" r:id="rId12"/>
    <p:sldId id="259" r:id="rId13"/>
    <p:sldId id="381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410" r:id="rId28"/>
    <p:sldId id="411" r:id="rId29"/>
    <p:sldId id="412" r:id="rId30"/>
    <p:sldId id="413" r:id="rId31"/>
    <p:sldId id="414" r:id="rId32"/>
    <p:sldId id="415" r:id="rId33"/>
    <p:sldId id="417" r:id="rId34"/>
    <p:sldId id="418" r:id="rId35"/>
    <p:sldId id="419" r:id="rId36"/>
    <p:sldId id="420" r:id="rId37"/>
    <p:sldId id="421" r:id="rId38"/>
    <p:sldId id="423" r:id="rId39"/>
    <p:sldId id="442" r:id="rId40"/>
    <p:sldId id="424" r:id="rId41"/>
    <p:sldId id="425" r:id="rId42"/>
    <p:sldId id="443" r:id="rId43"/>
    <p:sldId id="444" r:id="rId44"/>
    <p:sldId id="445" r:id="rId45"/>
    <p:sldId id="426" r:id="rId46"/>
    <p:sldId id="427" r:id="rId47"/>
    <p:sldId id="428" r:id="rId48"/>
    <p:sldId id="429" r:id="rId49"/>
    <p:sldId id="430" r:id="rId50"/>
    <p:sldId id="431" r:id="rId51"/>
    <p:sldId id="432" r:id="rId52"/>
    <p:sldId id="433" r:id="rId53"/>
    <p:sldId id="434" r:id="rId54"/>
    <p:sldId id="435" r:id="rId55"/>
    <p:sldId id="436" r:id="rId56"/>
    <p:sldId id="437" r:id="rId57"/>
    <p:sldId id="446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4" autoAdjust="0"/>
  </p:normalViewPr>
  <p:slideViewPr>
    <p:cSldViewPr snapToGrid="0" snapToObjects="1">
      <p:cViewPr>
        <p:scale>
          <a:sx n="93" d="100"/>
          <a:sy n="93" d="100"/>
        </p:scale>
        <p:origin x="-215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26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39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41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45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46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47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48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49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D4D5-1BF6-4818-957A-FFC2457C137B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3677-E329-4D06-AC0E-EF5B7C348AA6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B497-1A91-4E7F-9A2A-37D4E76C6141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1FF6-96B5-4A54-9C4C-14CBCE440C46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C90-30D0-4827-95C2-5162A1F0BE91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773-3CD8-4A41-BB72-0A53F092F0E2}" type="datetime1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A3C-8031-47A0-A5E7-8F2F7DCCB70A}" type="datetime1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8E8-5727-49A4-9C3B-974B8F96FD72}" type="datetime1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690-7950-45DC-B547-C919201D0611}" type="datetime1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2EE-316A-4294-8271-0D07725757A6}" type="datetime1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A593-41D9-4158-BE96-F6FD20A7F9F7}" type="datetime1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93CC-38F7-48A6-B222-FDA1D8672247}" type="datetime1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2.png"/><Relationship Id="rId2" Type="http://schemas.openxmlformats.org/officeDocument/2006/relationships/tags" Target="../tags/tag6.xml"/><Relationship Id="rId16" Type="http://schemas.openxmlformats.org/officeDocument/2006/relationships/image" Target="../media/image21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20.jpe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20.jpe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1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21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image" Target="../media/image25.w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28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27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28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173.xml"/><Relationship Id="rId7" Type="http://schemas.openxmlformats.org/officeDocument/2006/relationships/image" Target="../media/image59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65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178.xml"/><Relationship Id="rId16" Type="http://schemas.openxmlformats.org/officeDocument/2006/relationships/image" Target="../media/image68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63.png"/><Relationship Id="rId5" Type="http://schemas.openxmlformats.org/officeDocument/2006/relationships/tags" Target="../tags/tag181.xml"/><Relationship Id="rId15" Type="http://schemas.openxmlformats.org/officeDocument/2006/relationships/image" Target="../media/image67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70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70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70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CSE 455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= 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/>
              <a:t>(Rotate </a:t>
            </a:r>
            <a:r>
              <a:rPr lang="en-US" dirty="0"/>
              <a:t>the camera about its optical </a:t>
            </a:r>
            <a:r>
              <a:rPr lang="en-US" dirty="0" smtClean="0"/>
              <a:t>center)</a:t>
            </a:r>
            <a:endParaRPr lang="en-US" dirty="0"/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residuals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</a:t>
            </a:r>
            <a:r>
              <a:rPr lang="en-US" dirty="0" smtClean="0">
                <a:latin typeface="Arial" charset="0"/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+f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now a variable and not just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homography</a:t>
            </a:r>
            <a:r>
              <a:rPr lang="en-US" sz="2400" dirty="0" smtClean="0"/>
              <a:t> is a projective object, in that it has no scale.</a:t>
            </a:r>
          </a:p>
          <a:p>
            <a:r>
              <a:rPr lang="en-US" sz="2400" dirty="0" smtClean="0"/>
              <a:t>    It is represented by </a:t>
            </a:r>
            <a:r>
              <a:rPr lang="en-US" sz="2400" dirty="0" smtClean="0"/>
              <a:t>the above matrix</a:t>
            </a:r>
            <a:r>
              <a:rPr lang="en-US" sz="2400" dirty="0" smtClean="0"/>
              <a:t>, up to scale.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way of fixing the scale is to set one of the coordinates to 1,</a:t>
            </a:r>
          </a:p>
          <a:p>
            <a:r>
              <a:rPr lang="en-US" sz="2400" dirty="0" smtClean="0"/>
              <a:t>     though that choice is arbitrary.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that’s what most people do and your assignment code does.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division?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Direct Linear Transforms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Linear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could we not solve for the </a:t>
            </a:r>
            <a:r>
              <a:rPr lang="en-US" dirty="0" err="1" smtClean="0"/>
              <a:t>homography</a:t>
            </a:r>
            <a:r>
              <a:rPr lang="en-US" dirty="0" smtClean="0"/>
              <a:t> in exactly the same way we did for the affine transform,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from Sameer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an </a:t>
            </a:r>
            <a:r>
              <a:rPr lang="en-US" sz="2400" dirty="0" smtClean="0">
                <a:solidFill>
                  <a:srgbClr val="C00000"/>
                </a:solidFill>
              </a:rPr>
              <a:t>affine transform</a:t>
            </a:r>
            <a:r>
              <a:rPr lang="en-US" sz="2400" dirty="0" smtClean="0"/>
              <a:t>, we have equations of the form </a:t>
            </a:r>
            <a:r>
              <a:rPr lang="en-US" sz="2400" dirty="0" err="1" smtClean="0"/>
              <a:t>Ax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+ b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solvable by linear regression.  </a:t>
            </a:r>
          </a:p>
          <a:p>
            <a:r>
              <a:rPr lang="en-US" sz="2400" dirty="0" smtClean="0"/>
              <a:t>For the </a:t>
            </a:r>
            <a:r>
              <a:rPr lang="en-US" sz="2400" dirty="0" err="1" smtClean="0">
                <a:solidFill>
                  <a:srgbClr val="C00000"/>
                </a:solidFill>
              </a:rPr>
              <a:t>homography</a:t>
            </a:r>
            <a:r>
              <a:rPr lang="en-US" sz="2400" dirty="0" smtClean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Hx̃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    ̴    </a:t>
            </a:r>
            <a:r>
              <a:rPr lang="en-US" sz="2400" dirty="0" err="1" smtClean="0"/>
              <a:t>ỹ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    </a:t>
            </a:r>
            <a:r>
              <a:rPr lang="en-US" sz="2400" dirty="0" smtClean="0"/>
              <a:t>  (homogeneous coordinates)</a:t>
            </a:r>
          </a:p>
          <a:p>
            <a:pPr marL="0" indent="0">
              <a:buNone/>
            </a:pPr>
            <a:r>
              <a:rPr lang="en-US" sz="2400" dirty="0" smtClean="0"/>
              <a:t>and the   ̴ means it holds only up to scale. The affine solution does not hold.</a:t>
            </a:r>
          </a:p>
          <a:p>
            <a:r>
              <a:rPr lang="en-US" sz="2400" dirty="0" smtClean="0"/>
              <a:t>To get rid of the scale ambiguity, we can break up the H into 3 row vectors and divide out the third coordinate to make it 1.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</a:p>
          <a:p>
            <a:pPr marL="0" indent="0">
              <a:buNone/>
            </a:pPr>
            <a:r>
              <a:rPr lang="en-US" sz="2400" dirty="0" smtClean="0"/>
              <a:t>     [h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/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/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’ </a:t>
            </a:r>
            <a:r>
              <a:rPr lang="en-US" sz="2400" dirty="0" err="1" smtClean="0"/>
              <a:t>x̃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] = [y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i2</a:t>
            </a:r>
            <a:r>
              <a:rPr lang="en-US" sz="2400" dirty="0" smtClean="0"/>
              <a:t>]  for each </a:t>
            </a:r>
            <a:r>
              <a:rPr lang="en-US" sz="2400" dirty="0" err="1" smtClean="0"/>
              <a:t>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Expanding these out leads to (for each </a:t>
            </a:r>
            <a:r>
              <a:rPr lang="en-US" sz="2400" dirty="0" err="1" smtClean="0"/>
              <a:t>i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      h</a:t>
            </a:r>
            <a:r>
              <a:rPr lang="en-US" sz="2400" baseline="-25000" dirty="0" smtClean="0"/>
              <a:t>1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 </a:t>
            </a:r>
            <a:r>
              <a:rPr lang="en-US" sz="2400" dirty="0" smtClean="0"/>
              <a:t>- y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 h</a:t>
            </a:r>
            <a:r>
              <a:rPr lang="en-US" sz="2400" baseline="-25000" dirty="0" smtClean="0"/>
              <a:t>3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0</a:t>
            </a:r>
          </a:p>
          <a:p>
            <a:pPr marL="0" indent="0">
              <a:buNone/>
            </a:pPr>
            <a:r>
              <a:rPr lang="en-US" sz="2400" dirty="0" smtClean="0"/>
              <a:t>    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 -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i2</a:t>
            </a:r>
            <a:r>
              <a:rPr lang="en-US" sz="2400" dirty="0" smtClean="0"/>
              <a:t> h</a:t>
            </a:r>
            <a:r>
              <a:rPr lang="en-US" sz="2400" baseline="-25000" dirty="0" smtClean="0"/>
              <a:t>3</a:t>
            </a:r>
            <a:r>
              <a:rPr lang="en-US" sz="2400" dirty="0"/>
              <a:t>’ </a:t>
            </a:r>
            <a:r>
              <a:rPr lang="en-US" sz="2400" dirty="0" err="1"/>
              <a:t>x̃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 </a:t>
            </a:r>
            <a:r>
              <a:rPr lang="en-US" sz="2400" dirty="0"/>
              <a:t>= </a:t>
            </a:r>
            <a:r>
              <a:rPr lang="en-US" sz="2400" dirty="0" smtClean="0"/>
              <a:t>0</a:t>
            </a:r>
          </a:p>
          <a:p>
            <a:pPr marL="0" indent="0">
              <a:buNone/>
            </a:pPr>
            <a:r>
              <a:rPr lang="en-US" sz="2400" dirty="0" smtClean="0"/>
              <a:t>a system with no constant terms.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The resultant system to be solved is of the form A h = 0 </a:t>
            </a:r>
          </a:p>
          <a:p>
            <a:endParaRPr lang="en-US" sz="2400" dirty="0" smtClean="0"/>
          </a:p>
          <a:p>
            <a:r>
              <a:rPr lang="en-US" sz="2400" dirty="0" smtClean="0"/>
              <a:t>Then this is solved with the eigenvector approach.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45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46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47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48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</a:t>
            </a:r>
            <a:r>
              <a:rPr lang="en-US" dirty="0" smtClean="0"/>
              <a:t>fit (from inliers)</a:t>
            </a:r>
            <a:endParaRPr lang="en-US" dirty="0"/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51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51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52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52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53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53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54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54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55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55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56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56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(Rotate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camera about its optical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9704</TotalTime>
  <Words>1435</Words>
  <Application>Microsoft Office PowerPoint</Application>
  <PresentationFormat>On-screen Show (4:3)</PresentationFormat>
  <Paragraphs>370</Paragraphs>
  <Slides>57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Image Stitching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Least squares</vt:lpstr>
      <vt:lpstr>Solving for translations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</vt:lpstr>
      <vt:lpstr>Direct Linear Transforms</vt:lpstr>
      <vt:lpstr>Answer from Sameer</vt:lpstr>
      <vt:lpstr>Continued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Where are we?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CSE</cp:lastModifiedBy>
  <cp:revision>75</cp:revision>
  <dcterms:created xsi:type="dcterms:W3CDTF">2013-04-22T18:59:16Z</dcterms:created>
  <dcterms:modified xsi:type="dcterms:W3CDTF">2017-01-20T21:54:26Z</dcterms:modified>
</cp:coreProperties>
</file>