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875" r:id="rId3"/>
  </p:sldMasterIdLst>
  <p:notesMasterIdLst>
    <p:notesMasterId r:id="rId58"/>
  </p:notesMasterIdLst>
  <p:handoutMasterIdLst>
    <p:handoutMasterId r:id="rId59"/>
  </p:handoutMasterIdLst>
  <p:sldIdLst>
    <p:sldId id="613" r:id="rId4"/>
    <p:sldId id="547" r:id="rId5"/>
    <p:sldId id="548" r:id="rId6"/>
    <p:sldId id="549" r:id="rId7"/>
    <p:sldId id="550" r:id="rId8"/>
    <p:sldId id="551" r:id="rId9"/>
    <p:sldId id="552" r:id="rId10"/>
    <p:sldId id="553" r:id="rId11"/>
    <p:sldId id="554" r:id="rId12"/>
    <p:sldId id="555" r:id="rId13"/>
    <p:sldId id="621" r:id="rId14"/>
    <p:sldId id="556" r:id="rId15"/>
    <p:sldId id="622" r:id="rId16"/>
    <p:sldId id="623" r:id="rId17"/>
    <p:sldId id="558" r:id="rId18"/>
    <p:sldId id="624" r:id="rId19"/>
    <p:sldId id="649" r:id="rId20"/>
    <p:sldId id="648" r:id="rId21"/>
    <p:sldId id="641" r:id="rId22"/>
    <p:sldId id="625" r:id="rId23"/>
    <p:sldId id="562" r:id="rId24"/>
    <p:sldId id="515" r:id="rId25"/>
    <p:sldId id="516" r:id="rId26"/>
    <p:sldId id="476" r:id="rId27"/>
    <p:sldId id="616" r:id="rId28"/>
    <p:sldId id="496" r:id="rId29"/>
    <p:sldId id="497" r:id="rId30"/>
    <p:sldId id="539" r:id="rId31"/>
    <p:sldId id="451" r:id="rId32"/>
    <p:sldId id="626" r:id="rId33"/>
    <p:sldId id="627" r:id="rId34"/>
    <p:sldId id="628" r:id="rId35"/>
    <p:sldId id="629" r:id="rId36"/>
    <p:sldId id="630" r:id="rId37"/>
    <p:sldId id="631" r:id="rId38"/>
    <p:sldId id="632" r:id="rId39"/>
    <p:sldId id="633" r:id="rId40"/>
    <p:sldId id="634" r:id="rId41"/>
    <p:sldId id="635" r:id="rId42"/>
    <p:sldId id="636" r:id="rId43"/>
    <p:sldId id="637" r:id="rId44"/>
    <p:sldId id="638" r:id="rId45"/>
    <p:sldId id="639" r:id="rId46"/>
    <p:sldId id="640" r:id="rId47"/>
    <p:sldId id="452" r:id="rId48"/>
    <p:sldId id="453" r:id="rId49"/>
    <p:sldId id="509" r:id="rId50"/>
    <p:sldId id="611" r:id="rId51"/>
    <p:sldId id="642" r:id="rId52"/>
    <p:sldId id="643" r:id="rId53"/>
    <p:sldId id="644" r:id="rId54"/>
    <p:sldId id="645" r:id="rId55"/>
    <p:sldId id="646" r:id="rId56"/>
    <p:sldId id="647" r:id="rId57"/>
  </p:sldIdLst>
  <p:sldSz cx="9144000" cy="6858000" type="screen4x3"/>
  <p:notesSz cx="7315200" cy="9601200"/>
  <p:custDataLst>
    <p:tags r:id="rId6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DDDDD"/>
    <a:srgbClr val="009900"/>
    <a:srgbClr val="FF0000"/>
    <a:srgbClr val="FFFF00"/>
    <a:srgbClr val="33CC33"/>
    <a:srgbClr val="FF9900"/>
    <a:srgbClr val="0066F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0" autoAdjust="0"/>
    <p:restoredTop sz="90940" autoAdjust="0"/>
  </p:normalViewPr>
  <p:slideViewPr>
    <p:cSldViewPr>
      <p:cViewPr>
        <p:scale>
          <a:sx n="58" d="100"/>
          <a:sy n="58" d="100"/>
        </p:scale>
        <p:origin x="-594" y="-5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D52DAF9-3392-4CBD-B3A4-0DB0F924EC48}" type="slidenum">
              <a:rPr lang="en-US"/>
              <a:pPr>
                <a:defRPr/>
              </a:pPr>
              <a:t>‹#›</a:t>
            </a:fld>
            <a:endParaRPr lang="en-US"/>
          </a:p>
        </p:txBody>
      </p:sp>
    </p:spTree>
    <p:extLst>
      <p:ext uri="{BB962C8B-B14F-4D97-AF65-F5344CB8AC3E}">
        <p14:creationId xmlns:p14="http://schemas.microsoft.com/office/powerpoint/2010/main" val="314262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9156" name="Rectangle 1028"/>
          <p:cNvSpPr>
            <a:spLocks noGrp="1" noRot="1" noChangeAspect="1" noChangeArrowheads="1" noTextEdit="1"/>
          </p:cNvSpPr>
          <p:nvPr>
            <p:ph type="sldImg" idx="2"/>
          </p:nvPr>
        </p:nvSpPr>
        <p:spPr bwMode="auto">
          <a:xfrm>
            <a:off x="1252538" y="717550"/>
            <a:ext cx="4779962"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49586CB6-BCE0-4BF3-81E0-5BAB7ED4B523}" type="slidenum">
              <a:rPr lang="en-US"/>
              <a:pPr>
                <a:defRPr/>
              </a:pPr>
              <a:t>‹#›</a:t>
            </a:fld>
            <a:endParaRPr lang="en-US"/>
          </a:p>
        </p:txBody>
      </p:sp>
    </p:spTree>
    <p:extLst>
      <p:ext uri="{BB962C8B-B14F-4D97-AF65-F5344CB8AC3E}">
        <p14:creationId xmlns:p14="http://schemas.microsoft.com/office/powerpoint/2010/main" val="1708489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8E48B-0C04-4B68-9EB5-51B0C034EF33}" type="slidenum">
              <a:rPr lang="en-GB">
                <a:solidFill>
                  <a:prstClr val="black"/>
                </a:solidFill>
                <a:latin typeface="Calibri"/>
              </a:rPr>
              <a:pPr/>
              <a:t>2</a:t>
            </a:fld>
            <a:endParaRPr lang="en-GB">
              <a:solidFill>
                <a:prstClr val="black"/>
              </a:solidFill>
              <a:latin typeface="Calibri"/>
            </a:endParaRPr>
          </a:p>
        </p:txBody>
      </p:sp>
      <p:sp>
        <p:nvSpPr>
          <p:cNvPr id="1222658" name="Rectangle 2"/>
          <p:cNvSpPr>
            <a:spLocks noGrp="1" noRot="1" noChangeAspect="1" noChangeArrowheads="1" noTextEdit="1"/>
          </p:cNvSpPr>
          <p:nvPr>
            <p:ph type="sldImg"/>
          </p:nvPr>
        </p:nvSpPr>
        <p:spPr>
          <a:ln/>
        </p:spPr>
      </p:sp>
      <p:sp>
        <p:nvSpPr>
          <p:cNvPr id="122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3F499-0F0F-4514-A233-C5D656EBE467}" type="slidenum">
              <a:rPr lang="en-GB">
                <a:solidFill>
                  <a:prstClr val="black"/>
                </a:solidFill>
                <a:latin typeface="Calibri"/>
              </a:rPr>
              <a:pPr/>
              <a:t>21</a:t>
            </a:fld>
            <a:endParaRPr lang="en-GB">
              <a:solidFill>
                <a:prstClr val="black"/>
              </a:solidFill>
              <a:latin typeface="Calibri"/>
            </a:endParaRPr>
          </a:p>
        </p:txBody>
      </p:sp>
      <p:sp>
        <p:nvSpPr>
          <p:cNvPr id="1166338" name="Rectangle 2"/>
          <p:cNvSpPr>
            <a:spLocks noGrp="1" noRot="1" noChangeAspec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13489AD3-72B2-459F-A055-57371C6C710A}" type="slidenum">
              <a:rPr lang="en-US" smtClean="0"/>
              <a:pPr/>
              <a:t>22</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23</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3EDB9568-F711-48C3-AB4E-9801A519BB01}" type="slidenum">
              <a:rPr lang="en-US" smtClean="0"/>
              <a:pPr/>
              <a:t>24</a:t>
            </a:fld>
            <a:endParaRPr lang="en-US" smtClean="0"/>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C164F-F28E-4C43-8BD9-FA11EBCE3785}" type="slidenum">
              <a:rPr lang="en-US"/>
              <a:pPr/>
              <a:t>25</a:t>
            </a:fld>
            <a:endParaRPr 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sz="2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EEEA6BC2-35DA-47B6-B292-6D2A0F09AB64}" type="slidenum">
              <a:rPr lang="en-US" smtClean="0"/>
              <a:pPr/>
              <a:t>26</a:t>
            </a:fld>
            <a:endParaRPr lang="en-US" smtClean="0"/>
          </a:p>
        </p:txBody>
      </p:sp>
      <p:sp>
        <p:nvSpPr>
          <p:cNvPr id="69635" name="Rectangle 2"/>
          <p:cNvSpPr>
            <a:spLocks noGrp="1" noRot="1" noChangeAspect="1" noChangeArrowheads="1" noTextEdit="1"/>
          </p:cNvSpPr>
          <p:nvPr>
            <p:ph type="sldImg"/>
          </p:nvPr>
        </p:nvSpPr>
        <p:spPr>
          <a:xfrm>
            <a:off x="1257300" y="720725"/>
            <a:ext cx="4800600" cy="3600450"/>
          </a:xfrm>
          <a:ln/>
        </p:spPr>
      </p:sp>
      <p:sp>
        <p:nvSpPr>
          <p:cNvPr id="69636"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A366E640-A3A3-42BB-88D8-986CC438D9F3}" type="slidenum">
              <a:rPr lang="en-US" smtClean="0"/>
              <a:pPr/>
              <a:t>27</a:t>
            </a:fld>
            <a:endParaRPr lang="en-US" smtClean="0"/>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F8EE493-F194-47CE-BFEA-76433316F3CC}" type="slidenum">
              <a:rPr lang="en-US" smtClean="0"/>
              <a:pPr/>
              <a:t>29</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D5328FB3-5AFD-4850-A9C2-D515CF4756BA}" type="slidenum">
              <a:rPr lang="en-US" smtClean="0"/>
              <a:pPr/>
              <a:t>45</a:t>
            </a:fld>
            <a:endParaRPr lang="en-US" smtClean="0"/>
          </a:p>
        </p:txBody>
      </p:sp>
      <p:sp>
        <p:nvSpPr>
          <p:cNvPr id="67587" name="Rectangle 2"/>
          <p:cNvSpPr>
            <a:spLocks noGrp="1" noRot="1" noChangeAspect="1" noChangeArrowheads="1" noTextEdit="1"/>
          </p:cNvSpPr>
          <p:nvPr>
            <p:ph type="sldImg"/>
          </p:nvPr>
        </p:nvSpPr>
        <p:spPr>
          <a:xfrm>
            <a:off x="1257300" y="720725"/>
            <a:ext cx="4800600" cy="3600450"/>
          </a:xfrm>
          <a:ln/>
        </p:spPr>
      </p:sp>
      <p:sp>
        <p:nvSpPr>
          <p:cNvPr id="6758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7ECCD0B-304E-4D71-B73C-EE265D8BB34F}" type="slidenum">
              <a:rPr lang="en-US" smtClean="0"/>
              <a:pPr/>
              <a:t>46</a:t>
            </a:fld>
            <a:endParaRPr lang="en-US" smtClean="0"/>
          </a:p>
        </p:txBody>
      </p:sp>
      <p:sp>
        <p:nvSpPr>
          <p:cNvPr id="68611" name="Rectangle 2"/>
          <p:cNvSpPr>
            <a:spLocks noGrp="1" noRot="1" noChangeAspect="1" noChangeArrowheads="1" noTextEdit="1"/>
          </p:cNvSpPr>
          <p:nvPr>
            <p:ph type="sldImg"/>
          </p:nvPr>
        </p:nvSpPr>
        <p:spPr>
          <a:xfrm>
            <a:off x="1257300" y="720725"/>
            <a:ext cx="4800600" cy="3600450"/>
          </a:xfrm>
          <a:ln/>
        </p:spPr>
      </p:sp>
      <p:sp>
        <p:nvSpPr>
          <p:cNvPr id="68612"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396CD-D24A-40F7-90D7-528C8ED7FD52}" type="slidenum">
              <a:rPr lang="en-GB">
                <a:solidFill>
                  <a:prstClr val="black"/>
                </a:solidFill>
                <a:latin typeface="Calibri"/>
              </a:rPr>
              <a:pPr/>
              <a:t>3</a:t>
            </a:fld>
            <a:endParaRPr lang="en-GB">
              <a:solidFill>
                <a:prstClr val="black"/>
              </a:solidFill>
              <a:latin typeface="Calibri"/>
            </a:endParaRPr>
          </a:p>
        </p:txBody>
      </p:sp>
      <p:sp>
        <p:nvSpPr>
          <p:cNvPr id="442370" name="Rectangle 2"/>
          <p:cNvSpPr>
            <a:spLocks noGrp="1" noRot="1" noChangeAspect="1" noChangeArrowheads="1" noTextEdit="1"/>
          </p:cNvSpPr>
          <p:nvPr>
            <p:ph type="sldImg"/>
          </p:nvPr>
        </p:nvSpPr>
        <p:spPr>
          <a:xfrm>
            <a:off x="1262063" y="723900"/>
            <a:ext cx="4797425" cy="3597275"/>
          </a:xfrm>
          <a:ln/>
        </p:spPr>
      </p:sp>
      <p:sp>
        <p:nvSpPr>
          <p:cNvPr id="442371"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4B0D8D4-9C3E-48BD-9A7B-0110AAF4E35E}" type="slidenum">
              <a:rPr lang="en-US" smtClean="0"/>
              <a:pPr/>
              <a:t>47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50</a:t>
            </a:fld>
            <a:endParaRPr lang="en-US"/>
          </a:p>
        </p:txBody>
      </p:sp>
    </p:spTree>
    <p:extLst>
      <p:ext uri="{BB962C8B-B14F-4D97-AF65-F5344CB8AC3E}">
        <p14:creationId xmlns:p14="http://schemas.microsoft.com/office/powerpoint/2010/main" val="65334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2AC53-D684-4F12-A19E-DD045AE9064B}" type="slidenum">
              <a:rPr lang="en-GB">
                <a:solidFill>
                  <a:prstClr val="black"/>
                </a:solidFill>
                <a:latin typeface="Calibri"/>
              </a:rPr>
              <a:pPr/>
              <a:t>4</a:t>
            </a:fld>
            <a:endParaRPr lang="en-GB">
              <a:solidFill>
                <a:prstClr val="black"/>
              </a:solidFill>
              <a:latin typeface="Calibri"/>
            </a:endParaRPr>
          </a:p>
        </p:txBody>
      </p:sp>
      <p:sp>
        <p:nvSpPr>
          <p:cNvPr id="444418" name="Rectangle 2"/>
          <p:cNvSpPr>
            <a:spLocks noGrp="1" noRot="1" noChangeAspect="1" noChangeArrowheads="1" noTextEdit="1"/>
          </p:cNvSpPr>
          <p:nvPr>
            <p:ph type="sldImg"/>
          </p:nvPr>
        </p:nvSpPr>
        <p:spPr>
          <a:xfrm>
            <a:off x="1262063" y="723900"/>
            <a:ext cx="4797425" cy="3597275"/>
          </a:xfrm>
          <a:ln/>
        </p:spPr>
      </p:sp>
      <p:sp>
        <p:nvSpPr>
          <p:cNvPr id="444419" name="Rectangle 3"/>
          <p:cNvSpPr>
            <a:spLocks noGrp="1" noChangeArrowheads="1"/>
          </p:cNvSpPr>
          <p:nvPr>
            <p:ph type="body" idx="1"/>
          </p:nvPr>
        </p:nvSpPr>
        <p:spPr>
          <a:xfrm>
            <a:off x="973290" y="4560086"/>
            <a:ext cx="5368624" cy="4317339"/>
          </a:xfr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5</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6</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7</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81684-F474-4E39-B4C0-40D7F029510D}" type="slidenum">
              <a:rPr lang="en-GB">
                <a:solidFill>
                  <a:prstClr val="black"/>
                </a:solidFill>
                <a:latin typeface="Calibri"/>
              </a:rPr>
              <a:pPr/>
              <a:t>8</a:t>
            </a:fld>
            <a:endParaRPr lang="en-GB">
              <a:solidFill>
                <a:prstClr val="black"/>
              </a:solidFill>
              <a:latin typeface="Calibri"/>
            </a:endParaRPr>
          </a:p>
        </p:txBody>
      </p:sp>
      <p:sp>
        <p:nvSpPr>
          <p:cNvPr id="491522" name="Rectangle 2"/>
          <p:cNvSpPr>
            <a:spLocks noGrp="1" noRot="1" noChangeAspect="1" noChangeArrowheads="1" noTextEdit="1"/>
          </p:cNvSpPr>
          <p:nvPr>
            <p:ph type="sldImg"/>
          </p:nvPr>
        </p:nvSpPr>
        <p:spPr>
          <a:xfrm>
            <a:off x="1258888" y="720725"/>
            <a:ext cx="4797425" cy="3598863"/>
          </a:xfrm>
          <a:ln/>
        </p:spPr>
      </p:sp>
      <p:sp>
        <p:nvSpPr>
          <p:cNvPr id="491523" name="Rectangle 3"/>
          <p:cNvSpPr>
            <a:spLocks noGrp="1" noChangeArrowheads="1"/>
          </p:cNvSpPr>
          <p:nvPr>
            <p:ph type="body" idx="1"/>
          </p:nvPr>
        </p:nvSpPr>
        <p:spPr>
          <a:xfrm>
            <a:off x="974925" y="4560086"/>
            <a:ext cx="5365353" cy="4320317"/>
          </a:xfrm>
        </p:spPr>
        <p:txBody>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D3E11-B5D8-4EB1-BCF3-9F9E364DAEF0}" type="slidenum">
              <a:rPr lang="en-GB">
                <a:solidFill>
                  <a:prstClr val="black"/>
                </a:solidFill>
                <a:latin typeface="Calibri"/>
              </a:rPr>
              <a:pPr/>
              <a:t>12</a:t>
            </a:fld>
            <a:endParaRPr lang="en-GB">
              <a:solidFill>
                <a:prstClr val="black"/>
              </a:solidFill>
              <a:latin typeface="Calibri"/>
            </a:endParaRPr>
          </a:p>
        </p:txBody>
      </p:sp>
      <p:sp>
        <p:nvSpPr>
          <p:cNvPr id="506882" name="Rectangle 2"/>
          <p:cNvSpPr>
            <a:spLocks noGrp="1" noRot="1" noChangeAspect="1" noChangeArrowheads="1" noTextEdit="1"/>
          </p:cNvSpPr>
          <p:nvPr>
            <p:ph type="sldImg"/>
          </p:nvPr>
        </p:nvSpPr>
        <p:spPr>
          <a:xfrm>
            <a:off x="1258888" y="720725"/>
            <a:ext cx="4797425" cy="3598863"/>
          </a:xfrm>
          <a:ln/>
        </p:spPr>
      </p:sp>
      <p:sp>
        <p:nvSpPr>
          <p:cNvPr id="506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1E127-D03A-472C-BE8E-EFD7DB3BCA0D}" type="slidenum">
              <a:rPr lang="en-GB">
                <a:solidFill>
                  <a:prstClr val="black"/>
                </a:solidFill>
                <a:latin typeface="Calibri"/>
              </a:rPr>
              <a:pPr/>
              <a:t>15</a:t>
            </a:fld>
            <a:endParaRPr lang="en-GB">
              <a:solidFill>
                <a:prstClr val="black"/>
              </a:solidFill>
              <a:latin typeface="Calibri"/>
            </a:endParaRPr>
          </a:p>
        </p:txBody>
      </p:sp>
      <p:sp>
        <p:nvSpPr>
          <p:cNvPr id="867330" name="Rectangle 2"/>
          <p:cNvSpPr>
            <a:spLocks noGrp="1" noRot="1" noChangeAspect="1" noChangeArrowheads="1" noTextEdit="1"/>
          </p:cNvSpPr>
          <p:nvPr>
            <p:ph type="sldImg"/>
          </p:nvPr>
        </p:nvSpPr>
        <p:spPr>
          <a:ln/>
        </p:spPr>
      </p:sp>
      <p:sp>
        <p:nvSpPr>
          <p:cNvPr id="8673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60835" name="Rectangle 3"/>
          <p:cNvSpPr>
            <a:spLocks noGrp="1" noChangeArrowheads="1"/>
          </p:cNvSpPr>
          <p:nvPr>
            <p:ph type="subTitle" idx="1"/>
          </p:nvPr>
        </p:nvSpPr>
        <p:spPr>
          <a:xfrm>
            <a:off x="1371600" y="3581400"/>
            <a:ext cx="6400800" cy="1752600"/>
          </a:xfrm>
        </p:spPr>
        <p:txBody>
          <a:bodyPr/>
          <a:lstStyle>
            <a:lvl1pPr algn="ctr">
              <a:defRPr/>
            </a:lvl1pPr>
          </a:lstStyle>
          <a:p>
            <a:r>
              <a:rPr lang="en-US"/>
              <a:t>Click to edit Master subtitle style</a:t>
            </a:r>
          </a:p>
        </p:txBody>
      </p:sp>
      <p:sp>
        <p:nvSpPr>
          <p:cNvPr id="4" name="Rectangle 4"/>
          <p:cNvSpPr>
            <a:spLocks noGrp="1" noChangeArrowheads="1"/>
          </p:cNvSpPr>
          <p:nvPr>
            <p:ph type="ftr" sz="quarter" idx="10"/>
          </p:nvPr>
        </p:nvSpPr>
        <p:spPr>
          <a:xfrm>
            <a:off x="685800" y="6248400"/>
            <a:ext cx="2895600" cy="457200"/>
          </a:xfrm>
        </p:spPr>
        <p:txBody>
          <a:bodyPr/>
          <a:lstStyle>
            <a:lvl1pPr>
              <a:defRPr/>
            </a:lvl1pPr>
          </a:lstStyle>
          <a:p>
            <a:pPr>
              <a:defRPr/>
            </a:pPr>
            <a:endParaRPr lang="en-US"/>
          </a:p>
        </p:txBody>
      </p:sp>
      <p:sp>
        <p:nvSpPr>
          <p:cNvPr id="5" name="Rectangle 5"/>
          <p:cNvSpPr>
            <a:spLocks noGrp="1" noChangeArrowheads="1"/>
          </p:cNvSpPr>
          <p:nvPr>
            <p:ph type="sldNum" sz="quarter" idx="11"/>
          </p:nvPr>
        </p:nvSpPr>
        <p:spPr>
          <a:xfrm>
            <a:off x="6553200" y="6248400"/>
            <a:ext cx="1905000" cy="457200"/>
          </a:xfrm>
        </p:spPr>
        <p:txBody>
          <a:bodyPr/>
          <a:lstStyle>
            <a:lvl1pPr>
              <a:defRPr/>
            </a:lvl1pPr>
          </a:lstStyle>
          <a:p>
            <a:pPr>
              <a:defRPr/>
            </a:pPr>
            <a:fld id="{7C9E22E8-AA97-45BE-AEA4-5BE2991FE804}"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F39528B6-1EF9-4723-8024-127F86C65058}"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7512165-2853-448C-923F-2AD7662E6B2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171E29F-2755-4AC4-BF8F-344E7934FAFA}"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695AE68E-E460-4C35-B7E2-12D3283E291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13721FA8-52E6-4D94-9B1C-C90744C39EE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B74D1758-38F3-49BF-9CFC-777DD9A55473}"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623AA3C-A4BB-42D5-B90D-584017FFE624}"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CA5D77F-BB28-41C3-94D6-2B246E08991C}"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DF9A47E-62D4-4714-AE69-E147D340BE30}"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D2A51AC-AC57-4130-94D2-B1A5EC89D030}"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2753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8760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5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1257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391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9441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949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9460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096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663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3/1/2017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127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828800"/>
            <a:ext cx="4038600" cy="40306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912331734"/>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4256906098"/>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051510976"/>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8229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19538"/>
            <a:ext cx="8229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609932480"/>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0"/>
            <a:ext cx="8229600" cy="40306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128591049"/>
      </p:ext>
    </p:extLst>
  </p:cSld>
  <p:clrMapOvr>
    <a:masterClrMapping/>
  </p:clrMapOvr>
  <p:transition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1430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9812" name="Rectangle 4"/>
          <p:cNvSpPr>
            <a:spLocks noGrp="1" noChangeArrowheads="1"/>
          </p:cNvSpPr>
          <p:nvPr>
            <p:ph type="ftr" sz="quarter" idx="3"/>
          </p:nvPr>
        </p:nvSpPr>
        <p:spPr bwMode="auto">
          <a:xfrm>
            <a:off x="457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759813"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0755782-99A4-4C75-A93F-3FFC3A3A3CA2}" type="slidenum">
              <a:rPr lang="en-US"/>
              <a:pPr>
                <a:defRPr/>
              </a:pPr>
              <a:t>‹#›</a:t>
            </a:fld>
            <a:endParaRPr lang="en-US"/>
          </a:p>
        </p:txBody>
      </p:sp>
      <p:sp>
        <p:nvSpPr>
          <p:cNvPr id="759814" name="Line 6"/>
          <p:cNvSpPr>
            <a:spLocks noChangeShapeType="1"/>
          </p:cNvSpPr>
          <p:nvPr/>
        </p:nvSpPr>
        <p:spPr bwMode="auto">
          <a:xfrm>
            <a:off x="457200" y="990600"/>
            <a:ext cx="8229600" cy="0"/>
          </a:xfrm>
          <a:prstGeom prst="line">
            <a:avLst/>
          </a:prstGeom>
          <a:noFill/>
          <a:ln w="22225">
            <a:solidFill>
              <a:schemeClr val="bg2"/>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defRPr>
      </a:lvl2pPr>
      <a:lvl3pPr algn="l" rtl="0" eaLnBrk="0" fontAlgn="base" hangingPunct="0">
        <a:spcBef>
          <a:spcPct val="0"/>
        </a:spcBef>
        <a:spcAft>
          <a:spcPct val="0"/>
        </a:spcAft>
        <a:defRPr sz="3200">
          <a:solidFill>
            <a:schemeClr val="bg2"/>
          </a:solidFill>
          <a:latin typeface="Arial" charset="0"/>
        </a:defRPr>
      </a:lvl3pPr>
      <a:lvl4pPr algn="l" rtl="0" eaLnBrk="0" fontAlgn="base" hangingPunct="0">
        <a:spcBef>
          <a:spcPct val="0"/>
        </a:spcBef>
        <a:spcAft>
          <a:spcPct val="0"/>
        </a:spcAft>
        <a:defRPr sz="3200">
          <a:solidFill>
            <a:schemeClr val="bg2"/>
          </a:solidFill>
          <a:latin typeface="Arial" charset="0"/>
        </a:defRPr>
      </a:lvl4pPr>
      <a:lvl5pPr algn="l" rtl="0" eaLnBrk="0" fontAlgn="base" hangingPunct="0">
        <a:spcBef>
          <a:spcPct val="0"/>
        </a:spcBef>
        <a:spcAft>
          <a:spcPct val="0"/>
        </a:spcAft>
        <a:defRPr sz="3200">
          <a:solidFill>
            <a:schemeClr val="bg2"/>
          </a:solidFill>
          <a:latin typeface="Arial" charset="0"/>
        </a:defRPr>
      </a:lvl5pPr>
      <a:lvl6pPr marL="457200" algn="l" rtl="0" eaLnBrk="0" fontAlgn="base" hangingPunct="0">
        <a:spcBef>
          <a:spcPct val="0"/>
        </a:spcBef>
        <a:spcAft>
          <a:spcPct val="0"/>
        </a:spcAft>
        <a:defRPr sz="3200">
          <a:solidFill>
            <a:schemeClr val="bg2"/>
          </a:solidFill>
          <a:latin typeface="Arial" charset="0"/>
        </a:defRPr>
      </a:lvl6pPr>
      <a:lvl7pPr marL="914400" algn="l" rtl="0" eaLnBrk="0" fontAlgn="base" hangingPunct="0">
        <a:spcBef>
          <a:spcPct val="0"/>
        </a:spcBef>
        <a:spcAft>
          <a:spcPct val="0"/>
        </a:spcAft>
        <a:defRPr sz="3200">
          <a:solidFill>
            <a:schemeClr val="bg2"/>
          </a:solidFill>
          <a:latin typeface="Arial" charset="0"/>
        </a:defRPr>
      </a:lvl7pPr>
      <a:lvl8pPr marL="1371600" algn="l" rtl="0" eaLnBrk="0" fontAlgn="base" hangingPunct="0">
        <a:spcBef>
          <a:spcPct val="0"/>
        </a:spcBef>
        <a:spcAft>
          <a:spcPct val="0"/>
        </a:spcAft>
        <a:defRPr sz="3200">
          <a:solidFill>
            <a:schemeClr val="bg2"/>
          </a:solidFill>
          <a:latin typeface="Arial" charset="0"/>
        </a:defRPr>
      </a:lvl8pPr>
      <a:lvl9pPr marL="1828800" algn="l" rtl="0" eaLnBrk="0" fontAlgn="base" hangingPunct="0">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EF806B3-F1CA-48A1-B7CA-C9C4316D66FA}" type="datetimeFigureOut">
              <a:rPr lang="en-US" smtClean="0">
                <a:solidFill>
                  <a:prstClr val="black">
                    <a:tint val="75000"/>
                  </a:prstClr>
                </a:solidFill>
                <a:latin typeface="Calibri"/>
              </a:rPr>
              <a:pPr eaLnBrk="1" fontAlgn="auto" hangingPunct="1">
                <a:spcBef>
                  <a:spcPts val="0"/>
                </a:spcBef>
                <a:spcAft>
                  <a:spcPts val="0"/>
                </a:spcAft>
              </a:pPr>
              <a:t>3/1/2017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E377F10-EF0E-4CFB-B060-114790D3F5F8}"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1315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hyperlink" Target="http://www.ri.cmu.edu/pub_files/pub2/okutomi_m_1993_1/okutomi_m_1993_1.pdf"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Microsoft_Word_97_-_2003_Document1.doc"/><Relationship Id="rId3" Type="http://schemas.openxmlformats.org/officeDocument/2006/relationships/notesSlide" Target="../notesSlides/notesSlide14.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0.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hyperlink" Target="http://www.cs.washington.edu/homes/seitz/papers/kutu-ijcv00.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0.tiff"/></Relationships>
</file>

<file path=ppt/slides/_rels/slide51.xml.rels><?xml version="1.0" encoding="UTF-8" standalone="yes"?>
<Relationships xmlns="http://schemas.openxmlformats.org/package/2006/relationships"><Relationship Id="rId3" Type="http://schemas.openxmlformats.org/officeDocument/2006/relationships/hyperlink" Target="http://grail.cs.washington.edu/3dfaces/"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D:\talks\cvpr2010_tutorial\face_long_uncomp-1.wmv" TargetMode="External"/><Relationship Id="rId1" Type="http://schemas.microsoft.com/office/2007/relationships/media" Target="file:///D:\talks\cvpr2010_tutorial\face_long_uncomp-1.wmv" TargetMode="External"/><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Reconstruction</a:t>
            </a:r>
            <a:endParaRPr lang="en-US" dirty="0"/>
          </a:p>
        </p:txBody>
      </p:sp>
      <p:sp>
        <p:nvSpPr>
          <p:cNvPr id="4" name="Subtitle 2"/>
          <p:cNvSpPr txBox="1">
            <a:spLocks/>
          </p:cNvSpPr>
          <p:nvPr/>
        </p:nvSpPr>
        <p:spPr bwMode="auto">
          <a:xfrm>
            <a:off x="-533400" y="4114800"/>
            <a:ext cx="10287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a:lstStyle>
          <a:p>
            <a:r>
              <a:rPr lang="en-US" dirty="0" smtClean="0"/>
              <a:t>CSE 455</a:t>
            </a:r>
          </a:p>
          <a:p>
            <a:r>
              <a:rPr lang="en-US" dirty="0" smtClean="0"/>
              <a:t>Linda Shapiro</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33915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dirty="0"/>
              <a:t>Applications: </a:t>
            </a:r>
            <a:r>
              <a:rPr lang="en-GB" dirty="0" smtClean="0"/>
              <a:t>large scale modelling</a:t>
            </a:r>
            <a:endParaRPr lang="en-GB" dirty="0"/>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pic>
        <p:nvPicPr>
          <p:cNvPr id="10" name="Picture 2"/>
          <p:cNvPicPr>
            <a:picLocks noChangeAspect="1" noChangeArrowheads="1"/>
          </p:cNvPicPr>
          <p:nvPr/>
        </p:nvPicPr>
        <p:blipFill>
          <a:blip r:embed="rId2"/>
          <a:srcRect/>
          <a:stretch>
            <a:fillRect/>
          </a:stretch>
        </p:blipFill>
        <p:spPr bwMode="auto">
          <a:xfrm>
            <a:off x="3888521" y="2418557"/>
            <a:ext cx="4787167" cy="1740788"/>
          </a:xfrm>
          <a:prstGeom prst="rect">
            <a:avLst/>
          </a:prstGeom>
          <a:noFill/>
          <a:ln w="9525">
            <a:noFill/>
            <a:miter lim="800000"/>
            <a:headEnd/>
            <a:tailEnd/>
          </a:ln>
          <a:effectLst/>
        </p:spPr>
      </p:pic>
      <p:pic>
        <p:nvPicPr>
          <p:cNvPr id="12" name="Picture 11" descr="internetmvs.jpg"/>
          <p:cNvPicPr>
            <a:picLocks noChangeAspect="1"/>
          </p:cNvPicPr>
          <p:nvPr/>
        </p:nvPicPr>
        <p:blipFill>
          <a:blip r:embed="rId3">
            <a:clrChange>
              <a:clrFrom>
                <a:srgbClr val="FFFFFF"/>
              </a:clrFrom>
              <a:clrTo>
                <a:srgbClr val="FFFFFF">
                  <a:alpha val="0"/>
                </a:srgbClr>
              </a:clrTo>
            </a:clrChange>
          </a:blip>
          <a:stretch>
            <a:fillRect/>
          </a:stretch>
        </p:blipFill>
        <p:spPr>
          <a:xfrm>
            <a:off x="1154090" y="2329657"/>
            <a:ext cx="2376510" cy="1592262"/>
          </a:xfrm>
          <a:prstGeom prst="rect">
            <a:avLst/>
          </a:prstGeom>
        </p:spPr>
      </p:pic>
      <p:sp>
        <p:nvSpPr>
          <p:cNvPr id="13" name="Text Box 20"/>
          <p:cNvSpPr txBox="1">
            <a:spLocks noChangeArrowheads="1"/>
          </p:cNvSpPr>
          <p:nvPr/>
        </p:nvSpPr>
        <p:spPr bwMode="auto">
          <a:xfrm>
            <a:off x="5312607" y="3988977"/>
            <a:ext cx="135515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[Pollefeys08]</a:t>
            </a:r>
            <a:endParaRPr lang="en-GB" sz="1600" dirty="0">
              <a:solidFill>
                <a:prstClr val="black"/>
              </a:solidFill>
              <a:latin typeface="Calibri"/>
            </a:endParaRPr>
          </a:p>
        </p:txBody>
      </p:sp>
      <p:sp>
        <p:nvSpPr>
          <p:cNvPr id="15" name="Text Box 20"/>
          <p:cNvSpPr txBox="1">
            <a:spLocks noChangeArrowheads="1"/>
          </p:cNvSpPr>
          <p:nvPr/>
        </p:nvSpPr>
        <p:spPr bwMode="auto">
          <a:xfrm>
            <a:off x="1678721" y="3962978"/>
            <a:ext cx="142408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[Furukawa10]</a:t>
            </a:r>
            <a:endParaRPr lang="en-GB" sz="1600" dirty="0">
              <a:solidFill>
                <a:prstClr val="black"/>
              </a:solidFill>
              <a:latin typeface="Calibri"/>
            </a:endParaRPr>
          </a:p>
        </p:txBody>
      </p:sp>
      <p:pic>
        <p:nvPicPr>
          <p:cNvPr id="11" name="Picture 10" descr="NotreDameFacade.jpg"/>
          <p:cNvPicPr>
            <a:picLocks noChangeAspect="1"/>
          </p:cNvPicPr>
          <p:nvPr/>
        </p:nvPicPr>
        <p:blipFill>
          <a:blip r:embed="rId4"/>
          <a:stretch>
            <a:fillRect/>
          </a:stretch>
        </p:blipFill>
        <p:spPr>
          <a:xfrm>
            <a:off x="5450017" y="4404662"/>
            <a:ext cx="1598626" cy="2076138"/>
          </a:xfrm>
          <a:prstGeom prst="rect">
            <a:avLst/>
          </a:prstGeom>
        </p:spPr>
      </p:pic>
      <p:sp>
        <p:nvSpPr>
          <p:cNvPr id="14" name="Text Box 20"/>
          <p:cNvSpPr txBox="1">
            <a:spLocks noChangeArrowheads="1"/>
          </p:cNvSpPr>
          <p:nvPr/>
        </p:nvSpPr>
        <p:spPr bwMode="auto">
          <a:xfrm>
            <a:off x="5539957" y="6480800"/>
            <a:ext cx="1287830"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[Goesele07]</a:t>
            </a:r>
            <a:endParaRPr lang="en-GB" sz="1600" dirty="0">
              <a:solidFill>
                <a:prstClr val="black"/>
              </a:solidFill>
              <a:latin typeface="Calibri"/>
            </a:endParaRPr>
          </a:p>
        </p:txBody>
      </p:sp>
      <p:sp>
        <p:nvSpPr>
          <p:cNvPr id="16" name="Rectangle 15"/>
          <p:cNvSpPr/>
          <p:nvPr/>
        </p:nvSpPr>
        <p:spPr>
          <a:xfrm>
            <a:off x="1863967" y="6415655"/>
            <a:ext cx="1277914" cy="338554"/>
          </a:xfrm>
          <a:prstGeom prst="rect">
            <a:avLst/>
          </a:prstGeom>
        </p:spPr>
        <p:txBody>
          <a:bodyPr wrap="none">
            <a:spAutoFit/>
          </a:bodyPr>
          <a:lstStyle/>
          <a:p>
            <a:pPr eaLnBrk="1" fontAlgn="auto" hangingPunct="1">
              <a:spcBef>
                <a:spcPts val="0"/>
              </a:spcBef>
              <a:spcAft>
                <a:spcPts val="0"/>
              </a:spcAft>
            </a:pPr>
            <a:r>
              <a:rPr lang="en-US" sz="1600" dirty="0" smtClean="0">
                <a:solidFill>
                  <a:prstClr val="black"/>
                </a:solidFill>
                <a:latin typeface="Calibri"/>
              </a:rPr>
              <a:t>[Cornelis08]</a:t>
            </a:r>
            <a:endParaRPr lang="en-GB" sz="1600" dirty="0">
              <a:solidFill>
                <a:prstClr val="black"/>
              </a:solidFill>
              <a:latin typeface="Calibri"/>
            </a:endParaRPr>
          </a:p>
        </p:txBody>
      </p:sp>
      <p:pic>
        <p:nvPicPr>
          <p:cNvPr id="1027" name="Picture 3"/>
          <p:cNvPicPr>
            <a:picLocks noChangeAspect="1" noChangeArrowheads="1"/>
          </p:cNvPicPr>
          <p:nvPr/>
        </p:nvPicPr>
        <p:blipFill>
          <a:blip r:embed="rId5"/>
          <a:srcRect/>
          <a:stretch>
            <a:fillRect/>
          </a:stretch>
        </p:blipFill>
        <p:spPr bwMode="auto">
          <a:xfrm>
            <a:off x="974210" y="4437049"/>
            <a:ext cx="2940882" cy="1998781"/>
          </a:xfrm>
          <a:prstGeom prst="rect">
            <a:avLst/>
          </a:prstGeom>
          <a:noFill/>
          <a:ln w="9525">
            <a:noFill/>
            <a:miter lim="800000"/>
            <a:headEnd/>
            <a:tailEnd/>
          </a:ln>
          <a:effectLst/>
        </p:spPr>
      </p:pic>
    </p:spTree>
    <p:extLst>
      <p:ext uri="{BB962C8B-B14F-4D97-AF65-F5344CB8AC3E}">
        <p14:creationId xmlns:p14="http://schemas.microsoft.com/office/powerpoint/2010/main" val="2486288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Medicine</a:t>
            </a:r>
            <a:endParaRPr lang="en-US" dirty="0"/>
          </a:p>
        </p:txBody>
      </p:sp>
      <p:pic>
        <p:nvPicPr>
          <p:cNvPr id="6" name="Picture 13" descr="Jia_ICPR2014_final (1).pdf - Adobe Reader"/>
          <p:cNvPicPr>
            <a:picLocks noGrp="1" noChangeAspect="1"/>
          </p:cNvPicPr>
          <p:nvPr>
            <p:ph idx="1"/>
          </p:nvPr>
        </p:nvPicPr>
        <p:blipFill>
          <a:blip r:embed="rId2">
            <a:extLst>
              <a:ext uri="{28A0092B-C50C-407E-A947-70E740481C1C}">
                <a14:useLocalDpi xmlns:a14="http://schemas.microsoft.com/office/drawing/2010/main" val="0"/>
              </a:ext>
            </a:extLst>
          </a:blip>
          <a:srcRect l="9795" t="29630" r="6551" b="35925"/>
          <a:stretch>
            <a:fillRect/>
          </a:stretch>
        </p:blipFill>
        <p:spPr bwMode="auto">
          <a:xfrm>
            <a:off x="457200" y="4832790"/>
            <a:ext cx="8229600" cy="20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74644"/>
            <a:ext cx="2069943"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208314"/>
            <a:ext cx="3587750" cy="37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4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GB" dirty="0"/>
              <a:t>Scanning technologies</a:t>
            </a:r>
          </a:p>
        </p:txBody>
      </p:sp>
      <p:sp>
        <p:nvSpPr>
          <p:cNvPr id="505859" name="Rectangle 3"/>
          <p:cNvSpPr>
            <a:spLocks noGrp="1" noChangeArrowheads="1"/>
          </p:cNvSpPr>
          <p:nvPr>
            <p:ph type="body" idx="1"/>
          </p:nvPr>
        </p:nvSpPr>
        <p:spPr>
          <a:xfrm>
            <a:off x="446088" y="1533525"/>
            <a:ext cx="8229600" cy="4525963"/>
          </a:xfrm>
        </p:spPr>
        <p:txBody>
          <a:bodyPr/>
          <a:lstStyle/>
          <a:p>
            <a:r>
              <a:rPr lang="en-GB" sz="2800" dirty="0">
                <a:latin typeface="Arial" pitchFamily="34" charset="0"/>
                <a:cs typeface="Arial" pitchFamily="34" charset="0"/>
              </a:rPr>
              <a:t>Laser scanner, coordinate measuring machine</a:t>
            </a:r>
          </a:p>
          <a:p>
            <a:pPr lvl="1"/>
            <a:r>
              <a:rPr lang="en-GB" sz="2400" dirty="0">
                <a:latin typeface="Arial" pitchFamily="34" charset="0"/>
                <a:cs typeface="Arial" pitchFamily="34" charset="0"/>
              </a:rPr>
              <a:t>Very accurate</a:t>
            </a:r>
          </a:p>
          <a:p>
            <a:pPr lvl="1"/>
            <a:r>
              <a:rPr lang="en-GB" sz="2400" dirty="0">
                <a:latin typeface="Arial" pitchFamily="34" charset="0"/>
                <a:cs typeface="Arial" pitchFamily="34" charset="0"/>
              </a:rPr>
              <a:t>Very Expensive</a:t>
            </a:r>
          </a:p>
          <a:p>
            <a:pPr lvl="1"/>
            <a:r>
              <a:rPr lang="en-GB" sz="2400" dirty="0">
                <a:latin typeface="Arial" pitchFamily="34" charset="0"/>
                <a:cs typeface="Arial" pitchFamily="34" charset="0"/>
              </a:rPr>
              <a:t>Complicated to use</a:t>
            </a:r>
          </a:p>
        </p:txBody>
      </p:sp>
      <p:pic>
        <p:nvPicPr>
          <p:cNvPr id="505861" name="Picture 5"/>
          <p:cNvPicPr>
            <a:picLocks noChangeAspect="1" noChangeArrowheads="1"/>
          </p:cNvPicPr>
          <p:nvPr/>
        </p:nvPicPr>
        <p:blipFill>
          <a:blip r:embed="rId3"/>
          <a:srcRect l="3435" t="1219" r="3435" b="2438"/>
          <a:stretch>
            <a:fillRect/>
          </a:stretch>
        </p:blipFill>
        <p:spPr bwMode="auto">
          <a:xfrm>
            <a:off x="5005388" y="2122488"/>
            <a:ext cx="1906587" cy="2774950"/>
          </a:xfrm>
          <a:prstGeom prst="rect">
            <a:avLst/>
          </a:prstGeom>
          <a:noFill/>
          <a:ln w="9525">
            <a:solidFill>
              <a:schemeClr val="tx1"/>
            </a:solidFill>
            <a:miter lim="800000"/>
            <a:headEnd/>
            <a:tailEnd/>
          </a:ln>
          <a:effectLst/>
        </p:spPr>
      </p:pic>
      <p:pic>
        <p:nvPicPr>
          <p:cNvPr id="505862" name="Picture 6" descr="scanner-head-and-david-head-s"/>
          <p:cNvPicPr>
            <a:picLocks noChangeAspect="1" noChangeArrowheads="1"/>
          </p:cNvPicPr>
          <p:nvPr/>
        </p:nvPicPr>
        <p:blipFill>
          <a:blip r:embed="rId4"/>
          <a:srcRect/>
          <a:stretch>
            <a:fillRect/>
          </a:stretch>
        </p:blipFill>
        <p:spPr bwMode="auto">
          <a:xfrm>
            <a:off x="279400" y="3494088"/>
            <a:ext cx="4503738" cy="2814637"/>
          </a:xfrm>
          <a:prstGeom prst="rect">
            <a:avLst/>
          </a:prstGeom>
          <a:noFill/>
          <a:ln w="9525">
            <a:solidFill>
              <a:schemeClr val="tx1"/>
            </a:solidFill>
            <a:miter lim="800000"/>
            <a:headEnd/>
            <a:tailEnd/>
          </a:ln>
        </p:spPr>
      </p:pic>
      <p:sp>
        <p:nvSpPr>
          <p:cNvPr id="505863" name="Text Box 7"/>
          <p:cNvSpPr txBox="1">
            <a:spLocks noChangeArrowheads="1"/>
          </p:cNvSpPr>
          <p:nvPr/>
        </p:nvSpPr>
        <p:spPr bwMode="auto">
          <a:xfrm>
            <a:off x="5067300" y="4965700"/>
            <a:ext cx="1795463" cy="366713"/>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a:solidFill>
                  <a:prstClr val="black"/>
                </a:solidFill>
                <a:latin typeface="Calibri"/>
              </a:rPr>
              <a:t>Minolta</a:t>
            </a:r>
          </a:p>
        </p:txBody>
      </p:sp>
      <p:sp>
        <p:nvSpPr>
          <p:cNvPr id="505864" name="Text Box 8"/>
          <p:cNvSpPr txBox="1">
            <a:spLocks noChangeArrowheads="1"/>
          </p:cNvSpPr>
          <p:nvPr/>
        </p:nvSpPr>
        <p:spPr bwMode="auto">
          <a:xfrm>
            <a:off x="7137400" y="6162675"/>
            <a:ext cx="1795463" cy="400110"/>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err="1">
                <a:solidFill>
                  <a:prstClr val="black"/>
                </a:solidFill>
                <a:latin typeface="Calibri"/>
              </a:rPr>
              <a:t>Contura</a:t>
            </a:r>
            <a:r>
              <a:rPr lang="en-GB" sz="1800" dirty="0">
                <a:solidFill>
                  <a:prstClr val="black"/>
                </a:solidFill>
                <a:latin typeface="Calibri"/>
              </a:rPr>
              <a:t> </a:t>
            </a:r>
            <a:r>
              <a:rPr lang="en-GB" sz="1800" dirty="0" smtClean="0">
                <a:solidFill>
                  <a:prstClr val="black"/>
                </a:solidFill>
                <a:latin typeface="Calibri"/>
              </a:rPr>
              <a:t>CMM</a:t>
            </a:r>
            <a:endParaRPr lang="en-GB" sz="1800" dirty="0">
              <a:solidFill>
                <a:prstClr val="black"/>
              </a:solidFill>
              <a:latin typeface="Calibri"/>
            </a:endParaRPr>
          </a:p>
        </p:txBody>
      </p:sp>
      <p:sp>
        <p:nvSpPr>
          <p:cNvPr id="505865" name="Text Box 9"/>
          <p:cNvSpPr txBox="1">
            <a:spLocks noChangeArrowheads="1"/>
          </p:cNvSpPr>
          <p:nvPr/>
        </p:nvSpPr>
        <p:spPr bwMode="auto">
          <a:xfrm>
            <a:off x="1223963" y="6265863"/>
            <a:ext cx="2720975" cy="366712"/>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a:solidFill>
                  <a:prstClr val="white"/>
                </a:solidFill>
              </a:rPr>
              <a:t>“Michelangelo” project</a:t>
            </a:r>
          </a:p>
        </p:txBody>
      </p:sp>
      <p:pic>
        <p:nvPicPr>
          <p:cNvPr id="505866" name="Picture 10" descr="contura"/>
          <p:cNvPicPr>
            <a:picLocks noChangeAspect="1" noChangeArrowheads="1"/>
          </p:cNvPicPr>
          <p:nvPr/>
        </p:nvPicPr>
        <p:blipFill>
          <a:blip r:embed="rId5"/>
          <a:srcRect/>
          <a:stretch>
            <a:fillRect/>
          </a:stretch>
        </p:blipFill>
        <p:spPr bwMode="auto">
          <a:xfrm>
            <a:off x="7137400" y="3203575"/>
            <a:ext cx="1771650" cy="2852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6671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Scanning System</a:t>
            </a:r>
            <a:endParaRPr lang="en-US"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38906"/>
            <a:ext cx="5182049" cy="444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371600"/>
            <a:ext cx="3944937"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048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Data Set (subset)</a:t>
            </a:r>
            <a:endParaRPr lang="en-US" dirty="0"/>
          </a:p>
        </p:txBody>
      </p:sp>
      <p:pic>
        <p:nvPicPr>
          <p:cNvPr id="37890" name="Picture 2" descr="C:\Users\shapiro\Desktop\sample2D\lind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1295401"/>
            <a:ext cx="1447800" cy="2181896"/>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shapiro\Desktop\sample2D\ka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274" y="1295400"/>
            <a:ext cx="1538028"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Users\shapiro\Desktop\sample2D\xi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1"/>
            <a:ext cx="1676400" cy="2117288"/>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Users\shapiro\Desktop\sample2D\stev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1286435"/>
            <a:ext cx="1497273"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C:\Users\shapiro\Desktop\sample2D\er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738282"/>
            <a:ext cx="1539699"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7" descr="C:\Users\shapiro\Desktop\sample2D\indr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2445" y="3738282"/>
            <a:ext cx="160197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C:\Users\shapiro\Desktop\sample2D\sara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900" y="3767779"/>
            <a:ext cx="1587500" cy="2150806"/>
          </a:xfrm>
          <a:prstGeom prst="rect">
            <a:avLst/>
          </a:prstGeom>
          <a:noFill/>
          <a:extLst>
            <a:ext uri="{909E8E84-426E-40DD-AFC4-6F175D3DCCD1}">
              <a14:hiddenFill xmlns:a14="http://schemas.microsoft.com/office/drawing/2010/main">
                <a:solidFill>
                  <a:srgbClr val="FFFFFF"/>
                </a:solidFill>
              </a14:hiddenFill>
            </a:ext>
          </a:extLst>
        </p:spPr>
      </p:pic>
      <p:pic>
        <p:nvPicPr>
          <p:cNvPr id="37897" name="Picture 9" descr="C:\Users\shapiro\Desktop\sample2D\carr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1" y="3767780"/>
            <a:ext cx="160020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87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r>
              <a:rPr lang="en-GB"/>
              <a:t>3d shape from photographs</a:t>
            </a:r>
          </a:p>
        </p:txBody>
      </p:sp>
      <p:sp>
        <p:nvSpPr>
          <p:cNvPr id="866307" name="Rectangle 3"/>
          <p:cNvSpPr>
            <a:spLocks noGrp="1" noChangeArrowheads="1"/>
          </p:cNvSpPr>
          <p:nvPr>
            <p:ph type="body" idx="1"/>
          </p:nvPr>
        </p:nvSpPr>
        <p:spPr>
          <a:xfrm>
            <a:off x="1000125" y="1743075"/>
            <a:ext cx="6781800" cy="1373188"/>
          </a:xfrm>
          <a:noFill/>
          <a:ln/>
        </p:spPr>
        <p:txBody>
          <a:bodyPr/>
          <a:lstStyle/>
          <a:p>
            <a:pPr indent="20638" algn="ctr">
              <a:lnSpc>
                <a:spcPct val="80000"/>
              </a:lnSpc>
              <a:buFontTx/>
              <a:buNone/>
            </a:pPr>
            <a:r>
              <a:rPr lang="en-GB" sz="2400" i="1" dirty="0">
                <a:latin typeface="Arial" pitchFamily="34" charset="0"/>
                <a:cs typeface="Arial" pitchFamily="34" charset="0"/>
              </a:rPr>
              <a:t>“Estimate a 3d shape that would generate the input photographs given the same material, viewpoints and illumination”</a:t>
            </a:r>
          </a:p>
        </p:txBody>
      </p:sp>
      <p:sp>
        <p:nvSpPr>
          <p:cNvPr id="866313" name="AutoShape 9"/>
          <p:cNvSpPr>
            <a:spLocks noChangeArrowheads="1"/>
          </p:cNvSpPr>
          <p:nvPr/>
        </p:nvSpPr>
        <p:spPr bwMode="auto">
          <a:xfrm flipH="1">
            <a:off x="4346575" y="4329113"/>
            <a:ext cx="674688" cy="676275"/>
          </a:xfrm>
          <a:prstGeom prst="flowChartSummingJunction">
            <a:avLst/>
          </a:prstGeom>
          <a:solidFill>
            <a:schemeClr val="accent1"/>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4" name="AutoShape 10"/>
          <p:cNvSpPr>
            <a:spLocks noChangeArrowheads="1"/>
          </p:cNvSpPr>
          <p:nvPr/>
        </p:nvSpPr>
        <p:spPr bwMode="auto">
          <a:xfrm flipH="1">
            <a:off x="3538538" y="4419600"/>
            <a:ext cx="584200" cy="404813"/>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8" name="AutoShape 14"/>
          <p:cNvSpPr>
            <a:spLocks noChangeArrowheads="1"/>
          </p:cNvSpPr>
          <p:nvPr/>
        </p:nvSpPr>
        <p:spPr bwMode="auto">
          <a:xfrm>
            <a:off x="5157788" y="4419600"/>
            <a:ext cx="854075" cy="450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grpSp>
        <p:nvGrpSpPr>
          <p:cNvPr id="2" name="Group 26"/>
          <p:cNvGrpSpPr>
            <a:grpSpLocks/>
          </p:cNvGrpSpPr>
          <p:nvPr/>
        </p:nvGrpSpPr>
        <p:grpSpPr bwMode="auto">
          <a:xfrm>
            <a:off x="3162300" y="5049838"/>
            <a:ext cx="1319213" cy="1038225"/>
            <a:chOff x="1992" y="3181"/>
            <a:chExt cx="831" cy="654"/>
          </a:xfrm>
        </p:grpSpPr>
        <p:sp>
          <p:nvSpPr>
            <p:cNvPr id="866316" name="AutoShape 12"/>
            <p:cNvSpPr>
              <a:spLocks noChangeArrowheads="1"/>
            </p:cNvSpPr>
            <p:nvPr/>
          </p:nvSpPr>
          <p:spPr bwMode="auto">
            <a:xfrm rot="17998004" flipH="1">
              <a:off x="2512" y="3237"/>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19" name="Text Box 15"/>
            <p:cNvSpPr txBox="1">
              <a:spLocks noChangeArrowheads="1"/>
            </p:cNvSpPr>
            <p:nvPr/>
          </p:nvSpPr>
          <p:spPr bwMode="auto">
            <a:xfrm flipH="1">
              <a:off x="1992" y="3602"/>
              <a:ext cx="63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material</a:t>
              </a:r>
            </a:p>
          </p:txBody>
        </p:sp>
      </p:grpSp>
      <p:grpSp>
        <p:nvGrpSpPr>
          <p:cNvPr id="3" name="Group 27"/>
          <p:cNvGrpSpPr>
            <a:grpSpLocks/>
          </p:cNvGrpSpPr>
          <p:nvPr/>
        </p:nvGrpSpPr>
        <p:grpSpPr bwMode="auto">
          <a:xfrm>
            <a:off x="4748215" y="5094288"/>
            <a:ext cx="1338263" cy="993775"/>
            <a:chOff x="2991" y="3209"/>
            <a:chExt cx="843" cy="626"/>
          </a:xfrm>
        </p:grpSpPr>
        <p:sp>
          <p:nvSpPr>
            <p:cNvPr id="866317" name="AutoShape 13"/>
            <p:cNvSpPr>
              <a:spLocks noChangeArrowheads="1"/>
            </p:cNvSpPr>
            <p:nvPr/>
          </p:nvSpPr>
          <p:spPr bwMode="auto">
            <a:xfrm rot="14348698" flipH="1">
              <a:off x="2994" y="3265"/>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0" name="Text Box 16"/>
            <p:cNvSpPr txBox="1">
              <a:spLocks noChangeArrowheads="1"/>
            </p:cNvSpPr>
            <p:nvPr/>
          </p:nvSpPr>
          <p:spPr bwMode="auto">
            <a:xfrm flipH="1">
              <a:off x="2991" y="3602"/>
              <a:ext cx="84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a:solidFill>
                    <a:prstClr val="black"/>
                  </a:solidFill>
                  <a:latin typeface="Calibri"/>
                  <a:cs typeface="Arial" pitchFamily="34" charset="0"/>
                </a:rPr>
                <a:t>illumination</a:t>
              </a:r>
            </a:p>
          </p:txBody>
        </p:sp>
      </p:grpSp>
      <p:grpSp>
        <p:nvGrpSpPr>
          <p:cNvPr id="4" name="Group 25"/>
          <p:cNvGrpSpPr>
            <a:grpSpLocks/>
          </p:cNvGrpSpPr>
          <p:nvPr/>
        </p:nvGrpSpPr>
        <p:grpSpPr bwMode="auto">
          <a:xfrm>
            <a:off x="4105275" y="3203575"/>
            <a:ext cx="1187450" cy="1035050"/>
            <a:chOff x="2586" y="2018"/>
            <a:chExt cx="748" cy="652"/>
          </a:xfrm>
        </p:grpSpPr>
        <p:sp>
          <p:nvSpPr>
            <p:cNvPr id="866315" name="AutoShape 11"/>
            <p:cNvSpPr>
              <a:spLocks noChangeArrowheads="1"/>
            </p:cNvSpPr>
            <p:nvPr/>
          </p:nvSpPr>
          <p:spPr bwMode="auto">
            <a:xfrm rot="5400000" flipH="1">
              <a:off x="2768" y="2358"/>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1" name="Text Box 17"/>
            <p:cNvSpPr txBox="1">
              <a:spLocks noChangeArrowheads="1"/>
            </p:cNvSpPr>
            <p:nvPr/>
          </p:nvSpPr>
          <p:spPr bwMode="auto">
            <a:xfrm flipH="1">
              <a:off x="2586" y="2018"/>
              <a:ext cx="748"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viewpoint</a:t>
              </a:r>
            </a:p>
          </p:txBody>
        </p:sp>
      </p:grpSp>
      <p:grpSp>
        <p:nvGrpSpPr>
          <p:cNvPr id="5" name="Group 23"/>
          <p:cNvGrpSpPr>
            <a:grpSpLocks/>
          </p:cNvGrpSpPr>
          <p:nvPr/>
        </p:nvGrpSpPr>
        <p:grpSpPr bwMode="auto">
          <a:xfrm>
            <a:off x="609600" y="3471863"/>
            <a:ext cx="2522538" cy="2522537"/>
            <a:chOff x="556" y="2187"/>
            <a:chExt cx="1589" cy="1589"/>
          </a:xfrm>
        </p:grpSpPr>
        <p:pic>
          <p:nvPicPr>
            <p:cNvPr id="866312" name="Picture 8" descr="house_new_A_recon"/>
            <p:cNvPicPr>
              <a:picLocks noChangeAspect="1" noChangeArrowheads="1"/>
            </p:cNvPicPr>
            <p:nvPr/>
          </p:nvPicPr>
          <p:blipFill>
            <a:blip r:embed="rId3">
              <a:clrChange>
                <a:clrFrom>
                  <a:srgbClr val="FF0000"/>
                </a:clrFrom>
                <a:clrTo>
                  <a:srgbClr val="FF0000">
                    <a:alpha val="0"/>
                  </a:srgbClr>
                </a:clrTo>
              </a:clrChange>
            </a:blip>
            <a:srcRect/>
            <a:stretch>
              <a:fillRect/>
            </a:stretch>
          </p:blipFill>
          <p:spPr bwMode="auto">
            <a:xfrm>
              <a:off x="556" y="2187"/>
              <a:ext cx="1589" cy="1589"/>
            </a:xfrm>
            <a:prstGeom prst="rect">
              <a:avLst/>
            </a:prstGeom>
            <a:noFill/>
            <a:ln w="9525">
              <a:noFill/>
              <a:miter lim="800000"/>
              <a:headEnd/>
              <a:tailEnd/>
            </a:ln>
          </p:spPr>
        </p:pic>
        <p:sp>
          <p:nvSpPr>
            <p:cNvPr id="866322" name="Text Box 18"/>
            <p:cNvSpPr txBox="1">
              <a:spLocks noChangeArrowheads="1"/>
            </p:cNvSpPr>
            <p:nvPr/>
          </p:nvSpPr>
          <p:spPr bwMode="auto">
            <a:xfrm flipH="1">
              <a:off x="909" y="3545"/>
              <a:ext cx="727"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geometry</a:t>
              </a:r>
            </a:p>
          </p:txBody>
        </p:sp>
      </p:grpSp>
      <p:grpSp>
        <p:nvGrpSpPr>
          <p:cNvPr id="6" name="Group 24"/>
          <p:cNvGrpSpPr>
            <a:grpSpLocks/>
          </p:cNvGrpSpPr>
          <p:nvPr/>
        </p:nvGrpSpPr>
        <p:grpSpPr bwMode="auto">
          <a:xfrm>
            <a:off x="6281738" y="3563938"/>
            <a:ext cx="2339975" cy="2436812"/>
            <a:chOff x="3957" y="2245"/>
            <a:chExt cx="1474" cy="1535"/>
          </a:xfrm>
        </p:grpSpPr>
        <p:pic>
          <p:nvPicPr>
            <p:cNvPr id="866308" name="Picture 4" descr="house_new_A_input"/>
            <p:cNvPicPr>
              <a:picLocks noChangeAspect="1" noChangeArrowheads="1"/>
            </p:cNvPicPr>
            <p:nvPr/>
          </p:nvPicPr>
          <p:blipFill>
            <a:blip r:embed="rId4"/>
            <a:srcRect r="4430" b="17717"/>
            <a:stretch>
              <a:fillRect/>
            </a:stretch>
          </p:blipFill>
          <p:spPr bwMode="auto">
            <a:xfrm>
              <a:off x="3957" y="2245"/>
              <a:ext cx="1474" cy="1269"/>
            </a:xfrm>
            <a:prstGeom prst="rect">
              <a:avLst/>
            </a:prstGeom>
            <a:noFill/>
            <a:ln w="9525">
              <a:solidFill>
                <a:schemeClr val="tx1"/>
              </a:solidFill>
              <a:miter lim="800000"/>
              <a:headEnd/>
              <a:tailEnd/>
            </a:ln>
          </p:spPr>
        </p:pic>
        <p:sp>
          <p:nvSpPr>
            <p:cNvPr id="866323" name="Text Box 19"/>
            <p:cNvSpPr txBox="1">
              <a:spLocks noChangeArrowheads="1"/>
            </p:cNvSpPr>
            <p:nvPr/>
          </p:nvSpPr>
          <p:spPr bwMode="auto">
            <a:xfrm flipH="1">
              <a:off x="4299" y="3549"/>
              <a:ext cx="633"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   image</a:t>
              </a:r>
            </a:p>
          </p:txBody>
        </p:sp>
      </p:grpSp>
      <p:sp>
        <p:nvSpPr>
          <p:cNvPr id="866325" name="AutoShape 21"/>
          <p:cNvSpPr>
            <a:spLocks noChangeArrowheads="1"/>
          </p:cNvSpPr>
          <p:nvPr/>
        </p:nvSpPr>
        <p:spPr bwMode="auto">
          <a:xfrm flipH="1">
            <a:off x="2681288" y="6084888"/>
            <a:ext cx="4310062" cy="536575"/>
          </a:xfrm>
          <a:prstGeom prst="rightArrow">
            <a:avLst>
              <a:gd name="adj1" fmla="val 49704"/>
              <a:gd name="adj2" fmla="val 76941"/>
            </a:avLst>
          </a:prstGeom>
          <a:solidFill>
            <a:schemeClr val="accent1"/>
          </a:solidFill>
          <a:ln w="9525" algn="ctr">
            <a:solidFill>
              <a:schemeClr val="tx1"/>
            </a:solidFill>
            <a:miter lim="800000"/>
            <a:headEnd/>
            <a:tailEnd/>
          </a:ln>
          <a:effectLst/>
        </p:spPr>
        <p:txBody>
          <a:bodyPr lIns="90000" tIns="46800" rIns="90000" bIns="46800" anchor="ctr">
            <a:spAutoFit/>
          </a:bodyPr>
          <a:lstStyle/>
          <a:p>
            <a:pPr eaLnBrk="1" fontAlgn="auto" hangingPunct="1">
              <a:spcBef>
                <a:spcPts val="0"/>
              </a:spcBef>
              <a:spcAft>
                <a:spcPts val="0"/>
              </a:spcAft>
            </a:pPr>
            <a:endParaRPr lang="en-GB" sz="1800">
              <a:solidFill>
                <a:prstClr val="black"/>
              </a:solidFill>
              <a:latin typeface="Calibri"/>
            </a:endParaRPr>
          </a:p>
        </p:txBody>
      </p:sp>
      <p:sp>
        <p:nvSpPr>
          <p:cNvPr id="866332" name="Text Box 28"/>
          <p:cNvSpPr txBox="1">
            <a:spLocks noChangeArrowheads="1"/>
          </p:cNvSpPr>
          <p:nvPr/>
        </p:nvSpPr>
        <p:spPr bwMode="auto">
          <a:xfrm>
            <a:off x="1482725" y="3405188"/>
            <a:ext cx="1187450" cy="2255837"/>
          </a:xfrm>
          <a:prstGeom prst="rect">
            <a:avLst/>
          </a:prstGeom>
          <a:noFill/>
          <a:ln w="9525" algn="ctr">
            <a:noFill/>
            <a:miter lim="800000"/>
            <a:headEnd/>
            <a:tailEnd/>
          </a:ln>
          <a:effectLst/>
        </p:spPr>
        <p:txBody>
          <a:bodyPr wrap="none">
            <a:spAutoFit/>
          </a:bodyPr>
          <a:lstStyle/>
          <a:p>
            <a:pPr defTabSz="328613" eaLnBrk="1" fontAlgn="auto" hangingPunct="1">
              <a:spcBef>
                <a:spcPts val="0"/>
              </a:spcBef>
              <a:spcAft>
                <a:spcPts val="0"/>
              </a:spcAft>
            </a:pPr>
            <a:r>
              <a:rPr lang="en-GB" sz="14200">
                <a:solidFill>
                  <a:srgbClr val="CC0000"/>
                </a:solidFill>
                <a:latin typeface="Calibri"/>
              </a:rPr>
              <a:t>?</a:t>
            </a:r>
          </a:p>
        </p:txBody>
      </p:sp>
    </p:spTree>
    <p:extLst>
      <p:ext uri="{BB962C8B-B14F-4D97-AF65-F5344CB8AC3E}">
        <p14:creationId xmlns:p14="http://schemas.microsoft.com/office/powerpoint/2010/main" val="356229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66325"/>
                                        </p:tgtEl>
                                        <p:attrNameLst>
                                          <p:attrName>style.visibility</p:attrName>
                                        </p:attrNameLst>
                                      </p:cBhvr>
                                      <p:to>
                                        <p:strVal val="visible"/>
                                      </p:to>
                                    </p:set>
                                    <p:animEffect transition="in" filter="blinds(horizontal)">
                                      <p:cBhvr>
                                        <p:cTn id="11" dur="500"/>
                                        <p:tgtEl>
                                          <p:spTgt spid="86632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66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25" grpId="0" animBg="1"/>
      <p:bldP spid="8663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sp>
        <p:nvSpPr>
          <p:cNvPr id="3" name="Content Placeholder 2"/>
          <p:cNvSpPr>
            <a:spLocks noGrp="1"/>
          </p:cNvSpPr>
          <p:nvPr>
            <p:ph idx="1"/>
          </p:nvPr>
        </p:nvSpPr>
        <p:spPr/>
        <p:txBody>
          <a:bodyPr>
            <a:normAutofit fontScale="92500"/>
          </a:bodyPr>
          <a:lstStyle/>
          <a:p>
            <a:r>
              <a:rPr lang="en-US" dirty="0" smtClean="0"/>
              <a:t>Estimate the surface </a:t>
            </a:r>
            <a:r>
              <a:rPr lang="en-US" dirty="0" err="1" smtClean="0"/>
              <a:t>normals</a:t>
            </a:r>
            <a:r>
              <a:rPr lang="en-US" dirty="0" smtClean="0"/>
              <a:t> of a given scene given multiple 2D images taken from the </a:t>
            </a:r>
            <a:r>
              <a:rPr lang="en-US" i="1" dirty="0" smtClean="0"/>
              <a:t>same </a:t>
            </a:r>
            <a:r>
              <a:rPr lang="en-US" dirty="0" smtClean="0"/>
              <a:t>viewpoint, but under </a:t>
            </a:r>
            <a:r>
              <a:rPr lang="en-US" i="1" dirty="0" smtClean="0"/>
              <a:t>different lighting </a:t>
            </a:r>
            <a:r>
              <a:rPr lang="en-US" dirty="0" smtClean="0"/>
              <a:t>conditions.</a:t>
            </a:r>
          </a:p>
          <a:p>
            <a:r>
              <a:rPr lang="en-US" dirty="0" smtClean="0">
                <a:solidFill>
                  <a:srgbClr val="C00000"/>
                </a:solidFill>
              </a:rPr>
              <a:t>Basic photometric stereo </a:t>
            </a:r>
            <a:r>
              <a:rPr lang="en-US" dirty="0" smtClean="0"/>
              <a:t>required a </a:t>
            </a:r>
            <a:r>
              <a:rPr lang="en-US" dirty="0" err="1" smtClean="0"/>
              <a:t>Lambertian</a:t>
            </a:r>
            <a:r>
              <a:rPr lang="en-US" dirty="0" smtClean="0"/>
              <a:t> reflectance model:</a:t>
            </a:r>
            <a:endParaRPr lang="en-US" dirty="0"/>
          </a:p>
          <a:p>
            <a:pPr marL="0" indent="0">
              <a:buNone/>
            </a:pPr>
            <a:r>
              <a:rPr lang="en-US" dirty="0" smtClean="0">
                <a:solidFill>
                  <a:srgbClr val="0000FF"/>
                </a:solidFill>
              </a:rPr>
              <a:t>            I = </a:t>
            </a:r>
            <a:r>
              <a:rPr lang="en-US" dirty="0" smtClean="0">
                <a:solidFill>
                  <a:srgbClr val="0000FF"/>
                </a:solidFill>
                <a:sym typeface="Symbol"/>
              </a:rPr>
              <a:t> </a:t>
            </a:r>
            <a:r>
              <a:rPr lang="en-US" b="1" dirty="0" smtClean="0">
                <a:solidFill>
                  <a:srgbClr val="0000FF"/>
                </a:solidFill>
                <a:sym typeface="Symbol"/>
              </a:rPr>
              <a:t>n</a:t>
            </a:r>
            <a:r>
              <a:rPr lang="en-US" dirty="0" smtClean="0">
                <a:solidFill>
                  <a:srgbClr val="0000FF"/>
                </a:solidFill>
                <a:sym typeface="Symbol"/>
              </a:rPr>
              <a:t> · </a:t>
            </a:r>
            <a:r>
              <a:rPr lang="en-US" b="1" dirty="0" smtClean="0">
                <a:solidFill>
                  <a:srgbClr val="0000FF"/>
                </a:solidFill>
                <a:sym typeface="Symbol"/>
              </a:rPr>
              <a:t>v</a:t>
            </a:r>
          </a:p>
          <a:p>
            <a:pPr marL="0" indent="0">
              <a:buNone/>
            </a:pPr>
            <a:r>
              <a:rPr lang="en-US" dirty="0" smtClean="0">
                <a:sym typeface="Symbol"/>
              </a:rPr>
              <a:t>where I is pixel </a:t>
            </a:r>
            <a:r>
              <a:rPr lang="en-US" dirty="0" smtClean="0">
                <a:solidFill>
                  <a:schemeClr val="accent6"/>
                </a:solidFill>
                <a:sym typeface="Symbol"/>
              </a:rPr>
              <a:t>intensity</a:t>
            </a:r>
            <a:r>
              <a:rPr lang="en-US" dirty="0" smtClean="0">
                <a:sym typeface="Symbol"/>
              </a:rPr>
              <a:t>, </a:t>
            </a:r>
            <a:r>
              <a:rPr lang="en-US" b="1" dirty="0" smtClean="0">
                <a:sym typeface="Symbol"/>
              </a:rPr>
              <a:t>n</a:t>
            </a:r>
            <a:r>
              <a:rPr lang="en-US" dirty="0" smtClean="0">
                <a:sym typeface="Symbol"/>
              </a:rPr>
              <a:t> is the </a:t>
            </a:r>
            <a:r>
              <a:rPr lang="en-US" dirty="0" smtClean="0">
                <a:solidFill>
                  <a:srgbClr val="0000FF"/>
                </a:solidFill>
                <a:sym typeface="Symbol"/>
              </a:rPr>
              <a:t>normal</a:t>
            </a:r>
            <a:r>
              <a:rPr lang="en-US" dirty="0" smtClean="0">
                <a:sym typeface="Symbol"/>
              </a:rPr>
              <a:t>, </a:t>
            </a:r>
            <a:r>
              <a:rPr lang="en-US" b="1" dirty="0">
                <a:sym typeface="Symbol"/>
              </a:rPr>
              <a:t>v</a:t>
            </a:r>
            <a:r>
              <a:rPr lang="en-US" dirty="0" smtClean="0">
                <a:sym typeface="Symbol"/>
              </a:rPr>
              <a:t> is the </a:t>
            </a:r>
            <a:r>
              <a:rPr lang="en-US" dirty="0" smtClean="0">
                <a:solidFill>
                  <a:srgbClr val="0000FF"/>
                </a:solidFill>
                <a:sym typeface="Symbol"/>
              </a:rPr>
              <a:t>lighting direction</a:t>
            </a:r>
            <a:r>
              <a:rPr lang="en-US" dirty="0" smtClean="0">
                <a:sym typeface="Symbol"/>
              </a:rPr>
              <a:t>, and  is diffuse albedo constant, which is a reflection coefficient.</a:t>
            </a:r>
          </a:p>
        </p:txBody>
      </p:sp>
    </p:spTree>
    <p:extLst>
      <p:ext uri="{BB962C8B-B14F-4D97-AF65-F5344CB8AC3E}">
        <p14:creationId xmlns:p14="http://schemas.microsoft.com/office/powerpoint/2010/main" val="3289748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6866" name="Picture 2" descr="Image result for photometric stereo setup with 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665287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53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5844" name="Picture 4" descr="Image result for photometric stereo setup with ligh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22046"/>
            <a:ext cx="6039528" cy="402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12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sp>
        <p:nvSpPr>
          <p:cNvPr id="3" name="Content Placeholder 2"/>
          <p:cNvSpPr>
            <a:spLocks noGrp="1"/>
          </p:cNvSpPr>
          <p:nvPr>
            <p:ph idx="1"/>
          </p:nvPr>
        </p:nvSpPr>
        <p:spPr/>
        <p:txBody>
          <a:bodyPr/>
          <a:lstStyle/>
          <a:p>
            <a:r>
              <a:rPr lang="en-US" dirty="0" smtClean="0">
                <a:solidFill>
                  <a:srgbClr val="FF0000"/>
                </a:solidFill>
              </a:rPr>
              <a:t>K</a:t>
            </a:r>
            <a:r>
              <a:rPr lang="en-US" dirty="0" smtClean="0"/>
              <a:t> light sources</a:t>
            </a:r>
          </a:p>
          <a:p>
            <a:r>
              <a:rPr lang="en-US" dirty="0" smtClean="0"/>
              <a:t>Lead to </a:t>
            </a:r>
            <a:r>
              <a:rPr lang="en-US" dirty="0" smtClean="0">
                <a:solidFill>
                  <a:srgbClr val="FF0000"/>
                </a:solidFill>
              </a:rPr>
              <a:t>K images R</a:t>
            </a:r>
            <a:r>
              <a:rPr lang="en-US" baseline="-25000" dirty="0" smtClean="0">
                <a:solidFill>
                  <a:srgbClr val="FF0000"/>
                </a:solidFill>
              </a:rPr>
              <a:t>1</a:t>
            </a:r>
            <a:r>
              <a:rPr lang="en-US" dirty="0" smtClean="0">
                <a:solidFill>
                  <a:srgbClr val="FF0000"/>
                </a:solidFill>
              </a:rPr>
              <a:t>(</a:t>
            </a:r>
            <a:r>
              <a:rPr lang="en-US" dirty="0" err="1" smtClean="0">
                <a:solidFill>
                  <a:srgbClr val="FF0000"/>
                </a:solidFill>
              </a:rPr>
              <a:t>p,q</a:t>
            </a:r>
            <a:r>
              <a:rPr lang="en-US" dirty="0" smtClean="0">
                <a:solidFill>
                  <a:srgbClr val="FF0000"/>
                </a:solidFill>
              </a:rPr>
              <a:t>), ...,R</a:t>
            </a:r>
            <a:r>
              <a:rPr lang="en-US" baseline="-25000" dirty="0" smtClean="0">
                <a:solidFill>
                  <a:srgbClr val="FF0000"/>
                </a:solidFill>
              </a:rPr>
              <a:t>K</a:t>
            </a:r>
            <a:r>
              <a:rPr lang="en-US" dirty="0" smtClean="0">
                <a:solidFill>
                  <a:srgbClr val="FF0000"/>
                </a:solidFill>
              </a:rPr>
              <a:t>(</a:t>
            </a:r>
            <a:r>
              <a:rPr lang="en-US" dirty="0" err="1" smtClean="0">
                <a:solidFill>
                  <a:srgbClr val="FF0000"/>
                </a:solidFill>
              </a:rPr>
              <a:t>p,q</a:t>
            </a:r>
            <a:r>
              <a:rPr lang="en-US" dirty="0" smtClean="0">
                <a:solidFill>
                  <a:srgbClr val="FF0000"/>
                </a:solidFill>
              </a:rPr>
              <a:t>) </a:t>
            </a:r>
            <a:r>
              <a:rPr lang="en-US" dirty="0" smtClean="0"/>
              <a:t>each from just one of the light sources being on</a:t>
            </a:r>
          </a:p>
          <a:p>
            <a:r>
              <a:rPr lang="en-US" dirty="0" smtClean="0"/>
              <a:t>For any (</a:t>
            </a:r>
            <a:r>
              <a:rPr lang="en-US" dirty="0" err="1" smtClean="0"/>
              <a:t>p,q</a:t>
            </a:r>
            <a:r>
              <a:rPr lang="en-US" dirty="0" smtClean="0"/>
              <a:t>), we get </a:t>
            </a:r>
            <a:r>
              <a:rPr lang="en-US" dirty="0" smtClean="0">
                <a:solidFill>
                  <a:srgbClr val="FF0000"/>
                </a:solidFill>
              </a:rPr>
              <a:t>K intensities I</a:t>
            </a:r>
            <a:r>
              <a:rPr lang="en-US" baseline="-25000" dirty="0" smtClean="0">
                <a:solidFill>
                  <a:srgbClr val="FF0000"/>
                </a:solidFill>
              </a:rPr>
              <a:t>1</a:t>
            </a:r>
            <a:r>
              <a:rPr lang="en-US" dirty="0" smtClean="0">
                <a:solidFill>
                  <a:srgbClr val="FF0000"/>
                </a:solidFill>
              </a:rPr>
              <a:t>,...I</a:t>
            </a:r>
            <a:r>
              <a:rPr lang="en-US" baseline="-25000" dirty="0" smtClean="0">
                <a:solidFill>
                  <a:srgbClr val="FF0000"/>
                </a:solidFill>
              </a:rPr>
              <a:t>K</a:t>
            </a:r>
          </a:p>
          <a:p>
            <a:r>
              <a:rPr lang="en-US" dirty="0" smtClean="0"/>
              <a:t>Leads to a set of </a:t>
            </a:r>
            <a:r>
              <a:rPr lang="en-US" dirty="0" smtClean="0">
                <a:solidFill>
                  <a:srgbClr val="0000FF"/>
                </a:solidFill>
              </a:rPr>
              <a:t>linear equations </a:t>
            </a:r>
            <a:r>
              <a:rPr lang="en-US" dirty="0" smtClean="0"/>
              <a:t>of the form</a:t>
            </a:r>
          </a:p>
          <a:p>
            <a:pPr marL="0" indent="0">
              <a:buNone/>
            </a:pPr>
            <a:r>
              <a:rPr lang="en-US" dirty="0" smtClean="0"/>
              <a:t>	</a:t>
            </a:r>
            <a:r>
              <a:rPr lang="en-US" dirty="0" err="1" smtClean="0">
                <a:solidFill>
                  <a:srgbClr val="FF0000"/>
                </a:solidFill>
              </a:rPr>
              <a:t>I</a:t>
            </a:r>
            <a:r>
              <a:rPr lang="en-US" baseline="-25000" dirty="0" err="1" smtClean="0">
                <a:solidFill>
                  <a:srgbClr val="FF0000"/>
                </a:solidFill>
              </a:rPr>
              <a:t>k</a:t>
            </a:r>
            <a:r>
              <a:rPr lang="en-US" dirty="0" smtClean="0">
                <a:solidFill>
                  <a:srgbClr val="FF0000"/>
                </a:solidFill>
              </a:rPr>
              <a:t> = </a:t>
            </a:r>
            <a:r>
              <a:rPr lang="en-US" dirty="0" smtClean="0">
                <a:solidFill>
                  <a:srgbClr val="FF0000"/>
                </a:solidFill>
                <a:sym typeface="Symbol"/>
              </a:rPr>
              <a:t></a:t>
            </a:r>
            <a:r>
              <a:rPr lang="en-US" b="1" dirty="0" err="1" smtClean="0">
                <a:solidFill>
                  <a:srgbClr val="FF0000"/>
                </a:solidFill>
                <a:sym typeface="Symbol"/>
              </a:rPr>
              <a:t>n</a:t>
            </a:r>
            <a:r>
              <a:rPr lang="en-US" dirty="0" err="1" smtClean="0">
                <a:solidFill>
                  <a:srgbClr val="FF0000"/>
                </a:solidFill>
                <a:sym typeface="Symbol"/>
              </a:rPr>
              <a:t></a:t>
            </a:r>
            <a:r>
              <a:rPr lang="en-US" b="1" dirty="0" err="1" smtClean="0">
                <a:solidFill>
                  <a:srgbClr val="FF0000"/>
                </a:solidFill>
                <a:sym typeface="Symbol"/>
              </a:rPr>
              <a:t>v</a:t>
            </a:r>
            <a:r>
              <a:rPr lang="en-US" baseline="-25000" dirty="0" err="1" smtClean="0">
                <a:solidFill>
                  <a:srgbClr val="FF0000"/>
                </a:solidFill>
                <a:sym typeface="Symbol"/>
              </a:rPr>
              <a:t>k</a:t>
            </a:r>
            <a:endParaRPr lang="en-US" baseline="-25000" dirty="0"/>
          </a:p>
          <a:p>
            <a:r>
              <a:rPr lang="en-US" dirty="0" smtClean="0"/>
              <a:t>Solving leads to a </a:t>
            </a:r>
            <a:r>
              <a:rPr lang="en-US" dirty="0" smtClean="0">
                <a:solidFill>
                  <a:srgbClr val="0000FF"/>
                </a:solidFill>
              </a:rPr>
              <a:t>surface normal map</a:t>
            </a:r>
            <a:r>
              <a:rPr lang="en-US" dirty="0" smtClean="0"/>
              <a:t>.</a:t>
            </a:r>
          </a:p>
          <a:p>
            <a:endParaRPr lang="en-US" dirty="0"/>
          </a:p>
        </p:txBody>
      </p:sp>
    </p:spTree>
    <p:extLst>
      <p:ext uri="{BB962C8B-B14F-4D97-AF65-F5344CB8AC3E}">
        <p14:creationId xmlns:p14="http://schemas.microsoft.com/office/powerpoint/2010/main" val="157621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5" name="Rectangle 3"/>
          <p:cNvSpPr>
            <a:spLocks noGrp="1" noChangeArrowheads="1"/>
          </p:cNvSpPr>
          <p:nvPr>
            <p:ph type="body" idx="1"/>
          </p:nvPr>
        </p:nvSpPr>
        <p:spPr>
          <a:xfrm>
            <a:off x="442913" y="1758950"/>
            <a:ext cx="8229600" cy="4924425"/>
          </a:xfrm>
        </p:spPr>
        <p:txBody>
          <a:bodyPr/>
          <a:lstStyle/>
          <a:p>
            <a:r>
              <a:rPr lang="en-GB" sz="2400" dirty="0">
                <a:latin typeface="Arial" pitchFamily="34" charset="0"/>
                <a:cs typeface="Arial" pitchFamily="34" charset="0"/>
              </a:rPr>
              <a:t>“Digital copy” of real object</a:t>
            </a:r>
          </a:p>
          <a:p>
            <a:endParaRPr lang="en-GB" sz="900" dirty="0">
              <a:latin typeface="Arial" pitchFamily="34" charset="0"/>
              <a:cs typeface="Arial" pitchFamily="34" charset="0"/>
            </a:endParaRPr>
          </a:p>
          <a:p>
            <a:r>
              <a:rPr lang="en-GB" sz="2400" dirty="0">
                <a:latin typeface="Arial" pitchFamily="34" charset="0"/>
                <a:cs typeface="Arial" pitchFamily="34" charset="0"/>
              </a:rPr>
              <a:t>Allows us to</a:t>
            </a:r>
          </a:p>
          <a:p>
            <a:pPr lvl="1"/>
            <a:r>
              <a:rPr lang="en-GB" sz="2000" dirty="0">
                <a:latin typeface="Arial" pitchFamily="34" charset="0"/>
                <a:cs typeface="Arial" pitchFamily="34" charset="0"/>
              </a:rPr>
              <a:t>Inspect details of object</a:t>
            </a:r>
          </a:p>
          <a:p>
            <a:pPr lvl="1"/>
            <a:r>
              <a:rPr lang="en-GB" sz="2000" dirty="0">
                <a:latin typeface="Arial" pitchFamily="34" charset="0"/>
                <a:cs typeface="Arial" pitchFamily="34" charset="0"/>
              </a:rPr>
              <a:t>Measure properties</a:t>
            </a:r>
          </a:p>
          <a:p>
            <a:pPr lvl="1"/>
            <a:r>
              <a:rPr lang="en-GB" sz="2000" dirty="0">
                <a:latin typeface="Arial" pitchFamily="34" charset="0"/>
                <a:cs typeface="Arial" pitchFamily="34" charset="0"/>
              </a:rPr>
              <a:t>Reproduce in different material</a:t>
            </a:r>
            <a:endParaRPr lang="en-GB" sz="700" dirty="0">
              <a:latin typeface="Arial" pitchFamily="34" charset="0"/>
              <a:cs typeface="Arial" pitchFamily="34" charset="0"/>
            </a:endParaRPr>
          </a:p>
          <a:p>
            <a:endParaRPr lang="en-GB" sz="900" dirty="0">
              <a:latin typeface="Arial" pitchFamily="34" charset="0"/>
              <a:cs typeface="Arial" pitchFamily="34" charset="0"/>
            </a:endParaRPr>
          </a:p>
          <a:p>
            <a:r>
              <a:rPr lang="en-GB" sz="2400" dirty="0">
                <a:latin typeface="Arial" pitchFamily="34" charset="0"/>
                <a:cs typeface="Arial" pitchFamily="34" charset="0"/>
              </a:rPr>
              <a:t>Many applications</a:t>
            </a:r>
          </a:p>
          <a:p>
            <a:pPr lvl="1"/>
            <a:r>
              <a:rPr lang="en-GB" sz="2000" dirty="0">
                <a:latin typeface="Arial" pitchFamily="34" charset="0"/>
                <a:cs typeface="Arial" pitchFamily="34" charset="0"/>
              </a:rPr>
              <a:t>Cultural heritage preservation </a:t>
            </a:r>
          </a:p>
          <a:p>
            <a:pPr lvl="1"/>
            <a:r>
              <a:rPr lang="en-GB" sz="2000" dirty="0">
                <a:latin typeface="Arial" pitchFamily="34" charset="0"/>
                <a:cs typeface="Arial" pitchFamily="34" charset="0"/>
              </a:rPr>
              <a:t>Computer games and movies</a:t>
            </a:r>
          </a:p>
          <a:p>
            <a:pPr lvl="1"/>
            <a:r>
              <a:rPr lang="en-GB" sz="2000" dirty="0">
                <a:latin typeface="Arial" pitchFamily="34" charset="0"/>
                <a:cs typeface="Arial" pitchFamily="34" charset="0"/>
              </a:rPr>
              <a:t>City modelling</a:t>
            </a:r>
          </a:p>
          <a:p>
            <a:pPr lvl="1"/>
            <a:r>
              <a:rPr lang="en-GB" sz="2000" dirty="0">
                <a:latin typeface="Arial" pitchFamily="34" charset="0"/>
                <a:cs typeface="Arial" pitchFamily="34" charset="0"/>
              </a:rPr>
              <a:t>E-</a:t>
            </a:r>
            <a:r>
              <a:rPr lang="en-GB" sz="2000" dirty="0" smtClean="0">
                <a:latin typeface="Arial" pitchFamily="34" charset="0"/>
                <a:cs typeface="Arial" pitchFamily="34" charset="0"/>
              </a:rPr>
              <a:t>commerce</a:t>
            </a:r>
            <a:endParaRPr lang="en-GB" sz="2000" dirty="0">
              <a:latin typeface="Arial" pitchFamily="34" charset="0"/>
              <a:cs typeface="Arial" pitchFamily="34" charset="0"/>
            </a:endParaRPr>
          </a:p>
        </p:txBody>
      </p:sp>
      <p:pic>
        <p:nvPicPr>
          <p:cNvPr id="1221640" name="Picture 8" descr="capture0000"/>
          <p:cNvPicPr>
            <a:picLocks noChangeAspect="1" noChangeArrowheads="1"/>
          </p:cNvPicPr>
          <p:nvPr/>
        </p:nvPicPr>
        <p:blipFill>
          <a:blip r:embed="rId3"/>
          <a:srcRect/>
          <a:stretch>
            <a:fillRect/>
          </a:stretch>
        </p:blipFill>
        <p:spPr bwMode="auto">
          <a:xfrm>
            <a:off x="7191375" y="2362616"/>
            <a:ext cx="1016715" cy="1507097"/>
          </a:xfrm>
          <a:prstGeom prst="rect">
            <a:avLst/>
          </a:prstGeom>
          <a:noFill/>
        </p:spPr>
      </p:pic>
      <p:pic>
        <p:nvPicPr>
          <p:cNvPr id="1221641" name="Picture 9" descr="capture0009"/>
          <p:cNvPicPr>
            <a:picLocks noChangeAspect="1" noChangeArrowheads="1"/>
          </p:cNvPicPr>
          <p:nvPr/>
        </p:nvPicPr>
        <p:blipFill>
          <a:blip r:embed="rId4" cstate="print"/>
          <a:srcRect b="5236"/>
          <a:stretch>
            <a:fillRect/>
          </a:stretch>
        </p:blipFill>
        <p:spPr bwMode="auto">
          <a:xfrm>
            <a:off x="7920999" y="2246313"/>
            <a:ext cx="1118116" cy="1571625"/>
          </a:xfrm>
          <a:prstGeom prst="rect">
            <a:avLst/>
          </a:prstGeom>
          <a:noFill/>
        </p:spPr>
      </p:pic>
      <p:sp>
        <p:nvSpPr>
          <p:cNvPr id="1221634" name="Rectangle 2"/>
          <p:cNvSpPr>
            <a:spLocks noGrp="1" noChangeArrowheads="1"/>
          </p:cNvSpPr>
          <p:nvPr>
            <p:ph type="title"/>
          </p:nvPr>
        </p:nvSpPr>
        <p:spPr/>
        <p:txBody>
          <a:bodyPr/>
          <a:lstStyle/>
          <a:p>
            <a:r>
              <a:rPr lang="en-GB" dirty="0" smtClean="0"/>
              <a:t>3D </a:t>
            </a:r>
            <a:r>
              <a:rPr lang="en-GB" dirty="0"/>
              <a:t>model</a:t>
            </a:r>
          </a:p>
        </p:txBody>
      </p:sp>
      <p:pic>
        <p:nvPicPr>
          <p:cNvPr id="1221637" name="Picture 5" descr="capture0001"/>
          <p:cNvPicPr>
            <a:picLocks noChangeAspect="1" noChangeArrowheads="1"/>
          </p:cNvPicPr>
          <p:nvPr/>
        </p:nvPicPr>
        <p:blipFill>
          <a:blip r:embed="rId5" cstate="print">
            <a:clrChange>
              <a:clrFrom>
                <a:srgbClr val="FFFF00"/>
              </a:clrFrom>
              <a:clrTo>
                <a:srgbClr val="FFFF00">
                  <a:alpha val="0"/>
                </a:srgbClr>
              </a:clrTo>
            </a:clrChange>
          </a:blip>
          <a:srcRect l="9854" r="14157"/>
          <a:stretch>
            <a:fillRect/>
          </a:stretch>
        </p:blipFill>
        <p:spPr bwMode="auto">
          <a:xfrm>
            <a:off x="7191375" y="3817938"/>
            <a:ext cx="1847740" cy="1837201"/>
          </a:xfrm>
          <a:prstGeom prst="rect">
            <a:avLst/>
          </a:prstGeom>
          <a:noFill/>
        </p:spPr>
      </p:pic>
      <p:pic>
        <p:nvPicPr>
          <p:cNvPr id="1221638" name="Picture 6" descr="house_black_v2"/>
          <p:cNvPicPr>
            <a:picLocks noChangeAspect="1" noChangeArrowheads="1"/>
          </p:cNvPicPr>
          <p:nvPr/>
        </p:nvPicPr>
        <p:blipFill>
          <a:blip r:embed="rId6" cstate="print">
            <a:clrChange>
              <a:clrFrom>
                <a:srgbClr val="FF0000"/>
              </a:clrFrom>
              <a:clrTo>
                <a:srgbClr val="FF0000">
                  <a:alpha val="0"/>
                </a:srgbClr>
              </a:clrTo>
            </a:clrChange>
          </a:blip>
          <a:srcRect/>
          <a:stretch>
            <a:fillRect/>
          </a:stretch>
        </p:blipFill>
        <p:spPr bwMode="auto">
          <a:xfrm>
            <a:off x="4854575" y="1247775"/>
            <a:ext cx="2530475" cy="2336800"/>
          </a:xfrm>
          <a:prstGeom prst="rect">
            <a:avLst/>
          </a:prstGeom>
          <a:noFill/>
        </p:spPr>
      </p:pic>
      <p:grpSp>
        <p:nvGrpSpPr>
          <p:cNvPr id="3" name="Group 12"/>
          <p:cNvGrpSpPr>
            <a:grpSpLocks noChangeAspect="1"/>
          </p:cNvGrpSpPr>
          <p:nvPr/>
        </p:nvGrpSpPr>
        <p:grpSpPr bwMode="auto">
          <a:xfrm>
            <a:off x="6140450" y="5592763"/>
            <a:ext cx="2552700" cy="1041400"/>
            <a:chOff x="365" y="3025"/>
            <a:chExt cx="2562" cy="1148"/>
          </a:xfrm>
        </p:grpSpPr>
        <p:pic>
          <p:nvPicPr>
            <p:cNvPr id="1221645" name="Picture 13"/>
            <p:cNvPicPr>
              <a:picLocks noChangeAspect="1" noChangeArrowheads="1"/>
            </p:cNvPicPr>
            <p:nvPr/>
          </p:nvPicPr>
          <p:blipFill>
            <a:blip r:embed="rId7" cstate="print"/>
            <a:srcRect/>
            <a:stretch>
              <a:fillRect/>
            </a:stretch>
          </p:blipFill>
          <p:spPr bwMode="auto">
            <a:xfrm>
              <a:off x="365" y="3025"/>
              <a:ext cx="2562" cy="564"/>
            </a:xfrm>
            <a:prstGeom prst="rect">
              <a:avLst/>
            </a:prstGeom>
            <a:noFill/>
            <a:ln w="9525" algn="ctr">
              <a:noFill/>
              <a:miter lim="800000"/>
              <a:headEnd/>
              <a:tailEnd/>
            </a:ln>
            <a:effectLst/>
          </p:spPr>
        </p:pic>
        <p:pic>
          <p:nvPicPr>
            <p:cNvPr id="1221646" name="Picture 14" descr="hand_one_3d_004"/>
            <p:cNvPicPr>
              <a:picLocks noChangeAspect="1" noChangeArrowheads="1"/>
            </p:cNvPicPr>
            <p:nvPr/>
          </p:nvPicPr>
          <p:blipFill>
            <a:blip r:embed="rId8" cstate="print"/>
            <a:srcRect r="490"/>
            <a:stretch>
              <a:fillRect/>
            </a:stretch>
          </p:blipFill>
          <p:spPr bwMode="auto">
            <a:xfrm>
              <a:off x="2081" y="3606"/>
              <a:ext cx="846" cy="567"/>
            </a:xfrm>
            <a:prstGeom prst="rect">
              <a:avLst/>
            </a:prstGeom>
            <a:noFill/>
            <a:ln w="9525">
              <a:noFill/>
              <a:miter lim="800000"/>
              <a:headEnd/>
              <a:tailEnd/>
            </a:ln>
          </p:spPr>
        </p:pic>
        <p:pic>
          <p:nvPicPr>
            <p:cNvPr id="1221647" name="Picture 15" descr="hand_one_3d_008"/>
            <p:cNvPicPr>
              <a:picLocks noChangeAspect="1" noChangeArrowheads="1"/>
            </p:cNvPicPr>
            <p:nvPr/>
          </p:nvPicPr>
          <p:blipFill>
            <a:blip r:embed="rId9" cstate="print"/>
            <a:srcRect r="874"/>
            <a:stretch>
              <a:fillRect/>
            </a:stretch>
          </p:blipFill>
          <p:spPr bwMode="auto">
            <a:xfrm>
              <a:off x="1224" y="3606"/>
              <a:ext cx="843" cy="567"/>
            </a:xfrm>
            <a:prstGeom prst="rect">
              <a:avLst/>
            </a:prstGeom>
            <a:noFill/>
            <a:ln w="9525">
              <a:noFill/>
              <a:miter lim="800000"/>
              <a:headEnd/>
              <a:tailEnd/>
            </a:ln>
          </p:spPr>
        </p:pic>
        <p:pic>
          <p:nvPicPr>
            <p:cNvPr id="1221648" name="Picture 16" descr="hand_one_3d_014"/>
            <p:cNvPicPr>
              <a:picLocks noChangeAspect="1" noChangeArrowheads="1"/>
            </p:cNvPicPr>
            <p:nvPr/>
          </p:nvPicPr>
          <p:blipFill>
            <a:blip r:embed="rId10" cstate="print"/>
            <a:srcRect r="874"/>
            <a:stretch>
              <a:fillRect/>
            </a:stretch>
          </p:blipFill>
          <p:spPr bwMode="auto">
            <a:xfrm>
              <a:off x="366" y="3606"/>
              <a:ext cx="843" cy="567"/>
            </a:xfrm>
            <a:prstGeom prst="rect">
              <a:avLst/>
            </a:prstGeom>
            <a:noFill/>
            <a:ln w="9525">
              <a:noFill/>
              <a:miter lim="800000"/>
              <a:headEnd/>
              <a:tailEnd/>
            </a:ln>
          </p:spPr>
        </p:pic>
      </p:grpSp>
      <p:grpSp>
        <p:nvGrpSpPr>
          <p:cNvPr id="4" name="Group 19"/>
          <p:cNvGrpSpPr>
            <a:grpSpLocks noChangeAspect="1"/>
          </p:cNvGrpSpPr>
          <p:nvPr/>
        </p:nvGrpSpPr>
        <p:grpSpPr bwMode="auto">
          <a:xfrm>
            <a:off x="5257800" y="3794125"/>
            <a:ext cx="2190750" cy="1368425"/>
            <a:chOff x="3920" y="1124"/>
            <a:chExt cx="1840" cy="1149"/>
          </a:xfrm>
        </p:grpSpPr>
        <p:pic>
          <p:nvPicPr>
            <p:cNvPr id="1221652" name="Picture 20" descr="image4"/>
            <p:cNvPicPr>
              <a:picLocks noChangeAspect="1" noChangeArrowheads="1"/>
            </p:cNvPicPr>
            <p:nvPr/>
          </p:nvPicPr>
          <p:blipFill>
            <a:blip r:embed="rId11" cstate="print"/>
            <a:srcRect/>
            <a:stretch>
              <a:fillRect/>
            </a:stretch>
          </p:blipFill>
          <p:spPr bwMode="auto">
            <a:xfrm>
              <a:off x="3920" y="1124"/>
              <a:ext cx="1258" cy="943"/>
            </a:xfrm>
            <a:prstGeom prst="rect">
              <a:avLst/>
            </a:prstGeom>
            <a:noFill/>
            <a:ln w="9525">
              <a:solidFill>
                <a:schemeClr val="tx1"/>
              </a:solidFill>
              <a:miter lim="800000"/>
              <a:headEnd/>
              <a:tailEnd/>
            </a:ln>
          </p:spPr>
        </p:pic>
        <p:pic>
          <p:nvPicPr>
            <p:cNvPr id="1221653" name="Picture 21" descr="parth_recon"/>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322" y="1442"/>
              <a:ext cx="1438" cy="831"/>
            </a:xfrm>
            <a:prstGeom prst="rect">
              <a:avLst/>
            </a:prstGeom>
            <a:noFill/>
          </p:spPr>
        </p:pic>
      </p:grpSp>
    </p:spTree>
    <p:extLst>
      <p:ext uri="{BB962C8B-B14F-4D97-AF65-F5344CB8AC3E}">
        <p14:creationId xmlns:p14="http://schemas.microsoft.com/office/powerpoint/2010/main" val="44312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495800" cy="338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1905000"/>
            <a:ext cx="1760418" cy="2677656"/>
          </a:xfrm>
          <a:prstGeom prst="rect">
            <a:avLst/>
          </a:prstGeom>
          <a:noFill/>
        </p:spPr>
        <p:txBody>
          <a:bodyPr wrap="none" rtlCol="0">
            <a:spAutoFit/>
          </a:bodyPr>
          <a:lstStyle/>
          <a:p>
            <a:r>
              <a:rPr lang="en-US" dirty="0" smtClean="0"/>
              <a:t>Inputs</a:t>
            </a:r>
          </a:p>
          <a:p>
            <a:endParaRPr lang="en-US" dirty="0"/>
          </a:p>
          <a:p>
            <a:endParaRPr lang="en-US" dirty="0" smtClean="0"/>
          </a:p>
          <a:p>
            <a:endParaRPr lang="en-US" dirty="0"/>
          </a:p>
          <a:p>
            <a:endParaRPr lang="en-US" dirty="0" smtClean="0"/>
          </a:p>
          <a:p>
            <a:endParaRPr lang="en-US" dirty="0"/>
          </a:p>
          <a:p>
            <a:r>
              <a:rPr lang="en-US" dirty="0" smtClean="0"/>
              <a:t>3D </a:t>
            </a:r>
            <a:r>
              <a:rPr lang="en-US" dirty="0" err="1" smtClean="0"/>
              <a:t>normals</a:t>
            </a:r>
            <a:endParaRPr lang="en-US" dirty="0"/>
          </a:p>
        </p:txBody>
      </p:sp>
      <p:pic>
        <p:nvPicPr>
          <p:cNvPr id="37890" name="Picture 2" descr="Image result for surface nor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32942"/>
            <a:ext cx="2171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5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5" name="Rectangle 3"/>
          <p:cNvSpPr>
            <a:spLocks noGrp="1" noChangeArrowheads="1"/>
          </p:cNvSpPr>
          <p:nvPr>
            <p:ph type="body" idx="1"/>
          </p:nvPr>
        </p:nvSpPr>
        <p:spPr/>
        <p:txBody>
          <a:bodyPr>
            <a:normAutofit lnSpcReduction="10000"/>
          </a:bodyPr>
          <a:lstStyle/>
          <a:p>
            <a:pPr>
              <a:buFontTx/>
              <a:buNone/>
            </a:pPr>
            <a:r>
              <a:rPr lang="en-GB" dirty="0">
                <a:latin typeface="Arial" pitchFamily="34" charset="0"/>
                <a:cs typeface="Arial" pitchFamily="34" charset="0"/>
              </a:rPr>
              <a:t>Photograph based 3d reconstruction is:</a:t>
            </a:r>
            <a:br>
              <a:rPr lang="en-GB" dirty="0">
                <a:latin typeface="Arial" pitchFamily="34" charset="0"/>
                <a:cs typeface="Arial" pitchFamily="34" charset="0"/>
              </a:rPr>
            </a:br>
            <a:endParaRPr lang="en-GB"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practical</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fast</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non-intrusive</a:t>
            </a:r>
            <a:endParaRPr lang="en-GB" sz="3600"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low cost</a:t>
            </a:r>
          </a:p>
          <a:p>
            <a:pPr lvl="1">
              <a:buClr>
                <a:srgbClr val="00FF00"/>
              </a:buClr>
              <a:buFont typeface="Wingdings 2" pitchFamily="18" charset="2"/>
              <a:buChar char="P"/>
            </a:pPr>
            <a:r>
              <a:rPr lang="en-GB" dirty="0">
                <a:latin typeface="Arial" pitchFamily="34" charset="0"/>
                <a:cs typeface="Arial" pitchFamily="34" charset="0"/>
              </a:rPr>
              <a:t> Easily deployable outdoors</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“low” accuracy</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Results depend on material properties</a:t>
            </a:r>
          </a:p>
        </p:txBody>
      </p:sp>
      <p:sp>
        <p:nvSpPr>
          <p:cNvPr id="1165322" name="Rectangle 10"/>
          <p:cNvSpPr>
            <a:spLocks noGrp="1" noChangeArrowheads="1"/>
          </p:cNvSpPr>
          <p:nvPr>
            <p:ph type="title"/>
          </p:nvPr>
        </p:nvSpPr>
        <p:spPr>
          <a:noFill/>
          <a:ln/>
        </p:spPr>
        <p:txBody>
          <a:bodyPr/>
          <a:lstStyle/>
          <a:p>
            <a:r>
              <a:rPr lang="en-GB"/>
              <a:t>3d shape from photographs</a:t>
            </a:r>
          </a:p>
        </p:txBody>
      </p:sp>
    </p:spTree>
    <p:extLst>
      <p:ext uri="{BB962C8B-B14F-4D97-AF65-F5344CB8AC3E}">
        <p14:creationId xmlns:p14="http://schemas.microsoft.com/office/powerpoint/2010/main" val="202214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Reconstruction</a:t>
            </a:r>
          </a:p>
        </p:txBody>
      </p:sp>
      <p:sp>
        <p:nvSpPr>
          <p:cNvPr id="24579" name="Rectangle 3"/>
          <p:cNvSpPr>
            <a:spLocks noGrp="1" noChangeArrowheads="1"/>
          </p:cNvSpPr>
          <p:nvPr>
            <p:ph type="body" idx="1"/>
          </p:nvPr>
        </p:nvSpPr>
        <p:spPr>
          <a:xfrm>
            <a:off x="457200" y="914400"/>
            <a:ext cx="8001000" cy="5257800"/>
          </a:xfrm>
        </p:spPr>
        <p:txBody>
          <a:bodyPr/>
          <a:lstStyle/>
          <a:p>
            <a:pPr>
              <a:buFontTx/>
              <a:buChar char="•"/>
            </a:pPr>
            <a:r>
              <a:rPr lang="en-US" smtClean="0"/>
              <a:t>Generic problem formulation: given several images of the same object or scene, compute a representation of its 3D shape</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p:txBody>
      </p:sp>
      <p:pic>
        <p:nvPicPr>
          <p:cNvPr id="24580" name="Picture 7"/>
          <p:cNvPicPr>
            <a:picLocks noChangeAspect="1" noChangeArrowheads="1"/>
          </p:cNvPicPr>
          <p:nvPr/>
        </p:nvPicPr>
        <p:blipFill>
          <a:blip r:embed="rId3" cstate="print"/>
          <a:srcRect/>
          <a:stretch>
            <a:fillRect/>
          </a:stretch>
        </p:blipFill>
        <p:spPr bwMode="auto">
          <a:xfrm>
            <a:off x="5911850" y="2514600"/>
            <a:ext cx="2360613" cy="3657600"/>
          </a:xfrm>
          <a:prstGeom prst="rect">
            <a:avLst/>
          </a:prstGeom>
          <a:noFill/>
          <a:ln w="9525">
            <a:noFill/>
            <a:miter lim="800000"/>
            <a:headEnd/>
            <a:tailEnd/>
          </a:ln>
        </p:spPr>
      </p:pic>
      <p:pic>
        <p:nvPicPr>
          <p:cNvPr id="24581" name="Picture 8"/>
          <p:cNvPicPr>
            <a:picLocks noChangeAspect="1" noChangeArrowheads="1"/>
          </p:cNvPicPr>
          <p:nvPr/>
        </p:nvPicPr>
        <p:blipFill>
          <a:blip r:embed="rId4" cstate="print"/>
          <a:srcRect/>
          <a:stretch>
            <a:fillRect/>
          </a:stretch>
        </p:blipFill>
        <p:spPr bwMode="auto">
          <a:xfrm>
            <a:off x="838200" y="2438400"/>
            <a:ext cx="2401888" cy="3581400"/>
          </a:xfrm>
          <a:prstGeom prst="rect">
            <a:avLst/>
          </a:prstGeom>
          <a:noFill/>
          <a:ln w="9525">
            <a:noFill/>
            <a:miter lim="800000"/>
            <a:headEnd/>
            <a:tailEnd/>
          </a:ln>
        </p:spPr>
      </p:pic>
      <p:pic>
        <p:nvPicPr>
          <p:cNvPr id="24582" name="Picture 9"/>
          <p:cNvPicPr>
            <a:picLocks noChangeAspect="1" noChangeArrowheads="1"/>
          </p:cNvPicPr>
          <p:nvPr/>
        </p:nvPicPr>
        <p:blipFill>
          <a:blip r:embed="rId5" cstate="print"/>
          <a:srcRect/>
          <a:stretch>
            <a:fillRect/>
          </a:stretch>
        </p:blipFill>
        <p:spPr bwMode="auto">
          <a:xfrm>
            <a:off x="3376613" y="2438400"/>
            <a:ext cx="2200275"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Reconstruction</a:t>
            </a:r>
          </a:p>
        </p:txBody>
      </p:sp>
      <p:sp>
        <p:nvSpPr>
          <p:cNvPr id="714755" name="Rectangle 3"/>
          <p:cNvSpPr>
            <a:spLocks noGrp="1" noChangeArrowheads="1"/>
          </p:cNvSpPr>
          <p:nvPr>
            <p:ph type="body" idx="1"/>
          </p:nvPr>
        </p:nvSpPr>
        <p:spPr>
          <a:xfrm>
            <a:off x="457200" y="914400"/>
            <a:ext cx="8229600" cy="5943600"/>
          </a:xfrm>
        </p:spPr>
        <p:txBody>
          <a:bodyPr/>
          <a:lstStyle/>
          <a:p>
            <a:pPr>
              <a:buFontTx/>
              <a:buChar char="•"/>
            </a:pPr>
            <a:r>
              <a:rPr lang="en-US" dirty="0" smtClean="0">
                <a:solidFill>
                  <a:srgbClr val="0000FF"/>
                </a:solidFill>
              </a:rPr>
              <a:t>Generic problem formulation: </a:t>
            </a:r>
            <a:r>
              <a:rPr lang="en-US" dirty="0" smtClean="0"/>
              <a:t>given several images of the same object or scene, compute a representation of its 3D shape</a:t>
            </a:r>
          </a:p>
          <a:p>
            <a:pPr>
              <a:buFontTx/>
              <a:buChar char="•"/>
            </a:pPr>
            <a:r>
              <a:rPr lang="en-US" dirty="0" smtClean="0">
                <a:solidFill>
                  <a:srgbClr val="0000FF"/>
                </a:solidFill>
              </a:rPr>
              <a:t>“Images of the same object or scene”</a:t>
            </a:r>
          </a:p>
          <a:p>
            <a:pPr lvl="1"/>
            <a:r>
              <a:rPr lang="en-US" dirty="0" smtClean="0"/>
              <a:t>Arbitrary number of images (from two to thousands)</a:t>
            </a:r>
          </a:p>
          <a:p>
            <a:pPr lvl="1"/>
            <a:r>
              <a:rPr lang="en-US" dirty="0" smtClean="0"/>
              <a:t>Arbitrary camera positions (camera network or video sequence)</a:t>
            </a:r>
          </a:p>
          <a:p>
            <a:pPr lvl="1"/>
            <a:r>
              <a:rPr lang="en-US" dirty="0" smtClean="0"/>
              <a:t>Calibration may be initially unknown </a:t>
            </a:r>
          </a:p>
          <a:p>
            <a:pPr>
              <a:buFontTx/>
              <a:buChar char="•"/>
            </a:pPr>
            <a:r>
              <a:rPr lang="en-US" dirty="0" smtClean="0">
                <a:solidFill>
                  <a:srgbClr val="0000FF"/>
                </a:solidFill>
              </a:rPr>
              <a:t>“Representation of 3D shape”</a:t>
            </a:r>
          </a:p>
          <a:p>
            <a:pPr lvl="1"/>
            <a:r>
              <a:rPr lang="en-US" dirty="0" smtClean="0"/>
              <a:t>Depth maps</a:t>
            </a:r>
          </a:p>
          <a:p>
            <a:pPr lvl="1"/>
            <a:r>
              <a:rPr lang="en-US" dirty="0" smtClean="0"/>
              <a:t>Meshes</a:t>
            </a:r>
          </a:p>
          <a:p>
            <a:pPr lvl="1"/>
            <a:r>
              <a:rPr lang="en-US" dirty="0" smtClean="0"/>
              <a:t>Point clouds</a:t>
            </a:r>
          </a:p>
          <a:p>
            <a:pPr lvl="1"/>
            <a:r>
              <a:rPr lang="en-US" dirty="0" smtClean="0"/>
              <a:t>Patch clouds</a:t>
            </a:r>
          </a:p>
          <a:p>
            <a:pPr lvl="1"/>
            <a:r>
              <a:rPr lang="en-US" dirty="0" smtClean="0"/>
              <a:t>Volumetric models</a:t>
            </a:r>
          </a:p>
          <a:p>
            <a:pPr lvl="1"/>
            <a:r>
              <a:rPr lang="en-US" dirty="0" smtClean="0"/>
              <a:t>Layered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47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475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475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475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475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475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475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3"/>
          <p:cNvGrpSpPr>
            <a:grpSpLocks/>
          </p:cNvGrpSpPr>
          <p:nvPr/>
        </p:nvGrpSpPr>
        <p:grpSpPr bwMode="auto">
          <a:xfrm>
            <a:off x="1066800" y="1143000"/>
            <a:ext cx="7010400" cy="4953000"/>
            <a:chOff x="134" y="192"/>
            <a:chExt cx="5482" cy="3887"/>
          </a:xfrm>
        </p:grpSpPr>
        <p:pic>
          <p:nvPicPr>
            <p:cNvPr id="28677" name="Picture 2" descr="mbase10"/>
            <p:cNvPicPr>
              <a:picLocks noChangeAspect="1" noChangeArrowheads="1"/>
            </p:cNvPicPr>
            <p:nvPr/>
          </p:nvPicPr>
          <p:blipFill>
            <a:blip r:embed="rId3" cstate="print"/>
            <a:srcRect/>
            <a:stretch>
              <a:fillRect/>
            </a:stretch>
          </p:blipFill>
          <p:spPr bwMode="auto">
            <a:xfrm>
              <a:off x="1824" y="1920"/>
              <a:ext cx="2126" cy="2159"/>
            </a:xfrm>
            <a:prstGeom prst="rect">
              <a:avLst/>
            </a:prstGeom>
            <a:noFill/>
            <a:ln w="9525">
              <a:noFill/>
              <a:miter lim="800000"/>
              <a:headEnd/>
              <a:tailEnd/>
            </a:ln>
          </p:spPr>
        </p:pic>
        <p:pic>
          <p:nvPicPr>
            <p:cNvPr id="28678" name="Picture 3" descr="town0"/>
            <p:cNvPicPr>
              <a:picLocks noChangeAspect="1" noChangeArrowheads="1"/>
            </p:cNvPicPr>
            <p:nvPr/>
          </p:nvPicPr>
          <p:blipFill>
            <a:blip r:embed="rId4" cstate="print"/>
            <a:srcRect/>
            <a:stretch>
              <a:fillRect/>
            </a:stretch>
          </p:blipFill>
          <p:spPr bwMode="auto">
            <a:xfrm>
              <a:off x="144" y="192"/>
              <a:ext cx="1536" cy="1440"/>
            </a:xfrm>
            <a:prstGeom prst="rect">
              <a:avLst/>
            </a:prstGeom>
            <a:noFill/>
            <a:ln w="9525">
              <a:noFill/>
              <a:miter lim="800000"/>
              <a:headEnd/>
              <a:tailEnd/>
            </a:ln>
          </p:spPr>
        </p:pic>
        <p:pic>
          <p:nvPicPr>
            <p:cNvPr id="28679" name="Picture 4" descr="town1"/>
            <p:cNvPicPr>
              <a:picLocks noChangeAspect="1" noChangeArrowheads="1"/>
            </p:cNvPicPr>
            <p:nvPr/>
          </p:nvPicPr>
          <p:blipFill>
            <a:blip r:embed="rId5" cstate="print"/>
            <a:srcRect/>
            <a:stretch>
              <a:fillRect/>
            </a:stretch>
          </p:blipFill>
          <p:spPr bwMode="auto">
            <a:xfrm>
              <a:off x="1824" y="192"/>
              <a:ext cx="1536" cy="1440"/>
            </a:xfrm>
            <a:prstGeom prst="rect">
              <a:avLst/>
            </a:prstGeom>
            <a:noFill/>
            <a:ln w="9525">
              <a:noFill/>
              <a:miter lim="800000"/>
              <a:headEnd/>
              <a:tailEnd/>
            </a:ln>
          </p:spPr>
        </p:pic>
        <p:pic>
          <p:nvPicPr>
            <p:cNvPr id="28680" name="Picture 5" descr="town9"/>
            <p:cNvPicPr>
              <a:picLocks noChangeAspect="1" noChangeArrowheads="1"/>
            </p:cNvPicPr>
            <p:nvPr/>
          </p:nvPicPr>
          <p:blipFill>
            <a:blip r:embed="rId6" cstate="print"/>
            <a:srcRect/>
            <a:stretch>
              <a:fillRect/>
            </a:stretch>
          </p:blipFill>
          <p:spPr bwMode="auto">
            <a:xfrm>
              <a:off x="4080" y="192"/>
              <a:ext cx="1536" cy="1440"/>
            </a:xfrm>
            <a:prstGeom prst="rect">
              <a:avLst/>
            </a:prstGeom>
            <a:noFill/>
            <a:ln w="9525">
              <a:noFill/>
              <a:miter lim="800000"/>
              <a:headEnd/>
              <a:tailEnd/>
            </a:ln>
          </p:spPr>
        </p:pic>
        <p:sp>
          <p:nvSpPr>
            <p:cNvPr id="28681" name="AutoShape 6"/>
            <p:cNvSpPr>
              <a:spLocks noChangeArrowheads="1"/>
            </p:cNvSpPr>
            <p:nvPr/>
          </p:nvSpPr>
          <p:spPr bwMode="auto">
            <a:xfrm>
              <a:off x="3408" y="768"/>
              <a:ext cx="624"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8682" name="AutoShape 7"/>
            <p:cNvSpPr>
              <a:spLocks noChangeArrowheads="1"/>
            </p:cNvSpPr>
            <p:nvPr/>
          </p:nvSpPr>
          <p:spPr bwMode="auto">
            <a:xfrm rot="2347618">
              <a:off x="1008"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3" name="AutoShape 8"/>
            <p:cNvSpPr>
              <a:spLocks noChangeArrowheads="1"/>
            </p:cNvSpPr>
            <p:nvPr/>
          </p:nvSpPr>
          <p:spPr bwMode="auto">
            <a:xfrm rot="19252382" flipH="1">
              <a:off x="4176"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4" name="Text Box 9"/>
            <p:cNvSpPr txBox="1">
              <a:spLocks noChangeArrowheads="1"/>
            </p:cNvSpPr>
            <p:nvPr/>
          </p:nvSpPr>
          <p:spPr bwMode="auto">
            <a:xfrm>
              <a:off x="134" y="1631"/>
              <a:ext cx="343"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a:t>
              </a:r>
              <a:endParaRPr lang="en-US">
                <a:latin typeface="Times New Roman" pitchFamily="18" charset="0"/>
              </a:endParaRPr>
            </a:p>
          </p:txBody>
        </p:sp>
        <p:sp>
          <p:nvSpPr>
            <p:cNvPr id="28685" name="Text Box 10"/>
            <p:cNvSpPr txBox="1">
              <a:spLocks noChangeArrowheads="1"/>
            </p:cNvSpPr>
            <p:nvPr/>
          </p:nvSpPr>
          <p:spPr bwMode="auto">
            <a:xfrm>
              <a:off x="1814" y="1631"/>
              <a:ext cx="34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I2</a:t>
              </a:r>
              <a:endParaRPr lang="en-US">
                <a:latin typeface="Times New Roman" pitchFamily="18" charset="0"/>
              </a:endParaRPr>
            </a:p>
          </p:txBody>
        </p:sp>
        <p:sp>
          <p:nvSpPr>
            <p:cNvPr id="28686" name="Text Box 11"/>
            <p:cNvSpPr txBox="1">
              <a:spLocks noChangeArrowheads="1"/>
            </p:cNvSpPr>
            <p:nvPr/>
          </p:nvSpPr>
          <p:spPr bwMode="auto">
            <a:xfrm>
              <a:off x="4070" y="1631"/>
              <a:ext cx="46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I10</a:t>
              </a:r>
              <a:endParaRPr lang="en-US">
                <a:latin typeface="Times New Roman" pitchFamily="18" charset="0"/>
              </a:endParaRPr>
            </a:p>
          </p:txBody>
        </p:sp>
      </p:grpSp>
      <p:sp>
        <p:nvSpPr>
          <p:cNvPr id="28675" name="Rectangle 14"/>
          <p:cNvSpPr>
            <a:spLocks noGrp="1" noChangeArrowheads="1"/>
          </p:cNvSpPr>
          <p:nvPr>
            <p:ph type="title"/>
          </p:nvPr>
        </p:nvSpPr>
        <p:spPr/>
        <p:txBody>
          <a:bodyPr/>
          <a:lstStyle/>
          <a:p>
            <a:r>
              <a:rPr lang="en-US" dirty="0" smtClean="0"/>
              <a:t>Multiple-baseline stereo</a:t>
            </a:r>
          </a:p>
        </p:txBody>
      </p:sp>
      <p:sp>
        <p:nvSpPr>
          <p:cNvPr id="28676" name="Text Box 15"/>
          <p:cNvSpPr txBox="1">
            <a:spLocks noChangeArrowheads="1"/>
          </p:cNvSpPr>
          <p:nvPr/>
        </p:nvSpPr>
        <p:spPr bwMode="auto">
          <a:xfrm>
            <a:off x="228600" y="6140450"/>
            <a:ext cx="8686800" cy="641350"/>
          </a:xfrm>
          <a:prstGeom prst="rect">
            <a:avLst/>
          </a:prstGeom>
          <a:noFill/>
          <a:ln w="9525">
            <a:noFill/>
            <a:miter lim="800000"/>
            <a:headEnd/>
            <a:tailEnd/>
          </a:ln>
        </p:spPr>
        <p:txBody>
          <a:bodyPr>
            <a:spAutoFit/>
          </a:bodyPr>
          <a:lstStyle/>
          <a:p>
            <a:r>
              <a:rPr lang="en-US" sz="1800">
                <a:solidFill>
                  <a:schemeClr val="bg2"/>
                </a:solidFill>
              </a:rPr>
              <a:t>M. Okutomi and T. Kanade, </a:t>
            </a:r>
            <a:r>
              <a:rPr lang="en-US" sz="1800">
                <a:solidFill>
                  <a:schemeClr val="bg2"/>
                </a:solidFill>
                <a:hlinkClick r:id="rId7"/>
              </a:rPr>
              <a:t>“A Multiple-Baseline Stereo System,”</a:t>
            </a:r>
            <a:r>
              <a:rPr lang="en-US" sz="1800">
                <a:solidFill>
                  <a:schemeClr val="bg2"/>
                </a:solidFill>
              </a:rPr>
              <a:t>  IEEE Trans. on Pattern Analysis and Machine Intelligence,  15(4):353-363 (1993).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dirty="0" smtClean="0"/>
              <a:t>Reconstruction from silhouettes</a:t>
            </a:r>
            <a:endParaRPr lang="en-US" dirty="0"/>
          </a:p>
        </p:txBody>
      </p:sp>
      <p:sp>
        <p:nvSpPr>
          <p:cNvPr id="318467" name="Rectangle 3"/>
          <p:cNvSpPr>
            <a:spLocks noGrp="1" noChangeArrowheads="1"/>
          </p:cNvSpPr>
          <p:nvPr>
            <p:ph type="body" idx="1"/>
          </p:nvPr>
        </p:nvSpPr>
        <p:spPr/>
        <p:txBody>
          <a:bodyPr/>
          <a:lstStyle/>
          <a:p>
            <a:pPr marL="342900" indent="-342900"/>
            <a:r>
              <a:rPr lang="en-US" dirty="0"/>
              <a:t>Can be computed robustly</a:t>
            </a:r>
          </a:p>
          <a:p>
            <a:pPr marL="342900" indent="-342900"/>
            <a:r>
              <a:rPr lang="en-US" dirty="0"/>
              <a:t>Can be computed efficiently</a:t>
            </a:r>
          </a:p>
          <a:p>
            <a:pPr marL="342900" indent="-342900"/>
            <a:endParaRPr lang="en-US" dirty="0"/>
          </a:p>
        </p:txBody>
      </p:sp>
      <p:grpSp>
        <p:nvGrpSpPr>
          <p:cNvPr id="2" name="Group 4"/>
          <p:cNvGrpSpPr>
            <a:grpSpLocks/>
          </p:cNvGrpSpPr>
          <p:nvPr/>
        </p:nvGrpSpPr>
        <p:grpSpPr bwMode="auto">
          <a:xfrm>
            <a:off x="1801813" y="3906838"/>
            <a:ext cx="5867400" cy="2200275"/>
            <a:chOff x="240" y="2742"/>
            <a:chExt cx="3696" cy="1386"/>
          </a:xfrm>
        </p:grpSpPr>
        <p:pic>
          <p:nvPicPr>
            <p:cNvPr id="318469" name="Picture 5" descr="chris_and_bg"/>
            <p:cNvPicPr>
              <a:picLocks noChangeAspect="1" noChangeArrowheads="1"/>
            </p:cNvPicPr>
            <p:nvPr/>
          </p:nvPicPr>
          <p:blipFill>
            <a:blip r:embed="rId4" cstate="print"/>
            <a:srcRect/>
            <a:stretch>
              <a:fillRect/>
            </a:stretch>
          </p:blipFill>
          <p:spPr bwMode="auto">
            <a:xfrm>
              <a:off x="240" y="2742"/>
              <a:ext cx="941" cy="1386"/>
            </a:xfrm>
            <a:prstGeom prst="rect">
              <a:avLst/>
            </a:prstGeom>
            <a:noFill/>
          </p:spPr>
        </p:pic>
        <p:pic>
          <p:nvPicPr>
            <p:cNvPr id="318470" name="Picture 6" descr="nochris"/>
            <p:cNvPicPr>
              <a:picLocks noChangeAspect="1" noChangeArrowheads="1"/>
            </p:cNvPicPr>
            <p:nvPr/>
          </p:nvPicPr>
          <p:blipFill>
            <a:blip r:embed="rId5" cstate="print"/>
            <a:srcRect/>
            <a:stretch>
              <a:fillRect/>
            </a:stretch>
          </p:blipFill>
          <p:spPr bwMode="auto">
            <a:xfrm>
              <a:off x="1635" y="2742"/>
              <a:ext cx="941" cy="1386"/>
            </a:xfrm>
            <a:prstGeom prst="rect">
              <a:avLst/>
            </a:prstGeom>
            <a:noFill/>
          </p:spPr>
        </p:pic>
        <p:pic>
          <p:nvPicPr>
            <p:cNvPr id="318471" name="Picture 7" descr="chris"/>
            <p:cNvPicPr>
              <a:picLocks noChangeAspect="1" noChangeArrowheads="1"/>
            </p:cNvPicPr>
            <p:nvPr/>
          </p:nvPicPr>
          <p:blipFill>
            <a:blip r:embed="rId6" cstate="print"/>
            <a:srcRect/>
            <a:stretch>
              <a:fillRect/>
            </a:stretch>
          </p:blipFill>
          <p:spPr bwMode="auto">
            <a:xfrm>
              <a:off x="2995" y="2742"/>
              <a:ext cx="941" cy="1386"/>
            </a:xfrm>
            <a:prstGeom prst="rect">
              <a:avLst/>
            </a:prstGeom>
            <a:noFill/>
            <a:ln w="9525">
              <a:solidFill>
                <a:schemeClr val="bg1"/>
              </a:solidFill>
              <a:miter lim="800000"/>
              <a:headEnd/>
              <a:tailEnd/>
            </a:ln>
          </p:spPr>
        </p:pic>
        <p:sp>
          <p:nvSpPr>
            <p:cNvPr id="318472" name="Text Box 8"/>
            <p:cNvSpPr txBox="1">
              <a:spLocks noChangeAspect="1" noChangeArrowheads="1"/>
            </p:cNvSpPr>
            <p:nvPr/>
          </p:nvSpPr>
          <p:spPr bwMode="auto">
            <a:xfrm>
              <a:off x="1320" y="3127"/>
              <a:ext cx="245"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3" name="Text Box 9"/>
            <p:cNvSpPr txBox="1">
              <a:spLocks noChangeAspect="1" noChangeArrowheads="1"/>
            </p:cNvSpPr>
            <p:nvPr/>
          </p:nvSpPr>
          <p:spPr bwMode="auto">
            <a:xfrm>
              <a:off x="2647" y="3166"/>
              <a:ext cx="244"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4" name="Text Box 10"/>
            <p:cNvSpPr txBox="1">
              <a:spLocks noChangeAspect="1" noChangeArrowheads="1"/>
            </p:cNvSpPr>
            <p:nvPr/>
          </p:nvSpPr>
          <p:spPr bwMode="auto">
            <a:xfrm>
              <a:off x="310" y="2742"/>
              <a:ext cx="810" cy="40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 </a:t>
              </a:r>
            </a:p>
            <a:p>
              <a:pPr algn="ctr"/>
              <a:r>
                <a:rPr lang="en-US" sz="1200" b="1">
                  <a:solidFill>
                    <a:schemeClr val="bg1"/>
                  </a:solidFill>
                  <a:effectLst>
                    <a:outerShdw blurRad="38100" dist="38100" dir="2700000" algn="tl">
                      <a:srgbClr val="C0C0C0"/>
                    </a:outerShdw>
                  </a:effectLst>
                  <a:latin typeface="Arial" charset="0"/>
                </a:rPr>
                <a:t>+ </a:t>
              </a:r>
            </a:p>
            <a:p>
              <a:pPr algn="ctr"/>
              <a:r>
                <a:rPr lang="en-US" sz="1200" b="1">
                  <a:solidFill>
                    <a:schemeClr val="bg1"/>
                  </a:solidFill>
                  <a:effectLst>
                    <a:outerShdw blurRad="38100" dist="38100" dir="2700000" algn="tl">
                      <a:srgbClr val="C0C0C0"/>
                    </a:outerShdw>
                  </a:effectLst>
                  <a:latin typeface="Arial" charset="0"/>
                </a:rPr>
                <a:t>foreground</a:t>
              </a:r>
            </a:p>
          </p:txBody>
        </p:sp>
        <p:sp>
          <p:nvSpPr>
            <p:cNvPr id="318475" name="Text Box 11"/>
            <p:cNvSpPr txBox="1">
              <a:spLocks noChangeAspect="1" noChangeArrowheads="1"/>
            </p:cNvSpPr>
            <p:nvPr/>
          </p:nvSpPr>
          <p:spPr bwMode="auto">
            <a:xfrm>
              <a:off x="170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a:t>
              </a:r>
              <a:r>
                <a:rPr lang="en-US" sz="800">
                  <a:solidFill>
                    <a:schemeClr val="bg1"/>
                  </a:solidFill>
                  <a:effectLst>
                    <a:outerShdw blurRad="38100" dist="38100" dir="2700000" algn="tl">
                      <a:srgbClr val="C0C0C0"/>
                    </a:outerShdw>
                  </a:effectLst>
                  <a:latin typeface="Arial" charset="0"/>
                </a:rPr>
                <a:t> </a:t>
              </a:r>
              <a:endParaRPr lang="en-US" sz="1600">
                <a:solidFill>
                  <a:schemeClr val="bg1"/>
                </a:solidFill>
                <a:effectLst>
                  <a:outerShdw blurRad="38100" dist="38100" dir="2700000" algn="tl">
                    <a:srgbClr val="C0C0C0"/>
                  </a:outerShdw>
                </a:effectLst>
                <a:latin typeface="Arial" charset="0"/>
              </a:endParaRPr>
            </a:p>
          </p:txBody>
        </p:sp>
        <p:sp>
          <p:nvSpPr>
            <p:cNvPr id="318476" name="Text Box 12"/>
            <p:cNvSpPr txBox="1">
              <a:spLocks noChangeAspect="1" noChangeArrowheads="1"/>
            </p:cNvSpPr>
            <p:nvPr/>
          </p:nvSpPr>
          <p:spPr bwMode="auto">
            <a:xfrm>
              <a:off x="306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foreground </a:t>
              </a:r>
            </a:p>
          </p:txBody>
        </p:sp>
      </p:grpSp>
      <p:grpSp>
        <p:nvGrpSpPr>
          <p:cNvPr id="3" name="Group 13"/>
          <p:cNvGrpSpPr>
            <a:grpSpLocks/>
          </p:cNvGrpSpPr>
          <p:nvPr/>
        </p:nvGrpSpPr>
        <p:grpSpPr bwMode="auto">
          <a:xfrm>
            <a:off x="6369050" y="1590675"/>
            <a:ext cx="2362200" cy="1905000"/>
            <a:chOff x="3936" y="1002"/>
            <a:chExt cx="1488" cy="1200"/>
          </a:xfrm>
        </p:grpSpPr>
        <p:pic>
          <p:nvPicPr>
            <p:cNvPr id="318478" name="Picture 14" descr="bunny1"/>
            <p:cNvPicPr>
              <a:picLocks noChangeAspect="1" noChangeArrowheads="1"/>
            </p:cNvPicPr>
            <p:nvPr/>
          </p:nvPicPr>
          <p:blipFill>
            <a:blip r:embed="rId7" cstate="print"/>
            <a:srcRect/>
            <a:stretch>
              <a:fillRect/>
            </a:stretch>
          </p:blipFill>
          <p:spPr bwMode="auto">
            <a:xfrm>
              <a:off x="3936" y="1003"/>
              <a:ext cx="705" cy="555"/>
            </a:xfrm>
            <a:prstGeom prst="rect">
              <a:avLst/>
            </a:prstGeom>
            <a:noFill/>
          </p:spPr>
        </p:pic>
        <p:graphicFrame>
          <p:nvGraphicFramePr>
            <p:cNvPr id="318479" name="Object 15"/>
            <p:cNvGraphicFramePr>
              <a:graphicFrameLocks noChangeAspect="1"/>
            </p:cNvGraphicFramePr>
            <p:nvPr/>
          </p:nvGraphicFramePr>
          <p:xfrm>
            <a:off x="4719" y="1002"/>
            <a:ext cx="705" cy="556"/>
          </p:xfrm>
          <a:graphic>
            <a:graphicData uri="http://schemas.openxmlformats.org/presentationml/2006/ole">
              <mc:AlternateContent xmlns:mc="http://schemas.openxmlformats.org/markup-compatibility/2006">
                <mc:Choice xmlns:v="urn:schemas-microsoft-com:vml" Requires="v">
                  <p:oleObj spid="_x0000_s34852" name="Document" r:id="rId8" imgW="3192840" imgH="2400480" progId="Word.Document.8">
                    <p:embed/>
                  </p:oleObj>
                </mc:Choice>
                <mc:Fallback>
                  <p:oleObj name="Document" r:id="rId8" imgW="3192840" imgH="2400480"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9" y="1002"/>
                          <a:ext cx="705" cy="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18480" name="Picture 16"/>
            <p:cNvPicPr>
              <a:picLocks noChangeAspect="1" noChangeArrowheads="1"/>
            </p:cNvPicPr>
            <p:nvPr/>
          </p:nvPicPr>
          <p:blipFill>
            <a:blip r:embed="rId10" cstate="print"/>
            <a:srcRect/>
            <a:stretch>
              <a:fillRect/>
            </a:stretch>
          </p:blipFill>
          <p:spPr bwMode="auto">
            <a:xfrm>
              <a:off x="4719" y="1648"/>
              <a:ext cx="705" cy="554"/>
            </a:xfrm>
            <a:prstGeom prst="rect">
              <a:avLst/>
            </a:prstGeom>
            <a:noFill/>
            <a:ln w="9525">
              <a:solidFill>
                <a:schemeClr val="bg1"/>
              </a:solidFill>
              <a:miter lim="800000"/>
              <a:headEnd/>
              <a:tailEnd/>
            </a:ln>
            <a:effectLst/>
          </p:spPr>
        </p:pic>
        <p:pic>
          <p:nvPicPr>
            <p:cNvPr id="318481" name="Picture 17"/>
            <p:cNvPicPr>
              <a:picLocks noChangeAspect="1" noChangeArrowheads="1"/>
            </p:cNvPicPr>
            <p:nvPr/>
          </p:nvPicPr>
          <p:blipFill>
            <a:blip r:embed="rId11" cstate="print"/>
            <a:srcRect/>
            <a:stretch>
              <a:fillRect/>
            </a:stretch>
          </p:blipFill>
          <p:spPr bwMode="auto">
            <a:xfrm>
              <a:off x="3936" y="1648"/>
              <a:ext cx="705" cy="554"/>
            </a:xfrm>
            <a:prstGeom prst="rect">
              <a:avLst/>
            </a:prstGeom>
            <a:noFill/>
            <a:ln w="9525">
              <a:solidFill>
                <a:schemeClr val="bg1"/>
              </a:solidFill>
              <a:miter lim="800000"/>
              <a:headEnd/>
              <a:tailEnd/>
            </a:ln>
            <a:effectLst/>
          </p:spPr>
        </p:pic>
      </p:grpSp>
    </p:spTree>
    <p:extLst>
      <p:ext uri="{BB962C8B-B14F-4D97-AF65-F5344CB8AC3E}">
        <p14:creationId xmlns:p14="http://schemas.microsoft.com/office/powerpoint/2010/main" val="3985386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3200" smtClean="0"/>
              <a:t>Reconstruction from Silhouettes</a:t>
            </a:r>
          </a:p>
        </p:txBody>
      </p:sp>
      <p:grpSp>
        <p:nvGrpSpPr>
          <p:cNvPr id="37891" name="Group 3"/>
          <p:cNvGrpSpPr>
            <a:grpSpLocks/>
          </p:cNvGrpSpPr>
          <p:nvPr/>
        </p:nvGrpSpPr>
        <p:grpSpPr bwMode="auto">
          <a:xfrm>
            <a:off x="7010400" y="4038600"/>
            <a:ext cx="533400" cy="381000"/>
            <a:chOff x="3648" y="2448"/>
            <a:chExt cx="336" cy="240"/>
          </a:xfrm>
        </p:grpSpPr>
        <p:sp>
          <p:nvSpPr>
            <p:cNvPr id="37908"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9"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892"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3"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4"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09321"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7896"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7897"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7898"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899" name="Group 13"/>
          <p:cNvGrpSpPr>
            <a:grpSpLocks/>
          </p:cNvGrpSpPr>
          <p:nvPr/>
        </p:nvGrpSpPr>
        <p:grpSpPr bwMode="auto">
          <a:xfrm>
            <a:off x="4114800" y="4724400"/>
            <a:ext cx="533400" cy="381000"/>
            <a:chOff x="3648" y="2448"/>
            <a:chExt cx="336" cy="240"/>
          </a:xfrm>
        </p:grpSpPr>
        <p:sp>
          <p:nvSpPr>
            <p:cNvPr id="37906"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7"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0"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901" name="Group 17"/>
          <p:cNvGrpSpPr>
            <a:grpSpLocks/>
          </p:cNvGrpSpPr>
          <p:nvPr/>
        </p:nvGrpSpPr>
        <p:grpSpPr bwMode="auto">
          <a:xfrm>
            <a:off x="5715000" y="4572000"/>
            <a:ext cx="533400" cy="381000"/>
            <a:chOff x="3648" y="2448"/>
            <a:chExt cx="336" cy="240"/>
          </a:xfrm>
        </p:grpSpPr>
        <p:sp>
          <p:nvSpPr>
            <p:cNvPr id="37904"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5"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2"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sp>
        <p:nvSpPr>
          <p:cNvPr id="37903" name="Rectangle 25"/>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b="1" dirty="0" smtClean="0">
                <a:solidFill>
                  <a:srgbClr val="FF0000"/>
                </a:solidFill>
              </a:rPr>
              <a:t>all </a:t>
            </a:r>
            <a:r>
              <a:rPr lang="en-US" dirty="0" smtClean="0"/>
              <a:t>views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200" smtClean="0"/>
              <a:t>Reconstruction from Silhouettes</a:t>
            </a:r>
          </a:p>
        </p:txBody>
      </p:sp>
      <p:grpSp>
        <p:nvGrpSpPr>
          <p:cNvPr id="38915" name="Group 3"/>
          <p:cNvGrpSpPr>
            <a:grpSpLocks/>
          </p:cNvGrpSpPr>
          <p:nvPr/>
        </p:nvGrpSpPr>
        <p:grpSpPr bwMode="auto">
          <a:xfrm>
            <a:off x="7010400" y="4038600"/>
            <a:ext cx="533400" cy="381000"/>
            <a:chOff x="3648" y="2448"/>
            <a:chExt cx="336" cy="240"/>
          </a:xfrm>
        </p:grpSpPr>
        <p:sp>
          <p:nvSpPr>
            <p:cNvPr id="38945"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6"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16"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7"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8"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13417"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8920"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8921"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8922"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3" name="Group 13"/>
          <p:cNvGrpSpPr>
            <a:grpSpLocks/>
          </p:cNvGrpSpPr>
          <p:nvPr/>
        </p:nvGrpSpPr>
        <p:grpSpPr bwMode="auto">
          <a:xfrm>
            <a:off x="4114800" y="4724400"/>
            <a:ext cx="533400" cy="381000"/>
            <a:chOff x="3648" y="2448"/>
            <a:chExt cx="336" cy="240"/>
          </a:xfrm>
        </p:grpSpPr>
        <p:sp>
          <p:nvSpPr>
            <p:cNvPr id="38943"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4"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4"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5" name="Group 17"/>
          <p:cNvGrpSpPr>
            <a:grpSpLocks/>
          </p:cNvGrpSpPr>
          <p:nvPr/>
        </p:nvGrpSpPr>
        <p:grpSpPr bwMode="auto">
          <a:xfrm>
            <a:off x="5715000" y="4572000"/>
            <a:ext cx="533400" cy="381000"/>
            <a:chOff x="3648" y="2448"/>
            <a:chExt cx="336" cy="240"/>
          </a:xfrm>
        </p:grpSpPr>
        <p:sp>
          <p:nvSpPr>
            <p:cNvPr id="38941"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2"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6"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5" name="Group 21"/>
          <p:cNvGrpSpPr>
            <a:grpSpLocks/>
          </p:cNvGrpSpPr>
          <p:nvPr/>
        </p:nvGrpSpPr>
        <p:grpSpPr bwMode="auto">
          <a:xfrm>
            <a:off x="4538663" y="2314575"/>
            <a:ext cx="1400175" cy="2062163"/>
            <a:chOff x="2859" y="1458"/>
            <a:chExt cx="882" cy="1299"/>
          </a:xfrm>
        </p:grpSpPr>
        <p:sp>
          <p:nvSpPr>
            <p:cNvPr id="38938" name="Freeform 22"/>
            <p:cNvSpPr>
              <a:spLocks/>
            </p:cNvSpPr>
            <p:nvPr/>
          </p:nvSpPr>
          <p:spPr bwMode="auto">
            <a:xfrm>
              <a:off x="3105" y="1458"/>
              <a:ext cx="495" cy="1135"/>
            </a:xfrm>
            <a:custGeom>
              <a:avLst/>
              <a:gdLst>
                <a:gd name="T0" fmla="*/ 495 w 495"/>
                <a:gd name="T1" fmla="*/ 1135 h 1135"/>
                <a:gd name="T2" fmla="*/ 0 w 495"/>
                <a:gd name="T3" fmla="*/ 0 h 1135"/>
                <a:gd name="T4" fmla="*/ 0 60000 65536"/>
                <a:gd name="T5" fmla="*/ 0 60000 65536"/>
                <a:gd name="T6" fmla="*/ 0 w 495"/>
                <a:gd name="T7" fmla="*/ 0 h 1135"/>
                <a:gd name="T8" fmla="*/ 495 w 495"/>
                <a:gd name="T9" fmla="*/ 1135 h 1135"/>
              </a:gdLst>
              <a:ahLst/>
              <a:cxnLst>
                <a:cxn ang="T4">
                  <a:pos x="T0" y="T1"/>
                </a:cxn>
                <a:cxn ang="T5">
                  <a:pos x="T2" y="T3"/>
                </a:cxn>
              </a:cxnLst>
              <a:rect l="T6" t="T7" r="T8" b="T9"/>
              <a:pathLst>
                <a:path w="495" h="1135">
                  <a:moveTo>
                    <a:pt x="495" y="1135"/>
                  </a:moveTo>
                  <a:lnTo>
                    <a:pt x="0" y="0"/>
                  </a:lnTo>
                </a:path>
              </a:pathLst>
            </a:custGeom>
            <a:noFill/>
            <a:ln w="19050">
              <a:solidFill>
                <a:schemeClr val="bg2"/>
              </a:solidFill>
              <a:round/>
              <a:headEnd/>
              <a:tailEnd/>
            </a:ln>
          </p:spPr>
          <p:txBody>
            <a:bodyPr wrap="none" anchor="ctr"/>
            <a:lstStyle/>
            <a:p>
              <a:endParaRPr lang="en-US"/>
            </a:p>
          </p:txBody>
        </p:sp>
        <p:sp>
          <p:nvSpPr>
            <p:cNvPr id="38939" name="Freeform 23"/>
            <p:cNvSpPr>
              <a:spLocks/>
            </p:cNvSpPr>
            <p:nvPr/>
          </p:nvSpPr>
          <p:spPr bwMode="auto">
            <a:xfrm>
              <a:off x="2859" y="1989"/>
              <a:ext cx="675" cy="768"/>
            </a:xfrm>
            <a:custGeom>
              <a:avLst/>
              <a:gdLst>
                <a:gd name="T0" fmla="*/ 675 w 675"/>
                <a:gd name="T1" fmla="*/ 768 h 768"/>
                <a:gd name="T2" fmla="*/ 0 w 675"/>
                <a:gd name="T3" fmla="*/ 0 h 768"/>
                <a:gd name="T4" fmla="*/ 0 60000 65536"/>
                <a:gd name="T5" fmla="*/ 0 60000 65536"/>
                <a:gd name="T6" fmla="*/ 0 w 675"/>
                <a:gd name="T7" fmla="*/ 0 h 768"/>
                <a:gd name="T8" fmla="*/ 675 w 675"/>
                <a:gd name="T9" fmla="*/ 768 h 768"/>
              </a:gdLst>
              <a:ahLst/>
              <a:cxnLst>
                <a:cxn ang="T4">
                  <a:pos x="T0" y="T1"/>
                </a:cxn>
                <a:cxn ang="T5">
                  <a:pos x="T2" y="T3"/>
                </a:cxn>
              </a:cxnLst>
              <a:rect l="T6" t="T7" r="T8" b="T9"/>
              <a:pathLst>
                <a:path w="675" h="768">
                  <a:moveTo>
                    <a:pt x="675" y="768"/>
                  </a:moveTo>
                  <a:lnTo>
                    <a:pt x="0" y="0"/>
                  </a:lnTo>
                </a:path>
              </a:pathLst>
            </a:custGeom>
            <a:noFill/>
            <a:ln w="19050">
              <a:solidFill>
                <a:schemeClr val="bg2"/>
              </a:solidFill>
              <a:round/>
              <a:headEnd/>
              <a:tailEnd/>
            </a:ln>
          </p:spPr>
          <p:txBody>
            <a:bodyPr wrap="none" anchor="ctr"/>
            <a:lstStyle/>
            <a:p>
              <a:endParaRPr lang="en-US"/>
            </a:p>
          </p:txBody>
        </p:sp>
        <p:sp>
          <p:nvSpPr>
            <p:cNvPr id="38940" name="Freeform 24"/>
            <p:cNvSpPr>
              <a:spLocks/>
            </p:cNvSpPr>
            <p:nvPr/>
          </p:nvSpPr>
          <p:spPr bwMode="auto">
            <a:xfrm>
              <a:off x="3549" y="1908"/>
              <a:ext cx="192" cy="813"/>
            </a:xfrm>
            <a:custGeom>
              <a:avLst/>
              <a:gdLst>
                <a:gd name="T0" fmla="*/ 192 w 192"/>
                <a:gd name="T1" fmla="*/ 813 h 813"/>
                <a:gd name="T2" fmla="*/ 0 w 192"/>
                <a:gd name="T3" fmla="*/ 0 h 813"/>
                <a:gd name="T4" fmla="*/ 0 60000 65536"/>
                <a:gd name="T5" fmla="*/ 0 60000 65536"/>
                <a:gd name="T6" fmla="*/ 0 w 192"/>
                <a:gd name="T7" fmla="*/ 0 h 813"/>
                <a:gd name="T8" fmla="*/ 192 w 192"/>
                <a:gd name="T9" fmla="*/ 813 h 813"/>
              </a:gdLst>
              <a:ahLst/>
              <a:cxnLst>
                <a:cxn ang="T4">
                  <a:pos x="T0" y="T1"/>
                </a:cxn>
                <a:cxn ang="T5">
                  <a:pos x="T2" y="T3"/>
                </a:cxn>
              </a:cxnLst>
              <a:rect l="T6" t="T7" r="T8" b="T9"/>
              <a:pathLst>
                <a:path w="192" h="813">
                  <a:moveTo>
                    <a:pt x="192" y="813"/>
                  </a:moveTo>
                  <a:lnTo>
                    <a:pt x="0" y="0"/>
                  </a:lnTo>
                </a:path>
              </a:pathLst>
            </a:custGeom>
            <a:noFill/>
            <a:ln w="19050">
              <a:solidFill>
                <a:schemeClr val="bg2"/>
              </a:solidFill>
              <a:round/>
              <a:headEnd/>
              <a:tailEnd/>
            </a:ln>
          </p:spPr>
          <p:txBody>
            <a:bodyPr wrap="none" anchor="ctr"/>
            <a:lstStyle/>
            <a:p>
              <a:endParaRPr lang="en-US"/>
            </a:p>
          </p:txBody>
        </p:sp>
      </p:grpSp>
      <p:sp>
        <p:nvSpPr>
          <p:cNvPr id="38928" name="Rectangle 25"/>
          <p:cNvSpPr>
            <a:spLocks noChangeArrowheads="1"/>
          </p:cNvSpPr>
          <p:nvPr/>
        </p:nvSpPr>
        <p:spPr bwMode="auto">
          <a:xfrm>
            <a:off x="685800" y="5334000"/>
            <a:ext cx="7772400" cy="1447800"/>
          </a:xfrm>
          <a:prstGeom prst="rect">
            <a:avLst/>
          </a:prstGeom>
          <a:noFill/>
          <a:ln w="9525">
            <a:noFill/>
            <a:miter lim="800000"/>
            <a:headEnd/>
            <a:tailEnd/>
          </a:ln>
        </p:spPr>
        <p:txBody>
          <a:bodyPr/>
          <a:lstStyle/>
          <a:p>
            <a:pPr marL="342900" indent="-342900">
              <a:spcBef>
                <a:spcPct val="20000"/>
              </a:spcBef>
            </a:pPr>
            <a:r>
              <a:rPr lang="en-US"/>
              <a:t>Finding the silhouette-consistent shape (</a:t>
            </a:r>
            <a:r>
              <a:rPr lang="en-US" i="1"/>
              <a:t>visual hull</a:t>
            </a:r>
            <a:r>
              <a:rPr lang="en-US"/>
              <a:t>):  </a:t>
            </a:r>
          </a:p>
          <a:p>
            <a:pPr marL="742950" lvl="1" indent="-285750">
              <a:spcBef>
                <a:spcPct val="20000"/>
              </a:spcBef>
              <a:buFontTx/>
              <a:buChar char="•"/>
            </a:pPr>
            <a:r>
              <a:rPr lang="en-US" sz="2000" i="1"/>
              <a:t>Backproject</a:t>
            </a:r>
            <a:r>
              <a:rPr lang="en-US" sz="2000"/>
              <a:t> each silhouette</a:t>
            </a:r>
          </a:p>
          <a:p>
            <a:pPr marL="742950" lvl="1" indent="-285750">
              <a:spcBef>
                <a:spcPct val="20000"/>
              </a:spcBef>
              <a:buFontTx/>
              <a:buChar char="•"/>
            </a:pPr>
            <a:r>
              <a:rPr lang="en-US" sz="2000"/>
              <a:t>Intersect backprojected volumes</a:t>
            </a:r>
          </a:p>
        </p:txBody>
      </p:sp>
      <p:sp>
        <p:nvSpPr>
          <p:cNvPr id="38929" name="Rectangle 26"/>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dirty="0" smtClean="0">
                <a:solidFill>
                  <a:srgbClr val="FF0000"/>
                </a:solidFill>
              </a:rPr>
              <a:t>all views</a:t>
            </a:r>
          </a:p>
        </p:txBody>
      </p:sp>
      <p:grpSp>
        <p:nvGrpSpPr>
          <p:cNvPr id="6" name="Group 27"/>
          <p:cNvGrpSpPr>
            <a:grpSpLocks/>
          </p:cNvGrpSpPr>
          <p:nvPr/>
        </p:nvGrpSpPr>
        <p:grpSpPr bwMode="auto">
          <a:xfrm>
            <a:off x="4291013" y="2409825"/>
            <a:ext cx="1338262" cy="2162175"/>
            <a:chOff x="2703" y="1518"/>
            <a:chExt cx="843" cy="1362"/>
          </a:xfrm>
        </p:grpSpPr>
        <p:sp>
          <p:nvSpPr>
            <p:cNvPr id="38935" name="Freeform 28"/>
            <p:cNvSpPr>
              <a:spLocks/>
            </p:cNvSpPr>
            <p:nvPr/>
          </p:nvSpPr>
          <p:spPr bwMode="auto">
            <a:xfrm>
              <a:off x="2703" y="1809"/>
              <a:ext cx="138" cy="975"/>
            </a:xfrm>
            <a:custGeom>
              <a:avLst/>
              <a:gdLst>
                <a:gd name="T0" fmla="*/ 0 w 138"/>
                <a:gd name="T1" fmla="*/ 975 h 975"/>
                <a:gd name="T2" fmla="*/ 138 w 138"/>
                <a:gd name="T3" fmla="*/ 0 h 975"/>
                <a:gd name="T4" fmla="*/ 0 60000 65536"/>
                <a:gd name="T5" fmla="*/ 0 60000 65536"/>
                <a:gd name="T6" fmla="*/ 0 w 138"/>
                <a:gd name="T7" fmla="*/ 0 h 975"/>
                <a:gd name="T8" fmla="*/ 138 w 138"/>
                <a:gd name="T9" fmla="*/ 975 h 975"/>
              </a:gdLst>
              <a:ahLst/>
              <a:cxnLst>
                <a:cxn ang="T4">
                  <a:pos x="T0" y="T1"/>
                </a:cxn>
                <a:cxn ang="T5">
                  <a:pos x="T2" y="T3"/>
                </a:cxn>
              </a:cxnLst>
              <a:rect l="T6" t="T7" r="T8" b="T9"/>
              <a:pathLst>
                <a:path w="138" h="975">
                  <a:moveTo>
                    <a:pt x="0" y="975"/>
                  </a:moveTo>
                  <a:lnTo>
                    <a:pt x="138" y="0"/>
                  </a:lnTo>
                </a:path>
              </a:pathLst>
            </a:custGeom>
            <a:noFill/>
            <a:ln w="19050">
              <a:solidFill>
                <a:schemeClr val="bg2"/>
              </a:solidFill>
              <a:round/>
              <a:headEnd/>
              <a:tailEnd/>
            </a:ln>
          </p:spPr>
          <p:txBody>
            <a:bodyPr wrap="none" anchor="ctr"/>
            <a:lstStyle/>
            <a:p>
              <a:endParaRPr lang="en-US"/>
            </a:p>
          </p:txBody>
        </p:sp>
        <p:sp>
          <p:nvSpPr>
            <p:cNvPr id="38936" name="Freeform 29"/>
            <p:cNvSpPr>
              <a:spLocks/>
            </p:cNvSpPr>
            <p:nvPr/>
          </p:nvSpPr>
          <p:spPr bwMode="auto">
            <a:xfrm>
              <a:off x="2832" y="1518"/>
              <a:ext cx="429" cy="1170"/>
            </a:xfrm>
            <a:custGeom>
              <a:avLst/>
              <a:gdLst>
                <a:gd name="T0" fmla="*/ 0 w 429"/>
                <a:gd name="T1" fmla="*/ 1170 h 1170"/>
                <a:gd name="T2" fmla="*/ 429 w 429"/>
                <a:gd name="T3" fmla="*/ 0 h 1170"/>
                <a:gd name="T4" fmla="*/ 0 60000 65536"/>
                <a:gd name="T5" fmla="*/ 0 60000 65536"/>
                <a:gd name="T6" fmla="*/ 0 w 429"/>
                <a:gd name="T7" fmla="*/ 0 h 1170"/>
                <a:gd name="T8" fmla="*/ 429 w 429"/>
                <a:gd name="T9" fmla="*/ 1170 h 1170"/>
              </a:gdLst>
              <a:ahLst/>
              <a:cxnLst>
                <a:cxn ang="T4">
                  <a:pos x="T0" y="T1"/>
                </a:cxn>
                <a:cxn ang="T5">
                  <a:pos x="T2" y="T3"/>
                </a:cxn>
              </a:cxnLst>
              <a:rect l="T6" t="T7" r="T8" b="T9"/>
              <a:pathLst>
                <a:path w="429" h="1170">
                  <a:moveTo>
                    <a:pt x="0" y="1170"/>
                  </a:moveTo>
                  <a:lnTo>
                    <a:pt x="429" y="0"/>
                  </a:lnTo>
                </a:path>
              </a:pathLst>
            </a:custGeom>
            <a:noFill/>
            <a:ln w="19050">
              <a:solidFill>
                <a:schemeClr val="bg2"/>
              </a:solidFill>
              <a:round/>
              <a:headEnd/>
              <a:tailEnd/>
            </a:ln>
          </p:spPr>
          <p:txBody>
            <a:bodyPr wrap="none" anchor="ctr"/>
            <a:lstStyle/>
            <a:p>
              <a:endParaRPr lang="en-US"/>
            </a:p>
          </p:txBody>
        </p:sp>
        <p:sp>
          <p:nvSpPr>
            <p:cNvPr id="38937" name="Freeform 30"/>
            <p:cNvSpPr>
              <a:spLocks/>
            </p:cNvSpPr>
            <p:nvPr/>
          </p:nvSpPr>
          <p:spPr bwMode="auto">
            <a:xfrm>
              <a:off x="2928" y="2073"/>
              <a:ext cx="618" cy="807"/>
            </a:xfrm>
            <a:custGeom>
              <a:avLst/>
              <a:gdLst>
                <a:gd name="T0" fmla="*/ 0 w 618"/>
                <a:gd name="T1" fmla="*/ 807 h 807"/>
                <a:gd name="T2" fmla="*/ 618 w 618"/>
                <a:gd name="T3" fmla="*/ 0 h 807"/>
                <a:gd name="T4" fmla="*/ 0 60000 65536"/>
                <a:gd name="T5" fmla="*/ 0 60000 65536"/>
                <a:gd name="T6" fmla="*/ 0 w 618"/>
                <a:gd name="T7" fmla="*/ 0 h 807"/>
                <a:gd name="T8" fmla="*/ 618 w 618"/>
                <a:gd name="T9" fmla="*/ 807 h 807"/>
              </a:gdLst>
              <a:ahLst/>
              <a:cxnLst>
                <a:cxn ang="T4">
                  <a:pos x="T0" y="T1"/>
                </a:cxn>
                <a:cxn ang="T5">
                  <a:pos x="T2" y="T3"/>
                </a:cxn>
              </a:cxnLst>
              <a:rect l="T6" t="T7" r="T8" b="T9"/>
              <a:pathLst>
                <a:path w="618" h="807">
                  <a:moveTo>
                    <a:pt x="0" y="807"/>
                  </a:moveTo>
                  <a:lnTo>
                    <a:pt x="618" y="0"/>
                  </a:lnTo>
                </a:path>
              </a:pathLst>
            </a:custGeom>
            <a:noFill/>
            <a:ln w="19050">
              <a:solidFill>
                <a:schemeClr val="bg2"/>
              </a:solidFill>
              <a:round/>
              <a:headEnd/>
              <a:tailEnd/>
            </a:ln>
          </p:spPr>
          <p:txBody>
            <a:bodyPr wrap="none" anchor="ctr"/>
            <a:lstStyle/>
            <a:p>
              <a:endParaRPr lang="en-US"/>
            </a:p>
          </p:txBody>
        </p:sp>
      </p:grpSp>
      <p:grpSp>
        <p:nvGrpSpPr>
          <p:cNvPr id="7" name="Group 31"/>
          <p:cNvGrpSpPr>
            <a:grpSpLocks/>
          </p:cNvGrpSpPr>
          <p:nvPr/>
        </p:nvGrpSpPr>
        <p:grpSpPr bwMode="auto">
          <a:xfrm>
            <a:off x="4724400" y="2471738"/>
            <a:ext cx="1981200" cy="1571625"/>
            <a:chOff x="2976" y="1557"/>
            <a:chExt cx="1248" cy="990"/>
          </a:xfrm>
        </p:grpSpPr>
        <p:sp>
          <p:nvSpPr>
            <p:cNvPr id="38932" name="Freeform 32"/>
            <p:cNvSpPr>
              <a:spLocks/>
            </p:cNvSpPr>
            <p:nvPr/>
          </p:nvSpPr>
          <p:spPr bwMode="auto">
            <a:xfrm>
              <a:off x="2976" y="2160"/>
              <a:ext cx="1233" cy="387"/>
            </a:xfrm>
            <a:custGeom>
              <a:avLst/>
              <a:gdLst>
                <a:gd name="T0" fmla="*/ 1233 w 1233"/>
                <a:gd name="T1" fmla="*/ 387 h 387"/>
                <a:gd name="T2" fmla="*/ 0 w 1233"/>
                <a:gd name="T3" fmla="*/ 0 h 387"/>
                <a:gd name="T4" fmla="*/ 0 60000 65536"/>
                <a:gd name="T5" fmla="*/ 0 60000 65536"/>
                <a:gd name="T6" fmla="*/ 0 w 1233"/>
                <a:gd name="T7" fmla="*/ 0 h 387"/>
                <a:gd name="T8" fmla="*/ 1233 w 1233"/>
                <a:gd name="T9" fmla="*/ 387 h 387"/>
              </a:gdLst>
              <a:ahLst/>
              <a:cxnLst>
                <a:cxn ang="T4">
                  <a:pos x="T0" y="T1"/>
                </a:cxn>
                <a:cxn ang="T5">
                  <a:pos x="T2" y="T3"/>
                </a:cxn>
              </a:cxnLst>
              <a:rect l="T6" t="T7" r="T8" b="T9"/>
              <a:pathLst>
                <a:path w="1233" h="387">
                  <a:moveTo>
                    <a:pt x="1233" y="387"/>
                  </a:moveTo>
                  <a:lnTo>
                    <a:pt x="0" y="0"/>
                  </a:lnTo>
                </a:path>
              </a:pathLst>
            </a:custGeom>
            <a:noFill/>
            <a:ln w="19050">
              <a:solidFill>
                <a:schemeClr val="bg2"/>
              </a:solidFill>
              <a:round/>
              <a:headEnd/>
              <a:tailEnd/>
            </a:ln>
          </p:spPr>
          <p:txBody>
            <a:bodyPr wrap="none" anchor="ctr"/>
            <a:lstStyle/>
            <a:p>
              <a:endParaRPr lang="en-US"/>
            </a:p>
          </p:txBody>
        </p:sp>
        <p:sp>
          <p:nvSpPr>
            <p:cNvPr id="38933" name="Freeform 33"/>
            <p:cNvSpPr>
              <a:spLocks/>
            </p:cNvSpPr>
            <p:nvPr/>
          </p:nvSpPr>
          <p:spPr bwMode="auto">
            <a:xfrm>
              <a:off x="3408" y="1557"/>
              <a:ext cx="816" cy="747"/>
            </a:xfrm>
            <a:custGeom>
              <a:avLst/>
              <a:gdLst>
                <a:gd name="T0" fmla="*/ 816 w 816"/>
                <a:gd name="T1" fmla="*/ 747 h 747"/>
                <a:gd name="T2" fmla="*/ 0 w 816"/>
                <a:gd name="T3" fmla="*/ 0 h 747"/>
                <a:gd name="T4" fmla="*/ 0 60000 65536"/>
                <a:gd name="T5" fmla="*/ 0 60000 65536"/>
                <a:gd name="T6" fmla="*/ 0 w 816"/>
                <a:gd name="T7" fmla="*/ 0 h 747"/>
                <a:gd name="T8" fmla="*/ 816 w 816"/>
                <a:gd name="T9" fmla="*/ 747 h 747"/>
              </a:gdLst>
              <a:ahLst/>
              <a:cxnLst>
                <a:cxn ang="T4">
                  <a:pos x="T0" y="T1"/>
                </a:cxn>
                <a:cxn ang="T5">
                  <a:pos x="T2" y="T3"/>
                </a:cxn>
              </a:cxnLst>
              <a:rect l="T6" t="T7" r="T8" b="T9"/>
              <a:pathLst>
                <a:path w="816" h="747">
                  <a:moveTo>
                    <a:pt x="816" y="747"/>
                  </a:moveTo>
                  <a:lnTo>
                    <a:pt x="0" y="0"/>
                  </a:lnTo>
                </a:path>
              </a:pathLst>
            </a:custGeom>
            <a:noFill/>
            <a:ln w="19050">
              <a:solidFill>
                <a:schemeClr val="bg2"/>
              </a:solidFill>
              <a:round/>
              <a:headEnd/>
              <a:tailEnd/>
            </a:ln>
          </p:spPr>
          <p:txBody>
            <a:bodyPr wrap="none" anchor="ctr"/>
            <a:lstStyle/>
            <a:p>
              <a:endParaRPr lang="en-US"/>
            </a:p>
          </p:txBody>
        </p:sp>
        <p:sp>
          <p:nvSpPr>
            <p:cNvPr id="38934" name="Line 34"/>
            <p:cNvSpPr>
              <a:spLocks noChangeShapeType="1"/>
            </p:cNvSpPr>
            <p:nvPr/>
          </p:nvSpPr>
          <p:spPr bwMode="auto">
            <a:xfrm flipH="1" flipV="1">
              <a:off x="3024" y="1680"/>
              <a:ext cx="1152" cy="720"/>
            </a:xfrm>
            <a:prstGeom prst="line">
              <a:avLst/>
            </a:prstGeom>
            <a:noFill/>
            <a:ln w="19050">
              <a:solidFill>
                <a:schemeClr val="bg2"/>
              </a:solidFill>
              <a:round/>
              <a:headEnd/>
              <a:tailEnd/>
            </a:ln>
          </p:spPr>
          <p:txBody>
            <a:bodyPr wrap="none" anchor="ctr"/>
            <a:lstStyle/>
            <a:p>
              <a:endParaRPr lang="en-US"/>
            </a:p>
          </p:txBody>
        </p:sp>
      </p:grpSp>
      <p:sp>
        <p:nvSpPr>
          <p:cNvPr id="2" name="TextBox 1"/>
          <p:cNvSpPr txBox="1"/>
          <p:nvPr/>
        </p:nvSpPr>
        <p:spPr>
          <a:xfrm>
            <a:off x="5981700" y="2209800"/>
            <a:ext cx="1811714" cy="461665"/>
          </a:xfrm>
          <a:prstGeom prst="rect">
            <a:avLst/>
          </a:prstGeom>
          <a:noFill/>
        </p:spPr>
        <p:txBody>
          <a:bodyPr wrap="none" rtlCol="0">
            <a:spAutoFit/>
          </a:bodyPr>
          <a:lstStyle/>
          <a:p>
            <a:r>
              <a:rPr lang="en-US" dirty="0" smtClean="0"/>
              <a:t>voxel space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a:latin typeface="Arial" charset="0"/>
              </a:rPr>
              <a:t>Calibrated Image Acquisition</a:t>
            </a:r>
          </a:p>
        </p:txBody>
      </p:sp>
      <p:pic>
        <p:nvPicPr>
          <p:cNvPr id="37890" name="Picture 3" descr="acqu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dino-2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dino2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flowy1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flowy-24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8"/>
          <p:cNvSpPr>
            <a:spLocks noGrp="1" noChangeArrowheads="1"/>
          </p:cNvSpPr>
          <p:nvPr>
            <p:ph type="body" idx="1"/>
          </p:nvPr>
        </p:nvSpPr>
        <p:spPr>
          <a:xfrm>
            <a:off x="685800" y="4876800"/>
            <a:ext cx="3886200" cy="914400"/>
          </a:xfrm>
          <a:noFill/>
        </p:spPr>
        <p:txBody>
          <a:bodyPr/>
          <a:lstStyle/>
          <a:p>
            <a:pPr marL="0" indent="0" algn="ctr">
              <a:buFontTx/>
              <a:buNone/>
            </a:pPr>
            <a:r>
              <a:rPr lang="en-US" i="1">
                <a:latin typeface="Arial" charset="0"/>
              </a:rPr>
              <a:t>Calibrated Turntable</a:t>
            </a:r>
          </a:p>
          <a:p>
            <a:pPr marL="0" indent="0" algn="ctr">
              <a:buFontTx/>
              <a:buNone/>
            </a:pPr>
            <a:r>
              <a:rPr lang="en-US" sz="2200" i="1">
                <a:solidFill>
                  <a:srgbClr val="FFFFFF"/>
                </a:solidFill>
                <a:latin typeface="Arial" charset="0"/>
              </a:rPr>
              <a:t>360° rotation (21 images)</a:t>
            </a:r>
          </a:p>
        </p:txBody>
      </p:sp>
      <p:sp>
        <p:nvSpPr>
          <p:cNvPr id="26633" name="Rectangle 9"/>
          <p:cNvSpPr>
            <a:spLocks noChangeArrowheads="1"/>
          </p:cNvSpPr>
          <p:nvPr/>
        </p:nvSpPr>
        <p:spPr bwMode="auto">
          <a:xfrm>
            <a:off x="4876800" y="3429000"/>
            <a:ext cx="366712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Dinosaur Images</a:t>
            </a:r>
            <a:endParaRPr lang="en-US" i="1">
              <a:solidFill>
                <a:schemeClr val="bg2"/>
              </a:solidFill>
            </a:endParaRPr>
          </a:p>
        </p:txBody>
      </p:sp>
      <p:sp>
        <p:nvSpPr>
          <p:cNvPr id="26634" name="Rectangle 10"/>
          <p:cNvSpPr>
            <a:spLocks noChangeArrowheads="1"/>
          </p:cNvSpPr>
          <p:nvPr/>
        </p:nvSpPr>
        <p:spPr bwMode="auto">
          <a:xfrm>
            <a:off x="5032375" y="6019800"/>
            <a:ext cx="335597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Flower Images</a:t>
            </a:r>
            <a:endParaRPr lang="en-US" i="1">
              <a:solidFill>
                <a:schemeClr val="bg2"/>
              </a:solidFill>
            </a:endParaRPr>
          </a:p>
        </p:txBody>
      </p:sp>
    </p:spTree>
    <p:extLst>
      <p:ext uri="{BB962C8B-B14F-4D97-AF65-F5344CB8AC3E}">
        <p14:creationId xmlns:p14="http://schemas.microsoft.com/office/powerpoint/2010/main" val="17368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Space Carving in General</a:t>
            </a:r>
          </a:p>
        </p:txBody>
      </p:sp>
      <p:sp>
        <p:nvSpPr>
          <p:cNvPr id="34819" name="Rectangle 3"/>
          <p:cNvSpPr>
            <a:spLocks noGrp="1" noChangeArrowheads="1"/>
          </p:cNvSpPr>
          <p:nvPr>
            <p:ph type="body" idx="1"/>
          </p:nvPr>
        </p:nvSpPr>
        <p:spPr>
          <a:xfrm>
            <a:off x="685800" y="3733800"/>
            <a:ext cx="7924800" cy="533400"/>
          </a:xfrm>
        </p:spPr>
        <p:txBody>
          <a:bodyPr/>
          <a:lstStyle/>
          <a:p>
            <a:pPr marL="0" indent="0"/>
            <a:r>
              <a:rPr lang="en-US" smtClean="0"/>
              <a:t>Space Carving Algorithm</a:t>
            </a:r>
          </a:p>
        </p:txBody>
      </p:sp>
      <p:sp>
        <p:nvSpPr>
          <p:cNvPr id="34820" name="Freeform 4"/>
          <p:cNvSpPr>
            <a:spLocks/>
          </p:cNvSpPr>
          <p:nvPr/>
        </p:nvSpPr>
        <p:spPr bwMode="auto">
          <a:xfrm>
            <a:off x="1719263" y="17811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1" name="Freeform 5"/>
          <p:cNvSpPr>
            <a:spLocks/>
          </p:cNvSpPr>
          <p:nvPr/>
        </p:nvSpPr>
        <p:spPr bwMode="auto">
          <a:xfrm flipH="1">
            <a:off x="6443663" y="19335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2" name="Text Box 6"/>
          <p:cNvSpPr txBox="1">
            <a:spLocks noChangeArrowheads="1"/>
          </p:cNvSpPr>
          <p:nvPr/>
        </p:nvSpPr>
        <p:spPr bwMode="auto">
          <a:xfrm>
            <a:off x="381000" y="2232025"/>
            <a:ext cx="1100138"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1</a:t>
            </a:r>
            <a:endParaRPr lang="en-US">
              <a:solidFill>
                <a:schemeClr val="bg2"/>
              </a:solidFill>
              <a:latin typeface="Times New Roman" pitchFamily="18" charset="0"/>
            </a:endParaRPr>
          </a:p>
        </p:txBody>
      </p:sp>
      <p:sp>
        <p:nvSpPr>
          <p:cNvPr id="34823" name="Text Box 7"/>
          <p:cNvSpPr txBox="1">
            <a:spLocks noChangeArrowheads="1"/>
          </p:cNvSpPr>
          <p:nvPr/>
        </p:nvSpPr>
        <p:spPr bwMode="auto">
          <a:xfrm>
            <a:off x="7594600" y="2241550"/>
            <a:ext cx="1143000"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N</a:t>
            </a:r>
            <a:endParaRPr lang="en-US">
              <a:solidFill>
                <a:schemeClr val="bg2"/>
              </a:solidFill>
              <a:latin typeface="Times New Roman" pitchFamily="18" charset="0"/>
            </a:endParaRPr>
          </a:p>
        </p:txBody>
      </p:sp>
      <p:sp>
        <p:nvSpPr>
          <p:cNvPr id="34824" name="Text Box 8"/>
          <p:cNvSpPr txBox="1">
            <a:spLocks noChangeArrowheads="1"/>
          </p:cNvSpPr>
          <p:nvPr/>
        </p:nvSpPr>
        <p:spPr bwMode="auto">
          <a:xfrm>
            <a:off x="4173538" y="2709863"/>
            <a:ext cx="741362" cy="457200"/>
          </a:xfrm>
          <a:prstGeom prst="rect">
            <a:avLst/>
          </a:prstGeom>
          <a:noFill/>
          <a:ln w="12700">
            <a:noFill/>
            <a:miter lim="800000"/>
            <a:headEnd/>
            <a:tailEnd/>
          </a:ln>
        </p:spPr>
        <p:txBody>
          <a:bodyPr wrap="none" anchor="ctr">
            <a:spAutoFit/>
          </a:bodyPr>
          <a:lstStyle/>
          <a:p>
            <a:pPr algn="ctr">
              <a:spcBef>
                <a:spcPct val="50000"/>
              </a:spcBef>
            </a:pPr>
            <a:r>
              <a:rPr lang="en-US">
                <a:solidFill>
                  <a:schemeClr val="bg2"/>
                </a:solidFill>
              </a:rPr>
              <a:t>…...</a:t>
            </a:r>
            <a:endParaRPr lang="en-US">
              <a:solidFill>
                <a:schemeClr val="bg2"/>
              </a:solidFill>
              <a:latin typeface="Times New Roman" pitchFamily="18" charset="0"/>
            </a:endParaRPr>
          </a:p>
        </p:txBody>
      </p:sp>
      <p:grpSp>
        <p:nvGrpSpPr>
          <p:cNvPr id="2" name="Group 9"/>
          <p:cNvGrpSpPr>
            <a:grpSpLocks/>
          </p:cNvGrpSpPr>
          <p:nvPr/>
        </p:nvGrpSpPr>
        <p:grpSpPr bwMode="auto">
          <a:xfrm>
            <a:off x="685800" y="1295400"/>
            <a:ext cx="7924800" cy="3352800"/>
            <a:chOff x="432" y="960"/>
            <a:chExt cx="4992" cy="2112"/>
          </a:xfrm>
        </p:grpSpPr>
        <p:grpSp>
          <p:nvGrpSpPr>
            <p:cNvPr id="34893" name="Group 10"/>
            <p:cNvGrpSpPr>
              <a:grpSpLocks/>
            </p:cNvGrpSpPr>
            <p:nvPr/>
          </p:nvGrpSpPr>
          <p:grpSpPr bwMode="auto">
            <a:xfrm>
              <a:off x="2431" y="960"/>
              <a:ext cx="905" cy="807"/>
              <a:chOff x="2431" y="960"/>
              <a:chExt cx="905" cy="807"/>
            </a:xfrm>
          </p:grpSpPr>
          <p:sp>
            <p:nvSpPr>
              <p:cNvPr id="34895" name="Rectangle 11"/>
              <p:cNvSpPr>
                <a:spLocks noChangeArrowheads="1"/>
              </p:cNvSpPr>
              <p:nvPr/>
            </p:nvSpPr>
            <p:spPr bwMode="auto">
              <a:xfrm>
                <a:off x="268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6" name="Rectangle 12"/>
              <p:cNvSpPr>
                <a:spLocks noChangeArrowheads="1"/>
              </p:cNvSpPr>
              <p:nvPr/>
            </p:nvSpPr>
            <p:spPr bwMode="auto">
              <a:xfrm>
                <a:off x="259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7" name="Rectangle 13"/>
              <p:cNvSpPr>
                <a:spLocks noChangeArrowheads="1"/>
              </p:cNvSpPr>
              <p:nvPr/>
            </p:nvSpPr>
            <p:spPr bwMode="auto">
              <a:xfrm>
                <a:off x="2682"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8" name="Rectangle 14"/>
              <p:cNvSpPr>
                <a:spLocks noChangeArrowheads="1"/>
              </p:cNvSpPr>
              <p:nvPr/>
            </p:nvSpPr>
            <p:spPr bwMode="auto">
              <a:xfrm>
                <a:off x="259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9" name="Rectangle 15"/>
              <p:cNvSpPr>
                <a:spLocks noChangeArrowheads="1"/>
              </p:cNvSpPr>
              <p:nvPr/>
            </p:nvSpPr>
            <p:spPr bwMode="auto">
              <a:xfrm>
                <a:off x="251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0" name="Rectangle 16"/>
              <p:cNvSpPr>
                <a:spLocks noChangeArrowheads="1"/>
              </p:cNvSpPr>
              <p:nvPr/>
            </p:nvSpPr>
            <p:spPr bwMode="auto">
              <a:xfrm>
                <a:off x="268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1" name="Rectangle 17"/>
              <p:cNvSpPr>
                <a:spLocks noChangeArrowheads="1"/>
              </p:cNvSpPr>
              <p:nvPr/>
            </p:nvSpPr>
            <p:spPr bwMode="auto">
              <a:xfrm>
                <a:off x="2598"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2" name="Rectangle 18"/>
              <p:cNvSpPr>
                <a:spLocks noChangeArrowheads="1"/>
              </p:cNvSpPr>
              <p:nvPr/>
            </p:nvSpPr>
            <p:spPr bwMode="auto">
              <a:xfrm>
                <a:off x="2515"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3" name="Rectangle 19"/>
              <p:cNvSpPr>
                <a:spLocks noChangeArrowheads="1"/>
              </p:cNvSpPr>
              <p:nvPr/>
            </p:nvSpPr>
            <p:spPr bwMode="auto">
              <a:xfrm>
                <a:off x="243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4" name="Rectangle 20"/>
              <p:cNvSpPr>
                <a:spLocks noChangeArrowheads="1"/>
              </p:cNvSpPr>
              <p:nvPr/>
            </p:nvSpPr>
            <p:spPr bwMode="auto">
              <a:xfrm>
                <a:off x="259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5" name="Rectangle 21"/>
              <p:cNvSpPr>
                <a:spLocks noChangeArrowheads="1"/>
              </p:cNvSpPr>
              <p:nvPr/>
            </p:nvSpPr>
            <p:spPr bwMode="auto">
              <a:xfrm>
                <a:off x="2515"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6" name="Rectangle 22"/>
              <p:cNvSpPr>
                <a:spLocks noChangeArrowheads="1"/>
              </p:cNvSpPr>
              <p:nvPr/>
            </p:nvSpPr>
            <p:spPr bwMode="auto">
              <a:xfrm>
                <a:off x="2431"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7" name="Rectangle 23"/>
              <p:cNvSpPr>
                <a:spLocks noChangeArrowheads="1"/>
              </p:cNvSpPr>
              <p:nvPr/>
            </p:nvSpPr>
            <p:spPr bwMode="auto">
              <a:xfrm>
                <a:off x="2846"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8" name="Rectangle 24"/>
              <p:cNvSpPr>
                <a:spLocks noChangeArrowheads="1"/>
              </p:cNvSpPr>
              <p:nvPr/>
            </p:nvSpPr>
            <p:spPr bwMode="auto">
              <a:xfrm>
                <a:off x="2763"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9" name="Rectangle 25"/>
              <p:cNvSpPr>
                <a:spLocks noChangeArrowheads="1"/>
              </p:cNvSpPr>
              <p:nvPr/>
            </p:nvSpPr>
            <p:spPr bwMode="auto">
              <a:xfrm>
                <a:off x="2679"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0" name="Rectangle 26"/>
              <p:cNvSpPr>
                <a:spLocks noChangeArrowheads="1"/>
              </p:cNvSpPr>
              <p:nvPr/>
            </p:nvSpPr>
            <p:spPr bwMode="auto">
              <a:xfrm>
                <a:off x="2846"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1" name="Rectangle 27"/>
              <p:cNvSpPr>
                <a:spLocks noChangeArrowheads="1"/>
              </p:cNvSpPr>
              <p:nvPr/>
            </p:nvSpPr>
            <p:spPr bwMode="auto">
              <a:xfrm>
                <a:off x="2763"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2" name="Rectangle 28"/>
              <p:cNvSpPr>
                <a:spLocks noChangeArrowheads="1"/>
              </p:cNvSpPr>
              <p:nvPr/>
            </p:nvSpPr>
            <p:spPr bwMode="auto">
              <a:xfrm>
                <a:off x="2679"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3" name="Rectangle 29"/>
              <p:cNvSpPr>
                <a:spLocks noChangeArrowheads="1"/>
              </p:cNvSpPr>
              <p:nvPr/>
            </p:nvSpPr>
            <p:spPr bwMode="auto">
              <a:xfrm>
                <a:off x="2596"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4" name="Rectangle 30"/>
              <p:cNvSpPr>
                <a:spLocks noChangeArrowheads="1"/>
              </p:cNvSpPr>
              <p:nvPr/>
            </p:nvSpPr>
            <p:spPr bwMode="auto">
              <a:xfrm>
                <a:off x="2846"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5" name="Rectangle 31"/>
              <p:cNvSpPr>
                <a:spLocks noChangeArrowheads="1"/>
              </p:cNvSpPr>
              <p:nvPr/>
            </p:nvSpPr>
            <p:spPr bwMode="auto">
              <a:xfrm>
                <a:off x="2763"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6" name="Rectangle 32"/>
              <p:cNvSpPr>
                <a:spLocks noChangeArrowheads="1"/>
              </p:cNvSpPr>
              <p:nvPr/>
            </p:nvSpPr>
            <p:spPr bwMode="auto">
              <a:xfrm>
                <a:off x="2679"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7" name="Rectangle 33"/>
              <p:cNvSpPr>
                <a:spLocks noChangeArrowheads="1"/>
              </p:cNvSpPr>
              <p:nvPr/>
            </p:nvSpPr>
            <p:spPr bwMode="auto">
              <a:xfrm>
                <a:off x="2596"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8" name="Rectangle 34"/>
              <p:cNvSpPr>
                <a:spLocks noChangeArrowheads="1"/>
              </p:cNvSpPr>
              <p:nvPr/>
            </p:nvSpPr>
            <p:spPr bwMode="auto">
              <a:xfrm>
                <a:off x="2846"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9" name="Rectangle 35"/>
              <p:cNvSpPr>
                <a:spLocks noChangeArrowheads="1"/>
              </p:cNvSpPr>
              <p:nvPr/>
            </p:nvSpPr>
            <p:spPr bwMode="auto">
              <a:xfrm>
                <a:off x="2763"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0" name="Rectangle 36"/>
              <p:cNvSpPr>
                <a:spLocks noChangeArrowheads="1"/>
              </p:cNvSpPr>
              <p:nvPr/>
            </p:nvSpPr>
            <p:spPr bwMode="auto">
              <a:xfrm>
                <a:off x="2679"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1" name="Rectangle 37"/>
              <p:cNvSpPr>
                <a:spLocks noChangeArrowheads="1"/>
              </p:cNvSpPr>
              <p:nvPr/>
            </p:nvSpPr>
            <p:spPr bwMode="auto">
              <a:xfrm>
                <a:off x="3011"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2" name="Rectangle 38"/>
              <p:cNvSpPr>
                <a:spLocks noChangeArrowheads="1"/>
              </p:cNvSpPr>
              <p:nvPr/>
            </p:nvSpPr>
            <p:spPr bwMode="auto">
              <a:xfrm>
                <a:off x="2927"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3" name="Rectangle 39"/>
              <p:cNvSpPr>
                <a:spLocks noChangeArrowheads="1"/>
              </p:cNvSpPr>
              <p:nvPr/>
            </p:nvSpPr>
            <p:spPr bwMode="auto">
              <a:xfrm>
                <a:off x="2844"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4" name="Rectangle 40"/>
              <p:cNvSpPr>
                <a:spLocks noChangeArrowheads="1"/>
              </p:cNvSpPr>
              <p:nvPr/>
            </p:nvSpPr>
            <p:spPr bwMode="auto">
              <a:xfrm>
                <a:off x="3011"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5" name="Rectangle 41"/>
              <p:cNvSpPr>
                <a:spLocks noChangeArrowheads="1"/>
              </p:cNvSpPr>
              <p:nvPr/>
            </p:nvSpPr>
            <p:spPr bwMode="auto">
              <a:xfrm>
                <a:off x="2927"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6" name="Rectangle 42"/>
              <p:cNvSpPr>
                <a:spLocks noChangeArrowheads="1"/>
              </p:cNvSpPr>
              <p:nvPr/>
            </p:nvSpPr>
            <p:spPr bwMode="auto">
              <a:xfrm>
                <a:off x="2844"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7" name="Rectangle 43"/>
              <p:cNvSpPr>
                <a:spLocks noChangeArrowheads="1"/>
              </p:cNvSpPr>
              <p:nvPr/>
            </p:nvSpPr>
            <p:spPr bwMode="auto">
              <a:xfrm>
                <a:off x="3011"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8" name="Rectangle 44"/>
              <p:cNvSpPr>
                <a:spLocks noChangeArrowheads="1"/>
              </p:cNvSpPr>
              <p:nvPr/>
            </p:nvSpPr>
            <p:spPr bwMode="auto">
              <a:xfrm>
                <a:off x="2927"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9" name="Rectangle 45"/>
              <p:cNvSpPr>
                <a:spLocks noChangeArrowheads="1"/>
              </p:cNvSpPr>
              <p:nvPr/>
            </p:nvSpPr>
            <p:spPr bwMode="auto">
              <a:xfrm>
                <a:off x="2844"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0" name="Rectangle 46"/>
              <p:cNvSpPr>
                <a:spLocks noChangeArrowheads="1"/>
              </p:cNvSpPr>
              <p:nvPr/>
            </p:nvSpPr>
            <p:spPr bwMode="auto">
              <a:xfrm>
                <a:off x="2760" y="137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1" name="Rectangle 47"/>
              <p:cNvSpPr>
                <a:spLocks noChangeArrowheads="1"/>
              </p:cNvSpPr>
              <p:nvPr/>
            </p:nvSpPr>
            <p:spPr bwMode="auto">
              <a:xfrm>
                <a:off x="3011"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2" name="Rectangle 48"/>
              <p:cNvSpPr>
                <a:spLocks noChangeArrowheads="1"/>
              </p:cNvSpPr>
              <p:nvPr/>
            </p:nvSpPr>
            <p:spPr bwMode="auto">
              <a:xfrm>
                <a:off x="2844"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3" name="Rectangle 49"/>
              <p:cNvSpPr>
                <a:spLocks noChangeArrowheads="1"/>
              </p:cNvSpPr>
              <p:nvPr/>
            </p:nvSpPr>
            <p:spPr bwMode="auto">
              <a:xfrm>
                <a:off x="3176"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4" name="Rectangle 50"/>
              <p:cNvSpPr>
                <a:spLocks noChangeArrowheads="1"/>
              </p:cNvSpPr>
              <p:nvPr/>
            </p:nvSpPr>
            <p:spPr bwMode="auto">
              <a:xfrm>
                <a:off x="3092"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5" name="Rectangle 51"/>
              <p:cNvSpPr>
                <a:spLocks noChangeArrowheads="1"/>
              </p:cNvSpPr>
              <p:nvPr/>
            </p:nvSpPr>
            <p:spPr bwMode="auto">
              <a:xfrm>
                <a:off x="3009"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6" name="Rectangle 52"/>
              <p:cNvSpPr>
                <a:spLocks noChangeArrowheads="1"/>
              </p:cNvSpPr>
              <p:nvPr/>
            </p:nvSpPr>
            <p:spPr bwMode="auto">
              <a:xfrm>
                <a:off x="3092"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7" name="Rectangle 53"/>
              <p:cNvSpPr>
                <a:spLocks noChangeArrowheads="1"/>
              </p:cNvSpPr>
              <p:nvPr/>
            </p:nvSpPr>
            <p:spPr bwMode="auto">
              <a:xfrm>
                <a:off x="3009"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8" name="Rectangle 54"/>
              <p:cNvSpPr>
                <a:spLocks noChangeArrowheads="1"/>
              </p:cNvSpPr>
              <p:nvPr/>
            </p:nvSpPr>
            <p:spPr bwMode="auto">
              <a:xfrm>
                <a:off x="2925"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9" name="Rectangle 55"/>
              <p:cNvSpPr>
                <a:spLocks noChangeArrowheads="1"/>
              </p:cNvSpPr>
              <p:nvPr/>
            </p:nvSpPr>
            <p:spPr bwMode="auto">
              <a:xfrm>
                <a:off x="3176"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0" name="Rectangle 56"/>
              <p:cNvSpPr>
                <a:spLocks noChangeArrowheads="1"/>
              </p:cNvSpPr>
              <p:nvPr/>
            </p:nvSpPr>
            <p:spPr bwMode="auto">
              <a:xfrm>
                <a:off x="3176"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1" name="Rectangle 57"/>
              <p:cNvSpPr>
                <a:spLocks noChangeArrowheads="1"/>
              </p:cNvSpPr>
              <p:nvPr/>
            </p:nvSpPr>
            <p:spPr bwMode="auto">
              <a:xfrm>
                <a:off x="3092"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2" name="Rectangle 58"/>
              <p:cNvSpPr>
                <a:spLocks noChangeArrowheads="1"/>
              </p:cNvSpPr>
              <p:nvPr/>
            </p:nvSpPr>
            <p:spPr bwMode="auto">
              <a:xfrm>
                <a:off x="2925"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3" name="Rectangle 59"/>
              <p:cNvSpPr>
                <a:spLocks noChangeArrowheads="1"/>
              </p:cNvSpPr>
              <p:nvPr/>
            </p:nvSpPr>
            <p:spPr bwMode="auto">
              <a:xfrm>
                <a:off x="2760"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sp>
          <p:nvSpPr>
            <p:cNvPr id="34894" name="Rectangle 60"/>
            <p:cNvSpPr>
              <a:spLocks noChangeArrowheads="1"/>
            </p:cNvSpPr>
            <p:nvPr/>
          </p:nvSpPr>
          <p:spPr bwMode="auto">
            <a:xfrm>
              <a:off x="432" y="278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Initialize to a volume V containing the true scene</a:t>
              </a:r>
            </a:p>
          </p:txBody>
        </p:sp>
      </p:grpSp>
      <p:grpSp>
        <p:nvGrpSpPr>
          <p:cNvPr id="4" name="Group 61"/>
          <p:cNvGrpSpPr>
            <a:grpSpLocks/>
          </p:cNvGrpSpPr>
          <p:nvPr/>
        </p:nvGrpSpPr>
        <p:grpSpPr bwMode="auto">
          <a:xfrm>
            <a:off x="685800" y="4648200"/>
            <a:ext cx="7924800" cy="1524000"/>
            <a:chOff x="432" y="3072"/>
            <a:chExt cx="4992" cy="960"/>
          </a:xfrm>
        </p:grpSpPr>
        <p:sp>
          <p:nvSpPr>
            <p:cNvPr id="34891" name="Rectangle 62"/>
            <p:cNvSpPr>
              <a:spLocks noChangeArrowheads="1"/>
            </p:cNvSpPr>
            <p:nvPr/>
          </p:nvSpPr>
          <p:spPr bwMode="auto">
            <a:xfrm>
              <a:off x="624" y="3072"/>
              <a:ext cx="4416" cy="960"/>
            </a:xfrm>
            <a:prstGeom prst="rect">
              <a:avLst/>
            </a:prstGeom>
            <a:noFill/>
            <a:ln w="28575">
              <a:solidFill>
                <a:schemeClr val="hlink"/>
              </a:solidFill>
              <a:miter lim="800000"/>
              <a:headEnd/>
              <a:tailEnd/>
            </a:ln>
          </p:spPr>
          <p:txBody>
            <a:bodyPr wrap="none" anchor="ctr"/>
            <a:lstStyle/>
            <a:p>
              <a:endParaRPr lang="en-US"/>
            </a:p>
          </p:txBody>
        </p:sp>
        <p:sp>
          <p:nvSpPr>
            <p:cNvPr id="34892" name="Rectangle 63"/>
            <p:cNvSpPr>
              <a:spLocks noChangeArrowheads="1"/>
            </p:cNvSpPr>
            <p:nvPr/>
          </p:nvSpPr>
          <p:spPr bwMode="auto">
            <a:xfrm>
              <a:off x="432" y="374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Repeat until convergence</a:t>
              </a:r>
            </a:p>
          </p:txBody>
        </p:sp>
      </p:grpSp>
      <p:grpSp>
        <p:nvGrpSpPr>
          <p:cNvPr id="5" name="Group 64"/>
          <p:cNvGrpSpPr>
            <a:grpSpLocks/>
          </p:cNvGrpSpPr>
          <p:nvPr/>
        </p:nvGrpSpPr>
        <p:grpSpPr bwMode="auto">
          <a:xfrm>
            <a:off x="685800" y="1943100"/>
            <a:ext cx="7924800" cy="3086100"/>
            <a:chOff x="432" y="1368"/>
            <a:chExt cx="4992" cy="1944"/>
          </a:xfrm>
        </p:grpSpPr>
        <p:sp>
          <p:nvSpPr>
            <p:cNvPr id="34889" name="Rectangle 65"/>
            <p:cNvSpPr>
              <a:spLocks noChangeArrowheads="1"/>
            </p:cNvSpPr>
            <p:nvPr/>
          </p:nvSpPr>
          <p:spPr bwMode="auto">
            <a:xfrm>
              <a:off x="432" y="302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Choose a </a:t>
              </a:r>
              <a:r>
                <a:rPr lang="en-US" sz="2000" dirty="0" err="1">
                  <a:solidFill>
                    <a:schemeClr val="bg2"/>
                  </a:solidFill>
                </a:rPr>
                <a:t>voxel</a:t>
              </a:r>
              <a:r>
                <a:rPr lang="en-US" sz="2000" dirty="0">
                  <a:solidFill>
                    <a:schemeClr val="bg2"/>
                  </a:solidFill>
                </a:rPr>
                <a:t> on the </a:t>
              </a:r>
              <a:r>
                <a:rPr lang="en-US" sz="2000" dirty="0" smtClean="0">
                  <a:solidFill>
                    <a:schemeClr val="bg2"/>
                  </a:solidFill>
                </a:rPr>
                <a:t>outside of the volume</a:t>
              </a:r>
              <a:endParaRPr lang="en-US" sz="2000" dirty="0">
                <a:solidFill>
                  <a:schemeClr val="bg2"/>
                </a:solidFill>
              </a:endParaRPr>
            </a:p>
          </p:txBody>
        </p:sp>
        <p:sp>
          <p:nvSpPr>
            <p:cNvPr id="34890" name="Rectangle 66"/>
            <p:cNvSpPr>
              <a:spLocks noChangeArrowheads="1"/>
            </p:cNvSpPr>
            <p:nvPr/>
          </p:nvSpPr>
          <p:spPr bwMode="auto">
            <a:xfrm>
              <a:off x="2756" y="1368"/>
              <a:ext cx="164" cy="164"/>
            </a:xfrm>
            <a:prstGeom prst="rect">
              <a:avLst/>
            </a:prstGeom>
            <a:solidFill>
              <a:schemeClr val="hlink"/>
            </a:solidFill>
            <a:ln w="12700">
              <a:noFill/>
              <a:miter lim="800000"/>
              <a:headEnd/>
              <a:tailEnd/>
            </a:ln>
          </p:spPr>
          <p:txBody>
            <a:bodyPr wrap="none" anchor="ctr"/>
            <a:lstStyle/>
            <a:p>
              <a:endParaRPr lang="en-US"/>
            </a:p>
          </p:txBody>
        </p:sp>
      </p:grpSp>
      <p:grpSp>
        <p:nvGrpSpPr>
          <p:cNvPr id="6" name="Group 67"/>
          <p:cNvGrpSpPr>
            <a:grpSpLocks/>
          </p:cNvGrpSpPr>
          <p:nvPr/>
        </p:nvGrpSpPr>
        <p:grpSpPr bwMode="auto">
          <a:xfrm>
            <a:off x="692150" y="1295400"/>
            <a:ext cx="7924800" cy="4495800"/>
            <a:chOff x="436" y="960"/>
            <a:chExt cx="4992" cy="2832"/>
          </a:xfrm>
        </p:grpSpPr>
        <p:sp>
          <p:nvSpPr>
            <p:cNvPr id="34839" name="Rectangle 68"/>
            <p:cNvSpPr>
              <a:spLocks noChangeArrowheads="1"/>
            </p:cNvSpPr>
            <p:nvPr/>
          </p:nvSpPr>
          <p:spPr bwMode="auto">
            <a:xfrm>
              <a:off x="436" y="350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Carve if not </a:t>
              </a:r>
              <a:r>
                <a:rPr lang="en-US" sz="2000" dirty="0" smtClean="0">
                  <a:solidFill>
                    <a:schemeClr val="bg2"/>
                  </a:solidFill>
                </a:rPr>
                <a:t>photo-consistent (inside object’s silhouette)</a:t>
              </a:r>
              <a:endParaRPr lang="en-US" sz="2000" dirty="0">
                <a:solidFill>
                  <a:schemeClr val="bg2"/>
                </a:solidFill>
              </a:endParaRPr>
            </a:p>
          </p:txBody>
        </p:sp>
        <p:grpSp>
          <p:nvGrpSpPr>
            <p:cNvPr id="34840" name="Group 69"/>
            <p:cNvGrpSpPr>
              <a:grpSpLocks/>
            </p:cNvGrpSpPr>
            <p:nvPr/>
          </p:nvGrpSpPr>
          <p:grpSpPr bwMode="auto">
            <a:xfrm>
              <a:off x="2430" y="960"/>
              <a:ext cx="905" cy="807"/>
              <a:chOff x="3847" y="960"/>
              <a:chExt cx="905" cy="807"/>
            </a:xfrm>
          </p:grpSpPr>
          <p:sp>
            <p:nvSpPr>
              <p:cNvPr id="34841" name="Rectangle 70"/>
              <p:cNvSpPr>
                <a:spLocks noChangeArrowheads="1"/>
              </p:cNvSpPr>
              <p:nvPr/>
            </p:nvSpPr>
            <p:spPr bwMode="auto">
              <a:xfrm>
                <a:off x="4098"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2" name="Rectangle 71"/>
              <p:cNvSpPr>
                <a:spLocks noChangeArrowheads="1"/>
              </p:cNvSpPr>
              <p:nvPr/>
            </p:nvSpPr>
            <p:spPr bwMode="auto">
              <a:xfrm>
                <a:off x="4014"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3" name="Rectangle 72"/>
              <p:cNvSpPr>
                <a:spLocks noChangeArrowheads="1"/>
              </p:cNvSpPr>
              <p:nvPr/>
            </p:nvSpPr>
            <p:spPr bwMode="auto">
              <a:xfrm>
                <a:off x="4098"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4" name="Rectangle 73"/>
              <p:cNvSpPr>
                <a:spLocks noChangeArrowheads="1"/>
              </p:cNvSpPr>
              <p:nvPr/>
            </p:nvSpPr>
            <p:spPr bwMode="auto">
              <a:xfrm>
                <a:off x="4014"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5" name="Rectangle 74"/>
              <p:cNvSpPr>
                <a:spLocks noChangeArrowheads="1"/>
              </p:cNvSpPr>
              <p:nvPr/>
            </p:nvSpPr>
            <p:spPr bwMode="auto">
              <a:xfrm>
                <a:off x="3931"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6" name="Rectangle 75"/>
              <p:cNvSpPr>
                <a:spLocks noChangeArrowheads="1"/>
              </p:cNvSpPr>
              <p:nvPr/>
            </p:nvSpPr>
            <p:spPr bwMode="auto">
              <a:xfrm>
                <a:off x="4098"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7" name="Rectangle 76"/>
              <p:cNvSpPr>
                <a:spLocks noChangeArrowheads="1"/>
              </p:cNvSpPr>
              <p:nvPr/>
            </p:nvSpPr>
            <p:spPr bwMode="auto">
              <a:xfrm>
                <a:off x="4014"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8" name="Rectangle 77"/>
              <p:cNvSpPr>
                <a:spLocks noChangeArrowheads="1"/>
              </p:cNvSpPr>
              <p:nvPr/>
            </p:nvSpPr>
            <p:spPr bwMode="auto">
              <a:xfrm>
                <a:off x="3931"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9" name="Rectangle 78"/>
              <p:cNvSpPr>
                <a:spLocks noChangeArrowheads="1"/>
              </p:cNvSpPr>
              <p:nvPr/>
            </p:nvSpPr>
            <p:spPr bwMode="auto">
              <a:xfrm>
                <a:off x="3847"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0" name="Rectangle 79"/>
              <p:cNvSpPr>
                <a:spLocks noChangeArrowheads="1"/>
              </p:cNvSpPr>
              <p:nvPr/>
            </p:nvSpPr>
            <p:spPr bwMode="auto">
              <a:xfrm>
                <a:off x="4014"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1" name="Rectangle 80"/>
              <p:cNvSpPr>
                <a:spLocks noChangeArrowheads="1"/>
              </p:cNvSpPr>
              <p:nvPr/>
            </p:nvSpPr>
            <p:spPr bwMode="auto">
              <a:xfrm>
                <a:off x="3931"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2" name="Rectangle 81"/>
              <p:cNvSpPr>
                <a:spLocks noChangeArrowheads="1"/>
              </p:cNvSpPr>
              <p:nvPr/>
            </p:nvSpPr>
            <p:spPr bwMode="auto">
              <a:xfrm>
                <a:off x="3847"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3" name="Rectangle 82"/>
              <p:cNvSpPr>
                <a:spLocks noChangeArrowheads="1"/>
              </p:cNvSpPr>
              <p:nvPr/>
            </p:nvSpPr>
            <p:spPr bwMode="auto">
              <a:xfrm>
                <a:off x="4262"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4" name="Rectangle 83"/>
              <p:cNvSpPr>
                <a:spLocks noChangeArrowheads="1"/>
              </p:cNvSpPr>
              <p:nvPr/>
            </p:nvSpPr>
            <p:spPr bwMode="auto">
              <a:xfrm>
                <a:off x="4179"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5" name="Rectangle 84"/>
              <p:cNvSpPr>
                <a:spLocks noChangeArrowheads="1"/>
              </p:cNvSpPr>
              <p:nvPr/>
            </p:nvSpPr>
            <p:spPr bwMode="auto">
              <a:xfrm>
                <a:off x="4095"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6" name="Rectangle 85"/>
              <p:cNvSpPr>
                <a:spLocks noChangeArrowheads="1"/>
              </p:cNvSpPr>
              <p:nvPr/>
            </p:nvSpPr>
            <p:spPr bwMode="auto">
              <a:xfrm>
                <a:off x="4262"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7" name="Rectangle 86"/>
              <p:cNvSpPr>
                <a:spLocks noChangeArrowheads="1"/>
              </p:cNvSpPr>
              <p:nvPr/>
            </p:nvSpPr>
            <p:spPr bwMode="auto">
              <a:xfrm>
                <a:off x="4179"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8" name="Rectangle 87"/>
              <p:cNvSpPr>
                <a:spLocks noChangeArrowheads="1"/>
              </p:cNvSpPr>
              <p:nvPr/>
            </p:nvSpPr>
            <p:spPr bwMode="auto">
              <a:xfrm>
                <a:off x="4095"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9" name="Rectangle 88"/>
              <p:cNvSpPr>
                <a:spLocks noChangeArrowheads="1"/>
              </p:cNvSpPr>
              <p:nvPr/>
            </p:nvSpPr>
            <p:spPr bwMode="auto">
              <a:xfrm>
                <a:off x="4012"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0" name="Rectangle 89"/>
              <p:cNvSpPr>
                <a:spLocks noChangeArrowheads="1"/>
              </p:cNvSpPr>
              <p:nvPr/>
            </p:nvSpPr>
            <p:spPr bwMode="auto">
              <a:xfrm>
                <a:off x="4262"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1" name="Rectangle 90"/>
              <p:cNvSpPr>
                <a:spLocks noChangeArrowheads="1"/>
              </p:cNvSpPr>
              <p:nvPr/>
            </p:nvSpPr>
            <p:spPr bwMode="auto">
              <a:xfrm>
                <a:off x="4179"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2" name="Rectangle 91"/>
              <p:cNvSpPr>
                <a:spLocks noChangeArrowheads="1"/>
              </p:cNvSpPr>
              <p:nvPr/>
            </p:nvSpPr>
            <p:spPr bwMode="auto">
              <a:xfrm>
                <a:off x="4095"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3" name="Rectangle 92"/>
              <p:cNvSpPr>
                <a:spLocks noChangeArrowheads="1"/>
              </p:cNvSpPr>
              <p:nvPr/>
            </p:nvSpPr>
            <p:spPr bwMode="auto">
              <a:xfrm>
                <a:off x="4012"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4" name="Rectangle 93"/>
              <p:cNvSpPr>
                <a:spLocks noChangeArrowheads="1"/>
              </p:cNvSpPr>
              <p:nvPr/>
            </p:nvSpPr>
            <p:spPr bwMode="auto">
              <a:xfrm>
                <a:off x="4262"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5" name="Rectangle 94"/>
              <p:cNvSpPr>
                <a:spLocks noChangeArrowheads="1"/>
              </p:cNvSpPr>
              <p:nvPr/>
            </p:nvSpPr>
            <p:spPr bwMode="auto">
              <a:xfrm>
                <a:off x="4179"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6" name="Rectangle 95"/>
              <p:cNvSpPr>
                <a:spLocks noChangeArrowheads="1"/>
              </p:cNvSpPr>
              <p:nvPr/>
            </p:nvSpPr>
            <p:spPr bwMode="auto">
              <a:xfrm>
                <a:off x="4095"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7" name="Rectangle 96"/>
              <p:cNvSpPr>
                <a:spLocks noChangeArrowheads="1"/>
              </p:cNvSpPr>
              <p:nvPr/>
            </p:nvSpPr>
            <p:spPr bwMode="auto">
              <a:xfrm>
                <a:off x="4427"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8" name="Rectangle 97"/>
              <p:cNvSpPr>
                <a:spLocks noChangeArrowheads="1"/>
              </p:cNvSpPr>
              <p:nvPr/>
            </p:nvSpPr>
            <p:spPr bwMode="auto">
              <a:xfrm>
                <a:off x="4343"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9" name="Rectangle 98"/>
              <p:cNvSpPr>
                <a:spLocks noChangeArrowheads="1"/>
              </p:cNvSpPr>
              <p:nvPr/>
            </p:nvSpPr>
            <p:spPr bwMode="auto">
              <a:xfrm>
                <a:off x="4260"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0" name="Rectangle 99"/>
              <p:cNvSpPr>
                <a:spLocks noChangeArrowheads="1"/>
              </p:cNvSpPr>
              <p:nvPr/>
            </p:nvSpPr>
            <p:spPr bwMode="auto">
              <a:xfrm>
                <a:off x="4427"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1" name="Rectangle 100"/>
              <p:cNvSpPr>
                <a:spLocks noChangeArrowheads="1"/>
              </p:cNvSpPr>
              <p:nvPr/>
            </p:nvSpPr>
            <p:spPr bwMode="auto">
              <a:xfrm>
                <a:off x="4343"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2" name="Rectangle 101"/>
              <p:cNvSpPr>
                <a:spLocks noChangeArrowheads="1"/>
              </p:cNvSpPr>
              <p:nvPr/>
            </p:nvSpPr>
            <p:spPr bwMode="auto">
              <a:xfrm>
                <a:off x="4260"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3" name="Rectangle 102"/>
              <p:cNvSpPr>
                <a:spLocks noChangeArrowheads="1"/>
              </p:cNvSpPr>
              <p:nvPr/>
            </p:nvSpPr>
            <p:spPr bwMode="auto">
              <a:xfrm>
                <a:off x="4427"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4" name="Rectangle 103"/>
              <p:cNvSpPr>
                <a:spLocks noChangeArrowheads="1"/>
              </p:cNvSpPr>
              <p:nvPr/>
            </p:nvSpPr>
            <p:spPr bwMode="auto">
              <a:xfrm>
                <a:off x="4343"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5" name="Rectangle 104"/>
              <p:cNvSpPr>
                <a:spLocks noChangeArrowheads="1"/>
              </p:cNvSpPr>
              <p:nvPr/>
            </p:nvSpPr>
            <p:spPr bwMode="auto">
              <a:xfrm>
                <a:off x="4260"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6" name="Rectangle 105"/>
              <p:cNvSpPr>
                <a:spLocks noChangeArrowheads="1"/>
              </p:cNvSpPr>
              <p:nvPr/>
            </p:nvSpPr>
            <p:spPr bwMode="auto">
              <a:xfrm>
                <a:off x="4427"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7" name="Rectangle 106"/>
              <p:cNvSpPr>
                <a:spLocks noChangeArrowheads="1"/>
              </p:cNvSpPr>
              <p:nvPr/>
            </p:nvSpPr>
            <p:spPr bwMode="auto">
              <a:xfrm>
                <a:off x="4260"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8" name="Rectangle 107"/>
              <p:cNvSpPr>
                <a:spLocks noChangeArrowheads="1"/>
              </p:cNvSpPr>
              <p:nvPr/>
            </p:nvSpPr>
            <p:spPr bwMode="auto">
              <a:xfrm>
                <a:off x="459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9" name="Rectangle 108"/>
              <p:cNvSpPr>
                <a:spLocks noChangeArrowheads="1"/>
              </p:cNvSpPr>
              <p:nvPr/>
            </p:nvSpPr>
            <p:spPr bwMode="auto">
              <a:xfrm>
                <a:off x="450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0" name="Rectangle 109"/>
              <p:cNvSpPr>
                <a:spLocks noChangeArrowheads="1"/>
              </p:cNvSpPr>
              <p:nvPr/>
            </p:nvSpPr>
            <p:spPr bwMode="auto">
              <a:xfrm>
                <a:off x="4425"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1" name="Rectangle 110"/>
              <p:cNvSpPr>
                <a:spLocks noChangeArrowheads="1"/>
              </p:cNvSpPr>
              <p:nvPr/>
            </p:nvSpPr>
            <p:spPr bwMode="auto">
              <a:xfrm>
                <a:off x="450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2" name="Rectangle 111"/>
              <p:cNvSpPr>
                <a:spLocks noChangeArrowheads="1"/>
              </p:cNvSpPr>
              <p:nvPr/>
            </p:nvSpPr>
            <p:spPr bwMode="auto">
              <a:xfrm>
                <a:off x="442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3" name="Rectangle 112"/>
              <p:cNvSpPr>
                <a:spLocks noChangeArrowheads="1"/>
              </p:cNvSpPr>
              <p:nvPr/>
            </p:nvSpPr>
            <p:spPr bwMode="auto">
              <a:xfrm>
                <a:off x="4341"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4" name="Rectangle 113"/>
              <p:cNvSpPr>
                <a:spLocks noChangeArrowheads="1"/>
              </p:cNvSpPr>
              <p:nvPr/>
            </p:nvSpPr>
            <p:spPr bwMode="auto">
              <a:xfrm>
                <a:off x="459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5" name="Rectangle 114"/>
              <p:cNvSpPr>
                <a:spLocks noChangeArrowheads="1"/>
              </p:cNvSpPr>
              <p:nvPr/>
            </p:nvSpPr>
            <p:spPr bwMode="auto">
              <a:xfrm>
                <a:off x="4592"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6" name="Rectangle 115"/>
              <p:cNvSpPr>
                <a:spLocks noChangeArrowheads="1"/>
              </p:cNvSpPr>
              <p:nvPr/>
            </p:nvSpPr>
            <p:spPr bwMode="auto">
              <a:xfrm>
                <a:off x="450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7" name="Rectangle 116"/>
              <p:cNvSpPr>
                <a:spLocks noChangeArrowheads="1"/>
              </p:cNvSpPr>
              <p:nvPr/>
            </p:nvSpPr>
            <p:spPr bwMode="auto">
              <a:xfrm>
                <a:off x="434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8" name="Rectangle 117"/>
              <p:cNvSpPr>
                <a:spLocks noChangeArrowheads="1"/>
              </p:cNvSpPr>
              <p:nvPr/>
            </p:nvSpPr>
            <p:spPr bwMode="auto">
              <a:xfrm>
                <a:off x="4176"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grpSp>
      <p:grpSp>
        <p:nvGrpSpPr>
          <p:cNvPr id="8" name="Group 118"/>
          <p:cNvGrpSpPr>
            <a:grpSpLocks/>
          </p:cNvGrpSpPr>
          <p:nvPr/>
        </p:nvGrpSpPr>
        <p:grpSpPr bwMode="auto">
          <a:xfrm>
            <a:off x="685800" y="2082800"/>
            <a:ext cx="7924800" cy="3327400"/>
            <a:chOff x="432" y="1456"/>
            <a:chExt cx="4992" cy="2096"/>
          </a:xfrm>
        </p:grpSpPr>
        <p:sp>
          <p:nvSpPr>
            <p:cNvPr id="34831" name="Rectangle 119"/>
            <p:cNvSpPr>
              <a:spLocks noChangeArrowheads="1"/>
            </p:cNvSpPr>
            <p:nvPr/>
          </p:nvSpPr>
          <p:spPr bwMode="auto">
            <a:xfrm>
              <a:off x="432" y="326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Project to visible input images</a:t>
              </a:r>
            </a:p>
          </p:txBody>
        </p:sp>
        <p:grpSp>
          <p:nvGrpSpPr>
            <p:cNvPr id="34832" name="Group 120"/>
            <p:cNvGrpSpPr>
              <a:grpSpLocks/>
            </p:cNvGrpSpPr>
            <p:nvPr/>
          </p:nvGrpSpPr>
          <p:grpSpPr bwMode="auto">
            <a:xfrm>
              <a:off x="489" y="1456"/>
              <a:ext cx="4728" cy="688"/>
              <a:chOff x="489" y="1456"/>
              <a:chExt cx="4728" cy="688"/>
            </a:xfrm>
          </p:grpSpPr>
          <p:grpSp>
            <p:nvGrpSpPr>
              <p:cNvPr id="34833" name="Group 121"/>
              <p:cNvGrpSpPr>
                <a:grpSpLocks/>
              </p:cNvGrpSpPr>
              <p:nvPr/>
            </p:nvGrpSpPr>
            <p:grpSpPr bwMode="auto">
              <a:xfrm>
                <a:off x="489" y="1456"/>
                <a:ext cx="2374" cy="534"/>
                <a:chOff x="504" y="2471"/>
                <a:chExt cx="2374" cy="534"/>
              </a:xfrm>
            </p:grpSpPr>
            <p:sp>
              <p:nvSpPr>
                <p:cNvPr id="34837" name="Line 122"/>
                <p:cNvSpPr>
                  <a:spLocks noChangeShapeType="1"/>
                </p:cNvSpPr>
                <p:nvPr/>
              </p:nvSpPr>
              <p:spPr bwMode="auto">
                <a:xfrm flipH="1">
                  <a:off x="1719" y="2471"/>
                  <a:ext cx="1159" cy="262"/>
                </a:xfrm>
                <a:prstGeom prst="line">
                  <a:avLst/>
                </a:prstGeom>
                <a:noFill/>
                <a:ln w="28575">
                  <a:solidFill>
                    <a:srgbClr val="FF9933"/>
                  </a:solidFill>
                  <a:round/>
                  <a:headEnd/>
                  <a:tailEnd/>
                </a:ln>
              </p:spPr>
              <p:txBody>
                <a:bodyPr wrap="none" anchor="ctr"/>
                <a:lstStyle/>
                <a:p>
                  <a:endParaRPr lang="en-US"/>
                </a:p>
              </p:txBody>
            </p:sp>
            <p:sp>
              <p:nvSpPr>
                <p:cNvPr id="34838" name="Line 123"/>
                <p:cNvSpPr>
                  <a:spLocks noChangeShapeType="1"/>
                </p:cNvSpPr>
                <p:nvPr/>
              </p:nvSpPr>
              <p:spPr bwMode="auto">
                <a:xfrm flipH="1">
                  <a:off x="504" y="2805"/>
                  <a:ext cx="903" cy="200"/>
                </a:xfrm>
                <a:prstGeom prst="line">
                  <a:avLst/>
                </a:prstGeom>
                <a:noFill/>
                <a:ln w="28575">
                  <a:solidFill>
                    <a:srgbClr val="FF9933"/>
                  </a:solidFill>
                  <a:round/>
                  <a:headEnd/>
                  <a:tailEnd/>
                </a:ln>
              </p:spPr>
              <p:txBody>
                <a:bodyPr wrap="none" anchor="ctr"/>
                <a:lstStyle/>
                <a:p>
                  <a:endParaRPr lang="en-US"/>
                </a:p>
              </p:txBody>
            </p:sp>
          </p:grpSp>
          <p:grpSp>
            <p:nvGrpSpPr>
              <p:cNvPr id="34834" name="Group 124"/>
              <p:cNvGrpSpPr>
                <a:grpSpLocks/>
              </p:cNvGrpSpPr>
              <p:nvPr/>
            </p:nvGrpSpPr>
            <p:grpSpPr bwMode="auto">
              <a:xfrm>
                <a:off x="2857" y="1456"/>
                <a:ext cx="2360" cy="688"/>
                <a:chOff x="2872" y="2471"/>
                <a:chExt cx="2360" cy="688"/>
              </a:xfrm>
            </p:grpSpPr>
            <p:sp>
              <p:nvSpPr>
                <p:cNvPr id="34835" name="Line 125"/>
                <p:cNvSpPr>
                  <a:spLocks noChangeShapeType="1"/>
                </p:cNvSpPr>
                <p:nvPr/>
              </p:nvSpPr>
              <p:spPr bwMode="auto">
                <a:xfrm>
                  <a:off x="2872" y="2471"/>
                  <a:ext cx="1195" cy="349"/>
                </a:xfrm>
                <a:prstGeom prst="line">
                  <a:avLst/>
                </a:prstGeom>
                <a:noFill/>
                <a:ln w="28575">
                  <a:solidFill>
                    <a:srgbClr val="FF9933"/>
                  </a:solidFill>
                  <a:round/>
                  <a:headEnd/>
                  <a:tailEnd/>
                </a:ln>
              </p:spPr>
              <p:txBody>
                <a:bodyPr wrap="none" anchor="ctr"/>
                <a:lstStyle/>
                <a:p>
                  <a:endParaRPr lang="en-US"/>
                </a:p>
              </p:txBody>
            </p:sp>
            <p:sp>
              <p:nvSpPr>
                <p:cNvPr id="34836" name="Line 126"/>
                <p:cNvSpPr>
                  <a:spLocks noChangeShapeType="1"/>
                </p:cNvSpPr>
                <p:nvPr/>
              </p:nvSpPr>
              <p:spPr bwMode="auto">
                <a:xfrm>
                  <a:off x="4437" y="2923"/>
                  <a:ext cx="795" cy="236"/>
                </a:xfrm>
                <a:prstGeom prst="line">
                  <a:avLst/>
                </a:prstGeom>
                <a:noFill/>
                <a:ln w="28575">
                  <a:solidFill>
                    <a:srgbClr val="FF9933"/>
                  </a:solidFill>
                  <a:round/>
                  <a:headEnd/>
                  <a:tailEnd/>
                </a:ln>
              </p:spPr>
              <p:txBody>
                <a:bodyPr wrap="none" anchor="ctr"/>
                <a:lstStyle/>
                <a:p>
                  <a:endParaRPr lang="en-US"/>
                </a:p>
              </p:txBody>
            </p:sp>
          </p:grpSp>
        </p:grpSp>
      </p:grpSp>
      <p:sp>
        <p:nvSpPr>
          <p:cNvPr id="34830" name="Rectangle 127"/>
          <p:cNvSpPr>
            <a:spLocks noChangeArrowheads="1"/>
          </p:cNvSpPr>
          <p:nvPr/>
        </p:nvSpPr>
        <p:spPr bwMode="auto">
          <a:xfrm>
            <a:off x="0" y="6353175"/>
            <a:ext cx="9144000" cy="366713"/>
          </a:xfrm>
          <a:prstGeom prst="rect">
            <a:avLst/>
          </a:prstGeom>
          <a:noFill/>
          <a:ln w="9525">
            <a:noFill/>
            <a:miter lim="800000"/>
            <a:headEnd/>
            <a:tailEnd/>
          </a:ln>
        </p:spPr>
        <p:txBody>
          <a:bodyPr anchor="ctr">
            <a:spAutoFit/>
          </a:bodyPr>
          <a:lstStyle/>
          <a:p>
            <a:r>
              <a:rPr lang="en-US" sz="1800">
                <a:solidFill>
                  <a:schemeClr val="bg2"/>
                </a:solidFill>
              </a:rPr>
              <a:t>K. N. Kutulakos and S. M. Seitz, </a:t>
            </a:r>
            <a:r>
              <a:rPr lang="en-US" sz="1800" b="1">
                <a:solidFill>
                  <a:schemeClr val="bg2"/>
                </a:solidFill>
                <a:hlinkClick r:id="rId3"/>
              </a:rPr>
              <a:t>A Theory of Shape by Space Carving</a:t>
            </a:r>
            <a:r>
              <a:rPr lang="en-US" sz="1800">
                <a:solidFill>
                  <a:schemeClr val="bg2"/>
                </a:solidFill>
              </a:rPr>
              <a:t>, </a:t>
            </a:r>
            <a:r>
              <a:rPr lang="en-US" sz="1800" i="1">
                <a:solidFill>
                  <a:schemeClr val="bg2"/>
                </a:solidFill>
              </a:rPr>
              <a:t>ICCV</a:t>
            </a:r>
            <a:r>
              <a:rPr lang="en-US" sz="1800">
                <a:solidFill>
                  <a:schemeClr val="bg2"/>
                </a:solidFill>
              </a:rPr>
              <a:t>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7" name="Picture 3" descr="000_0022"/>
          <p:cNvPicPr>
            <a:picLocks noChangeAspect="1" noChangeArrowheads="1"/>
          </p:cNvPicPr>
          <p:nvPr/>
        </p:nvPicPr>
        <p:blipFill>
          <a:blip r:embed="rId3" cstate="print"/>
          <a:srcRect/>
          <a:stretch>
            <a:fillRect/>
          </a:stretch>
        </p:blipFill>
        <p:spPr bwMode="auto">
          <a:xfrm>
            <a:off x="476250" y="2393950"/>
            <a:ext cx="4037013" cy="3024188"/>
          </a:xfrm>
          <a:prstGeom prst="rect">
            <a:avLst/>
          </a:prstGeom>
          <a:noFill/>
          <a:ln w="9525">
            <a:solidFill>
              <a:schemeClr val="tx1"/>
            </a:solidFill>
            <a:miter lim="800000"/>
            <a:headEnd/>
            <a:tailEnd/>
          </a:ln>
        </p:spPr>
      </p:pic>
      <p:pic>
        <p:nvPicPr>
          <p:cNvPr id="441348" name="Picture 4" descr="capture0000"/>
          <p:cNvPicPr>
            <a:picLocks noChangeAspect="1" noChangeArrowheads="1"/>
          </p:cNvPicPr>
          <p:nvPr/>
        </p:nvPicPr>
        <p:blipFill>
          <a:blip r:embed="rId4"/>
          <a:srcRect/>
          <a:stretch>
            <a:fillRect/>
          </a:stretch>
        </p:blipFill>
        <p:spPr bwMode="auto">
          <a:xfrm>
            <a:off x="4524375" y="1512888"/>
            <a:ext cx="1703388" cy="2478087"/>
          </a:xfrm>
          <a:prstGeom prst="rect">
            <a:avLst/>
          </a:prstGeom>
          <a:noFill/>
        </p:spPr>
      </p:pic>
      <p:pic>
        <p:nvPicPr>
          <p:cNvPr id="441349" name="Picture 5" descr="capture0001"/>
          <p:cNvPicPr>
            <a:picLocks noChangeAspect="1" noChangeArrowheads="1"/>
          </p:cNvPicPr>
          <p:nvPr/>
        </p:nvPicPr>
        <p:blipFill>
          <a:blip r:embed="rId5"/>
          <a:srcRect/>
          <a:stretch>
            <a:fillRect/>
          </a:stretch>
        </p:blipFill>
        <p:spPr bwMode="auto">
          <a:xfrm>
            <a:off x="5892800" y="1595438"/>
            <a:ext cx="1590675" cy="2312987"/>
          </a:xfrm>
          <a:prstGeom prst="rect">
            <a:avLst/>
          </a:prstGeom>
          <a:noFill/>
        </p:spPr>
      </p:pic>
      <p:pic>
        <p:nvPicPr>
          <p:cNvPr id="441350" name="Picture 6" descr="capture0002"/>
          <p:cNvPicPr>
            <a:picLocks noChangeAspect="1" noChangeArrowheads="1"/>
          </p:cNvPicPr>
          <p:nvPr/>
        </p:nvPicPr>
        <p:blipFill>
          <a:blip r:embed="rId6"/>
          <a:srcRect/>
          <a:stretch>
            <a:fillRect/>
          </a:stretch>
        </p:blipFill>
        <p:spPr bwMode="auto">
          <a:xfrm>
            <a:off x="7191375" y="1300163"/>
            <a:ext cx="1925638" cy="2800350"/>
          </a:xfrm>
          <a:prstGeom prst="rect">
            <a:avLst/>
          </a:prstGeom>
          <a:noFill/>
        </p:spPr>
      </p:pic>
      <p:pic>
        <p:nvPicPr>
          <p:cNvPr id="441351" name="Picture 7" descr="capture0007"/>
          <p:cNvPicPr>
            <a:picLocks noChangeAspect="1" noChangeArrowheads="1"/>
          </p:cNvPicPr>
          <p:nvPr/>
        </p:nvPicPr>
        <p:blipFill>
          <a:blip r:embed="rId7"/>
          <a:srcRect/>
          <a:stretch>
            <a:fillRect/>
          </a:stretch>
        </p:blipFill>
        <p:spPr bwMode="auto">
          <a:xfrm>
            <a:off x="6754813" y="3735388"/>
            <a:ext cx="2079625" cy="3022600"/>
          </a:xfrm>
          <a:prstGeom prst="rect">
            <a:avLst/>
          </a:prstGeom>
          <a:noFill/>
        </p:spPr>
      </p:pic>
      <p:pic>
        <p:nvPicPr>
          <p:cNvPr id="441352" name="Picture 8" descr="capture0009"/>
          <p:cNvPicPr>
            <a:picLocks noChangeAspect="1" noChangeArrowheads="1"/>
          </p:cNvPicPr>
          <p:nvPr/>
        </p:nvPicPr>
        <p:blipFill>
          <a:blip r:embed="rId8"/>
          <a:srcRect/>
          <a:stretch>
            <a:fillRect/>
          </a:stretch>
        </p:blipFill>
        <p:spPr bwMode="auto">
          <a:xfrm>
            <a:off x="4476750" y="3690938"/>
            <a:ext cx="2157413" cy="3138487"/>
          </a:xfrm>
          <a:prstGeom prst="rect">
            <a:avLst/>
          </a:prstGeom>
          <a:noFill/>
        </p:spPr>
      </p:pic>
      <p:sp>
        <p:nvSpPr>
          <p:cNvPr id="441354" name="Rectangle 10"/>
          <p:cNvSpPr>
            <a:spLocks noGrp="1" noChangeArrowheads="1"/>
          </p:cNvSpPr>
          <p:nvPr>
            <p:ph type="title"/>
          </p:nvPr>
        </p:nvSpPr>
        <p:spPr>
          <a:xfrm>
            <a:off x="228600" y="152400"/>
            <a:ext cx="8613775" cy="1143000"/>
          </a:xfrm>
          <a:noFill/>
          <a:ln/>
        </p:spPr>
        <p:txBody>
          <a:bodyPr lIns="92075" tIns="46038" rIns="92075" bIns="46038"/>
          <a:lstStyle/>
          <a:p>
            <a:r>
              <a:rPr lang="en-GB" dirty="0"/>
              <a:t>Applications: cultural heritage</a:t>
            </a:r>
          </a:p>
        </p:txBody>
      </p:sp>
      <p:sp>
        <p:nvSpPr>
          <p:cNvPr id="441355" name="Rectangle 11"/>
          <p:cNvSpPr>
            <a:spLocks noChangeArrowheads="1"/>
          </p:cNvSpPr>
          <p:nvPr/>
        </p:nvSpPr>
        <p:spPr bwMode="auto">
          <a:xfrm>
            <a:off x="3683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Tree>
    <p:extLst>
      <p:ext uri="{BB962C8B-B14F-4D97-AF65-F5344CB8AC3E}">
        <p14:creationId xmlns:p14="http://schemas.microsoft.com/office/powerpoint/2010/main" val="2123074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17500" y="52388"/>
            <a:ext cx="8637588" cy="1431925"/>
          </a:xfrm>
        </p:spPr>
        <p:txBody>
          <a:bodyPr/>
          <a:lstStyle/>
          <a:p>
            <a:pPr eaLnBrk="1" hangingPunct="1"/>
            <a:r>
              <a:rPr lang="en-US" altLang="en-US" dirty="0" smtClean="0"/>
              <a:t>Our</a:t>
            </a:r>
            <a:r>
              <a:rPr lang="en-US" altLang="en-US" dirty="0"/>
              <a:t> </a:t>
            </a:r>
            <a:r>
              <a:rPr lang="en-US" altLang="en-US" dirty="0" smtClean="0"/>
              <a:t>4-camera light-striping stereo system</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29375" t="35938" r="28749" b="24219"/>
          <a:stretch>
            <a:fillRect/>
          </a:stretch>
        </p:blipFill>
        <p:spPr bwMode="auto">
          <a:xfrm>
            <a:off x="1981200" y="2057400"/>
            <a:ext cx="5105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ext Box 4"/>
          <p:cNvSpPr txBox="1">
            <a:spLocks noChangeArrowheads="1"/>
          </p:cNvSpPr>
          <p:nvPr/>
        </p:nvSpPr>
        <p:spPr bwMode="auto">
          <a:xfrm>
            <a:off x="4267200" y="3325813"/>
            <a:ext cx="109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000" baseline="0">
                <a:solidFill>
                  <a:schemeClr val="bg1"/>
                </a:solidFill>
                <a:latin typeface="Times New Roman" pitchFamily="18" charset="0"/>
              </a:rPr>
              <a:t>projector</a:t>
            </a:r>
          </a:p>
        </p:txBody>
      </p:sp>
      <p:sp>
        <p:nvSpPr>
          <p:cNvPr id="7173" name="Text Box 5"/>
          <p:cNvSpPr txBox="1">
            <a:spLocks noChangeArrowheads="1"/>
          </p:cNvSpPr>
          <p:nvPr/>
        </p:nvSpPr>
        <p:spPr bwMode="auto">
          <a:xfrm>
            <a:off x="4343400" y="4572000"/>
            <a:ext cx="971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000" baseline="0">
                <a:solidFill>
                  <a:schemeClr val="bg1"/>
                </a:solidFill>
                <a:latin typeface="Times New Roman" pitchFamily="18" charset="0"/>
              </a:rPr>
              <a:t>rotation</a:t>
            </a:r>
          </a:p>
          <a:p>
            <a:pPr algn="ctr" eaLnBrk="1" hangingPunct="1"/>
            <a:r>
              <a:rPr lang="en-US" altLang="en-US" sz="2000" baseline="0">
                <a:solidFill>
                  <a:schemeClr val="bg1"/>
                </a:solidFill>
                <a:latin typeface="Times New Roman" pitchFamily="18" charset="0"/>
              </a:rPr>
              <a:t>table</a:t>
            </a:r>
          </a:p>
        </p:txBody>
      </p:sp>
      <p:sp>
        <p:nvSpPr>
          <p:cNvPr id="7174" name="Text Box 6"/>
          <p:cNvSpPr txBox="1">
            <a:spLocks noChangeArrowheads="1"/>
          </p:cNvSpPr>
          <p:nvPr/>
        </p:nvSpPr>
        <p:spPr bwMode="auto">
          <a:xfrm>
            <a:off x="4784725" y="2022475"/>
            <a:ext cx="118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a:solidFill>
                  <a:schemeClr val="bg1"/>
                </a:solidFill>
                <a:latin typeface="Times New Roman" pitchFamily="18" charset="0"/>
              </a:rPr>
              <a:t>cameras</a:t>
            </a:r>
          </a:p>
        </p:txBody>
      </p:sp>
      <p:sp>
        <p:nvSpPr>
          <p:cNvPr id="7175" name="Text Box 7"/>
          <p:cNvSpPr txBox="1">
            <a:spLocks noChangeArrowheads="1"/>
          </p:cNvSpPr>
          <p:nvPr/>
        </p:nvSpPr>
        <p:spPr bwMode="auto">
          <a:xfrm>
            <a:off x="1139115" y="5638800"/>
            <a:ext cx="9348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400" baseline="0" dirty="0">
                <a:solidFill>
                  <a:schemeClr val="bg2"/>
                </a:solidFill>
                <a:latin typeface="Times New Roman" pitchFamily="18" charset="0"/>
              </a:rPr>
              <a:t>3D</a:t>
            </a:r>
          </a:p>
          <a:p>
            <a:pPr algn="ctr" eaLnBrk="1" hangingPunct="1"/>
            <a:r>
              <a:rPr lang="en-US" altLang="en-US" sz="2400" baseline="0" dirty="0">
                <a:solidFill>
                  <a:schemeClr val="bg2"/>
                </a:solidFill>
                <a:latin typeface="Times New Roman" pitchFamily="18" charset="0"/>
              </a:rPr>
              <a:t>object</a:t>
            </a:r>
          </a:p>
        </p:txBody>
      </p:sp>
      <p:sp>
        <p:nvSpPr>
          <p:cNvPr id="7176" name="Freeform 8"/>
          <p:cNvSpPr>
            <a:spLocks/>
          </p:cNvSpPr>
          <p:nvPr/>
        </p:nvSpPr>
        <p:spPr bwMode="auto">
          <a:xfrm>
            <a:off x="948531" y="5387975"/>
            <a:ext cx="1316037" cy="1165225"/>
          </a:xfrm>
          <a:custGeom>
            <a:avLst/>
            <a:gdLst>
              <a:gd name="T0" fmla="*/ 825500 w 829"/>
              <a:gd name="T1" fmla="*/ 26988 h 734"/>
              <a:gd name="T2" fmla="*/ 434975 w 829"/>
              <a:gd name="T3" fmla="*/ 26988 h 734"/>
              <a:gd name="T4" fmla="*/ 323850 w 829"/>
              <a:gd name="T5" fmla="*/ 82550 h 734"/>
              <a:gd name="T6" fmla="*/ 266700 w 829"/>
              <a:gd name="T7" fmla="*/ 138113 h 734"/>
              <a:gd name="T8" fmla="*/ 222250 w 829"/>
              <a:gd name="T9" fmla="*/ 204788 h 734"/>
              <a:gd name="T10" fmla="*/ 166687 w 829"/>
              <a:gd name="T11" fmla="*/ 261938 h 734"/>
              <a:gd name="T12" fmla="*/ 77787 w 829"/>
              <a:gd name="T13" fmla="*/ 450850 h 734"/>
              <a:gd name="T14" fmla="*/ 33337 w 829"/>
              <a:gd name="T15" fmla="*/ 584200 h 734"/>
              <a:gd name="T16" fmla="*/ 0 w 829"/>
              <a:gd name="T17" fmla="*/ 708025 h 734"/>
              <a:gd name="T18" fmla="*/ 177800 w 829"/>
              <a:gd name="T19" fmla="*/ 1063625 h 734"/>
              <a:gd name="T20" fmla="*/ 346075 w 829"/>
              <a:gd name="T21" fmla="*/ 1143000 h 734"/>
              <a:gd name="T22" fmla="*/ 412750 w 829"/>
              <a:gd name="T23" fmla="*/ 1165225 h 734"/>
              <a:gd name="T24" fmla="*/ 836612 w 829"/>
              <a:gd name="T25" fmla="*/ 1096963 h 734"/>
              <a:gd name="T26" fmla="*/ 1125537 w 829"/>
              <a:gd name="T27" fmla="*/ 1063625 h 734"/>
              <a:gd name="T28" fmla="*/ 1316037 w 829"/>
              <a:gd name="T29" fmla="*/ 908050 h 734"/>
              <a:gd name="T30" fmla="*/ 1181100 w 829"/>
              <a:gd name="T31" fmla="*/ 584200 h 734"/>
              <a:gd name="T32" fmla="*/ 992187 w 829"/>
              <a:gd name="T33" fmla="*/ 484188 h 734"/>
              <a:gd name="T34" fmla="*/ 825500 w 829"/>
              <a:gd name="T35" fmla="*/ 26988 h 7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29" h="734">
                <a:moveTo>
                  <a:pt x="520" y="17"/>
                </a:moveTo>
                <a:cubicBezTo>
                  <a:pt x="433" y="11"/>
                  <a:pt x="359" y="0"/>
                  <a:pt x="274" y="17"/>
                </a:cubicBezTo>
                <a:cubicBezTo>
                  <a:pt x="250" y="29"/>
                  <a:pt x="229" y="44"/>
                  <a:pt x="204" y="52"/>
                </a:cubicBezTo>
                <a:cubicBezTo>
                  <a:pt x="192" y="64"/>
                  <a:pt x="177" y="73"/>
                  <a:pt x="168" y="87"/>
                </a:cubicBezTo>
                <a:cubicBezTo>
                  <a:pt x="159" y="101"/>
                  <a:pt x="152" y="117"/>
                  <a:pt x="140" y="129"/>
                </a:cubicBezTo>
                <a:cubicBezTo>
                  <a:pt x="128" y="141"/>
                  <a:pt x="112" y="150"/>
                  <a:pt x="105" y="165"/>
                </a:cubicBezTo>
                <a:cubicBezTo>
                  <a:pt x="84" y="208"/>
                  <a:pt x="76" y="243"/>
                  <a:pt x="49" y="284"/>
                </a:cubicBezTo>
                <a:cubicBezTo>
                  <a:pt x="41" y="315"/>
                  <a:pt x="39" y="341"/>
                  <a:pt x="21" y="368"/>
                </a:cubicBezTo>
                <a:cubicBezTo>
                  <a:pt x="14" y="394"/>
                  <a:pt x="6" y="420"/>
                  <a:pt x="0" y="446"/>
                </a:cubicBezTo>
                <a:cubicBezTo>
                  <a:pt x="25" y="565"/>
                  <a:pt x="21" y="607"/>
                  <a:pt x="112" y="670"/>
                </a:cubicBezTo>
                <a:cubicBezTo>
                  <a:pt x="167" y="708"/>
                  <a:pt x="146" y="696"/>
                  <a:pt x="218" y="720"/>
                </a:cubicBezTo>
                <a:cubicBezTo>
                  <a:pt x="232" y="725"/>
                  <a:pt x="260" y="734"/>
                  <a:pt x="260" y="734"/>
                </a:cubicBezTo>
                <a:cubicBezTo>
                  <a:pt x="351" y="725"/>
                  <a:pt x="436" y="700"/>
                  <a:pt x="527" y="691"/>
                </a:cubicBezTo>
                <a:cubicBezTo>
                  <a:pt x="624" y="667"/>
                  <a:pt x="564" y="678"/>
                  <a:pt x="709" y="670"/>
                </a:cubicBezTo>
                <a:cubicBezTo>
                  <a:pt x="762" y="652"/>
                  <a:pt x="804" y="622"/>
                  <a:pt x="829" y="572"/>
                </a:cubicBezTo>
                <a:cubicBezTo>
                  <a:pt x="825" y="510"/>
                  <a:pt x="821" y="393"/>
                  <a:pt x="744" y="368"/>
                </a:cubicBezTo>
                <a:cubicBezTo>
                  <a:pt x="705" y="329"/>
                  <a:pt x="677" y="315"/>
                  <a:pt x="625" y="305"/>
                </a:cubicBezTo>
                <a:cubicBezTo>
                  <a:pt x="575" y="206"/>
                  <a:pt x="658" y="58"/>
                  <a:pt x="520" y="17"/>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177" name="Freeform 9"/>
          <p:cNvSpPr>
            <a:spLocks/>
          </p:cNvSpPr>
          <p:nvPr/>
        </p:nvSpPr>
        <p:spPr bwMode="auto">
          <a:xfrm>
            <a:off x="1066800" y="5562600"/>
            <a:ext cx="609600" cy="990600"/>
          </a:xfrm>
          <a:custGeom>
            <a:avLst/>
            <a:gdLst>
              <a:gd name="T0" fmla="*/ 609600 w 384"/>
              <a:gd name="T1" fmla="*/ 0 h 624"/>
              <a:gd name="T2" fmla="*/ 381000 w 384"/>
              <a:gd name="T3" fmla="*/ 76200 h 624"/>
              <a:gd name="T4" fmla="*/ 228600 w 384"/>
              <a:gd name="T5" fmla="*/ 304800 h 624"/>
              <a:gd name="T6" fmla="*/ 76200 w 384"/>
              <a:gd name="T7" fmla="*/ 685800 h 624"/>
              <a:gd name="T8" fmla="*/ 0 w 384"/>
              <a:gd name="T9" fmla="*/ 990600 h 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624">
                <a:moveTo>
                  <a:pt x="384" y="0"/>
                </a:moveTo>
                <a:cubicBezTo>
                  <a:pt x="332" y="8"/>
                  <a:pt x="280" y="16"/>
                  <a:pt x="240" y="48"/>
                </a:cubicBezTo>
                <a:cubicBezTo>
                  <a:pt x="200" y="80"/>
                  <a:pt x="176" y="128"/>
                  <a:pt x="144" y="192"/>
                </a:cubicBezTo>
                <a:cubicBezTo>
                  <a:pt x="112" y="256"/>
                  <a:pt x="72" y="360"/>
                  <a:pt x="48" y="432"/>
                </a:cubicBezTo>
                <a:cubicBezTo>
                  <a:pt x="24" y="504"/>
                  <a:pt x="12" y="564"/>
                  <a:pt x="0"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TextBox 1"/>
          <p:cNvSpPr txBox="1"/>
          <p:nvPr/>
        </p:nvSpPr>
        <p:spPr>
          <a:xfrm>
            <a:off x="609600" y="1447800"/>
            <a:ext cx="2377574" cy="461665"/>
          </a:xfrm>
          <a:prstGeom prst="rect">
            <a:avLst/>
          </a:prstGeom>
          <a:noFill/>
        </p:spPr>
        <p:txBody>
          <a:bodyPr wrap="none" rtlCol="0">
            <a:spAutoFit/>
          </a:bodyPr>
          <a:lstStyle/>
          <a:p>
            <a:r>
              <a:rPr lang="en-US" dirty="0" smtClean="0">
                <a:solidFill>
                  <a:schemeClr val="bg2"/>
                </a:solidFill>
              </a:rPr>
              <a:t>(now deceased)</a:t>
            </a:r>
            <a:endParaRPr lang="en-US" dirty="0">
              <a:solidFill>
                <a:schemeClr val="bg2"/>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Calibration Object</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l="39999" t="21094" r="38126" b="45313"/>
          <a:stretch>
            <a:fillRect/>
          </a:stretch>
        </p:blipFill>
        <p:spPr bwMode="auto">
          <a:xfrm>
            <a:off x="5029200" y="2286000"/>
            <a:ext cx="2667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1676400" y="2895600"/>
            <a:ext cx="26372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dirty="0">
                <a:solidFill>
                  <a:schemeClr val="bg2"/>
                </a:solidFill>
                <a:latin typeface="Times New Roman" pitchFamily="18" charset="0"/>
              </a:rPr>
              <a:t>The idea is to snap</a:t>
            </a:r>
          </a:p>
          <a:p>
            <a:pPr eaLnBrk="1" hangingPunct="1"/>
            <a:r>
              <a:rPr lang="en-US" altLang="en-US" sz="2400" baseline="0" dirty="0">
                <a:solidFill>
                  <a:schemeClr val="bg2"/>
                </a:solidFill>
                <a:latin typeface="Times New Roman" pitchFamily="18" charset="0"/>
              </a:rPr>
              <a:t>images at different</a:t>
            </a:r>
          </a:p>
          <a:p>
            <a:pPr eaLnBrk="1" hangingPunct="1"/>
            <a:r>
              <a:rPr lang="en-US" altLang="en-US" sz="2400" baseline="0" dirty="0">
                <a:solidFill>
                  <a:schemeClr val="bg2"/>
                </a:solidFill>
                <a:latin typeface="Times New Roman" pitchFamily="18" charset="0"/>
              </a:rPr>
              <a:t>depths and get a</a:t>
            </a:r>
          </a:p>
          <a:p>
            <a:pPr eaLnBrk="1" hangingPunct="1"/>
            <a:r>
              <a:rPr lang="en-US" altLang="en-US" sz="2400" baseline="0" dirty="0">
                <a:solidFill>
                  <a:schemeClr val="bg2"/>
                </a:solidFill>
                <a:latin typeface="Times New Roman" pitchFamily="18" charset="0"/>
              </a:rPr>
              <a:t>lot of  </a:t>
            </a:r>
            <a:r>
              <a:rPr lang="en-US" altLang="en-US" sz="2400" baseline="0" dirty="0">
                <a:solidFill>
                  <a:srgbClr val="FF0000"/>
                </a:solidFill>
                <a:latin typeface="Times New Roman" pitchFamily="18" charset="0"/>
              </a:rPr>
              <a:t>2D-3D  point</a:t>
            </a:r>
          </a:p>
          <a:p>
            <a:pPr eaLnBrk="1" hangingPunct="1"/>
            <a:r>
              <a:rPr lang="en-US" altLang="en-US" sz="2400" baseline="0" dirty="0">
                <a:solidFill>
                  <a:srgbClr val="FF0000"/>
                </a:solidFill>
                <a:latin typeface="Times New Roman" pitchFamily="18" charset="0"/>
              </a:rPr>
              <a:t>correspondences.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14350"/>
            <a:ext cx="73533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bwMode="auto">
          <a:xfrm>
            <a:off x="1905000" y="2362200"/>
            <a:ext cx="457200" cy="533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ube 1"/>
          <p:cNvSpPr>
            <a:spLocks noChangeArrowheads="1"/>
          </p:cNvSpPr>
          <p:nvPr/>
        </p:nvSpPr>
        <p:spPr bwMode="auto">
          <a:xfrm>
            <a:off x="5713413" y="3813175"/>
            <a:ext cx="1216025" cy="1216025"/>
          </a:xfrm>
          <a:prstGeom prst="cube">
            <a:avLst>
              <a:gd name="adj"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endParaRPr lang="en-US" altLang="en-US"/>
          </a:p>
        </p:txBody>
      </p:sp>
      <p:cxnSp>
        <p:nvCxnSpPr>
          <p:cNvPr id="31747" name="Straight Connector 6"/>
          <p:cNvCxnSpPr>
            <a:cxnSpLocks noChangeShapeType="1"/>
          </p:cNvCxnSpPr>
          <p:nvPr/>
        </p:nvCxnSpPr>
        <p:spPr bwMode="auto">
          <a:xfrm>
            <a:off x="2982726" y="2214096"/>
            <a:ext cx="871538"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8" name="Straight Connector 12"/>
          <p:cNvCxnSpPr>
            <a:cxnSpLocks noChangeShapeType="1"/>
          </p:cNvCxnSpPr>
          <p:nvPr/>
        </p:nvCxnSpPr>
        <p:spPr bwMode="auto">
          <a:xfrm>
            <a:off x="3854264" y="2170953"/>
            <a:ext cx="0" cy="9874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9" name="Straight Connector 14"/>
          <p:cNvCxnSpPr>
            <a:cxnSpLocks noChangeShapeType="1"/>
          </p:cNvCxnSpPr>
          <p:nvPr/>
        </p:nvCxnSpPr>
        <p:spPr bwMode="auto">
          <a:xfrm flipH="1">
            <a:off x="3581400" y="3158378"/>
            <a:ext cx="261938" cy="2286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0" name="Straight Connector 16"/>
          <p:cNvCxnSpPr>
            <a:cxnSpLocks noChangeShapeType="1"/>
          </p:cNvCxnSpPr>
          <p:nvPr/>
        </p:nvCxnSpPr>
        <p:spPr bwMode="auto">
          <a:xfrm flipH="1">
            <a:off x="2615827" y="2214096"/>
            <a:ext cx="344487" cy="3016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1" name="Straight Connector 18"/>
          <p:cNvCxnSpPr>
            <a:cxnSpLocks noChangeShapeType="1"/>
          </p:cNvCxnSpPr>
          <p:nvPr/>
        </p:nvCxnSpPr>
        <p:spPr bwMode="auto">
          <a:xfrm>
            <a:off x="2627313" y="2515721"/>
            <a:ext cx="0" cy="9144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2" name="Straight Connector 20"/>
          <p:cNvCxnSpPr>
            <a:cxnSpLocks noChangeShapeType="1"/>
          </p:cNvCxnSpPr>
          <p:nvPr/>
        </p:nvCxnSpPr>
        <p:spPr bwMode="auto">
          <a:xfrm>
            <a:off x="2627313" y="3430121"/>
            <a:ext cx="954087"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3" name="Straight Connector 22"/>
          <p:cNvCxnSpPr>
            <a:cxnSpLocks noChangeShapeType="1"/>
          </p:cNvCxnSpPr>
          <p:nvPr/>
        </p:nvCxnSpPr>
        <p:spPr bwMode="auto">
          <a:xfrm flipV="1">
            <a:off x="798979" y="1203044"/>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4" name="Straight Connector 24"/>
          <p:cNvCxnSpPr>
            <a:cxnSpLocks noChangeShapeType="1"/>
          </p:cNvCxnSpPr>
          <p:nvPr/>
        </p:nvCxnSpPr>
        <p:spPr bwMode="auto">
          <a:xfrm flipV="1">
            <a:off x="866775" y="3430121"/>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5" name="Straight Connector 25"/>
          <p:cNvCxnSpPr>
            <a:cxnSpLocks noChangeShapeType="1"/>
          </p:cNvCxnSpPr>
          <p:nvPr/>
        </p:nvCxnSpPr>
        <p:spPr bwMode="auto">
          <a:xfrm>
            <a:off x="4819650" y="1239371"/>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6" name="Straight Connector 27"/>
          <p:cNvCxnSpPr>
            <a:cxnSpLocks noChangeShapeType="1"/>
          </p:cNvCxnSpPr>
          <p:nvPr/>
        </p:nvCxnSpPr>
        <p:spPr bwMode="auto">
          <a:xfrm>
            <a:off x="866775" y="2177303"/>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57" name="TextBox 28"/>
          <p:cNvSpPr txBox="1">
            <a:spLocks noChangeArrowheads="1"/>
          </p:cNvSpPr>
          <p:nvPr/>
        </p:nvSpPr>
        <p:spPr bwMode="auto">
          <a:xfrm>
            <a:off x="4933950" y="1348488"/>
            <a:ext cx="167545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image </a:t>
            </a:r>
            <a:r>
              <a:rPr lang="en-US" altLang="en-US" sz="3200" dirty="0" smtClean="0">
                <a:solidFill>
                  <a:schemeClr val="bg2"/>
                </a:solidFill>
              </a:rPr>
              <a:t>plane</a:t>
            </a:r>
          </a:p>
          <a:p>
            <a:pPr eaLnBrk="1" hangingPunct="1"/>
            <a:r>
              <a:rPr lang="en-US" altLang="en-US" sz="3200" dirty="0" smtClean="0">
                <a:solidFill>
                  <a:schemeClr val="bg2"/>
                </a:solidFill>
              </a:rPr>
              <a:t>depth </a:t>
            </a:r>
            <a:r>
              <a:rPr lang="en-US" altLang="en-US" sz="3200" dirty="0" smtClean="0">
                <a:solidFill>
                  <a:schemeClr val="bg2"/>
                </a:solidFill>
              </a:rPr>
              <a:t>map</a:t>
            </a:r>
          </a:p>
        </p:txBody>
      </p:sp>
      <p:sp>
        <p:nvSpPr>
          <p:cNvPr id="31758" name="TextBox 29"/>
          <p:cNvSpPr txBox="1">
            <a:spLocks noChangeArrowheads="1"/>
          </p:cNvSpPr>
          <p:nvPr/>
        </p:nvSpPr>
        <p:spPr bwMode="auto">
          <a:xfrm>
            <a:off x="2578474" y="1754188"/>
            <a:ext cx="844975"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800" dirty="0" smtClean="0">
                <a:solidFill>
                  <a:schemeClr val="bg2"/>
                </a:solidFill>
              </a:rPr>
              <a:t>(</a:t>
            </a:r>
            <a:r>
              <a:rPr lang="en-US" altLang="en-US" sz="2800" dirty="0" err="1" smtClean="0">
                <a:solidFill>
                  <a:schemeClr val="bg2"/>
                </a:solidFill>
              </a:rPr>
              <a:t>u,v,d</a:t>
            </a:r>
            <a:r>
              <a:rPr lang="en-US" altLang="en-US" sz="2800" dirty="0">
                <a:solidFill>
                  <a:schemeClr val="bg2"/>
                </a:solidFill>
              </a:rPr>
              <a:t>)</a:t>
            </a:r>
          </a:p>
        </p:txBody>
      </p:sp>
      <p:sp>
        <p:nvSpPr>
          <p:cNvPr id="31760" name="TextBox 58367"/>
          <p:cNvSpPr txBox="1">
            <a:spLocks noChangeArrowheads="1"/>
          </p:cNvSpPr>
          <p:nvPr/>
        </p:nvSpPr>
        <p:spPr bwMode="auto">
          <a:xfrm>
            <a:off x="1066800" y="5486400"/>
            <a:ext cx="17033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4000" dirty="0">
                <a:solidFill>
                  <a:schemeClr val="bg2"/>
                </a:solidFill>
              </a:rPr>
              <a:t>OUTSIDE</a:t>
            </a:r>
          </a:p>
        </p:txBody>
      </p:sp>
      <p:sp>
        <p:nvSpPr>
          <p:cNvPr id="31761" name="TextBox 58368"/>
          <p:cNvSpPr txBox="1">
            <a:spLocks noChangeArrowheads="1"/>
          </p:cNvSpPr>
          <p:nvPr/>
        </p:nvSpPr>
        <p:spPr bwMode="auto">
          <a:xfrm>
            <a:off x="5683250" y="5321300"/>
            <a:ext cx="310052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one of many </a:t>
            </a:r>
            <a:r>
              <a:rPr lang="en-US" altLang="en-US" sz="3200" dirty="0" smtClean="0">
                <a:solidFill>
                  <a:schemeClr val="bg2"/>
                </a:solidFill>
              </a:rPr>
              <a:t>cubes</a:t>
            </a:r>
          </a:p>
          <a:p>
            <a:pPr eaLnBrk="1" hangingPunct="1"/>
            <a:r>
              <a:rPr lang="en-US" altLang="en-US" sz="3200" dirty="0" smtClean="0">
                <a:solidFill>
                  <a:schemeClr val="bg2"/>
                </a:solidFill>
              </a:rPr>
              <a:t>in virtual 3D cube space</a:t>
            </a:r>
            <a:endParaRPr lang="en-US" altLang="en-US" sz="3200" dirty="0">
              <a:solidFill>
                <a:schemeClr val="bg2"/>
              </a:solidFill>
            </a:endParaRPr>
          </a:p>
        </p:txBody>
      </p:sp>
      <p:sp>
        <p:nvSpPr>
          <p:cNvPr id="31762" name="TextBox 58370"/>
          <p:cNvSpPr txBox="1">
            <a:spLocks noChangeArrowheads="1"/>
          </p:cNvSpPr>
          <p:nvPr/>
        </p:nvSpPr>
        <p:spPr bwMode="auto">
          <a:xfrm>
            <a:off x="457200" y="114300"/>
            <a:ext cx="7777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600" baseline="0" dirty="0">
                <a:solidFill>
                  <a:schemeClr val="bg2"/>
                </a:solidFill>
              </a:rPr>
              <a:t>3D space is made up of many cubes.</a:t>
            </a:r>
            <a:endParaRPr lang="en-US" altLang="en-US" sz="3600" dirty="0">
              <a:solidFill>
                <a:schemeClr val="bg2"/>
              </a:solidFill>
            </a:endParaRPr>
          </a:p>
        </p:txBody>
      </p:sp>
      <p:sp>
        <p:nvSpPr>
          <p:cNvPr id="2" name="TextBox 1"/>
          <p:cNvSpPr txBox="1"/>
          <p:nvPr/>
        </p:nvSpPr>
        <p:spPr>
          <a:xfrm>
            <a:off x="5410200" y="3316261"/>
            <a:ext cx="1374249" cy="461665"/>
          </a:xfrm>
          <a:prstGeom prst="rect">
            <a:avLst/>
          </a:prstGeom>
          <a:noFill/>
        </p:spPr>
        <p:txBody>
          <a:bodyPr wrap="square" rtlCol="0">
            <a:spAutoFit/>
          </a:bodyPr>
          <a:lstStyle/>
          <a:p>
            <a:r>
              <a:rPr lang="en-US" dirty="0" smtClean="0"/>
              <a:t>(</a:t>
            </a:r>
            <a:r>
              <a:rPr lang="en-US" dirty="0" smtClean="0">
                <a:solidFill>
                  <a:schemeClr val="bg2"/>
                </a:solidFill>
              </a:rPr>
              <a:t>(</a:t>
            </a:r>
            <a:r>
              <a:rPr lang="en-US" dirty="0" err="1" smtClean="0">
                <a:solidFill>
                  <a:schemeClr val="bg2"/>
                </a:solidFill>
              </a:rPr>
              <a:t>x,y,z</a:t>
            </a:r>
            <a:r>
              <a:rPr lang="en-US" dirty="0" smtClean="0">
                <a:solidFill>
                  <a:schemeClr val="bg2"/>
                </a:solidFill>
              </a:rPr>
              <a:t>)</a:t>
            </a:r>
            <a:endParaRPr lang="en-US" dirty="0"/>
          </a:p>
        </p:txBody>
      </p:sp>
      <p:sp>
        <p:nvSpPr>
          <p:cNvPr id="4" name="TextBox 3"/>
          <p:cNvSpPr txBox="1"/>
          <p:nvPr/>
        </p:nvSpPr>
        <p:spPr>
          <a:xfrm>
            <a:off x="7086600" y="1699931"/>
            <a:ext cx="287258" cy="461665"/>
          </a:xfrm>
          <a:prstGeom prst="rect">
            <a:avLst/>
          </a:prstGeom>
          <a:noFill/>
        </p:spPr>
        <p:txBody>
          <a:bodyPr wrap="none" rtlCol="0">
            <a:spAutoFit/>
          </a:bodyPr>
          <a:lstStyle/>
          <a:p>
            <a:r>
              <a:rPr lang="en-US" dirty="0" smtClean="0"/>
              <a:t>(</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00" name="Rectangle 8"/>
          <p:cNvSpPr>
            <a:spLocks noGrp="1" noChangeArrowheads="1"/>
          </p:cNvSpPr>
          <p:nvPr>
            <p:ph type="title"/>
          </p:nvPr>
        </p:nvSpPr>
        <p:spPr>
          <a:xfrm>
            <a:off x="228600" y="-1639"/>
            <a:ext cx="8613775" cy="1143000"/>
          </a:xfrm>
          <a:noFill/>
          <a:ln/>
        </p:spPr>
        <p:txBody>
          <a:bodyPr lIns="92075" tIns="46038" rIns="92075" bIns="46038"/>
          <a:lstStyle/>
          <a:p>
            <a:r>
              <a:rPr lang="en-GB" dirty="0"/>
              <a:t>Applications: art</a:t>
            </a:r>
            <a:endParaRPr lang="fr-FR" dirty="0"/>
          </a:p>
        </p:txBody>
      </p:sp>
      <p:pic>
        <p:nvPicPr>
          <p:cNvPr id="443401"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67538" y="4070350"/>
            <a:ext cx="1744662" cy="2644775"/>
          </a:xfrm>
          <a:prstGeom prst="rect">
            <a:avLst/>
          </a:prstGeom>
          <a:noFill/>
          <a:ln w="9525">
            <a:noFill/>
            <a:miter lim="800000"/>
            <a:headEnd/>
            <a:tailEnd/>
          </a:ln>
        </p:spPr>
      </p:pic>
      <p:pic>
        <p:nvPicPr>
          <p:cNvPr id="443402" name="Picture 10" descr="gormley3"/>
          <p:cNvPicPr>
            <a:picLocks noChangeAspect="1" noChangeArrowheads="1"/>
          </p:cNvPicPr>
          <p:nvPr/>
        </p:nvPicPr>
        <p:blipFill>
          <a:blip r:embed="rId4"/>
          <a:srcRect/>
          <a:stretch>
            <a:fillRect/>
          </a:stretch>
        </p:blipFill>
        <p:spPr bwMode="auto">
          <a:xfrm>
            <a:off x="4978400" y="4070350"/>
            <a:ext cx="1741488" cy="2644775"/>
          </a:xfrm>
          <a:prstGeom prst="rect">
            <a:avLst/>
          </a:prstGeom>
          <a:noFill/>
        </p:spPr>
      </p:pic>
      <p:pic>
        <p:nvPicPr>
          <p:cNvPr id="443403" name="Picture 11" descr="gormley5"/>
          <p:cNvPicPr>
            <a:picLocks noChangeAspect="1" noChangeArrowheads="1"/>
          </p:cNvPicPr>
          <p:nvPr/>
        </p:nvPicPr>
        <p:blipFill>
          <a:blip r:embed="rId5"/>
          <a:srcRect t="4158" b="7423"/>
          <a:stretch>
            <a:fillRect/>
          </a:stretch>
        </p:blipFill>
        <p:spPr bwMode="auto">
          <a:xfrm>
            <a:off x="1150938" y="4373563"/>
            <a:ext cx="2700337" cy="1890712"/>
          </a:xfrm>
          <a:prstGeom prst="rect">
            <a:avLst/>
          </a:prstGeom>
          <a:noFill/>
          <a:ln w="9525">
            <a:solidFill>
              <a:schemeClr val="bg2"/>
            </a:solidFill>
            <a:miter lim="800000"/>
            <a:headEnd/>
            <a:tailEnd/>
          </a:ln>
        </p:spPr>
      </p:pic>
      <p:pic>
        <p:nvPicPr>
          <p:cNvPr id="443404" name="Picture 12" descr="gormley4"/>
          <p:cNvPicPr>
            <a:picLocks noChangeAspect="1" noChangeArrowheads="1"/>
          </p:cNvPicPr>
          <p:nvPr/>
        </p:nvPicPr>
        <p:blipFill>
          <a:blip r:embed="rId6"/>
          <a:srcRect b="13542"/>
          <a:stretch>
            <a:fillRect/>
          </a:stretch>
        </p:blipFill>
        <p:spPr bwMode="auto">
          <a:xfrm>
            <a:off x="1150938" y="1476375"/>
            <a:ext cx="2700337" cy="2312988"/>
          </a:xfrm>
          <a:prstGeom prst="rect">
            <a:avLst/>
          </a:prstGeom>
          <a:noFill/>
          <a:ln w="9525">
            <a:solidFill>
              <a:schemeClr val="bg2"/>
            </a:solidFill>
            <a:miter lim="800000"/>
            <a:headEnd/>
            <a:tailEnd/>
          </a:ln>
        </p:spPr>
      </p:pic>
      <p:grpSp>
        <p:nvGrpSpPr>
          <p:cNvPr id="2" name="Group 17"/>
          <p:cNvGrpSpPr>
            <a:grpSpLocks/>
          </p:cNvGrpSpPr>
          <p:nvPr/>
        </p:nvGrpSpPr>
        <p:grpSpPr bwMode="auto">
          <a:xfrm>
            <a:off x="4302125" y="1455738"/>
            <a:ext cx="4591050" cy="2528887"/>
            <a:chOff x="2710" y="941"/>
            <a:chExt cx="2892" cy="1593"/>
          </a:xfrm>
        </p:grpSpPr>
        <p:pic>
          <p:nvPicPr>
            <p:cNvPr id="443406" name="Picture 14" descr="gormley1"/>
            <p:cNvPicPr>
              <a:picLocks noChangeAspect="1" noChangeArrowheads="1"/>
            </p:cNvPicPr>
            <p:nvPr/>
          </p:nvPicPr>
          <p:blipFill>
            <a:blip r:embed="rId7"/>
            <a:srcRect l="7559" t="22617" r="22678" b="10052"/>
            <a:stretch>
              <a:fillRect/>
            </a:stretch>
          </p:blipFill>
          <p:spPr bwMode="auto">
            <a:xfrm>
              <a:off x="3589" y="941"/>
              <a:ext cx="1097" cy="1593"/>
            </a:xfrm>
            <a:prstGeom prst="rect">
              <a:avLst/>
            </a:prstGeom>
            <a:noFill/>
            <a:ln w="9525">
              <a:noFill/>
              <a:miter lim="800000"/>
              <a:headEnd/>
              <a:tailEnd/>
            </a:ln>
          </p:spPr>
        </p:pic>
        <p:pic>
          <p:nvPicPr>
            <p:cNvPr id="443407" name="Picture 15" descr="gormley2"/>
            <p:cNvPicPr>
              <a:picLocks noChangeAspect="1" noChangeArrowheads="1"/>
            </p:cNvPicPr>
            <p:nvPr/>
          </p:nvPicPr>
          <p:blipFill>
            <a:blip r:embed="rId8"/>
            <a:srcRect l="7559" t="22617" r="22678" b="10052"/>
            <a:stretch>
              <a:fillRect/>
            </a:stretch>
          </p:blipFill>
          <p:spPr bwMode="auto">
            <a:xfrm>
              <a:off x="2710" y="941"/>
              <a:ext cx="1097" cy="1593"/>
            </a:xfrm>
            <a:prstGeom prst="rect">
              <a:avLst/>
            </a:prstGeom>
            <a:noFill/>
            <a:ln w="9525">
              <a:noFill/>
              <a:miter lim="800000"/>
              <a:headEnd/>
              <a:tailEnd/>
            </a:ln>
          </p:spPr>
        </p:pic>
        <p:pic>
          <p:nvPicPr>
            <p:cNvPr id="443408" name="Picture 16" descr="gormley3"/>
            <p:cNvPicPr>
              <a:picLocks noChangeAspect="1" noChangeArrowheads="1"/>
            </p:cNvPicPr>
            <p:nvPr/>
          </p:nvPicPr>
          <p:blipFill>
            <a:blip r:embed="rId9"/>
            <a:srcRect l="12094" t="22617" r="22678" b="10052"/>
            <a:stretch>
              <a:fillRect/>
            </a:stretch>
          </p:blipFill>
          <p:spPr bwMode="auto">
            <a:xfrm>
              <a:off x="4577" y="941"/>
              <a:ext cx="1025" cy="1593"/>
            </a:xfrm>
            <a:prstGeom prst="rect">
              <a:avLst/>
            </a:prstGeom>
            <a:noFill/>
            <a:ln w="9525">
              <a:noFill/>
              <a:miter lim="800000"/>
              <a:headEnd/>
              <a:tailEnd/>
            </a:ln>
          </p:spPr>
        </p:pic>
      </p:grpSp>
      <p:sp>
        <p:nvSpPr>
          <p:cNvPr id="443410" name="Rectangle 18"/>
          <p:cNvSpPr>
            <a:spLocks noChangeArrowheads="1"/>
          </p:cNvSpPr>
          <p:nvPr/>
        </p:nvSpPr>
        <p:spPr bwMode="auto">
          <a:xfrm>
            <a:off x="944563" y="6264275"/>
            <a:ext cx="3132137"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Domain Series Domain VIII Crouching</a:t>
            </a:r>
            <a:br>
              <a:rPr lang="en-GB" sz="1400">
                <a:solidFill>
                  <a:prstClr val="black"/>
                </a:solidFill>
                <a:latin typeface="Calibri"/>
              </a:rPr>
            </a:br>
            <a:r>
              <a:rPr lang="en-GB" sz="1400">
                <a:solidFill>
                  <a:prstClr val="black"/>
                </a:solidFill>
                <a:latin typeface="Calibri"/>
              </a:rPr>
              <a:t> 1999 </a:t>
            </a:r>
            <a:r>
              <a:rPr lang="en-GB" sz="1400" i="1">
                <a:solidFill>
                  <a:prstClr val="black"/>
                </a:solidFill>
                <a:latin typeface="Calibri"/>
              </a:rPr>
              <a:t>Mild steel bar</a:t>
            </a:r>
            <a:r>
              <a:rPr lang="en-GB" sz="1400">
                <a:solidFill>
                  <a:prstClr val="black"/>
                </a:solidFill>
                <a:latin typeface="Calibri"/>
              </a:rPr>
              <a:t> 81 x 59 x 63 cm </a:t>
            </a:r>
          </a:p>
        </p:txBody>
      </p:sp>
      <p:sp>
        <p:nvSpPr>
          <p:cNvPr id="443411" name="Rectangle 19"/>
          <p:cNvSpPr>
            <a:spLocks noChangeArrowheads="1"/>
          </p:cNvSpPr>
          <p:nvPr/>
        </p:nvSpPr>
        <p:spPr bwMode="auto">
          <a:xfrm>
            <a:off x="1065213" y="3767138"/>
            <a:ext cx="2876550"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Block Works Precipitate III 2004 </a:t>
            </a:r>
            <a:br>
              <a:rPr lang="en-GB" sz="1400">
                <a:solidFill>
                  <a:prstClr val="black"/>
                </a:solidFill>
                <a:latin typeface="Calibri"/>
              </a:rPr>
            </a:br>
            <a:r>
              <a:rPr lang="en-GB" sz="1400" i="1">
                <a:solidFill>
                  <a:prstClr val="black"/>
                </a:solidFill>
                <a:latin typeface="Calibri"/>
              </a:rPr>
              <a:t>Mild steel blocks</a:t>
            </a:r>
            <a:r>
              <a:rPr lang="en-GB" sz="1400">
                <a:solidFill>
                  <a:prstClr val="black"/>
                </a:solidFill>
                <a:latin typeface="Calibri"/>
              </a:rPr>
              <a:t> 80 x 46 x 66 cm </a:t>
            </a:r>
          </a:p>
        </p:txBody>
      </p:sp>
    </p:spTree>
    <p:extLst>
      <p:ext uri="{BB962C8B-B14F-4D97-AF65-F5344CB8AC3E}">
        <p14:creationId xmlns:p14="http://schemas.microsoft.com/office/powerpoint/2010/main" val="3837911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2800" dirty="0" smtClean="0"/>
              <a:t>More: Space Carving Results:  African Violet</a:t>
            </a:r>
          </a:p>
        </p:txBody>
      </p:sp>
      <p:pic>
        <p:nvPicPr>
          <p:cNvPr id="35843" name="Picture 3" descr="fviolet1"/>
          <p:cNvPicPr>
            <a:picLocks noChangeAspect="1" noChangeArrowheads="1"/>
          </p:cNvPicPr>
          <p:nvPr/>
        </p:nvPicPr>
        <p:blipFill>
          <a:blip r:embed="rId3" cstate="print"/>
          <a:srcRect/>
          <a:stretch>
            <a:fillRect/>
          </a:stretch>
        </p:blipFill>
        <p:spPr bwMode="auto">
          <a:xfrm>
            <a:off x="1447800" y="1066800"/>
            <a:ext cx="2871788" cy="2368550"/>
          </a:xfrm>
          <a:prstGeom prst="rect">
            <a:avLst/>
          </a:prstGeom>
          <a:noFill/>
          <a:ln w="9525">
            <a:noFill/>
            <a:miter lim="800000"/>
            <a:headEnd/>
            <a:tailEnd/>
          </a:ln>
        </p:spPr>
      </p:pic>
      <p:pic>
        <p:nvPicPr>
          <p:cNvPr id="35844" name="Picture 4" descr="fviolet1"/>
          <p:cNvPicPr>
            <a:picLocks noChangeAspect="1" noChangeArrowheads="1"/>
          </p:cNvPicPr>
          <p:nvPr/>
        </p:nvPicPr>
        <p:blipFill>
          <a:blip r:embed="rId4" cstate="print"/>
          <a:srcRect/>
          <a:stretch>
            <a:fillRect/>
          </a:stretch>
        </p:blipFill>
        <p:spPr bwMode="auto">
          <a:xfrm>
            <a:off x="5100638" y="1066800"/>
            <a:ext cx="2747962" cy="2370138"/>
          </a:xfrm>
          <a:prstGeom prst="rect">
            <a:avLst/>
          </a:prstGeom>
          <a:noFill/>
          <a:ln w="9525">
            <a:noFill/>
            <a:miter lim="800000"/>
            <a:headEnd/>
            <a:tailEnd/>
          </a:ln>
        </p:spPr>
      </p:pic>
      <p:pic>
        <p:nvPicPr>
          <p:cNvPr id="35845" name="Picture 5" descr="violet3"/>
          <p:cNvPicPr>
            <a:picLocks noChangeAspect="1" noChangeArrowheads="1"/>
          </p:cNvPicPr>
          <p:nvPr/>
        </p:nvPicPr>
        <p:blipFill>
          <a:blip r:embed="rId5" cstate="print"/>
          <a:srcRect/>
          <a:stretch>
            <a:fillRect/>
          </a:stretch>
        </p:blipFill>
        <p:spPr bwMode="auto">
          <a:xfrm>
            <a:off x="4852988" y="3962400"/>
            <a:ext cx="3148012" cy="2362200"/>
          </a:xfrm>
          <a:prstGeom prst="rect">
            <a:avLst/>
          </a:prstGeom>
          <a:noFill/>
          <a:ln w="9525">
            <a:noFill/>
            <a:miter lim="800000"/>
            <a:headEnd/>
            <a:tailEnd/>
          </a:ln>
        </p:spPr>
      </p:pic>
      <p:pic>
        <p:nvPicPr>
          <p:cNvPr id="35846" name="Picture 6" descr="violet2"/>
          <p:cNvPicPr>
            <a:picLocks noChangeAspect="1" noChangeArrowheads="1"/>
          </p:cNvPicPr>
          <p:nvPr/>
        </p:nvPicPr>
        <p:blipFill>
          <a:blip r:embed="rId6" cstate="print"/>
          <a:srcRect/>
          <a:stretch>
            <a:fillRect/>
          </a:stretch>
        </p:blipFill>
        <p:spPr bwMode="auto">
          <a:xfrm>
            <a:off x="1447800" y="4006850"/>
            <a:ext cx="2943225" cy="2317750"/>
          </a:xfrm>
          <a:prstGeom prst="rect">
            <a:avLst/>
          </a:prstGeom>
          <a:noFill/>
          <a:ln w="9525">
            <a:noFill/>
            <a:miter lim="800000"/>
            <a:headEnd/>
            <a:tailEnd/>
          </a:ln>
        </p:spPr>
      </p:pic>
      <p:sp>
        <p:nvSpPr>
          <p:cNvPr id="35847" name="Text Box 7"/>
          <p:cNvSpPr txBox="1">
            <a:spLocks noChangeArrowheads="1"/>
          </p:cNvSpPr>
          <p:nvPr/>
        </p:nvSpPr>
        <p:spPr bwMode="auto">
          <a:xfrm>
            <a:off x="1184275" y="3429000"/>
            <a:ext cx="3360738"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 (1 of 45) </a:t>
            </a:r>
            <a:endParaRPr lang="en-US" b="1">
              <a:solidFill>
                <a:schemeClr val="bg2"/>
              </a:solidFill>
              <a:latin typeface="Times New Roman" pitchFamily="18" charset="0"/>
            </a:endParaRPr>
          </a:p>
        </p:txBody>
      </p:sp>
      <p:sp>
        <p:nvSpPr>
          <p:cNvPr id="35848" name="Text Box 8"/>
          <p:cNvSpPr txBox="1">
            <a:spLocks noChangeArrowheads="1"/>
          </p:cNvSpPr>
          <p:nvPr/>
        </p:nvSpPr>
        <p:spPr bwMode="auto">
          <a:xfrm>
            <a:off x="5294313" y="34290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49" name="Text Box 9"/>
          <p:cNvSpPr txBox="1">
            <a:spLocks noChangeArrowheads="1"/>
          </p:cNvSpPr>
          <p:nvPr/>
        </p:nvSpPr>
        <p:spPr bwMode="auto">
          <a:xfrm>
            <a:off x="5305425"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0" name="Text Box 10"/>
          <p:cNvSpPr txBox="1">
            <a:spLocks noChangeArrowheads="1"/>
          </p:cNvSpPr>
          <p:nvPr/>
        </p:nvSpPr>
        <p:spPr bwMode="auto">
          <a:xfrm>
            <a:off x="1828800"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1"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r>
              <a:rPr lang="en-US" sz="1200" dirty="0"/>
              <a:t>Source: S. Seitz</a:t>
            </a:r>
          </a:p>
        </p:txBody>
      </p:sp>
    </p:spTree>
  </p:cSld>
  <p:clrMapOvr>
    <a:masterClrMapping/>
  </p:clrMapOvr>
  <p:transition advTm="2902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More: Space Carving Results:  Hand</a:t>
            </a:r>
          </a:p>
        </p:txBody>
      </p:sp>
      <p:sp>
        <p:nvSpPr>
          <p:cNvPr id="36867" name="Text Box 3"/>
          <p:cNvSpPr txBox="1">
            <a:spLocks noChangeArrowheads="1"/>
          </p:cNvSpPr>
          <p:nvPr/>
        </p:nvSpPr>
        <p:spPr bwMode="auto">
          <a:xfrm>
            <a:off x="1641475" y="4648200"/>
            <a:ext cx="1963738" cy="762000"/>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a:t>
            </a:r>
          </a:p>
          <a:p>
            <a:pPr algn="ctr"/>
            <a:r>
              <a:rPr lang="en-US" sz="2200" b="1">
                <a:solidFill>
                  <a:schemeClr val="bg2"/>
                </a:solidFill>
                <a:latin typeface="Tahoma" pitchFamily="34" charset="0"/>
              </a:rPr>
              <a:t>(1 of 100) </a:t>
            </a:r>
            <a:endParaRPr lang="en-US" b="1">
              <a:solidFill>
                <a:schemeClr val="bg2"/>
              </a:solidFill>
              <a:latin typeface="Times New Roman" pitchFamily="18" charset="0"/>
            </a:endParaRPr>
          </a:p>
        </p:txBody>
      </p:sp>
      <p:sp>
        <p:nvSpPr>
          <p:cNvPr id="36868" name="Text Box 4"/>
          <p:cNvSpPr txBox="1">
            <a:spLocks noChangeArrowheads="1"/>
          </p:cNvSpPr>
          <p:nvPr/>
        </p:nvSpPr>
        <p:spPr bwMode="auto">
          <a:xfrm>
            <a:off x="4672013" y="6324600"/>
            <a:ext cx="3592512"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Views of Reconstruction</a:t>
            </a:r>
            <a:endParaRPr lang="en-US" b="1">
              <a:solidFill>
                <a:schemeClr val="bg2"/>
              </a:solidFill>
              <a:latin typeface="Times New Roman" pitchFamily="18" charset="0"/>
            </a:endParaRPr>
          </a:p>
        </p:txBody>
      </p:sp>
      <p:pic>
        <p:nvPicPr>
          <p:cNvPr id="36869" name="Picture 5" descr="fsarah-last"/>
          <p:cNvPicPr>
            <a:picLocks noChangeAspect="1" noChangeArrowheads="1"/>
          </p:cNvPicPr>
          <p:nvPr/>
        </p:nvPicPr>
        <p:blipFill>
          <a:blip r:embed="rId3" cstate="print"/>
          <a:srcRect/>
          <a:stretch>
            <a:fillRect/>
          </a:stretch>
        </p:blipFill>
        <p:spPr bwMode="auto">
          <a:xfrm>
            <a:off x="838200" y="2266950"/>
            <a:ext cx="3657600" cy="2305050"/>
          </a:xfrm>
          <a:prstGeom prst="rect">
            <a:avLst/>
          </a:prstGeom>
          <a:noFill/>
          <a:ln w="9525">
            <a:noFill/>
            <a:miter lim="800000"/>
            <a:headEnd/>
            <a:tailEnd/>
          </a:ln>
        </p:spPr>
      </p:pic>
      <p:pic>
        <p:nvPicPr>
          <p:cNvPr id="36870" name="Picture 6" descr="hand1"/>
          <p:cNvPicPr>
            <a:picLocks noChangeAspect="1" noChangeArrowheads="1"/>
          </p:cNvPicPr>
          <p:nvPr/>
        </p:nvPicPr>
        <p:blipFill>
          <a:blip r:embed="rId4" cstate="print"/>
          <a:srcRect/>
          <a:stretch>
            <a:fillRect/>
          </a:stretch>
        </p:blipFill>
        <p:spPr bwMode="auto">
          <a:xfrm>
            <a:off x="4981575" y="1100138"/>
            <a:ext cx="3095625" cy="2557462"/>
          </a:xfrm>
          <a:prstGeom prst="rect">
            <a:avLst/>
          </a:prstGeom>
          <a:noFill/>
          <a:ln w="9525">
            <a:noFill/>
            <a:miter lim="800000"/>
            <a:headEnd/>
            <a:tailEnd/>
          </a:ln>
        </p:spPr>
      </p:pic>
      <p:pic>
        <p:nvPicPr>
          <p:cNvPr id="36871" name="Picture 7" descr="hand4"/>
          <p:cNvPicPr>
            <a:picLocks noChangeAspect="1" noChangeArrowheads="1"/>
          </p:cNvPicPr>
          <p:nvPr/>
        </p:nvPicPr>
        <p:blipFill>
          <a:blip r:embed="rId5" cstate="print"/>
          <a:srcRect/>
          <a:stretch>
            <a:fillRect/>
          </a:stretch>
        </p:blipFill>
        <p:spPr bwMode="auto">
          <a:xfrm>
            <a:off x="4953000" y="3716338"/>
            <a:ext cx="3124200" cy="2608262"/>
          </a:xfrm>
          <a:prstGeom prst="rect">
            <a:avLst/>
          </a:prstGeom>
          <a:noFill/>
          <a:ln w="9525">
            <a:noFill/>
            <a:miter lim="800000"/>
            <a:headEnd/>
            <a:tailEnd/>
          </a:ln>
        </p:spPr>
      </p:pic>
    </p:spTree>
  </p:cSld>
  <p:clrMapOvr>
    <a:masterClrMapping/>
  </p:clrMapOvr>
  <p:transition advTm="29024"/>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000" dirty="0" smtClean="0"/>
              <a:t>Stereo from community photo collections</a:t>
            </a:r>
          </a:p>
        </p:txBody>
      </p:sp>
      <p:sp>
        <p:nvSpPr>
          <p:cNvPr id="47107" name="AutoShape 3"/>
          <p:cNvSpPr>
            <a:spLocks noGrp="1" noChangeAspect="1" noChangeArrowheads="1"/>
          </p:cNvSpPr>
          <p:nvPr>
            <p:ph type="body" idx="1"/>
          </p:nvPr>
        </p:nvSpPr>
        <p:spPr/>
        <p:txBody>
          <a:bodyPr/>
          <a:lstStyle/>
          <a:p>
            <a:pPr>
              <a:buFontTx/>
              <a:buChar char="•"/>
            </a:pPr>
            <a:r>
              <a:rPr lang="en-US" dirty="0" smtClean="0"/>
              <a:t>Up to now, we’ve always assumed that camera calibration is known</a:t>
            </a:r>
          </a:p>
          <a:p>
            <a:pPr>
              <a:buFontTx/>
              <a:buChar char="•"/>
            </a:pPr>
            <a:r>
              <a:rPr lang="en-US" dirty="0" smtClean="0"/>
              <a:t>For photos taken from the Internet, we need </a:t>
            </a:r>
            <a:r>
              <a:rPr lang="en-US" i="1" dirty="0" smtClean="0"/>
              <a:t>structure from motion</a:t>
            </a:r>
            <a:r>
              <a:rPr lang="en-US" dirty="0" smtClean="0"/>
              <a:t> techniques to reconstruct both camera positions and 3D points</a:t>
            </a:r>
          </a:p>
        </p:txBody>
      </p:sp>
      <p:pic>
        <p:nvPicPr>
          <p:cNvPr id="5" name="Picture 4" descr="liberty-close.jpg"/>
          <p:cNvPicPr>
            <a:picLocks noChangeAspect="1"/>
          </p:cNvPicPr>
          <p:nvPr/>
        </p:nvPicPr>
        <p:blipFill>
          <a:blip r:embed="rId3" cstate="print"/>
          <a:srcRect r="30034"/>
          <a:stretch>
            <a:fillRect/>
          </a:stretch>
        </p:blipFill>
        <p:spPr>
          <a:xfrm>
            <a:off x="4419600" y="3048000"/>
            <a:ext cx="4260675" cy="3429000"/>
          </a:xfrm>
          <a:prstGeom prst="rect">
            <a:avLst/>
          </a:prstGeom>
        </p:spPr>
      </p:pic>
      <p:pic>
        <p:nvPicPr>
          <p:cNvPr id="47110" name="Picture 6"/>
          <p:cNvPicPr>
            <a:picLocks noChangeAspect="1" noChangeArrowheads="1"/>
          </p:cNvPicPr>
          <p:nvPr/>
        </p:nvPicPr>
        <p:blipFill>
          <a:blip r:embed="rId4" cstate="print"/>
          <a:srcRect/>
          <a:stretch>
            <a:fillRect/>
          </a:stretch>
        </p:blipFill>
        <p:spPr bwMode="auto">
          <a:xfrm>
            <a:off x="299650" y="2895600"/>
            <a:ext cx="4348550"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endParaRPr lang="en-US" dirty="0"/>
          </a:p>
        </p:txBody>
      </p:sp>
      <p:sp>
        <p:nvSpPr>
          <p:cNvPr id="3" name="Content Placeholder 2"/>
          <p:cNvSpPr>
            <a:spLocks noGrp="1"/>
          </p:cNvSpPr>
          <p:nvPr>
            <p:ph idx="1"/>
          </p:nvPr>
        </p:nvSpPr>
        <p:spPr>
          <a:xfrm>
            <a:off x="457200" y="1477962"/>
            <a:ext cx="8229600" cy="4525963"/>
          </a:xfrm>
        </p:spPr>
        <p:txBody>
          <a:bodyPr/>
          <a:lstStyle/>
          <a:p>
            <a:endParaRPr lang="en-US"/>
          </a:p>
        </p:txBody>
      </p:sp>
      <p:pic>
        <p:nvPicPr>
          <p:cNvPr id="505860" name="Picture 4" descr="http://grail.cs.washington.edu/software/pmvs/images/col2.jpg"/>
          <p:cNvPicPr>
            <a:picLocks noChangeAspect="1" noChangeArrowheads="1"/>
          </p:cNvPicPr>
          <p:nvPr/>
        </p:nvPicPr>
        <p:blipFill>
          <a:blip r:embed="rId2" cstate="print"/>
          <a:srcRect/>
          <a:stretch>
            <a:fillRect/>
          </a:stretch>
        </p:blipFill>
        <p:spPr bwMode="auto">
          <a:xfrm>
            <a:off x="0" y="182562"/>
            <a:ext cx="4645516" cy="3245210"/>
          </a:xfrm>
          <a:prstGeom prst="rect">
            <a:avLst/>
          </a:prstGeom>
          <a:noFill/>
        </p:spPr>
      </p:pic>
      <p:pic>
        <p:nvPicPr>
          <p:cNvPr id="505862" name="Picture 6" descr="http://grail.cs.washington.edu/software/pmvs/images/col0.jpg"/>
          <p:cNvPicPr>
            <a:picLocks noChangeAspect="1" noChangeArrowheads="1"/>
          </p:cNvPicPr>
          <p:nvPr/>
        </p:nvPicPr>
        <p:blipFill>
          <a:blip r:embed="rId3" cstate="print"/>
          <a:srcRect/>
          <a:stretch>
            <a:fillRect/>
          </a:stretch>
        </p:blipFill>
        <p:spPr bwMode="auto">
          <a:xfrm>
            <a:off x="4572000" y="182562"/>
            <a:ext cx="4572000" cy="3154190"/>
          </a:xfrm>
          <a:prstGeom prst="rect">
            <a:avLst/>
          </a:prstGeom>
          <a:noFill/>
        </p:spPr>
      </p:pic>
      <p:pic>
        <p:nvPicPr>
          <p:cNvPr id="505858" name="Picture 2" descr="http://grail.cs.washington.edu/software/pmvs/images/henry-0.jpg"/>
          <p:cNvPicPr>
            <a:picLocks noChangeAspect="1" noChangeArrowheads="1"/>
          </p:cNvPicPr>
          <p:nvPr/>
        </p:nvPicPr>
        <p:blipFill>
          <a:blip r:embed="rId4" cstate="print"/>
          <a:srcRect/>
          <a:stretch>
            <a:fillRect/>
          </a:stretch>
        </p:blipFill>
        <p:spPr bwMode="auto">
          <a:xfrm>
            <a:off x="-1" y="3306762"/>
            <a:ext cx="9144001" cy="2838824"/>
          </a:xfrm>
          <a:prstGeom prst="rect">
            <a:avLst/>
          </a:prstGeom>
          <a:noFill/>
        </p:spPr>
      </p:pic>
    </p:spTree>
    <p:extLst>
      <p:ext uri="{BB962C8B-B14F-4D97-AF65-F5344CB8AC3E}">
        <p14:creationId xmlns:p14="http://schemas.microsoft.com/office/powerpoint/2010/main" val="3995816604"/>
      </p:ext>
    </p:extLst>
  </p:cSld>
  <p:clrMapOvr>
    <a:masterClrMapping/>
  </p:clrMapOvr>
  <p:transition advTm="29093"/>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0000FF"/>
                </a:solidFill>
              </a:rPr>
              <a:t>Head Reconstruction from </a:t>
            </a:r>
            <a:r>
              <a:rPr lang="en-US" sz="2400" dirty="0" smtClean="0">
                <a:solidFill>
                  <a:srgbClr val="0000FF"/>
                </a:solidFill>
              </a:rPr>
              <a:t>Uncalibrated </a:t>
            </a:r>
            <a:r>
              <a:rPr lang="en-US" sz="2400" dirty="0" smtClean="0">
                <a:solidFill>
                  <a:srgbClr val="0000FF"/>
                </a:solidFill>
              </a:rPr>
              <a:t>Internet Photos</a:t>
            </a:r>
            <a:endParaRPr lang="en-US" sz="2400" dirty="0">
              <a:solidFill>
                <a:srgbClr val="0000FF"/>
              </a:solidFill>
            </a:endParaRPr>
          </a:p>
        </p:txBody>
      </p:sp>
      <p:sp>
        <p:nvSpPr>
          <p:cNvPr id="3" name="Content Placeholder 2"/>
          <p:cNvSpPr>
            <a:spLocks noGrp="1"/>
          </p:cNvSpPr>
          <p:nvPr>
            <p:ph idx="1"/>
          </p:nvPr>
        </p:nvSpPr>
        <p:spPr/>
        <p:txBody>
          <a:bodyPr>
            <a:normAutofit/>
          </a:bodyPr>
          <a:lstStyle/>
          <a:p>
            <a:r>
              <a:rPr lang="en-US" sz="2400" dirty="0" smtClean="0"/>
              <a:t>Input: Internet photos</a:t>
            </a:r>
            <a:r>
              <a:rPr lang="zh-CN" altLang="en-US" sz="2400" dirty="0" smtClean="0"/>
              <a:t> </a:t>
            </a:r>
            <a:r>
              <a:rPr lang="en-US" altLang="zh-CN" sz="2400" dirty="0" smtClean="0"/>
              <a:t>in</a:t>
            </a:r>
            <a:r>
              <a:rPr lang="zh-CN" altLang="en-US" sz="2400" dirty="0" smtClean="0"/>
              <a:t> </a:t>
            </a:r>
            <a:r>
              <a:rPr lang="en-US" altLang="zh-CN" sz="2400" dirty="0" smtClean="0"/>
              <a:t>different</a:t>
            </a:r>
            <a:r>
              <a:rPr lang="zh-CN" altLang="en-US" sz="2400" dirty="0" smtClean="0"/>
              <a:t> </a:t>
            </a:r>
            <a:r>
              <a:rPr lang="en-US" altLang="zh-CN" sz="2400" dirty="0" smtClean="0"/>
              <a:t>poses</a:t>
            </a:r>
            <a:r>
              <a:rPr lang="zh-CN" altLang="en-US" sz="2400" dirty="0" smtClean="0"/>
              <a:t> </a:t>
            </a:r>
            <a:r>
              <a:rPr lang="en-US" altLang="zh-CN" sz="2400" dirty="0" smtClean="0"/>
              <a:t>and</a:t>
            </a:r>
            <a:r>
              <a:rPr lang="zh-CN" altLang="en-US" sz="2400" dirty="0" smtClean="0"/>
              <a:t> </a:t>
            </a:r>
            <a:r>
              <a:rPr lang="en-US" altLang="zh-CN" sz="2400" dirty="0" smtClean="0"/>
              <a:t>expressions</a:t>
            </a:r>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Output: 3D model of </a:t>
            </a:r>
            <a:r>
              <a:rPr lang="en-US" sz="2800" dirty="0" smtClean="0"/>
              <a:t>the head</a:t>
            </a:r>
            <a:endParaRPr lang="en-US" sz="2800" dirty="0"/>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3028" t="19502" r="10487" b="65796"/>
          <a:stretch/>
        </p:blipFill>
        <p:spPr>
          <a:xfrm>
            <a:off x="1469571" y="4800600"/>
            <a:ext cx="5687881" cy="158812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119" y="1828800"/>
            <a:ext cx="4511355" cy="2469411"/>
          </a:xfrm>
          <a:prstGeom prst="rect">
            <a:avLst/>
          </a:prstGeom>
        </p:spPr>
      </p:pic>
      <p:sp>
        <p:nvSpPr>
          <p:cNvPr id="5" name="TextBox 4"/>
          <p:cNvSpPr txBox="1"/>
          <p:nvPr/>
        </p:nvSpPr>
        <p:spPr>
          <a:xfrm>
            <a:off x="7157452" y="5943600"/>
            <a:ext cx="1572866" cy="830997"/>
          </a:xfrm>
          <a:prstGeom prst="rect">
            <a:avLst/>
          </a:prstGeom>
          <a:noFill/>
        </p:spPr>
        <p:txBody>
          <a:bodyPr wrap="none" rtlCol="0">
            <a:spAutoFit/>
          </a:bodyPr>
          <a:lstStyle/>
          <a:p>
            <a:r>
              <a:rPr lang="en-US" dirty="0" smtClean="0">
                <a:solidFill>
                  <a:schemeClr val="accent6"/>
                </a:solidFill>
              </a:rPr>
              <a:t>work of</a:t>
            </a:r>
          </a:p>
          <a:p>
            <a:r>
              <a:rPr lang="en-US" dirty="0" smtClean="0">
                <a:solidFill>
                  <a:schemeClr val="accent6"/>
                </a:solidFill>
              </a:rPr>
              <a:t>Shu Liang</a:t>
            </a:r>
            <a:endParaRPr lang="en-US" dirty="0">
              <a:solidFill>
                <a:schemeClr val="accent6"/>
              </a:solidFill>
            </a:endParaRPr>
          </a:p>
        </p:txBody>
      </p:sp>
    </p:spTree>
    <p:extLst>
      <p:ext uri="{BB962C8B-B14F-4D97-AF65-F5344CB8AC3E}">
        <p14:creationId xmlns:p14="http://schemas.microsoft.com/office/powerpoint/2010/main" val="1315480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a:t>Applications: structure engineering</a:t>
            </a:r>
            <a:endParaRPr lang="fr-FR" sz="400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sp>
        <p:nvSpPr>
          <p:cNvPr id="483341" name="Rectangle 13"/>
          <p:cNvSpPr>
            <a:spLocks noChangeArrowheads="1"/>
          </p:cNvSpPr>
          <p:nvPr/>
        </p:nvSpPr>
        <p:spPr bwMode="auto">
          <a:xfrm>
            <a:off x="747713" y="5499100"/>
            <a:ext cx="6345237" cy="366713"/>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800">
                <a:solidFill>
                  <a:prstClr val="black"/>
                </a:solidFill>
                <a:latin typeface="Calibri"/>
              </a:rPr>
              <a:t>BODY / SPACE / FRAME, Antony Gormley, Lelystad, Holland </a:t>
            </a:r>
          </a:p>
        </p:txBody>
      </p:sp>
      <p:pic>
        <p:nvPicPr>
          <p:cNvPr id="483342" name="Picture 14" descr="renderGormley"/>
          <p:cNvPicPr>
            <a:picLocks noChangeAspect="1" noChangeArrowheads="1"/>
          </p:cNvPicPr>
          <p:nvPr/>
        </p:nvPicPr>
        <p:blipFill>
          <a:blip r:embed="rId4"/>
          <a:srcRect/>
          <a:stretch>
            <a:fillRect/>
          </a:stretch>
        </p:blipFill>
        <p:spPr bwMode="auto">
          <a:xfrm>
            <a:off x="792163" y="1979613"/>
            <a:ext cx="6216650" cy="3384550"/>
          </a:xfrm>
          <a:prstGeom prst="rect">
            <a:avLst/>
          </a:prstGeom>
          <a:noFill/>
          <a:ln w="9525">
            <a:solidFill>
              <a:schemeClr val="bg2"/>
            </a:solidFill>
            <a:miter lim="800000"/>
            <a:headEnd/>
            <a:tailEnd/>
          </a:ln>
        </p:spPr>
      </p:pic>
      <p:pic>
        <p:nvPicPr>
          <p:cNvPr id="483343" name="Picture 15" descr="goodmesh"/>
          <p:cNvPicPr>
            <a:picLocks noChangeAspect="1" noChangeArrowheads="1"/>
          </p:cNvPicPr>
          <p:nvPr/>
        </p:nvPicPr>
        <p:blipFill>
          <a:blip r:embed="rId5">
            <a:clrChange>
              <a:clrFrom>
                <a:srgbClr val="FFFFFF"/>
              </a:clrFrom>
              <a:clrTo>
                <a:srgbClr val="FFFFFF">
                  <a:alpha val="0"/>
                </a:srgbClr>
              </a:clrTo>
            </a:clrChange>
          </a:blip>
          <a:srcRect l="52286"/>
          <a:stretch>
            <a:fillRect/>
          </a:stretch>
        </p:blipFill>
        <p:spPr bwMode="auto">
          <a:xfrm>
            <a:off x="7181850" y="4157663"/>
            <a:ext cx="1806575" cy="2700337"/>
          </a:xfrm>
          <a:prstGeom prst="rect">
            <a:avLst/>
          </a:prstGeom>
          <a:noFill/>
        </p:spPr>
      </p:pic>
    </p:spTree>
    <p:extLst>
      <p:ext uri="{BB962C8B-B14F-4D97-AF65-F5344CB8AC3E}">
        <p14:creationId xmlns:p14="http://schemas.microsoft.com/office/powerpoint/2010/main" val="2104933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Pose</a:t>
            </a:r>
            <a:r>
              <a:rPr lang="zh-CN" altLang="en-US" dirty="0" smtClean="0"/>
              <a:t> </a:t>
            </a:r>
            <a:r>
              <a:rPr lang="en-US" altLang="zh-CN" dirty="0" smtClean="0"/>
              <a:t>Clusters</a:t>
            </a:r>
            <a:endParaRPr lang="en-US" dirty="0"/>
          </a:p>
        </p:txBody>
      </p:sp>
      <p:pic>
        <p:nvPicPr>
          <p:cNvPr id="291" name="Picture 290"/>
          <p:cNvPicPr>
            <a:picLocks noChangeAspect="1"/>
          </p:cNvPicPr>
          <p:nvPr/>
        </p:nvPicPr>
        <p:blipFill>
          <a:blip r:embed="rId3"/>
          <a:stretch>
            <a:fillRect/>
          </a:stretch>
        </p:blipFill>
        <p:spPr>
          <a:xfrm>
            <a:off x="1143000" y="1295400"/>
            <a:ext cx="6462274" cy="2678393"/>
          </a:xfrm>
          <a:prstGeom prst="rect">
            <a:avLst/>
          </a:prstGeom>
        </p:spPr>
      </p:pic>
      <p:pic>
        <p:nvPicPr>
          <p:cNvPr id="305" name="Picture 304"/>
          <p:cNvPicPr>
            <a:picLocks noChangeAspect="1"/>
          </p:cNvPicPr>
          <p:nvPr/>
        </p:nvPicPr>
        <p:blipFill>
          <a:blip r:embed="rId4"/>
          <a:stretch>
            <a:fillRect/>
          </a:stretch>
        </p:blipFill>
        <p:spPr>
          <a:xfrm>
            <a:off x="1722447" y="3962400"/>
            <a:ext cx="6049953" cy="2912281"/>
          </a:xfrm>
          <a:prstGeom prst="rect">
            <a:avLst/>
          </a:prstGeom>
        </p:spPr>
      </p:pic>
      <p:sp>
        <p:nvSpPr>
          <p:cNvPr id="3" name="TextBox 2"/>
          <p:cNvSpPr txBox="1"/>
          <p:nvPr/>
        </p:nvSpPr>
        <p:spPr>
          <a:xfrm>
            <a:off x="7605274" y="1399822"/>
            <a:ext cx="1435008" cy="830997"/>
          </a:xfrm>
          <a:prstGeom prst="rect">
            <a:avLst/>
          </a:prstGeom>
          <a:noFill/>
        </p:spPr>
        <p:txBody>
          <a:bodyPr wrap="none" rtlCol="0">
            <a:spAutoFit/>
          </a:bodyPr>
          <a:lstStyle/>
          <a:p>
            <a:r>
              <a:rPr lang="en-US" dirty="0" smtClean="0">
                <a:solidFill>
                  <a:srgbClr val="C00000"/>
                </a:solidFill>
              </a:rPr>
              <a:t>clustered</a:t>
            </a:r>
          </a:p>
          <a:p>
            <a:r>
              <a:rPr lang="en-US" dirty="0" smtClean="0">
                <a:solidFill>
                  <a:srgbClr val="C00000"/>
                </a:solidFill>
              </a:rPr>
              <a:t>in 2D</a:t>
            </a:r>
            <a:endParaRPr lang="en-US" dirty="0">
              <a:solidFill>
                <a:srgbClr val="C00000"/>
              </a:solidFill>
            </a:endParaRPr>
          </a:p>
        </p:txBody>
      </p:sp>
      <p:sp>
        <p:nvSpPr>
          <p:cNvPr id="4" name="TextBox 3"/>
          <p:cNvSpPr txBox="1"/>
          <p:nvPr/>
        </p:nvSpPr>
        <p:spPr>
          <a:xfrm>
            <a:off x="7330045" y="2819400"/>
            <a:ext cx="1742785" cy="830997"/>
          </a:xfrm>
          <a:prstGeom prst="rect">
            <a:avLst/>
          </a:prstGeom>
          <a:noFill/>
        </p:spPr>
        <p:txBody>
          <a:bodyPr wrap="none" rtlCol="0">
            <a:spAutoFit/>
          </a:bodyPr>
          <a:lstStyle/>
          <a:p>
            <a:r>
              <a:rPr lang="en-US" dirty="0" smtClean="0">
                <a:solidFill>
                  <a:srgbClr val="C00000"/>
                </a:solidFill>
              </a:rPr>
              <a:t>how they</a:t>
            </a:r>
          </a:p>
          <a:p>
            <a:r>
              <a:rPr lang="en-US" dirty="0" smtClean="0">
                <a:solidFill>
                  <a:srgbClr val="C00000"/>
                </a:solidFill>
              </a:rPr>
              <a:t>will fit in 3D</a:t>
            </a:r>
            <a:endParaRPr lang="en-US" dirty="0">
              <a:solidFill>
                <a:srgbClr val="C00000"/>
              </a:solidFill>
            </a:endParaRPr>
          </a:p>
        </p:txBody>
      </p:sp>
      <p:sp>
        <p:nvSpPr>
          <p:cNvPr id="5" name="TextBox 4"/>
          <p:cNvSpPr txBox="1"/>
          <p:nvPr/>
        </p:nvSpPr>
        <p:spPr>
          <a:xfrm>
            <a:off x="7747000" y="3845130"/>
            <a:ext cx="1194558" cy="830997"/>
          </a:xfrm>
          <a:prstGeom prst="rect">
            <a:avLst/>
          </a:prstGeom>
          <a:noFill/>
        </p:spPr>
        <p:txBody>
          <a:bodyPr wrap="none" rtlCol="0">
            <a:spAutoFit/>
          </a:bodyPr>
          <a:lstStyle/>
          <a:p>
            <a:r>
              <a:rPr lang="en-US" dirty="0" smtClean="0">
                <a:solidFill>
                  <a:srgbClr val="C00000"/>
                </a:solidFill>
              </a:rPr>
              <a:t>find the</a:t>
            </a:r>
          </a:p>
          <a:p>
            <a:r>
              <a:rPr lang="en-US" dirty="0" smtClean="0">
                <a:solidFill>
                  <a:srgbClr val="C00000"/>
                </a:solidFill>
              </a:rPr>
              <a:t>person</a:t>
            </a:r>
            <a:endParaRPr lang="en-US" dirty="0">
              <a:solidFill>
                <a:srgbClr val="C00000"/>
              </a:solidFill>
            </a:endParaRPr>
          </a:p>
        </p:txBody>
      </p:sp>
      <p:sp>
        <p:nvSpPr>
          <p:cNvPr id="6" name="TextBox 5"/>
          <p:cNvSpPr txBox="1"/>
          <p:nvPr/>
        </p:nvSpPr>
        <p:spPr>
          <a:xfrm>
            <a:off x="7622430" y="4876800"/>
            <a:ext cx="1539204" cy="830997"/>
          </a:xfrm>
          <a:prstGeom prst="rect">
            <a:avLst/>
          </a:prstGeom>
          <a:noFill/>
        </p:spPr>
        <p:txBody>
          <a:bodyPr wrap="none" rtlCol="0">
            <a:spAutoFit/>
          </a:bodyPr>
          <a:lstStyle/>
          <a:p>
            <a:r>
              <a:rPr lang="en-US" dirty="0" smtClean="0">
                <a:solidFill>
                  <a:srgbClr val="C00000"/>
                </a:solidFill>
              </a:rPr>
              <a:t>rigid head</a:t>
            </a:r>
          </a:p>
          <a:p>
            <a:r>
              <a:rPr lang="en-US" dirty="0" smtClean="0">
                <a:solidFill>
                  <a:srgbClr val="C00000"/>
                </a:solidFill>
              </a:rPr>
              <a:t>alignment</a:t>
            </a:r>
            <a:endParaRPr lang="en-US" dirty="0">
              <a:solidFill>
                <a:srgbClr val="C00000"/>
              </a:solidFill>
            </a:endParaRPr>
          </a:p>
        </p:txBody>
      </p:sp>
      <p:sp>
        <p:nvSpPr>
          <p:cNvPr id="7" name="TextBox 6"/>
          <p:cNvSpPr txBox="1"/>
          <p:nvPr/>
        </p:nvSpPr>
        <p:spPr>
          <a:xfrm>
            <a:off x="7622430" y="5744612"/>
            <a:ext cx="1539204" cy="830997"/>
          </a:xfrm>
          <a:prstGeom prst="rect">
            <a:avLst/>
          </a:prstGeom>
          <a:noFill/>
        </p:spPr>
        <p:txBody>
          <a:bodyPr wrap="none" rtlCol="0">
            <a:spAutoFit/>
          </a:bodyPr>
          <a:lstStyle/>
          <a:p>
            <a:r>
              <a:rPr lang="en-US" dirty="0" smtClean="0">
                <a:solidFill>
                  <a:srgbClr val="C00000"/>
                </a:solidFill>
              </a:rPr>
              <a:t>pixel level</a:t>
            </a:r>
          </a:p>
          <a:p>
            <a:r>
              <a:rPr lang="en-US" dirty="0" smtClean="0">
                <a:solidFill>
                  <a:srgbClr val="C00000"/>
                </a:solidFill>
              </a:rPr>
              <a:t>alignment</a:t>
            </a:r>
            <a:endParaRPr lang="en-US" dirty="0">
              <a:solidFill>
                <a:srgbClr val="C00000"/>
              </a:solidFill>
            </a:endParaRPr>
          </a:p>
        </p:txBody>
      </p:sp>
      <p:sp>
        <p:nvSpPr>
          <p:cNvPr id="8" name="TextBox 7"/>
          <p:cNvSpPr txBox="1"/>
          <p:nvPr/>
        </p:nvSpPr>
        <p:spPr>
          <a:xfrm>
            <a:off x="248356" y="5288340"/>
            <a:ext cx="1314784" cy="1569660"/>
          </a:xfrm>
          <a:prstGeom prst="rect">
            <a:avLst/>
          </a:prstGeom>
          <a:noFill/>
        </p:spPr>
        <p:txBody>
          <a:bodyPr wrap="none" rtlCol="0">
            <a:spAutoFit/>
          </a:bodyPr>
          <a:lstStyle/>
          <a:p>
            <a:r>
              <a:rPr lang="en-US" dirty="0" smtClean="0">
                <a:solidFill>
                  <a:schemeClr val="accent6"/>
                </a:solidFill>
              </a:rPr>
              <a:t>arrows</a:t>
            </a:r>
          </a:p>
          <a:p>
            <a:r>
              <a:rPr lang="en-US" dirty="0" smtClean="0">
                <a:solidFill>
                  <a:schemeClr val="accent6"/>
                </a:solidFill>
              </a:rPr>
              <a:t>show</a:t>
            </a:r>
          </a:p>
          <a:p>
            <a:r>
              <a:rPr lang="en-US" dirty="0" smtClean="0">
                <a:solidFill>
                  <a:schemeClr val="accent6"/>
                </a:solidFill>
              </a:rPr>
              <a:t>sharper </a:t>
            </a:r>
          </a:p>
          <a:p>
            <a:r>
              <a:rPr lang="en-US" dirty="0" smtClean="0">
                <a:solidFill>
                  <a:schemeClr val="accent6"/>
                </a:solidFill>
              </a:rPr>
              <a:t>regions</a:t>
            </a:r>
            <a:endParaRPr lang="en-US" dirty="0">
              <a:solidFill>
                <a:schemeClr val="accent6"/>
              </a:solidFill>
            </a:endParaRPr>
          </a:p>
        </p:txBody>
      </p:sp>
    </p:spTree>
    <p:extLst>
      <p:ext uri="{BB962C8B-B14F-4D97-AF65-F5344CB8AC3E}">
        <p14:creationId xmlns:p14="http://schemas.microsoft.com/office/powerpoint/2010/main" val="20278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on</a:t>
            </a:r>
            <a:r>
              <a:rPr lang="zh-CN" altLang="en-US" dirty="0" smtClean="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pose</a:t>
            </a:r>
            <a:r>
              <a:rPr lang="zh-CN" altLang="en-US" dirty="0" smtClean="0">
                <a:ea typeface="ＭＳ Ｐゴシック" charset="0"/>
                <a:cs typeface="Helvetica Neue Bold Condensed" charset="0"/>
              </a:rPr>
              <a:t> </a:t>
            </a:r>
            <a:endParaRPr lang="en-US" dirty="0"/>
          </a:p>
        </p:txBody>
      </p:sp>
      <p:sp>
        <p:nvSpPr>
          <p:cNvPr id="3" name="Content Placeholder 2"/>
          <p:cNvSpPr>
            <a:spLocks noGrp="1"/>
          </p:cNvSpPr>
          <p:nvPr>
            <p:ph idx="1"/>
          </p:nvPr>
        </p:nvSpPr>
        <p:spPr>
          <a:xfrm>
            <a:off x="524897" y="1189037"/>
            <a:ext cx="8229600" cy="4525963"/>
          </a:xfrm>
        </p:spPr>
        <p:txBody>
          <a:bodyPr>
            <a:normAutofit/>
          </a:bodyPr>
          <a:lstStyle/>
          <a:p>
            <a:r>
              <a:rPr lang="en-US" altLang="zh-CN" sz="2400" dirty="0"/>
              <a:t>Frontal</a:t>
            </a:r>
            <a:r>
              <a:rPr lang="zh-CN" altLang="en-US" sz="2400" dirty="0"/>
              <a:t> </a:t>
            </a:r>
            <a:r>
              <a:rPr lang="en-US" altLang="zh-CN" sz="2400" dirty="0"/>
              <a:t>view</a:t>
            </a:r>
            <a:r>
              <a:rPr lang="zh-CN" altLang="en-US" sz="2400" dirty="0"/>
              <a:t> </a:t>
            </a:r>
            <a:r>
              <a:rPr lang="en-US" altLang="zh-CN" sz="2400" dirty="0"/>
              <a:t>photos</a:t>
            </a:r>
            <a:r>
              <a:rPr lang="zh-CN" altLang="en-US" sz="2400" dirty="0"/>
              <a:t> </a:t>
            </a:r>
            <a:r>
              <a:rPr lang="en-US" altLang="zh-CN" sz="2400" dirty="0"/>
              <a:t>to</a:t>
            </a:r>
            <a:r>
              <a:rPr lang="zh-CN" altLang="en-US" sz="2400" dirty="0"/>
              <a:t> </a:t>
            </a:r>
            <a:r>
              <a:rPr lang="en-US" altLang="zh-CN" sz="2400" dirty="0">
                <a:solidFill>
                  <a:srgbClr val="FF0000"/>
                </a:solidFill>
              </a:rPr>
              <a:t>n</a:t>
            </a:r>
            <a:r>
              <a:rPr lang="zh-CN" altLang="en-US" sz="2400" dirty="0">
                <a:solidFill>
                  <a:srgbClr val="FF0000"/>
                </a:solidFill>
              </a:rPr>
              <a:t> </a:t>
            </a:r>
            <a:r>
              <a:rPr lang="en-US" altLang="zh-CN" sz="2400" dirty="0">
                <a:solidFill>
                  <a:srgbClr val="FF0000"/>
                </a:solidFill>
              </a:rPr>
              <a:t>x</a:t>
            </a:r>
            <a:r>
              <a:rPr lang="zh-CN" altLang="en-US" sz="2400" dirty="0">
                <a:solidFill>
                  <a:srgbClr val="FF0000"/>
                </a:solidFill>
              </a:rPr>
              <a:t> </a:t>
            </a:r>
            <a:r>
              <a:rPr lang="en-US" altLang="zh-CN" sz="2400" dirty="0">
                <a:solidFill>
                  <a:srgbClr val="FF0000"/>
                </a:solidFill>
              </a:rPr>
              <a:t>p</a:t>
            </a:r>
            <a:r>
              <a:rPr lang="zh-CN" altLang="en-US" sz="2400" dirty="0">
                <a:solidFill>
                  <a:srgbClr val="FF0000"/>
                </a:solidFill>
              </a:rPr>
              <a:t> </a:t>
            </a:r>
            <a:r>
              <a:rPr lang="en-US" altLang="zh-CN" sz="2400" dirty="0">
                <a:solidFill>
                  <a:srgbClr val="FF0000"/>
                </a:solidFill>
              </a:rPr>
              <a:t>matrix</a:t>
            </a:r>
            <a:r>
              <a:rPr lang="zh-CN" altLang="en-US" sz="2400" dirty="0">
                <a:solidFill>
                  <a:srgbClr val="FF0000"/>
                </a:solidFill>
              </a:rPr>
              <a:t> </a:t>
            </a:r>
            <a:r>
              <a:rPr lang="en-US" altLang="zh-CN" sz="2400" dirty="0">
                <a:solidFill>
                  <a:srgbClr val="FF0000"/>
                </a:solidFill>
              </a:rPr>
              <a:t>Q</a:t>
            </a:r>
            <a:r>
              <a:rPr lang="en-US" altLang="zh-CN" sz="2400" dirty="0"/>
              <a:t>.</a:t>
            </a:r>
            <a:r>
              <a:rPr lang="en-US" sz="2400" dirty="0"/>
              <a:t> </a:t>
            </a:r>
            <a:r>
              <a:rPr lang="en-US" altLang="zh-CN" sz="2400" dirty="0" smtClean="0"/>
              <a:t>n</a:t>
            </a:r>
            <a:r>
              <a:rPr lang="en-US" altLang="zh-CN" sz="2400" dirty="0"/>
              <a:t>:</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photos,</a:t>
            </a:r>
            <a:r>
              <a:rPr lang="zh-CN" altLang="en-US" sz="2400" dirty="0"/>
              <a:t> </a:t>
            </a:r>
            <a:r>
              <a:rPr lang="en-US" altLang="zh-CN" sz="2400" dirty="0"/>
              <a:t>p:</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pixels</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facial</a:t>
            </a:r>
            <a:r>
              <a:rPr lang="zh-CN" altLang="en-US" sz="2400" dirty="0"/>
              <a:t> </a:t>
            </a:r>
            <a:r>
              <a:rPr lang="en-US" altLang="zh-CN" sz="2400" dirty="0"/>
              <a:t>mask</a:t>
            </a:r>
            <a:r>
              <a:rPr lang="en-US" altLang="zh-CN" sz="2400" dirty="0" smtClean="0"/>
              <a:t>.</a:t>
            </a:r>
          </a:p>
          <a:p>
            <a:r>
              <a:rPr lang="en-US" sz="2400" dirty="0" smtClean="0"/>
              <a:t>Using Singular Valued Decomposition, Q  </a:t>
            </a:r>
            <a:r>
              <a:rPr lang="en-US" sz="2400" dirty="0"/>
              <a:t>= LN</a:t>
            </a:r>
            <a:r>
              <a:rPr lang="en-US" altLang="zh-CN" sz="2400" dirty="0"/>
              <a:t>,</a:t>
            </a:r>
            <a:r>
              <a:rPr lang="zh-CN" altLang="en-US" sz="2400" dirty="0"/>
              <a:t> </a:t>
            </a:r>
            <a:r>
              <a:rPr lang="en-US" altLang="zh-CN" sz="2400" dirty="0" smtClean="0"/>
              <a:t>where L is the </a:t>
            </a:r>
            <a:r>
              <a:rPr lang="en-US" altLang="zh-CN" sz="2400" dirty="0" smtClean="0">
                <a:solidFill>
                  <a:srgbClr val="0000FF"/>
                </a:solidFill>
              </a:rPr>
              <a:t>lighting</a:t>
            </a:r>
            <a:r>
              <a:rPr lang="en-US" altLang="zh-CN" sz="2400" dirty="0" smtClean="0"/>
              <a:t> and N is the </a:t>
            </a:r>
            <a:r>
              <a:rPr lang="en-US" altLang="zh-CN" sz="2400" dirty="0" smtClean="0">
                <a:solidFill>
                  <a:srgbClr val="FF0000"/>
                </a:solidFill>
              </a:rPr>
              <a:t>surface </a:t>
            </a:r>
            <a:r>
              <a:rPr lang="en-US" altLang="zh-CN" sz="2400" dirty="0" err="1" smtClean="0">
                <a:solidFill>
                  <a:srgbClr val="FF0000"/>
                </a:solidFill>
              </a:rPr>
              <a:t>normals</a:t>
            </a:r>
            <a:r>
              <a:rPr lang="en-US" altLang="zh-CN" sz="2400" dirty="0" smtClean="0"/>
              <a:t>. Only the 1</a:t>
            </a:r>
            <a:r>
              <a:rPr lang="en-US" altLang="zh-CN" sz="2400" baseline="30000" dirty="0" smtClean="0"/>
              <a:t>st</a:t>
            </a:r>
            <a:r>
              <a:rPr lang="en-US" altLang="zh-CN" sz="2400" dirty="0" smtClean="0"/>
              <a:t> 4 components are used.</a:t>
            </a:r>
            <a:endParaRPr lang="en-US" dirty="0"/>
          </a:p>
          <a:p>
            <a:endParaRPr lang="en-US" baseline="-25000" dirty="0">
              <a:latin typeface="Cambria Math" charset="0"/>
              <a:ea typeface="Cambria Math" charset="0"/>
              <a:cs typeface="Cambria Math" charset="0"/>
            </a:endParaRPr>
          </a:p>
          <a:p>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710" b="27854"/>
          <a:stretch/>
        </p:blipFill>
        <p:spPr>
          <a:xfrm>
            <a:off x="1689100" y="3200400"/>
            <a:ext cx="5626100" cy="2584520"/>
          </a:xfrm>
          <a:prstGeom prst="rect">
            <a:avLst/>
          </a:prstGeom>
        </p:spPr>
      </p:pic>
      <p:sp>
        <p:nvSpPr>
          <p:cNvPr id="5" name="TextBox 4"/>
          <p:cNvSpPr txBox="1"/>
          <p:nvPr/>
        </p:nvSpPr>
        <p:spPr>
          <a:xfrm>
            <a:off x="1447800" y="5715000"/>
            <a:ext cx="6781800" cy="738664"/>
          </a:xfrm>
          <a:prstGeom prst="rect">
            <a:avLst/>
          </a:prstGeom>
          <a:noFill/>
        </p:spPr>
        <p:txBody>
          <a:bodyPr wrap="square" rtlCol="0">
            <a:spAutoFit/>
          </a:bodyPr>
          <a:lstStyle/>
          <a:p>
            <a:r>
              <a:rPr lang="en-US" sz="1400" dirty="0"/>
              <a:t>Expression normalization by low-rank approximation. The first row shows the warped images, the 2nd row shows the the low rank approximated images. Note how the lighting is mostly preserved, but the facial expression is normalized.</a:t>
            </a:r>
          </a:p>
        </p:txBody>
      </p:sp>
      <p:sp>
        <p:nvSpPr>
          <p:cNvPr id="6" name="TextBox 5"/>
          <p:cNvSpPr txBox="1"/>
          <p:nvPr/>
        </p:nvSpPr>
        <p:spPr>
          <a:xfrm>
            <a:off x="533400" y="6400800"/>
            <a:ext cx="8221097" cy="369332"/>
          </a:xfrm>
          <a:prstGeom prst="rect">
            <a:avLst/>
          </a:prstGeom>
          <a:noFill/>
        </p:spPr>
        <p:txBody>
          <a:bodyPr wrap="none" rtlCol="0">
            <a:spAutoFit/>
          </a:bodyPr>
          <a:lstStyle/>
          <a:p>
            <a:r>
              <a:rPr lang="en-US" altLang="zh-CN" sz="1800" dirty="0" err="1" smtClean="0"/>
              <a:t>Kemelmacher-Shlizerman</a:t>
            </a:r>
            <a:r>
              <a:rPr lang="zh-CN" altLang="en-US" sz="1800" dirty="0" smtClean="0"/>
              <a:t> </a:t>
            </a:r>
            <a:r>
              <a:rPr lang="en-US" altLang="zh-CN" sz="1800" dirty="0" smtClean="0"/>
              <a:t>I.</a:t>
            </a:r>
            <a:r>
              <a:rPr lang="zh-CN" altLang="en-US" sz="1800" dirty="0" smtClean="0"/>
              <a:t> </a:t>
            </a:r>
            <a:r>
              <a:rPr lang="en-US" altLang="zh-CN" sz="1800" dirty="0" smtClean="0"/>
              <a:t>et</a:t>
            </a:r>
            <a:r>
              <a:rPr lang="zh-CN" altLang="en-US" sz="1800" dirty="0" smtClean="0"/>
              <a:t> </a:t>
            </a:r>
            <a:r>
              <a:rPr lang="en-US" altLang="zh-CN" sz="1800" dirty="0" smtClean="0"/>
              <a:t>al.,</a:t>
            </a:r>
            <a:r>
              <a:rPr lang="zh-CN" altLang="en-US" sz="1800" dirty="0" smtClean="0"/>
              <a:t> </a:t>
            </a:r>
            <a:r>
              <a:rPr lang="en-US" sz="1800" dirty="0">
                <a:hlinkClick r:id="rId3"/>
              </a:rPr>
              <a:t>Face Reconstruction in the </a:t>
            </a:r>
            <a:r>
              <a:rPr lang="en-US" sz="1800" dirty="0" smtClean="0">
                <a:hlinkClick r:id="rId3"/>
              </a:rPr>
              <a:t>Wild</a:t>
            </a:r>
            <a:r>
              <a:rPr lang="en-US" altLang="zh-CN" sz="1800" dirty="0" smtClean="0"/>
              <a:t>,</a:t>
            </a:r>
            <a:r>
              <a:rPr lang="zh-CN" altLang="en-US" sz="1800" dirty="0" smtClean="0"/>
              <a:t> </a:t>
            </a:r>
            <a:r>
              <a:rPr lang="en-US" altLang="zh-CN" sz="1800" dirty="0" smtClean="0"/>
              <a:t>ICCV</a:t>
            </a:r>
            <a:r>
              <a:rPr lang="zh-CN" altLang="en-US" sz="1800" dirty="0" smtClean="0"/>
              <a:t> </a:t>
            </a:r>
            <a:r>
              <a:rPr lang="en-US" altLang="zh-CN" sz="1800" dirty="0" smtClean="0"/>
              <a:t>2011</a:t>
            </a:r>
            <a:endParaRPr lang="en-US" sz="1800" dirty="0"/>
          </a:p>
        </p:txBody>
      </p:sp>
      <p:sp>
        <p:nvSpPr>
          <p:cNvPr id="7" name="TextBox 6"/>
          <p:cNvSpPr txBox="1"/>
          <p:nvPr/>
        </p:nvSpPr>
        <p:spPr>
          <a:xfrm>
            <a:off x="7247326" y="3048000"/>
            <a:ext cx="1742785" cy="1200329"/>
          </a:xfrm>
          <a:prstGeom prst="rect">
            <a:avLst/>
          </a:prstGeom>
          <a:noFill/>
        </p:spPr>
        <p:txBody>
          <a:bodyPr wrap="none" rtlCol="0">
            <a:spAutoFit/>
          </a:bodyPr>
          <a:lstStyle/>
          <a:p>
            <a:r>
              <a:rPr lang="en-US" dirty="0" smtClean="0">
                <a:solidFill>
                  <a:srgbClr val="FF0000"/>
                </a:solidFill>
              </a:rPr>
              <a:t>images</a:t>
            </a:r>
          </a:p>
          <a:p>
            <a:r>
              <a:rPr lang="en-US" dirty="0" smtClean="0">
                <a:solidFill>
                  <a:srgbClr val="FF0000"/>
                </a:solidFill>
              </a:rPr>
              <a:t>warped to</a:t>
            </a:r>
          </a:p>
          <a:p>
            <a:r>
              <a:rPr lang="en-US" dirty="0" smtClean="0">
                <a:solidFill>
                  <a:srgbClr val="FF0000"/>
                </a:solidFill>
              </a:rPr>
              <a:t>frontal view</a:t>
            </a:r>
            <a:endParaRPr lang="en-US" dirty="0">
              <a:solidFill>
                <a:srgbClr val="FF0000"/>
              </a:solidFill>
            </a:endParaRPr>
          </a:p>
        </p:txBody>
      </p:sp>
      <p:sp>
        <p:nvSpPr>
          <p:cNvPr id="8" name="TextBox 7"/>
          <p:cNvSpPr txBox="1"/>
          <p:nvPr/>
        </p:nvSpPr>
        <p:spPr>
          <a:xfrm>
            <a:off x="7093439" y="4503382"/>
            <a:ext cx="2050561" cy="1200329"/>
          </a:xfrm>
          <a:prstGeom prst="rect">
            <a:avLst/>
          </a:prstGeom>
          <a:noFill/>
        </p:spPr>
        <p:txBody>
          <a:bodyPr wrap="none" rtlCol="0">
            <a:spAutoFit/>
          </a:bodyPr>
          <a:lstStyle/>
          <a:p>
            <a:r>
              <a:rPr lang="en-US" dirty="0" smtClean="0">
                <a:solidFill>
                  <a:srgbClr val="FF0000"/>
                </a:solidFill>
              </a:rPr>
              <a:t>reconstructed</a:t>
            </a:r>
          </a:p>
          <a:p>
            <a:r>
              <a:rPr lang="en-US" dirty="0" smtClean="0">
                <a:solidFill>
                  <a:srgbClr val="FF0000"/>
                </a:solidFill>
              </a:rPr>
              <a:t>using 4</a:t>
            </a:r>
          </a:p>
          <a:p>
            <a:r>
              <a:rPr lang="en-US" dirty="0" smtClean="0">
                <a:solidFill>
                  <a:srgbClr val="FF0000"/>
                </a:solidFill>
              </a:rPr>
              <a:t>components</a:t>
            </a:r>
            <a:endParaRPr lang="en-US" dirty="0">
              <a:solidFill>
                <a:srgbClr val="FF0000"/>
              </a:solidFill>
            </a:endParaRPr>
          </a:p>
        </p:txBody>
      </p:sp>
    </p:spTree>
    <p:extLst>
      <p:ext uri="{BB962C8B-B14F-4D97-AF65-F5344CB8AC3E}">
        <p14:creationId xmlns:p14="http://schemas.microsoft.com/office/powerpoint/2010/main" val="20272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on</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pose</a:t>
            </a:r>
            <a:r>
              <a:rPr lang="zh-CN" altLang="en-US" dirty="0">
                <a:ea typeface="ＭＳ Ｐゴシック" charset="0"/>
                <a:cs typeface="Helvetica Neue Bold Condensed" charset="0"/>
              </a:rPr>
              <a:t> </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Use SVD to compute 3D surface </a:t>
            </a:r>
            <a:r>
              <a:rPr lang="en-US" sz="2400" dirty="0" err="1" smtClean="0"/>
              <a:t>normals</a:t>
            </a:r>
            <a:endParaRPr lang="en-US" sz="2400" dirty="0" smtClean="0"/>
          </a:p>
          <a:p>
            <a:endParaRPr lang="en-US" sz="2400" dirty="0"/>
          </a:p>
          <a:p>
            <a:r>
              <a:rPr lang="en-US" sz="2400" dirty="0" smtClean="0"/>
              <a:t>2.   Compute </a:t>
            </a:r>
            <a:r>
              <a:rPr lang="en-US" sz="2400" dirty="0" smtClean="0"/>
              <a:t>3d depth map from the surface </a:t>
            </a:r>
            <a:r>
              <a:rPr lang="en-US" sz="2400" dirty="0" err="1" smtClean="0"/>
              <a:t>normals</a:t>
            </a:r>
            <a:endParaRPr lang="en-US" sz="2400" dirty="0"/>
          </a:p>
        </p:txBody>
      </p:sp>
      <p:pic>
        <p:nvPicPr>
          <p:cNvPr id="11" name="Picture 10"/>
          <p:cNvPicPr>
            <a:picLocks noChangeAspect="1"/>
          </p:cNvPicPr>
          <p:nvPr/>
        </p:nvPicPr>
        <p:blipFill rotWithShape="1">
          <a:blip r:embed="rId2"/>
          <a:srcRect l="40833" t="10092" r="44167" b="18571"/>
          <a:stretch/>
        </p:blipFill>
        <p:spPr>
          <a:xfrm>
            <a:off x="2971800" y="3124200"/>
            <a:ext cx="2667000" cy="2845796"/>
          </a:xfrm>
          <a:prstGeom prst="rect">
            <a:avLst/>
          </a:prstGeom>
        </p:spPr>
      </p:pic>
      <p:sp>
        <p:nvSpPr>
          <p:cNvPr id="4" name="TextBox 3"/>
          <p:cNvSpPr txBox="1"/>
          <p:nvPr/>
        </p:nvSpPr>
        <p:spPr>
          <a:xfrm>
            <a:off x="6096000" y="3581400"/>
            <a:ext cx="2273379" cy="1938992"/>
          </a:xfrm>
          <a:prstGeom prst="rect">
            <a:avLst/>
          </a:prstGeom>
          <a:noFill/>
        </p:spPr>
        <p:txBody>
          <a:bodyPr wrap="none" rtlCol="0">
            <a:spAutoFit/>
          </a:bodyPr>
          <a:lstStyle/>
          <a:p>
            <a:r>
              <a:rPr lang="en-US" dirty="0" smtClean="0">
                <a:solidFill>
                  <a:schemeClr val="accent6"/>
                </a:solidFill>
              </a:rPr>
              <a:t>3D shapes </a:t>
            </a:r>
          </a:p>
          <a:p>
            <a:r>
              <a:rPr lang="en-US" dirty="0" smtClean="0">
                <a:solidFill>
                  <a:schemeClr val="accent6"/>
                </a:solidFill>
              </a:rPr>
              <a:t>generated from</a:t>
            </a:r>
          </a:p>
          <a:p>
            <a:r>
              <a:rPr lang="en-US" dirty="0" smtClean="0">
                <a:solidFill>
                  <a:schemeClr val="accent6"/>
                </a:solidFill>
              </a:rPr>
              <a:t>frontal pose</a:t>
            </a:r>
          </a:p>
          <a:p>
            <a:r>
              <a:rPr lang="en-US" dirty="0" smtClean="0">
                <a:solidFill>
                  <a:schemeClr val="accent6"/>
                </a:solidFill>
              </a:rPr>
              <a:t>shown from 2</a:t>
            </a:r>
          </a:p>
          <a:p>
            <a:r>
              <a:rPr lang="en-US" dirty="0" smtClean="0">
                <a:solidFill>
                  <a:schemeClr val="accent6"/>
                </a:solidFill>
              </a:rPr>
              <a:t>different views</a:t>
            </a:r>
          </a:p>
        </p:txBody>
      </p:sp>
    </p:spTree>
    <p:extLst>
      <p:ext uri="{BB962C8B-B14F-4D97-AF65-F5344CB8AC3E}">
        <p14:creationId xmlns:p14="http://schemas.microsoft.com/office/powerpoint/2010/main" val="545363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Helvetica Neue Bold Condensed" charset="0"/>
              </a:rPr>
              <a:t>Boundary-Value </a:t>
            </a:r>
            <a:r>
              <a:rPr lang="en-US" dirty="0" smtClean="0">
                <a:ea typeface="ＭＳ Ｐゴシック" charset="0"/>
                <a:cs typeface="Helvetica Neue Bold Condensed" charset="0"/>
              </a:rPr>
              <a:t>Growing</a:t>
            </a:r>
            <a:endParaRPr lang="en-US" dirty="0"/>
          </a:p>
        </p:txBody>
      </p:sp>
      <p:pic>
        <p:nvPicPr>
          <p:cNvPr id="4" name="Picture 3"/>
          <p:cNvPicPr>
            <a:picLocks noChangeAspect="1"/>
          </p:cNvPicPr>
          <p:nvPr/>
        </p:nvPicPr>
        <p:blipFill>
          <a:blip r:embed="rId2"/>
          <a:stretch>
            <a:fillRect/>
          </a:stretch>
        </p:blipFill>
        <p:spPr>
          <a:xfrm>
            <a:off x="838200" y="1295400"/>
            <a:ext cx="7467600" cy="3613355"/>
          </a:xfrm>
          <a:prstGeom prst="rect">
            <a:avLst/>
          </a:prstGeom>
        </p:spPr>
      </p:pic>
      <p:sp>
        <p:nvSpPr>
          <p:cNvPr id="6" name="TextBox 5"/>
          <p:cNvSpPr txBox="1"/>
          <p:nvPr/>
        </p:nvSpPr>
        <p:spPr>
          <a:xfrm>
            <a:off x="776111" y="4936219"/>
            <a:ext cx="7495963" cy="1200329"/>
          </a:xfrm>
          <a:prstGeom prst="rect">
            <a:avLst/>
          </a:prstGeom>
          <a:noFill/>
        </p:spPr>
        <p:txBody>
          <a:bodyPr wrap="none" rtlCol="0">
            <a:spAutoFit/>
          </a:bodyPr>
          <a:lstStyle/>
          <a:p>
            <a:pPr marL="342900" indent="-342900">
              <a:buFont typeface="Arial" panose="020B0604020202020204" pitchFamily="34" charset="0"/>
              <a:buChar char="•"/>
            </a:pPr>
            <a:r>
              <a:rPr lang="en-US" dirty="0" smtClean="0"/>
              <a:t>There are ambiguities in scale between the poses.</a:t>
            </a:r>
          </a:p>
          <a:p>
            <a:pPr marL="342900" indent="-342900">
              <a:buFont typeface="Arial" panose="020B0604020202020204" pitchFamily="34" charset="0"/>
              <a:buChar char="•"/>
            </a:pPr>
            <a:r>
              <a:rPr lang="en-US" dirty="0" smtClean="0"/>
              <a:t>These have to be resolved by a process that uses </a:t>
            </a:r>
          </a:p>
          <a:p>
            <a:r>
              <a:rPr lang="en-US" dirty="0"/>
              <a:t> </a:t>
            </a:r>
            <a:r>
              <a:rPr lang="en-US" dirty="0" smtClean="0"/>
              <a:t>    neighboring poses to solve ambiguities.</a:t>
            </a:r>
            <a:endParaRPr lang="en-US" dirty="0"/>
          </a:p>
        </p:txBody>
      </p:sp>
    </p:spTree>
    <p:extLst>
      <p:ext uri="{BB962C8B-B14F-4D97-AF65-F5344CB8AC3E}">
        <p14:creationId xmlns:p14="http://schemas.microsoft.com/office/powerpoint/2010/main" val="1633284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404" y="1219200"/>
            <a:ext cx="5807192" cy="5287962"/>
          </a:xfrm>
        </p:spPr>
      </p:pic>
    </p:spTree>
    <p:extLst>
      <p:ext uri="{BB962C8B-B14F-4D97-AF65-F5344CB8AC3E}">
        <p14:creationId xmlns:p14="http://schemas.microsoft.com/office/powerpoint/2010/main" val="410609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sz="4000" dirty="0" smtClean="0"/>
              <a:t>art</a:t>
            </a:r>
            <a:endParaRPr lang="fr-FR" sz="4000" dirty="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pic>
        <p:nvPicPr>
          <p:cNvPr id="1026" name="Picture 2" descr="C:\Documents and Settings\hernand\Escritorio\Nueva carpeta\DSCN2533.JPG"/>
          <p:cNvPicPr>
            <a:picLocks noChangeAspect="1" noChangeArrowheads="1"/>
          </p:cNvPicPr>
          <p:nvPr/>
        </p:nvPicPr>
        <p:blipFill>
          <a:blip r:embed="rId4" cstate="print"/>
          <a:srcRect/>
          <a:stretch>
            <a:fillRect/>
          </a:stretch>
        </p:blipFill>
        <p:spPr bwMode="auto">
          <a:xfrm>
            <a:off x="1067697" y="1837634"/>
            <a:ext cx="5871524" cy="4404140"/>
          </a:xfrm>
          <a:prstGeom prst="rect">
            <a:avLst/>
          </a:prstGeom>
          <a:noFill/>
        </p:spPr>
      </p:pic>
    </p:spTree>
    <p:extLst>
      <p:ext uri="{BB962C8B-B14F-4D97-AF65-F5344CB8AC3E}">
        <p14:creationId xmlns:p14="http://schemas.microsoft.com/office/powerpoint/2010/main" val="2277585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dirty="0" smtClean="0"/>
              <a:t>computer games</a:t>
            </a:r>
            <a:endParaRPr lang="fr-FR" sz="4000" dirty="0"/>
          </a:p>
        </p:txBody>
      </p:sp>
      <p:pic>
        <p:nvPicPr>
          <p:cNvPr id="6" name="face_long_uncomp-1.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279160" y="1918741"/>
            <a:ext cx="6555698" cy="3687580"/>
          </a:xfrm>
          <a:prstGeom prst="rect">
            <a:avLst/>
          </a:prstGeom>
        </p:spPr>
      </p:pic>
    </p:spTree>
    <p:extLst>
      <p:ext uri="{BB962C8B-B14F-4D97-AF65-F5344CB8AC3E}">
        <p14:creationId xmlns:p14="http://schemas.microsoft.com/office/powerpoint/2010/main" val="34224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11" name="Rectangle 15"/>
          <p:cNvSpPr>
            <a:spLocks noChangeArrowheads="1"/>
          </p:cNvSpPr>
          <p:nvPr/>
        </p:nvSpPr>
        <p:spPr bwMode="auto">
          <a:xfrm>
            <a:off x="9652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
        <p:nvSpPr>
          <p:cNvPr id="490498" name="Text Box 2"/>
          <p:cNvSpPr txBox="1">
            <a:spLocks noChangeArrowheads="1"/>
          </p:cNvSpPr>
          <p:nvPr/>
        </p:nvSpPr>
        <p:spPr bwMode="auto">
          <a:xfrm>
            <a:off x="1525588" y="4851400"/>
            <a:ext cx="6315075" cy="396875"/>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s-ES" sz="2000" b="1">
                <a:solidFill>
                  <a:prstClr val="black"/>
                </a:solidFill>
              </a:rPr>
              <a:t>medical, industrial and cultural heritage indexation</a:t>
            </a:r>
          </a:p>
        </p:txBody>
      </p:sp>
      <p:pic>
        <p:nvPicPr>
          <p:cNvPr id="490499" name="Picture 3"/>
          <p:cNvPicPr>
            <a:picLocks noChangeAspect="1" noChangeArrowheads="1"/>
          </p:cNvPicPr>
          <p:nvPr/>
        </p:nvPicPr>
        <p:blipFill>
          <a:blip r:embed="rId3"/>
          <a:srcRect/>
          <a:stretch>
            <a:fillRect/>
          </a:stretch>
        </p:blipFill>
        <p:spPr bwMode="auto">
          <a:xfrm>
            <a:off x="6629400" y="2590800"/>
            <a:ext cx="1722438" cy="1878013"/>
          </a:xfrm>
          <a:prstGeom prst="rect">
            <a:avLst/>
          </a:prstGeom>
          <a:noFill/>
          <a:ln w="9525">
            <a:noFill/>
            <a:miter lim="800000"/>
            <a:headEnd/>
            <a:tailEnd/>
          </a:ln>
          <a:effectLst/>
        </p:spPr>
      </p:pic>
      <p:pic>
        <p:nvPicPr>
          <p:cNvPr id="490500" name="Picture 4"/>
          <p:cNvPicPr>
            <a:picLocks noChangeAspect="1" noChangeArrowheads="1"/>
          </p:cNvPicPr>
          <p:nvPr/>
        </p:nvPicPr>
        <p:blipFill>
          <a:blip r:embed="rId4"/>
          <a:srcRect/>
          <a:stretch>
            <a:fillRect/>
          </a:stretch>
        </p:blipFill>
        <p:spPr bwMode="auto">
          <a:xfrm>
            <a:off x="4419600" y="2819400"/>
            <a:ext cx="2143125" cy="1508125"/>
          </a:xfrm>
          <a:prstGeom prst="rect">
            <a:avLst/>
          </a:prstGeom>
          <a:noFill/>
          <a:ln w="9525">
            <a:noFill/>
            <a:miter lim="800000"/>
            <a:headEnd/>
            <a:tailEnd/>
          </a:ln>
          <a:effectLst/>
        </p:spPr>
      </p:pic>
      <p:pic>
        <p:nvPicPr>
          <p:cNvPr id="490501"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667000" y="2819400"/>
            <a:ext cx="1616075" cy="1500188"/>
          </a:xfrm>
          <a:prstGeom prst="rect">
            <a:avLst/>
          </a:prstGeom>
          <a:noFill/>
          <a:ln w="9525">
            <a:noFill/>
            <a:miter lim="800000"/>
            <a:headEnd/>
            <a:tailEnd/>
          </a:ln>
          <a:effectLst/>
        </p:spPr>
      </p:pic>
      <p:pic>
        <p:nvPicPr>
          <p:cNvPr id="490502" name="Picture 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838200" y="2514600"/>
            <a:ext cx="1571625" cy="2009775"/>
          </a:xfrm>
          <a:prstGeom prst="rect">
            <a:avLst/>
          </a:prstGeom>
          <a:noFill/>
          <a:ln w="9525">
            <a:noFill/>
            <a:miter lim="800000"/>
            <a:headEnd/>
            <a:tailEnd/>
          </a:ln>
          <a:effectLst/>
        </p:spPr>
      </p:pic>
      <p:pic>
        <p:nvPicPr>
          <p:cNvPr id="490503" name="Picture 7"/>
          <p:cNvPicPr>
            <a:picLocks noChangeAspect="1" noChangeArrowheads="1"/>
          </p:cNvPicPr>
          <p:nvPr/>
        </p:nvPicPr>
        <p:blipFill>
          <a:blip r:embed="rId7" cstate="print"/>
          <a:srcRect/>
          <a:stretch>
            <a:fillRect/>
          </a:stretch>
        </p:blipFill>
        <p:spPr bwMode="auto">
          <a:xfrm>
            <a:off x="1028700" y="1419225"/>
            <a:ext cx="7391400" cy="5018088"/>
          </a:xfrm>
          <a:prstGeom prst="rect">
            <a:avLst/>
          </a:prstGeom>
          <a:noFill/>
          <a:ln w="9525">
            <a:solidFill>
              <a:schemeClr val="tx1"/>
            </a:solidFill>
            <a:miter lim="800000"/>
            <a:headEnd/>
            <a:tailEnd/>
          </a:ln>
          <a:effectLst/>
        </p:spPr>
      </p:pic>
      <p:sp>
        <p:nvSpPr>
          <p:cNvPr id="490504" name="Text Box 8"/>
          <p:cNvSpPr txBox="1">
            <a:spLocks noChangeArrowheads="1"/>
          </p:cNvSpPr>
          <p:nvPr/>
        </p:nvSpPr>
        <p:spPr bwMode="auto">
          <a:xfrm>
            <a:off x="3200400" y="1600200"/>
            <a:ext cx="4953000" cy="4483100"/>
          </a:xfrm>
          <a:prstGeom prst="rect">
            <a:avLst/>
          </a:prstGeom>
          <a:noFill/>
          <a:ln w="9525">
            <a:noFill/>
            <a:miter lim="800000"/>
            <a:headEnd/>
            <a:tailEnd/>
          </a:ln>
          <a:effectLst/>
        </p:spPr>
        <p:txBody>
          <a:bodyPr>
            <a:spAutoFit/>
          </a:bodyPr>
          <a:lstStyle/>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endParaRPr lang="es-ES" sz="4800" b="1">
              <a:solidFill>
                <a:srgbClr val="0000FF"/>
              </a:solidFill>
            </a:endParaRPr>
          </a:p>
          <a:p>
            <a:pPr eaLnBrk="1" fontAlgn="auto" hangingPunct="1">
              <a:spcBef>
                <a:spcPts val="0"/>
              </a:spcBef>
              <a:spcAft>
                <a:spcPts val="0"/>
              </a:spcAft>
            </a:pPr>
            <a:r>
              <a:rPr lang="es-ES" sz="4800" b="1">
                <a:solidFill>
                  <a:srgbClr val="0000FF"/>
                </a:solidFill>
              </a:rPr>
              <a:t> 	? ?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p:txBody>
      </p:sp>
      <p:pic>
        <p:nvPicPr>
          <p:cNvPr id="490505" name="Picture 9"/>
          <p:cNvPicPr>
            <a:picLocks noChangeAspect="1" noChangeArrowheads="1"/>
          </p:cNvPicPr>
          <p:nvPr/>
        </p:nvPicPr>
        <p:blipFill>
          <a:blip r:embed="rId8"/>
          <a:srcRect/>
          <a:stretch>
            <a:fillRect/>
          </a:stretch>
        </p:blipFill>
        <p:spPr bwMode="auto">
          <a:xfrm>
            <a:off x="1219200" y="1828800"/>
            <a:ext cx="1652588" cy="2692400"/>
          </a:xfrm>
          <a:prstGeom prst="rect">
            <a:avLst/>
          </a:prstGeom>
          <a:noFill/>
          <a:ln w="9525">
            <a:solidFill>
              <a:schemeClr val="tx1"/>
            </a:solidFill>
            <a:miter lim="800000"/>
            <a:headEnd/>
            <a:tailEnd/>
          </a:ln>
          <a:effectLst/>
        </p:spPr>
      </p:pic>
      <p:pic>
        <p:nvPicPr>
          <p:cNvPr id="490506" name="Picture 10"/>
          <p:cNvPicPr>
            <a:picLocks noChangeAspect="1" noChangeArrowheads="1"/>
          </p:cNvPicPr>
          <p:nvPr/>
        </p:nvPicPr>
        <p:blipFill>
          <a:blip r:embed="rId9"/>
          <a:srcRect t="8957"/>
          <a:stretch>
            <a:fillRect/>
          </a:stretch>
        </p:blipFill>
        <p:spPr bwMode="auto">
          <a:xfrm>
            <a:off x="3276600" y="1651000"/>
            <a:ext cx="5562600" cy="2843213"/>
          </a:xfrm>
          <a:prstGeom prst="rect">
            <a:avLst/>
          </a:prstGeom>
          <a:noFill/>
          <a:ln w="9525">
            <a:solidFill>
              <a:schemeClr val="tx1"/>
            </a:solidFill>
            <a:miter lim="800000"/>
            <a:headEnd/>
            <a:tailEnd/>
          </a:ln>
          <a:effectLst/>
        </p:spPr>
      </p:pic>
      <p:pic>
        <p:nvPicPr>
          <p:cNvPr id="490507" name="Picture 11"/>
          <p:cNvPicPr>
            <a:picLocks noChangeAspect="1" noChangeArrowheads="1"/>
          </p:cNvPicPr>
          <p:nvPr/>
        </p:nvPicPr>
        <p:blipFill>
          <a:blip r:embed="rId10"/>
          <a:srcRect/>
          <a:stretch>
            <a:fillRect/>
          </a:stretch>
        </p:blipFill>
        <p:spPr bwMode="auto">
          <a:xfrm>
            <a:off x="5334000" y="2590800"/>
            <a:ext cx="3200400" cy="2406650"/>
          </a:xfrm>
          <a:prstGeom prst="rect">
            <a:avLst/>
          </a:prstGeom>
          <a:noFill/>
          <a:ln w="9525">
            <a:noFill/>
            <a:miter lim="800000"/>
            <a:headEnd/>
            <a:tailEnd/>
          </a:ln>
          <a:effectLst/>
        </p:spPr>
      </p:pic>
      <p:sp>
        <p:nvSpPr>
          <p:cNvPr id="490510" name="Rectangle 14"/>
          <p:cNvSpPr>
            <a:spLocks noGrp="1" noChangeArrowheads="1"/>
          </p:cNvSpPr>
          <p:nvPr>
            <p:ph type="title"/>
          </p:nvPr>
        </p:nvSpPr>
        <p:spPr>
          <a:xfrm>
            <a:off x="228600" y="76200"/>
            <a:ext cx="8613775" cy="1143000"/>
          </a:xfrm>
          <a:noFill/>
          <a:ln/>
        </p:spPr>
        <p:txBody>
          <a:bodyPr lIns="92075" tIns="46038" rIns="92075" bIns="46038"/>
          <a:lstStyle/>
          <a:p>
            <a:r>
              <a:rPr lang="en-GB" dirty="0"/>
              <a:t>Applications: 3D indexation</a:t>
            </a:r>
          </a:p>
        </p:txBody>
      </p:sp>
    </p:spTree>
    <p:extLst>
      <p:ext uri="{BB962C8B-B14F-4D97-AF65-F5344CB8AC3E}">
        <p14:creationId xmlns:p14="http://schemas.microsoft.com/office/powerpoint/2010/main" val="23219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90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90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0504"/>
                                        </p:tgtEl>
                                        <p:attrNameLst>
                                          <p:attrName>style.visibility</p:attrName>
                                        </p:attrNameLst>
                                      </p:cBhvr>
                                      <p:to>
                                        <p:strVal val="visible"/>
                                      </p:to>
                                    </p:set>
                                  </p:childTnLst>
                                  <p:subTnLst>
                                    <p:set>
                                      <p:cBhvr override="childStyle">
                                        <p:cTn dur="1" fill="hold" display="0" masterRel="nextClick" afterEffect="1"/>
                                        <p:tgtEl>
                                          <p:spTgt spid="49050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90506"/>
                                        </p:tgtEl>
                                        <p:attrNameLst>
                                          <p:attrName>style.visibility</p:attrName>
                                        </p:attrNameLst>
                                      </p:cBhvr>
                                      <p:to>
                                        <p:strVal val="visible"/>
                                      </p:to>
                                    </p:set>
                                    <p:anim calcmode="lin" valueType="num">
                                      <p:cBhvr additive="base">
                                        <p:cTn id="19" dur="500" fill="hold"/>
                                        <p:tgtEl>
                                          <p:spTgt spid="490506"/>
                                        </p:tgtEl>
                                        <p:attrNameLst>
                                          <p:attrName>ppt_x</p:attrName>
                                        </p:attrNameLst>
                                      </p:cBhvr>
                                      <p:tavLst>
                                        <p:tav tm="0">
                                          <p:val>
                                            <p:strVal val="1+#ppt_w/2"/>
                                          </p:val>
                                        </p:tav>
                                        <p:tav tm="100000">
                                          <p:val>
                                            <p:strVal val="#ppt_x"/>
                                          </p:val>
                                        </p:tav>
                                      </p:tavLst>
                                    </p:anim>
                                    <p:anim calcmode="lin" valueType="num">
                                      <p:cBhvr additive="base">
                                        <p:cTn id="20" dur="500" fill="hold"/>
                                        <p:tgtEl>
                                          <p:spTgt spid="49050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90507"/>
                                        </p:tgtEl>
                                        <p:attrNameLst>
                                          <p:attrName>style.visibility</p:attrName>
                                        </p:attrNameLst>
                                      </p:cBhvr>
                                      <p:to>
                                        <p:strVal val="visible"/>
                                      </p:to>
                                    </p:set>
                                    <p:anim calcmode="lin" valueType="num">
                                      <p:cBhvr additive="base">
                                        <p:cTn id="25" dur="500" fill="hold"/>
                                        <p:tgtEl>
                                          <p:spTgt spid="490507"/>
                                        </p:tgtEl>
                                        <p:attrNameLst>
                                          <p:attrName>ppt_x</p:attrName>
                                        </p:attrNameLst>
                                      </p:cBhvr>
                                      <p:tavLst>
                                        <p:tav tm="0">
                                          <p:val>
                                            <p:strVal val="1+#ppt_w/2"/>
                                          </p:val>
                                        </p:tav>
                                        <p:tav tm="100000">
                                          <p:val>
                                            <p:strVal val="#ppt_x"/>
                                          </p:val>
                                        </p:tav>
                                      </p:tavLst>
                                    </p:anim>
                                    <p:anim calcmode="lin" valueType="num">
                                      <p:cBhvr additive="base">
                                        <p:cTn id="26" dur="500" fill="hold"/>
                                        <p:tgtEl>
                                          <p:spTgt spid="4905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8" name="Picture 4" descr="poster-s"/>
          <p:cNvPicPr>
            <a:picLocks noChangeAspect="1" noChangeArrowheads="1"/>
          </p:cNvPicPr>
          <p:nvPr/>
        </p:nvPicPr>
        <p:blipFill>
          <a:blip r:embed="rId2"/>
          <a:srcRect/>
          <a:stretch>
            <a:fillRect/>
          </a:stretch>
        </p:blipFill>
        <p:spPr bwMode="auto">
          <a:xfrm>
            <a:off x="2863850" y="2586038"/>
            <a:ext cx="6242050" cy="4237037"/>
          </a:xfrm>
          <a:prstGeom prst="rect">
            <a:avLst/>
          </a:prstGeom>
          <a:noFill/>
          <a:ln w="9525">
            <a:solidFill>
              <a:srgbClr val="333333"/>
            </a:solidFill>
            <a:miter lim="800000"/>
            <a:headEnd/>
            <a:tailEnd/>
          </a:ln>
        </p:spPr>
      </p:pic>
      <p:pic>
        <p:nvPicPr>
          <p:cNvPr id="492549" name="Picture 5" descr="a2140-010g-0-c-bigicon"/>
          <p:cNvPicPr>
            <a:picLocks noChangeAspect="1" noChangeArrowheads="1"/>
          </p:cNvPicPr>
          <p:nvPr/>
        </p:nvPicPr>
        <p:blipFill>
          <a:blip r:embed="rId3"/>
          <a:srcRect/>
          <a:stretch>
            <a:fillRect/>
          </a:stretch>
        </p:blipFill>
        <p:spPr bwMode="auto">
          <a:xfrm>
            <a:off x="44450" y="3841750"/>
            <a:ext cx="3268663" cy="1714500"/>
          </a:xfrm>
          <a:prstGeom prst="rect">
            <a:avLst/>
          </a:prstGeom>
          <a:noFill/>
          <a:ln w="9525">
            <a:solidFill>
              <a:srgbClr val="808080"/>
            </a:solidFill>
            <a:miter lim="800000"/>
            <a:headEnd/>
            <a:tailEnd/>
          </a:ln>
        </p:spPr>
      </p:pic>
      <p:sp>
        <p:nvSpPr>
          <p:cNvPr id="492550" name="Text Box 6"/>
          <p:cNvSpPr txBox="1">
            <a:spLocks noChangeArrowheads="1"/>
          </p:cNvSpPr>
          <p:nvPr/>
        </p:nvSpPr>
        <p:spPr bwMode="auto">
          <a:xfrm>
            <a:off x="365125" y="5500688"/>
            <a:ext cx="2292350" cy="45720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GB">
                <a:solidFill>
                  <a:prstClr val="black"/>
                </a:solidFill>
                <a:latin typeface="Calibri"/>
              </a:rPr>
              <a:t>1186 fragments</a:t>
            </a:r>
          </a:p>
        </p:txBody>
      </p:sp>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a:t>Applications: archaeology</a:t>
            </a:r>
          </a:p>
        </p:txBody>
      </p:sp>
      <p:sp>
        <p:nvSpPr>
          <p:cNvPr id="492554" name="Rectangle 10"/>
          <p:cNvSpPr>
            <a:spLocks noChangeArrowheads="1"/>
          </p:cNvSpPr>
          <p:nvPr/>
        </p:nvSpPr>
        <p:spPr bwMode="auto">
          <a:xfrm>
            <a:off x="446088" y="1533525"/>
            <a:ext cx="8229600" cy="4525963"/>
          </a:xfrm>
          <a:prstGeom prst="rect">
            <a:avLst/>
          </a:prstGeom>
          <a:noFill/>
          <a:ln w="9525">
            <a:noFill/>
            <a:miter lim="800000"/>
            <a:headEnd/>
            <a:tailEnd/>
          </a:ln>
          <a:effectLst/>
        </p:spPr>
        <p:txBody>
          <a:bodyPr/>
          <a:lstStyle/>
          <a:p>
            <a:pPr marL="342900" indent="-342900" eaLnBrk="1" fontAlgn="auto" hangingPunct="1">
              <a:spcBef>
                <a:spcPct val="20000"/>
              </a:spcBef>
              <a:spcAft>
                <a:spcPts val="0"/>
              </a:spcAft>
              <a:buFontTx/>
              <a:buChar char="•"/>
            </a:pPr>
            <a:r>
              <a:rPr lang="en-GB" sz="2800">
                <a:solidFill>
                  <a:prstClr val="black"/>
                </a:solidFill>
                <a:latin typeface="Calibri"/>
              </a:rPr>
              <a:t>“forma urbis romae” project</a:t>
            </a:r>
          </a:p>
          <a:p>
            <a:pPr marL="342900" indent="-342900" eaLnBrk="1" fontAlgn="auto" hangingPunct="1">
              <a:spcBef>
                <a:spcPct val="20000"/>
              </a:spcBef>
              <a:spcAft>
                <a:spcPts val="0"/>
              </a:spcAft>
            </a:pPr>
            <a:endParaRPr lang="en-GB" sz="2800">
              <a:solidFill>
                <a:prstClr val="black"/>
              </a:solidFill>
              <a:latin typeface="Calibri"/>
            </a:endParaRPr>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sp>
        <p:nvSpPr>
          <p:cNvPr id="492586" name="Rectangle 42"/>
          <p:cNvSpPr>
            <a:spLocks noChangeArrowheads="1"/>
          </p:cNvSpPr>
          <p:nvPr/>
        </p:nvSpPr>
        <p:spPr bwMode="auto">
          <a:xfrm>
            <a:off x="152400" y="1981200"/>
            <a:ext cx="7527925" cy="1368425"/>
          </a:xfrm>
          <a:prstGeom prst="rect">
            <a:avLst/>
          </a:prstGeom>
          <a:noFill/>
          <a:ln w="9525" algn="ctr">
            <a:noFill/>
            <a:miter lim="800000"/>
            <a:headEnd/>
            <a:tailEnd/>
          </a:ln>
          <a:effectLst/>
        </p:spPr>
        <p:txBody>
          <a:bodyPr lIns="90000" tIns="46800" rIns="90000" bIns="46800">
            <a:spAutoFit/>
          </a:bodyPr>
          <a:lstStyle/>
          <a:p>
            <a:pPr eaLnBrk="1" fontAlgn="auto" hangingPunct="1">
              <a:spcBef>
                <a:spcPts val="0"/>
              </a:spcBef>
              <a:spcAft>
                <a:spcPts val="0"/>
              </a:spcAft>
            </a:pPr>
            <a:r>
              <a:rPr lang="en-GB" sz="1400" b="1" dirty="0">
                <a:solidFill>
                  <a:prstClr val="black"/>
                </a:solidFill>
                <a:latin typeface="Calibri"/>
              </a:rPr>
              <a:t>Fragments of the City: Stanford's Digital Forma Urbis </a:t>
            </a:r>
            <a:r>
              <a:rPr lang="en-GB" sz="1400" b="1" dirty="0" err="1">
                <a:solidFill>
                  <a:prstClr val="black"/>
                </a:solidFill>
                <a:latin typeface="Calibri"/>
              </a:rPr>
              <a:t>Romae</a:t>
            </a:r>
            <a:r>
              <a:rPr lang="en-GB" sz="1400" b="1" dirty="0">
                <a:solidFill>
                  <a:prstClr val="black"/>
                </a:solidFill>
                <a:latin typeface="Calibri"/>
              </a:rPr>
              <a:t> Project</a:t>
            </a:r>
            <a:r>
              <a:rPr lang="en-GB" sz="1400" dirty="0">
                <a:solidFill>
                  <a:prstClr val="black"/>
                </a:solidFill>
                <a:latin typeface="Calibri"/>
              </a:rPr>
              <a:t> </a:t>
            </a:r>
            <a:br>
              <a:rPr lang="en-GB" sz="1400" dirty="0">
                <a:solidFill>
                  <a:prstClr val="black"/>
                </a:solidFill>
                <a:latin typeface="Calibri"/>
              </a:rPr>
            </a:br>
            <a:r>
              <a:rPr lang="en-GB" sz="1400" dirty="0">
                <a:solidFill>
                  <a:prstClr val="black"/>
                </a:solidFill>
                <a:latin typeface="Calibri"/>
              </a:rPr>
              <a:t>David </a:t>
            </a:r>
            <a:r>
              <a:rPr lang="en-GB" sz="1400" dirty="0" err="1">
                <a:solidFill>
                  <a:prstClr val="black"/>
                </a:solidFill>
                <a:latin typeface="Calibri"/>
              </a:rPr>
              <a:t>Koller</a:t>
            </a:r>
            <a:r>
              <a:rPr lang="en-GB" sz="1400" dirty="0">
                <a:solidFill>
                  <a:prstClr val="black"/>
                </a:solidFill>
                <a:latin typeface="Calibri"/>
              </a:rPr>
              <a:t>, Jennifer Trimble, Tina </a:t>
            </a:r>
            <a:r>
              <a:rPr lang="en-GB" sz="1400" dirty="0" err="1">
                <a:solidFill>
                  <a:prstClr val="black"/>
                </a:solidFill>
                <a:latin typeface="Calibri"/>
              </a:rPr>
              <a:t>Najbjerg</a:t>
            </a:r>
            <a:r>
              <a:rPr lang="en-GB" sz="1400" dirty="0">
                <a:solidFill>
                  <a:prstClr val="black"/>
                </a:solidFill>
                <a:latin typeface="Calibri"/>
              </a:rPr>
              <a:t>, Natasha </a:t>
            </a:r>
            <a:r>
              <a:rPr lang="en-GB" sz="1400" dirty="0" err="1">
                <a:solidFill>
                  <a:prstClr val="black"/>
                </a:solidFill>
                <a:latin typeface="Calibri"/>
              </a:rPr>
              <a:t>Gelfand</a:t>
            </a:r>
            <a:r>
              <a:rPr lang="en-GB" sz="1400" dirty="0">
                <a:solidFill>
                  <a:prstClr val="black"/>
                </a:solidFill>
                <a:latin typeface="Calibri"/>
              </a:rPr>
              <a:t>, Marc </a:t>
            </a:r>
            <a:r>
              <a:rPr lang="en-GB" sz="1400" dirty="0" err="1">
                <a:solidFill>
                  <a:prstClr val="black"/>
                </a:solidFill>
                <a:latin typeface="Calibri"/>
              </a:rPr>
              <a:t>Levoy</a:t>
            </a:r>
            <a:r>
              <a:rPr lang="en-GB" sz="1400" dirty="0">
                <a:solidFill>
                  <a:prstClr val="black"/>
                </a:solidFill>
                <a:latin typeface="Calibri"/>
              </a:rPr>
              <a:t> </a:t>
            </a:r>
            <a:br>
              <a:rPr lang="en-GB" sz="1400" dirty="0">
                <a:solidFill>
                  <a:prstClr val="black"/>
                </a:solidFill>
                <a:latin typeface="Calibri"/>
              </a:rPr>
            </a:br>
            <a:r>
              <a:rPr lang="en-GB" sz="1400" i="1" dirty="0">
                <a:solidFill>
                  <a:prstClr val="black"/>
                </a:solidFill>
                <a:latin typeface="Calibri"/>
              </a:rPr>
              <a:t>Proc. Third Williams Symposium </a:t>
            </a:r>
            <a:br>
              <a:rPr lang="en-GB" sz="1400" i="1" dirty="0">
                <a:solidFill>
                  <a:prstClr val="black"/>
                </a:solidFill>
                <a:latin typeface="Calibri"/>
              </a:rPr>
            </a:br>
            <a:r>
              <a:rPr lang="en-GB" sz="1400" i="1" dirty="0">
                <a:solidFill>
                  <a:prstClr val="black"/>
                </a:solidFill>
                <a:latin typeface="Calibri"/>
              </a:rPr>
              <a:t>on Classical Architecture, </a:t>
            </a:r>
            <a:br>
              <a:rPr lang="en-GB" sz="1400" i="1" dirty="0">
                <a:solidFill>
                  <a:prstClr val="black"/>
                </a:solidFill>
                <a:latin typeface="Calibri"/>
              </a:rPr>
            </a:br>
            <a:r>
              <a:rPr lang="en-GB" sz="1400" i="1" dirty="0">
                <a:solidFill>
                  <a:prstClr val="black"/>
                </a:solidFill>
                <a:latin typeface="Calibri"/>
              </a:rPr>
              <a:t>Journal of Roman Archaeology </a:t>
            </a:r>
            <a:br>
              <a:rPr lang="en-GB" sz="1400" i="1" dirty="0">
                <a:solidFill>
                  <a:prstClr val="black"/>
                </a:solidFill>
                <a:latin typeface="Calibri"/>
              </a:rPr>
            </a:br>
            <a:r>
              <a:rPr lang="en-GB" sz="1400" i="1" dirty="0">
                <a:solidFill>
                  <a:prstClr val="black"/>
                </a:solidFill>
                <a:latin typeface="Calibri"/>
              </a:rPr>
              <a:t>supplement</a:t>
            </a:r>
            <a:r>
              <a:rPr lang="en-GB" sz="1400" dirty="0">
                <a:solidFill>
                  <a:prstClr val="black"/>
                </a:solidFill>
                <a:latin typeface="Calibri"/>
              </a:rPr>
              <a:t>, 2006.</a:t>
            </a:r>
          </a:p>
        </p:txBody>
      </p:sp>
    </p:spTree>
    <p:extLst>
      <p:ext uri="{BB962C8B-B14F-4D97-AF65-F5344CB8AC3E}">
        <p14:creationId xmlns:p14="http://schemas.microsoft.com/office/powerpoint/2010/main" val="24887285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DPhoto99-seitz-slides">
  <a:themeElements>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3DPhoto99-seitz-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DPhoto99-seitz-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DPhoto99-seitz-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DPhoto99-seitz-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DPhoto99-seitz-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DPhoto99-seitz-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DPhoto99-seitz-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51466</TotalTime>
  <Words>1062</Words>
  <Application>Microsoft Office PowerPoint</Application>
  <PresentationFormat>On-screen Show (4:3)</PresentationFormat>
  <Paragraphs>266</Paragraphs>
  <Slides>54</Slides>
  <Notes>21</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58" baseType="lpstr">
      <vt:lpstr>mosaic</vt:lpstr>
      <vt:lpstr>3DPhoto99-seitz-slides</vt:lpstr>
      <vt:lpstr>Office Theme</vt:lpstr>
      <vt:lpstr>Document</vt:lpstr>
      <vt:lpstr>Reconstruction</vt:lpstr>
      <vt:lpstr>3D model</vt:lpstr>
      <vt:lpstr>Applications: cultural heritage</vt:lpstr>
      <vt:lpstr>Applications: art</vt:lpstr>
      <vt:lpstr>Applications: structure engineering</vt:lpstr>
      <vt:lpstr>Applications: art</vt:lpstr>
      <vt:lpstr>Applications: computer games</vt:lpstr>
      <vt:lpstr>Applications: 3D indexation</vt:lpstr>
      <vt:lpstr>Applications: archaeology</vt:lpstr>
      <vt:lpstr>Applications: large scale modelling</vt:lpstr>
      <vt:lpstr>Applications: Medicine</vt:lpstr>
      <vt:lpstr>Scanning technologies</vt:lpstr>
      <vt:lpstr>Medical Scanning System</vt:lpstr>
      <vt:lpstr>The “Us” Data Set (subset)</vt:lpstr>
      <vt:lpstr>3d shape from photographs</vt:lpstr>
      <vt:lpstr>Photometric Stereo</vt:lpstr>
      <vt:lpstr>Basic Photometric Stereo</vt:lpstr>
      <vt:lpstr>Basic Photometric Stereo</vt:lpstr>
      <vt:lpstr>Basic Photometric Stereo</vt:lpstr>
      <vt:lpstr>Photometric Stereo</vt:lpstr>
      <vt:lpstr>3d shape from photographs</vt:lpstr>
      <vt:lpstr>Reconstruction</vt:lpstr>
      <vt:lpstr>Reconstruction</vt:lpstr>
      <vt:lpstr>Multiple-baseline stereo</vt:lpstr>
      <vt:lpstr>Reconstruction from silhouettes</vt:lpstr>
      <vt:lpstr>Reconstruction from Silhouettes</vt:lpstr>
      <vt:lpstr>Reconstruction from Silhouettes</vt:lpstr>
      <vt:lpstr>Calibrated Image Acquisition</vt:lpstr>
      <vt:lpstr>Space Carving in General</vt:lpstr>
      <vt:lpstr>Our 4-camera light-striping stereo system</vt:lpstr>
      <vt:lpstr>Calibration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Space Carving Results:  African Violet</vt:lpstr>
      <vt:lpstr>More: Space Carving Results:  Hand</vt:lpstr>
      <vt:lpstr>Stereo from community photo collections</vt:lpstr>
      <vt:lpstr>PowerPoint Presentation</vt:lpstr>
      <vt:lpstr>Head Reconstruction from Uncalibrated Internet Photos</vt:lpstr>
      <vt:lpstr>Pose Clusters</vt:lpstr>
      <vt:lpstr>Photometric Stereo on frontal pose </vt:lpstr>
      <vt:lpstr>Photometric Stereo on frontal pose </vt:lpstr>
      <vt:lpstr>Boundary-Value Growing</vt:lpstr>
      <vt:lpstr>Results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CSE</cp:lastModifiedBy>
  <cp:revision>784</cp:revision>
  <cp:lastPrinted>1999-10-04T18:53:50Z</cp:lastPrinted>
  <dcterms:created xsi:type="dcterms:W3CDTF">1998-05-10T17:20:27Z</dcterms:created>
  <dcterms:modified xsi:type="dcterms:W3CDTF">2017-03-01T21:36:09Z</dcterms:modified>
</cp:coreProperties>
</file>