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420" r:id="rId4"/>
    <p:sldId id="421" r:id="rId5"/>
    <p:sldId id="422" r:id="rId6"/>
    <p:sldId id="425" r:id="rId7"/>
    <p:sldId id="426" r:id="rId8"/>
    <p:sldId id="415" r:id="rId9"/>
    <p:sldId id="416" r:id="rId10"/>
    <p:sldId id="424" r:id="rId11"/>
    <p:sldId id="417" r:id="rId12"/>
    <p:sldId id="427" r:id="rId13"/>
    <p:sldId id="418" r:id="rId14"/>
    <p:sldId id="301" r:id="rId15"/>
    <p:sldId id="257" r:id="rId16"/>
    <p:sldId id="3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10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32AD-E9BF-E541-A889-1B2F77DEA0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32AD-E9BF-E541-A889-1B2F77DEA0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pixels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32AD-E9BF-E541-A889-1B2F77DEA0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2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jpeg"/><Relationship Id="rId12" Type="http://schemas.openxmlformats.org/officeDocument/2006/relationships/image" Target="../media/image23.jpg"/><Relationship Id="rId17" Type="http://schemas.openxmlformats.org/officeDocument/2006/relationships/image" Target="../media/image28.jpe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bindita@cs.washington.edu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cs.washington.edu/courses/cse455/20sp" TargetMode="External"/><Relationship Id="rId5" Type="http://schemas.openxmlformats.org/officeDocument/2006/relationships/hyperlink" Target="mailto:shima@cs.Washington.edu" TargetMode="External"/><Relationship Id="rId4" Type="http://schemas.openxmlformats.org/officeDocument/2006/relationships/hyperlink" Target="mailto:beibin@cs.washington.edu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 455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EDDF-2442-4616-8E07-83A5B32D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4: Optical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C39FEC-2E46-4612-A8F9-82532EF0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032AA-C117-458B-AE56-6FA49371B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7" y="1774681"/>
            <a:ext cx="7840133" cy="45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5: Neural Networks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1981200" y="1828800"/>
            <a:ext cx="17526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05CF1-B91F-48D2-8810-B5155B1D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31" y="2962241"/>
            <a:ext cx="4649709" cy="3173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026CB-2AC3-4C7B-AA63-D2BDCBB1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26" y="1417638"/>
            <a:ext cx="3280140" cy="25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0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B65B-0670-4567-AE48-5B9BA39A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6: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26E0B-FBCD-4675-BEA0-0D387796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56F3A-C977-48F5-B3BA-26046608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647"/>
            <a:ext cx="9144000" cy="451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Course Project:  Machine Learning for Some Kind of Application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  <p:sp>
        <p:nvSpPr>
          <p:cNvPr id="3" name="AutoShape 2" descr="Image result for face recognition"/>
          <p:cNvSpPr>
            <a:spLocks noChangeAspect="1" noChangeArrowheads="1"/>
          </p:cNvSpPr>
          <p:nvPr/>
        </p:nvSpPr>
        <p:spPr bwMode="auto">
          <a:xfrm>
            <a:off x="155575" y="-101282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4284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84" y="1574284"/>
            <a:ext cx="6083927" cy="242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7200" y="4123039"/>
            <a:ext cx="4848860" cy="2584451"/>
            <a:chOff x="0" y="0"/>
            <a:chExt cx="4849470" cy="2584602"/>
          </a:xfrm>
        </p:grpSpPr>
        <p:pic>
          <p:nvPicPr>
            <p:cNvPr id="9" name="Picture 8" descr="C:\Users\ezgi\AppData\Local\Microsoft\Windows\INetCache\Content.Word\MP_0069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10" b="13920"/>
            <a:stretch/>
          </p:blipFill>
          <p:spPr bwMode="auto">
            <a:xfrm>
              <a:off x="0" y="0"/>
              <a:ext cx="1525270" cy="111125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1798" y="43891"/>
              <a:ext cx="1525270" cy="103251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30" y="1199692"/>
              <a:ext cx="1499235" cy="106426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 Box 90"/>
            <p:cNvSpPr txBox="1"/>
            <p:nvPr/>
          </p:nvSpPr>
          <p:spPr>
            <a:xfrm>
              <a:off x="599846" y="2282342"/>
              <a:ext cx="237490" cy="3022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b="1">
                  <a:effectLst/>
                  <a:ea typeface="Times New Roman"/>
                  <a:cs typeface="Times New Roman"/>
                </a:rPr>
                <a:t>a </a:t>
              </a:r>
              <a:endParaRPr lang="en-US" sz="1200">
                <a:effectLst/>
                <a:ea typeface="Times New Roman"/>
                <a:cs typeface="Times New Roman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2028" y="1221638"/>
              <a:ext cx="1500045" cy="101600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 Box 98"/>
            <p:cNvSpPr txBox="1"/>
            <p:nvPr/>
          </p:nvSpPr>
          <p:spPr>
            <a:xfrm>
              <a:off x="3204058" y="2275027"/>
              <a:ext cx="237490" cy="3022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tr-TR" sz="900" b="1">
                  <a:effectLst/>
                  <a:ea typeface="Times New Roman"/>
                  <a:cs typeface="Times New Roman"/>
                </a:rPr>
                <a:t>c</a:t>
              </a:r>
              <a:endParaRPr lang="en-US" sz="1200">
                <a:effectLst/>
                <a:ea typeface="Times New Roman"/>
                <a:cs typeface="Times New Roman"/>
              </a:endParaRPr>
            </a:p>
          </p:txBody>
        </p:sp>
        <p:pic>
          <p:nvPicPr>
            <p:cNvPr id="15" name="Picture 14" descr="O:\unix\projects\digipath\ezgi\melanoma\preliminary_clusters\data\k_means_results\k_5\5_5.jpg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419" y="1477670"/>
              <a:ext cx="293370" cy="307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6" name="Picture 15" descr="O:\unix\projects\digipath\ezgi\melanoma\preliminary_clusters\data\k_means_results\k_5\1_8.jp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419" y="365760"/>
              <a:ext cx="293370" cy="307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7" name="Picture 16" descr="O:\unix\projects\digipath\ezgi\melanoma\preliminary_clusters\data\k_means_results\k_5\2_4.jpg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419" y="731520"/>
              <a:ext cx="293370" cy="307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17" descr="O:\unix\projects\digipath\ezgi\melanoma\preliminary_clusters\data\k_means_results\k_5\3_4.jpg"/>
            <p:cNvPicPr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419" y="1104595"/>
              <a:ext cx="293370" cy="3079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Text Box 104"/>
            <p:cNvSpPr txBox="1"/>
            <p:nvPr/>
          </p:nvSpPr>
          <p:spPr>
            <a:xfrm>
              <a:off x="1865376" y="1872691"/>
              <a:ext cx="237490" cy="3022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tr-TR" sz="900" b="1">
                  <a:effectLst/>
                  <a:ea typeface="Times New Roman"/>
                  <a:cs typeface="Times New Roman"/>
                </a:rPr>
                <a:t>b</a:t>
              </a:r>
              <a:endParaRPr lang="en-US" sz="1200"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602029" y="336499"/>
              <a:ext cx="343535" cy="1498600"/>
              <a:chOff x="0" y="0"/>
              <a:chExt cx="343535" cy="149860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783"/>
              <a:stretch/>
            </p:blipFill>
            <p:spPr bwMode="auto">
              <a:xfrm>
                <a:off x="0" y="0"/>
                <a:ext cx="343535" cy="36830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52" b="49566"/>
              <a:stretch/>
            </p:blipFill>
            <p:spPr bwMode="auto">
              <a:xfrm>
                <a:off x="0" y="381000"/>
                <a:ext cx="343535" cy="36195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b="24783"/>
              <a:stretch/>
            </p:blipFill>
            <p:spPr bwMode="auto">
              <a:xfrm>
                <a:off x="0" y="755650"/>
                <a:ext cx="343535" cy="36830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217"/>
              <a:stretch/>
            </p:blipFill>
            <p:spPr bwMode="auto">
              <a:xfrm>
                <a:off x="0" y="1136650"/>
                <a:ext cx="343535" cy="36195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1" name="Picture 20" descr="O:\unix\projects\digipath\ezgi\melanoma\preliminary_clusters\data\sp_clusters\k_7\5_3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70" y="146304"/>
              <a:ext cx="288925" cy="310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2" name="Picture 21" descr="O:\unix\projects\digipath\ezgi\melanoma\preliminary_clusters\data\sp_clusters\k_7\2_12.jpg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70" y="1638604"/>
              <a:ext cx="292100" cy="310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3" name="Picture 22" descr="O:\unix\projects\digipath\ezgi\melanoma\preliminary_clusters\data\sp_clusters\k_7\4_4.jpg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70" y="519379"/>
              <a:ext cx="292100" cy="310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4" name="Picture 23" descr="O:\unix\projects\digipath\ezgi\melanoma\preliminary_clusters\data\sp_clusters\k_7\6_2.jpg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70" y="892454"/>
              <a:ext cx="292100" cy="310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5" name="Picture 24" descr="O:\unix\projects\digipath\ezgi\melanoma\preliminary_clusters\data\sp_clusters\k_7\3_4.jpg"/>
            <p:cNvPicPr>
              <a:picLocks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370" y="1265529"/>
              <a:ext cx="292100" cy="3105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6" name="Text Box 122"/>
            <p:cNvSpPr txBox="1"/>
            <p:nvPr/>
          </p:nvSpPr>
          <p:spPr>
            <a:xfrm>
              <a:off x="4418381" y="2033625"/>
              <a:ext cx="237490" cy="3022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marR="0" indent="-1714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b="1">
                  <a:effectLst/>
                  <a:ea typeface="Times New Roman"/>
                  <a:cs typeface="Times New Roman"/>
                </a:rPr>
                <a:t>d</a:t>
              </a:r>
              <a:endParaRPr lang="en-US" sz="1200">
                <a:effectLst/>
                <a:ea typeface="Times New Roman"/>
                <a:cs typeface="Times New Roman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147718" y="124358"/>
              <a:ext cx="365760" cy="1866856"/>
              <a:chOff x="0" y="0"/>
              <a:chExt cx="365760" cy="1866856"/>
            </a:xfrm>
          </p:grpSpPr>
          <p:pic>
            <p:nvPicPr>
              <p:cNvPr id="28" name="Picture 27" descr="O:\unix\projects\digipath\ezgi\melanoma\preliminary_clusters\code\cm3.jp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75274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750548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0" name="Picture 29" descr="O:\unix\projects\digipath\ezgi\melanoma\preliminary_clusters\code\cm4.jp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25822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31" name="Picture 30"/>
              <p:cNvPicPr>
                <a:picLocks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783"/>
              <a:stretch/>
            </p:blipFill>
            <p:spPr bwMode="auto">
              <a:xfrm>
                <a:off x="0" y="0"/>
                <a:ext cx="365760" cy="36576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2" name="Picture 31"/>
              <p:cNvPicPr preferRelativeResize="0">
                <a:picLocks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217"/>
              <a:stretch/>
            </p:blipFill>
            <p:spPr bwMode="auto">
              <a:xfrm>
                <a:off x="0" y="1501096"/>
                <a:ext cx="365760" cy="365760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98" y="4148915"/>
            <a:ext cx="3018402" cy="23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179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95029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68" y="1574158"/>
            <a:ext cx="2003138" cy="28718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pic>
        <p:nvPicPr>
          <p:cNvPr id="137218" name="Picture 2" descr="http://ecx.images-amazon.com/images/I/5157JGDNRKL._SX34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01" y="1600200"/>
            <a:ext cx="2056163" cy="2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2487" y="4859079"/>
            <a:ext cx="2432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Older, but designed</a:t>
            </a:r>
          </a:p>
          <a:p>
            <a:r>
              <a:rPr lang="en-US" dirty="0"/>
              <a:t>for undergrads and</a:t>
            </a:r>
          </a:p>
          <a:p>
            <a:r>
              <a:rPr lang="en-US" dirty="0"/>
              <a:t>has the basics. Chapters</a:t>
            </a:r>
          </a:p>
          <a:p>
            <a:r>
              <a:rPr lang="en-US" dirty="0"/>
              <a:t>available from our web</a:t>
            </a:r>
          </a:p>
          <a:p>
            <a:r>
              <a:rPr lang="en-US" dirty="0"/>
              <a:t>page.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835" y="4859079"/>
            <a:ext cx="217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Newest and available</a:t>
            </a:r>
          </a:p>
          <a:p>
            <a:r>
              <a:rPr lang="en-US" dirty="0"/>
              <a:t>as a pdf online.</a:t>
            </a:r>
          </a:p>
        </p:txBody>
      </p:sp>
    </p:spTree>
    <p:extLst>
      <p:ext uri="{BB962C8B-B14F-4D97-AF65-F5344CB8AC3E}">
        <p14:creationId xmlns:p14="http://schemas.microsoft.com/office/powerpoint/2010/main" val="240676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52" y="911707"/>
            <a:ext cx="4260657" cy="49670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9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12" y="168486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 descr="Hannane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4" y="1093109"/>
            <a:ext cx="8509240" cy="5117721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44312" y="1078996"/>
            <a:ext cx="8495128" cy="5131833"/>
            <a:chOff x="-14111" y="700747"/>
            <a:chExt cx="8495128" cy="513183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4860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587" y="2406656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1920" y="714859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3333" y="2406655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5253" y="714859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0777" y="2406655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3062" y="714858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4475" y="2406654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73573" y="700747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64986" y="2392543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4111" y="4112562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7809" y="4112561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81142" y="4112561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68951" y="4112560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9462" y="4098449"/>
              <a:ext cx="1707444" cy="1720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1466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Time: </a:t>
            </a:r>
          </a:p>
          <a:p>
            <a:pPr lvl="1"/>
            <a:r>
              <a:rPr lang="en-US" dirty="0"/>
              <a:t>TTH: 10:00 to 11:20</a:t>
            </a:r>
          </a:p>
          <a:p>
            <a:r>
              <a:rPr lang="en-US" dirty="0"/>
              <a:t>Location:</a:t>
            </a:r>
          </a:p>
          <a:p>
            <a:pPr lvl="1"/>
            <a:r>
              <a:rPr lang="en-US" dirty="0"/>
              <a:t>Zoom lectures: https://washington.zoom.us/s/553420896</a:t>
            </a:r>
          </a:p>
          <a:p>
            <a:r>
              <a:rPr lang="en-US" dirty="0"/>
              <a:t>Contact:	</a:t>
            </a:r>
          </a:p>
          <a:p>
            <a:pPr lvl="1"/>
            <a:r>
              <a:rPr lang="en-US" dirty="0"/>
              <a:t>shapiro@cs.uw.edu , CSE 634</a:t>
            </a:r>
          </a:p>
          <a:p>
            <a:r>
              <a:rPr lang="en-US" dirty="0"/>
              <a:t>TAs:</a:t>
            </a:r>
          </a:p>
          <a:p>
            <a:pPr lvl="1"/>
            <a:r>
              <a:rPr lang="en-US" dirty="0" err="1"/>
              <a:t>Bindita</a:t>
            </a:r>
            <a:r>
              <a:rPr lang="en-US" dirty="0"/>
              <a:t> Chaudhuri    ADD PHOTOS</a:t>
            </a:r>
          </a:p>
          <a:p>
            <a:pPr lvl="1"/>
            <a:r>
              <a:rPr lang="en-US" dirty="0">
                <a:hlinkClick r:id="rId3"/>
              </a:rPr>
              <a:t>bindita@cs.washington.edu</a:t>
            </a:r>
            <a:endParaRPr lang="en-US" dirty="0"/>
          </a:p>
          <a:p>
            <a:pPr lvl="1"/>
            <a:r>
              <a:rPr lang="en-US" dirty="0" err="1"/>
              <a:t>Beibin</a:t>
            </a:r>
            <a:r>
              <a:rPr lang="en-US" dirty="0"/>
              <a:t> Li</a:t>
            </a:r>
          </a:p>
          <a:p>
            <a:pPr lvl="1"/>
            <a:r>
              <a:rPr lang="en-US" dirty="0">
                <a:hlinkClick r:id="rId4"/>
              </a:rPr>
              <a:t>beibin@cs.washington.edu</a:t>
            </a:r>
            <a:endParaRPr lang="en-US" dirty="0"/>
          </a:p>
          <a:p>
            <a:pPr lvl="1"/>
            <a:r>
              <a:rPr lang="en-US" dirty="0" err="1"/>
              <a:t>Shima</a:t>
            </a:r>
            <a:r>
              <a:rPr lang="en-US" dirty="0"/>
              <a:t> </a:t>
            </a:r>
            <a:r>
              <a:rPr lang="en-US" dirty="0" err="1"/>
              <a:t>Nofallah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shima@cs.Washington.edu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Website:</a:t>
            </a:r>
          </a:p>
          <a:p>
            <a:pPr lvl="1"/>
            <a:r>
              <a:rPr lang="en-US" dirty="0">
                <a:hlinkClick r:id="rId6"/>
              </a:rPr>
              <a:t>https://courses.cs.washington.edu/courses/cse455/20sp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9" y="2858845"/>
            <a:ext cx="1304065" cy="1304065"/>
          </a:xfrm>
          <a:prstGeom prst="rect">
            <a:avLst/>
          </a:prstGeom>
        </p:spPr>
      </p:pic>
      <p:sp>
        <p:nvSpPr>
          <p:cNvPr id="6" name="AutoShape 2" descr="Image result for beibin 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042" y="3140934"/>
            <a:ext cx="978315" cy="1306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3215" y="4162910"/>
            <a:ext cx="985885" cy="12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4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4026"/>
            <a:ext cx="8229600" cy="1143000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Introduction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Color and Texture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Image Coordinates, Transforms, and Resizing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/>
              <a:t>Filters </a:t>
            </a:r>
            <a:r>
              <a:rPr lang="en-US" sz="2400" dirty="0"/>
              <a:t>and Convolutions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Edges and Lines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Interest Operators, Image Matching, Image Stitching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Motion, Optical Flow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3D Depth Perception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Stereo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Machine Learning Overview including Neural Nets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Object Detection and Recognition with ML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Convolutional Neural Networks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CNN Applications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1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(tentative)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Seven regular assignments (80%)</a:t>
            </a:r>
          </a:p>
          <a:p>
            <a:r>
              <a:rPr lang="en-US" sz="2800" dirty="0"/>
              <a:t>One Course Project (20%)</a:t>
            </a:r>
          </a:p>
          <a:p>
            <a:r>
              <a:rPr lang="en-US" sz="2800" dirty="0"/>
              <a:t>NO EXAMS (Yay!)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3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C5C7-46B6-4B35-84D4-9717DD92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9C75-BD68-4D6C-B46A-56D77A220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vision library from the ground up</a:t>
            </a:r>
          </a:p>
          <a:p>
            <a:r>
              <a:rPr lang="en-US" dirty="0"/>
              <a:t>Mostly in C</a:t>
            </a:r>
          </a:p>
          <a:p>
            <a:r>
              <a:rPr lang="en-US" dirty="0"/>
              <a:t>Play with advanced tools, neural networks</a:t>
            </a:r>
          </a:p>
          <a:p>
            <a:endParaRPr lang="en-US" dirty="0"/>
          </a:p>
          <a:p>
            <a:r>
              <a:rPr lang="en-US" dirty="0"/>
              <a:t>Beginning: lots of skeleton code, explanations</a:t>
            </a:r>
          </a:p>
          <a:p>
            <a:r>
              <a:rPr lang="en-US" dirty="0"/>
              <a:t>End: less guidance, more experimentation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847FC-B75A-4F8A-B802-4335AFA3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5A18-5D38-4EA2-B6EF-0A7FE310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0: Fun with Color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D539E-2A9D-4612-8345-D35BED93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31205-544F-4C9B-90A6-C12C0A8D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91" y="1501614"/>
            <a:ext cx="7321141" cy="53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D68-4610-46A1-8CB4-21587275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1: Image Resizing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9B222-422B-4E52-BFD1-D16CCC4F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C05BD-F616-4B5E-901B-8F4B868D6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2" y="1412904"/>
            <a:ext cx="6990347" cy="51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2:  Image Filtering</a:t>
            </a:r>
          </a:p>
        </p:txBody>
      </p:sp>
      <p:pic>
        <p:nvPicPr>
          <p:cNvPr id="4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936978" y="2028190"/>
            <a:ext cx="3030202" cy="39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4809068" y="2028190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5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3:  Panorama Stitching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4E9D6C-12B4-4863-8316-2CB58F91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175"/>
            <a:ext cx="9144000" cy="30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8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313</Words>
  <Application>Microsoft Office PowerPoint</Application>
  <PresentationFormat>On-screen Show (4:3)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Times New Roman</vt:lpstr>
      <vt:lpstr>Office Theme</vt:lpstr>
      <vt:lpstr>Computer Vision   CSE 455  Linda Shapiro Professor of Computer Science &amp; Engineering Professor of Electrical Engineering</vt:lpstr>
      <vt:lpstr>Course Information </vt:lpstr>
      <vt:lpstr>Topics</vt:lpstr>
      <vt:lpstr>Grading (tentative)</vt:lpstr>
      <vt:lpstr>Assignments</vt:lpstr>
      <vt:lpstr>Assignment 0: Fun with Color </vt:lpstr>
      <vt:lpstr>Assignment 1: Image Resizing</vt:lpstr>
      <vt:lpstr>Assignment 2:  Image Filtering</vt:lpstr>
      <vt:lpstr>Assignment 3:  Panorama Stitching</vt:lpstr>
      <vt:lpstr>Assignment 4: Optical Flow</vt:lpstr>
      <vt:lpstr>Assignment 5: Neural Networks</vt:lpstr>
      <vt:lpstr>Assignment 6: PyTorch</vt:lpstr>
      <vt:lpstr>Final Course Project:  Machine Learning for Some Kind of Application</vt:lpstr>
      <vt:lpstr>Books</vt:lpstr>
      <vt:lpstr>PowerPoint Presentation</vt:lpstr>
      <vt:lpstr>PowerPoint Presentation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shapiro</cp:lastModifiedBy>
  <cp:revision>162</cp:revision>
  <dcterms:created xsi:type="dcterms:W3CDTF">2013-01-06T19:09:38Z</dcterms:created>
  <dcterms:modified xsi:type="dcterms:W3CDTF">2020-03-26T00:05:32Z</dcterms:modified>
</cp:coreProperties>
</file>