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2"/>
  </p:notesMasterIdLst>
  <p:sldIdLst>
    <p:sldId id="256" r:id="rId2"/>
    <p:sldId id="343" r:id="rId3"/>
    <p:sldId id="344" r:id="rId4"/>
    <p:sldId id="345" r:id="rId5"/>
    <p:sldId id="346" r:id="rId6"/>
    <p:sldId id="347" r:id="rId7"/>
    <p:sldId id="340" r:id="rId8"/>
    <p:sldId id="341" r:id="rId9"/>
    <p:sldId id="315" r:id="rId10"/>
    <p:sldId id="348" r:id="rId11"/>
    <p:sldId id="349" r:id="rId12"/>
    <p:sldId id="318" r:id="rId13"/>
    <p:sldId id="350" r:id="rId14"/>
    <p:sldId id="319" r:id="rId15"/>
    <p:sldId id="351" r:id="rId16"/>
    <p:sldId id="320" r:id="rId17"/>
    <p:sldId id="321" r:id="rId18"/>
    <p:sldId id="322" r:id="rId19"/>
    <p:sldId id="323" r:id="rId20"/>
    <p:sldId id="352" r:id="rId21"/>
    <p:sldId id="353" r:id="rId22"/>
    <p:sldId id="342" r:id="rId23"/>
    <p:sldId id="324" r:id="rId24"/>
    <p:sldId id="354" r:id="rId25"/>
    <p:sldId id="355" r:id="rId26"/>
    <p:sldId id="356" r:id="rId27"/>
    <p:sldId id="357" r:id="rId28"/>
    <p:sldId id="358" r:id="rId29"/>
    <p:sldId id="359" r:id="rId30"/>
    <p:sldId id="360" r:id="rId31"/>
    <p:sldId id="361" r:id="rId32"/>
    <p:sldId id="362" r:id="rId33"/>
    <p:sldId id="363" r:id="rId34"/>
    <p:sldId id="364" r:id="rId35"/>
    <p:sldId id="365" r:id="rId36"/>
    <p:sldId id="366" r:id="rId37"/>
    <p:sldId id="367" r:id="rId38"/>
    <p:sldId id="369" r:id="rId39"/>
    <p:sldId id="370" r:id="rId40"/>
    <p:sldId id="371" r:id="rId41"/>
    <p:sldId id="372" r:id="rId42"/>
    <p:sldId id="373" r:id="rId43"/>
    <p:sldId id="374" r:id="rId44"/>
    <p:sldId id="375" r:id="rId45"/>
    <p:sldId id="376" r:id="rId46"/>
    <p:sldId id="377" r:id="rId47"/>
    <p:sldId id="384" r:id="rId48"/>
    <p:sldId id="261" r:id="rId49"/>
    <p:sldId id="262" r:id="rId50"/>
    <p:sldId id="263" r:id="rId51"/>
    <p:sldId id="264" r:id="rId52"/>
    <p:sldId id="265" r:id="rId53"/>
    <p:sldId id="266" r:id="rId54"/>
    <p:sldId id="269" r:id="rId55"/>
    <p:sldId id="270" r:id="rId56"/>
    <p:sldId id="271" r:id="rId57"/>
    <p:sldId id="272" r:id="rId58"/>
    <p:sldId id="383" r:id="rId59"/>
    <p:sldId id="302" r:id="rId60"/>
    <p:sldId id="303" r:id="rId61"/>
    <p:sldId id="304" r:id="rId62"/>
    <p:sldId id="305" r:id="rId63"/>
    <p:sldId id="275" r:id="rId64"/>
    <p:sldId id="276" r:id="rId65"/>
    <p:sldId id="277" r:id="rId66"/>
    <p:sldId id="279" r:id="rId67"/>
    <p:sldId id="284" r:id="rId68"/>
    <p:sldId id="378" r:id="rId69"/>
    <p:sldId id="278" r:id="rId70"/>
    <p:sldId id="379" r:id="rId71"/>
    <p:sldId id="280" r:id="rId72"/>
    <p:sldId id="282" r:id="rId73"/>
    <p:sldId id="380" r:id="rId74"/>
    <p:sldId id="285" r:id="rId75"/>
    <p:sldId id="327" r:id="rId76"/>
    <p:sldId id="381" r:id="rId77"/>
    <p:sldId id="328" r:id="rId78"/>
    <p:sldId id="286" r:id="rId79"/>
    <p:sldId id="287" r:id="rId80"/>
    <p:sldId id="288" r:id="rId81"/>
    <p:sldId id="289" r:id="rId82"/>
    <p:sldId id="290" r:id="rId83"/>
    <p:sldId id="291" r:id="rId84"/>
    <p:sldId id="292" r:id="rId85"/>
    <p:sldId id="294" r:id="rId86"/>
    <p:sldId id="295" r:id="rId87"/>
    <p:sldId id="296" r:id="rId88"/>
    <p:sldId id="297" r:id="rId89"/>
    <p:sldId id="298" r:id="rId90"/>
    <p:sldId id="382" r:id="rId9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39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image" Target="../media/image7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image" Target="../media/image8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0.wmf"/><Relationship Id="rId1" Type="http://schemas.openxmlformats.org/officeDocument/2006/relationships/image" Target="../media/image8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image" Target="../media/image84.emf"/><Relationship Id="rId4" Type="http://schemas.openxmlformats.org/officeDocument/2006/relationships/image" Target="../media/image87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wmf"/><Relationship Id="rId2" Type="http://schemas.openxmlformats.org/officeDocument/2006/relationships/image" Target="../media/image132.wmf"/><Relationship Id="rId1" Type="http://schemas.openxmlformats.org/officeDocument/2006/relationships/image" Target="../media/image131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wmf"/><Relationship Id="rId2" Type="http://schemas.openxmlformats.org/officeDocument/2006/relationships/image" Target="../media/image135.wmf"/><Relationship Id="rId1" Type="http://schemas.openxmlformats.org/officeDocument/2006/relationships/image" Target="../media/image134.wmf"/><Relationship Id="rId6" Type="http://schemas.openxmlformats.org/officeDocument/2006/relationships/image" Target="../media/image139.wmf"/><Relationship Id="rId5" Type="http://schemas.openxmlformats.org/officeDocument/2006/relationships/image" Target="../media/image138.wmf"/><Relationship Id="rId4" Type="http://schemas.openxmlformats.org/officeDocument/2006/relationships/image" Target="../media/image137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emf"/><Relationship Id="rId1" Type="http://schemas.openxmlformats.org/officeDocument/2006/relationships/image" Target="../media/image14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32E906F3-791A-4267-A61F-2E578EDE005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D6D5E34A-7451-4200-A721-8926F9B74BF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E986680C-F5A6-4DA8-A6A0-4D91233F892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6F8270E8-D098-4814-8246-6EBBF2A53D5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5881FDF2-30F8-4E1E-8433-31A3E07BBE8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09CFBA93-4C75-46C4-83B4-F3DD29499C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E502B52-B026-4CA5-B50C-B6B93C9555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31">
            <a:extLst>
              <a:ext uri="{FF2B5EF4-FFF2-40B4-BE49-F238E27FC236}">
                <a16:creationId xmlns:a16="http://schemas.microsoft.com/office/drawing/2014/main" id="{9C16547B-FC70-4EE9-BB24-DF7E0BC692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C29A4CF-EC35-480D-8D46-E3F878C0C053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40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D237251F-AB5A-4691-A22A-4820A5AAF2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B3ACF35A-95C9-454B-B5C5-22C9FB397D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19, 20 , 21, 22 </a:t>
            </a:r>
          </a:p>
        </p:txBody>
      </p:sp>
    </p:spTree>
    <p:extLst>
      <p:ext uri="{BB962C8B-B14F-4D97-AF65-F5344CB8AC3E}">
        <p14:creationId xmlns:p14="http://schemas.microsoft.com/office/powerpoint/2010/main" val="42094113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29919954-1224-4B80-8057-AF1CBF61FC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79F7A94-D0A1-4BBB-BBAC-D5F90C6A0C5B}" type="slidenum">
              <a:rPr lang="zh-CN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71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70C05CD9-3442-40E7-A399-96858DCF23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DB096B13-67D9-4B37-904B-4918947477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Caption!</a:t>
            </a:r>
          </a:p>
        </p:txBody>
      </p:sp>
    </p:spTree>
    <p:extLst>
      <p:ext uri="{BB962C8B-B14F-4D97-AF65-F5344CB8AC3E}">
        <p14:creationId xmlns:p14="http://schemas.microsoft.com/office/powerpoint/2010/main" val="918297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4B392044-2F54-4F64-9F92-B2BF4AB9CE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D9CEA14-C5E0-433B-A847-A7628890C619}" type="slidenum">
              <a:rPr lang="zh-CN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79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16EBB9DC-23B5-4DC3-B3CB-DF419B8FA7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B86FCBBB-4D7C-43BD-A20F-ACE1DD1770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I use real images with regions.  The last histograms mark red, green, blue</a:t>
            </a:r>
          </a:p>
        </p:txBody>
      </p:sp>
    </p:spTree>
    <p:extLst>
      <p:ext uri="{BB962C8B-B14F-4D97-AF65-F5344CB8AC3E}">
        <p14:creationId xmlns:p14="http://schemas.microsoft.com/office/powerpoint/2010/main" val="29785934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1DFD2F5E-8540-4FC4-8864-338D9D091D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F78F481-D267-43F0-A1E4-47F078BA19BB}" type="slidenum">
              <a:rPr lang="zh-CN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84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F3AD88FE-DBF1-4DCF-AE75-B8BAE9A550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320AE43B-07B9-430F-B1AF-CCA6CC0D86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Add captions</a:t>
            </a:r>
          </a:p>
          <a:p>
            <a:pPr eaLnBrk="1" hangingPunct="1">
              <a:spcBef>
                <a:spcPct val="0"/>
              </a:spcBef>
            </a:pPr>
            <a:endParaRPr lang="en-US" altLang="zh-CN"/>
          </a:p>
          <a:p>
            <a:pPr eaLnBrk="1" hangingPunct="1">
              <a:spcBef>
                <a:spcPct val="0"/>
              </a:spcBef>
            </a:pPr>
            <a:r>
              <a:rPr lang="en-US" altLang="zh-CN"/>
              <a:t>What’s ROC chart?</a:t>
            </a:r>
          </a:p>
        </p:txBody>
      </p:sp>
    </p:spTree>
    <p:extLst>
      <p:ext uri="{BB962C8B-B14F-4D97-AF65-F5344CB8AC3E}">
        <p14:creationId xmlns:p14="http://schemas.microsoft.com/office/powerpoint/2010/main" val="3411200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>
            <a:extLst>
              <a:ext uri="{FF2B5EF4-FFF2-40B4-BE49-F238E27FC236}">
                <a16:creationId xmlns:a16="http://schemas.microsoft.com/office/drawing/2014/main" id="{FC3C1A81-2B9A-49EA-8614-C4A4946AF8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1490F5C-9655-4C86-876C-BD0F5D407737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41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846ADA42-3478-452C-B141-1856A1CCB0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5320401C-C6A2-40CE-87F0-0F6CBDE927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19, 20 , 21, 22 </a:t>
            </a:r>
          </a:p>
        </p:txBody>
      </p:sp>
    </p:spTree>
    <p:extLst>
      <p:ext uri="{BB962C8B-B14F-4D97-AF65-F5344CB8AC3E}">
        <p14:creationId xmlns:p14="http://schemas.microsoft.com/office/powerpoint/2010/main" val="1700646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31">
            <a:extLst>
              <a:ext uri="{FF2B5EF4-FFF2-40B4-BE49-F238E27FC236}">
                <a16:creationId xmlns:a16="http://schemas.microsoft.com/office/drawing/2014/main" id="{8D9E88A4-5703-40B1-A919-CEB7134B2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EBDAC17-E810-400C-871A-21D4C45C62D9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42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61E33999-2F2A-463A-94E5-C20598FB24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173BC364-8BFA-401A-9E0C-B8DBEBF5AD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19, 20 , 21, 22 </a:t>
            </a:r>
          </a:p>
        </p:txBody>
      </p:sp>
    </p:spTree>
    <p:extLst>
      <p:ext uri="{BB962C8B-B14F-4D97-AF65-F5344CB8AC3E}">
        <p14:creationId xmlns:p14="http://schemas.microsoft.com/office/powerpoint/2010/main" val="3829947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031">
            <a:extLst>
              <a:ext uri="{FF2B5EF4-FFF2-40B4-BE49-F238E27FC236}">
                <a16:creationId xmlns:a16="http://schemas.microsoft.com/office/drawing/2014/main" id="{5741CD58-5569-4790-92AD-989C9DB250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A6E1BE1-9340-462A-B21B-4852FE567B0E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43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213E65AC-6D64-4223-9A5B-15EFE45162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731F5C61-C3C8-4F0B-B2BF-A3B1CD723A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19, 20 , 21, 22 </a:t>
            </a:r>
          </a:p>
        </p:txBody>
      </p:sp>
    </p:spTree>
    <p:extLst>
      <p:ext uri="{BB962C8B-B14F-4D97-AF65-F5344CB8AC3E}">
        <p14:creationId xmlns:p14="http://schemas.microsoft.com/office/powerpoint/2010/main" val="3620239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031">
            <a:extLst>
              <a:ext uri="{FF2B5EF4-FFF2-40B4-BE49-F238E27FC236}">
                <a16:creationId xmlns:a16="http://schemas.microsoft.com/office/drawing/2014/main" id="{F71707EA-F82D-4E8A-94C3-DCF27E0315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E09F11D-04C2-4E0F-99B5-2A0720A1C397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44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0DA2801E-A968-4BF2-BBA6-3C78F22F06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6E71D3B0-77E1-41D7-8899-E279254EB2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19, 20 , 21, 22 </a:t>
            </a:r>
          </a:p>
        </p:txBody>
      </p:sp>
    </p:spTree>
    <p:extLst>
      <p:ext uri="{BB962C8B-B14F-4D97-AF65-F5344CB8AC3E}">
        <p14:creationId xmlns:p14="http://schemas.microsoft.com/office/powerpoint/2010/main" val="901995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031">
            <a:extLst>
              <a:ext uri="{FF2B5EF4-FFF2-40B4-BE49-F238E27FC236}">
                <a16:creationId xmlns:a16="http://schemas.microsoft.com/office/drawing/2014/main" id="{1EAE8645-1AC2-4ED7-95B8-46F05F98AD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91B2B23-7370-41A3-94D5-D1E55296A64F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45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D42D7071-5526-4888-A2C2-CF9D272D3B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B721FD3B-BA75-44B4-AFE5-480496827E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Figure l-4 (false examples)</a:t>
            </a:r>
          </a:p>
          <a:p>
            <a:r>
              <a:rPr lang="en-US" altLang="en-US"/>
              <a:t>Figure 23 (false yellowstone)</a:t>
            </a:r>
          </a:p>
        </p:txBody>
      </p:sp>
    </p:spTree>
    <p:extLst>
      <p:ext uri="{BB962C8B-B14F-4D97-AF65-F5344CB8AC3E}">
        <p14:creationId xmlns:p14="http://schemas.microsoft.com/office/powerpoint/2010/main" val="4253153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031">
            <a:extLst>
              <a:ext uri="{FF2B5EF4-FFF2-40B4-BE49-F238E27FC236}">
                <a16:creationId xmlns:a16="http://schemas.microsoft.com/office/drawing/2014/main" id="{57163613-9871-4EAC-8CAB-463A9866CF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3147D44-506D-4DD3-8926-B2F684AD6E45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46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287DFC4F-DF49-43CA-A97A-036C8D5E6C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EA3DB3AC-EDC4-4109-BDE1-2465D0881E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Figure l-4 (false examples)</a:t>
            </a:r>
          </a:p>
          <a:p>
            <a:r>
              <a:rPr lang="en-US" altLang="en-US"/>
              <a:t>Figure 23 (false yellowstone)</a:t>
            </a:r>
          </a:p>
        </p:txBody>
      </p:sp>
    </p:spTree>
    <p:extLst>
      <p:ext uri="{BB962C8B-B14F-4D97-AF65-F5344CB8AC3E}">
        <p14:creationId xmlns:p14="http://schemas.microsoft.com/office/powerpoint/2010/main" val="3905209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FC98472D-3076-49D3-87A0-7F9091B7BB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DD1B71-7CFF-4647-A837-9427DD4C243D}" type="slidenum">
              <a:rPr lang="zh-CN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68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9D1FA332-368B-4976-A7FB-7E62DA941B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42D97884-E953-4027-B566-6EFD40A03E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Our research in the field of CBIR.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/>
              <a:t>Maybe a better title: “Object Class Recognition in CBIR”</a:t>
            </a:r>
          </a:p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89110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995A2BEC-8151-4CC2-8DE0-612AD1D881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FCAD97F-0F0F-4C10-917F-864EDFFD98B5}" type="slidenum">
              <a:rPr lang="zh-CN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69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A90A5424-2250-4281-A72D-89CBEBACF2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F9E9A6EE-D531-4F8F-93B6-161A7ABEAF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Remove arrow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/>
              <a:t>Dot!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/>
              <a:t>Our 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/>
              <a:t>Give title/description of each system</a:t>
            </a:r>
          </a:p>
        </p:txBody>
      </p:sp>
    </p:spTree>
    <p:extLst>
      <p:ext uri="{BB962C8B-B14F-4D97-AF65-F5344CB8AC3E}">
        <p14:creationId xmlns:p14="http://schemas.microsoft.com/office/powerpoint/2010/main" val="1626053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E34E2FF-29F3-46CD-A5EE-AE9260561F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555CC-A9BB-4EF6-8F68-74E556FCEC9C}" type="datetime1">
              <a:rPr lang="en-US"/>
              <a:pPr>
                <a:defRPr/>
              </a:pPr>
              <a:t>5/4/2020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643EB59-E844-479A-B9A6-3C5EFAF4BB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10C2B9-02EE-46FA-B002-6A43ABD292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37A260-DFE8-4555-8297-9A2C6584CB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424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0D80A38-371B-4516-B1AD-6B7647F9B4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E8E37-42B0-4214-AF36-A313A2599511}" type="datetime1">
              <a:rPr lang="en-US"/>
              <a:pPr>
                <a:defRPr/>
              </a:pPr>
              <a:t>5/4/2020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7AD532-2B8A-4554-B8EC-10C474AE1E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8A17A42-45B7-4E9C-8678-8302D6F8A9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E3D10-9CE4-42B6-95E0-4D6E73DBB0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2464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9EE961B-EE4E-4EE4-9E8B-59C1CBE9B0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2D7C8-336D-47DE-87AA-AAD17F540B40}" type="datetime1">
              <a:rPr lang="en-US"/>
              <a:pPr>
                <a:defRPr/>
              </a:pPr>
              <a:t>5/4/2020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BC31E9F-4CD5-4873-8A8A-1AFE109D9E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50B602-CADE-41A1-A5FB-A71B63D373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C2CDB-D88C-492F-B94C-4FE5E3066D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78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895894-6B17-4AA7-A74A-D3548D41E8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EDB50-77F2-422D-834A-323139A8EE90}" type="datetime1">
              <a:rPr lang="en-US"/>
              <a:pPr>
                <a:defRPr/>
              </a:pPr>
              <a:t>5/4/2020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6E3F0B-43C3-4B4A-9A86-299ED56557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55E550-991A-4A4F-B004-5D9A050771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5F318-E012-4698-8F39-09839E1A98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2227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706C4E46-F44F-4491-B57E-2FF90E9074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465AEEF5-76C9-4FBE-9432-A75461075B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89D0989E-D77F-432C-9631-CAE0239164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B7C68-3F13-4A51-BA0F-E7356BCDBB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5590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5E12F6A-CB02-46E2-B15D-F83503F901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81872-D640-41E2-B787-710D6E359A20}" type="datetime1">
              <a:rPr lang="en-US"/>
              <a:pPr>
                <a:defRPr/>
              </a:pPr>
              <a:t>5/4/2020</a:t>
            </a:fld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64F0D0E-FE55-404D-929E-A92AEA52D6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78FE4F9-CEF0-4F6F-ADEF-0B6F213511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C7645B-834D-470B-A42C-C7AE535B5A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50753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0A9C006C-AA89-4944-AC2A-A1D097CED6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78B94C26-7CC4-4BC8-B2E1-C855F2393E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B8049D2B-8819-4EDA-B1AB-6F8097ABB7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3350A9A2-CD80-4840-A0CE-0D7A8EFAEAA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3202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15368AF1-332C-4A8D-B5D9-47E6F9B8DA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3F86739E-ADF3-423D-9E9A-C451888147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61870D2B-5C24-4A06-B3E0-A926336988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AEB6D3D4-2DD9-4372-B7CE-2D15ACDB843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7279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7653AC-248C-401C-9BB4-53568E3C26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CBDE9-7BD8-4093-8E24-322A9E6C90A2}" type="datetime1">
              <a:rPr lang="en-US"/>
              <a:pPr>
                <a:defRPr/>
              </a:pPr>
              <a:t>5/4/2020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06A7681-288B-4183-824F-3F1CAB4039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A031AA-8597-44F4-8E1D-43E41A44C3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323C8-9B21-4CBC-8318-4B0E4EB772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5772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1C17388-0D39-4D7C-81E6-7F62F1F3A4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E3CAD-80EC-4354-B476-73E2FBB64E4E}" type="datetime1">
              <a:rPr lang="en-US"/>
              <a:pPr>
                <a:defRPr/>
              </a:pPr>
              <a:t>5/4/2020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E6A8D71-1CD3-4CCB-94A9-20BEDB516D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EFC9BB0-DA98-4E18-97FF-8A98270F06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5FC16-83A5-49BD-9960-1F21BCF9EA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974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DCCDCF-6448-41DC-B0DB-E991F4A0D2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81458E-3DE6-4A9A-9B45-DF4C79DCF3EA}" type="datetime1">
              <a:rPr lang="en-US"/>
              <a:pPr>
                <a:defRPr/>
              </a:pPr>
              <a:t>5/4/2020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D985FC-DBC3-4A5E-894D-2B146E0777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9C455A-0E45-4470-86AE-4E84FA448C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0B848-9075-4D62-8FAA-9821B29A34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4447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A4E8454-3842-4662-BBA0-BED8467DB7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0AF96-742F-4668-B582-FA1AB2D3E225}" type="datetime1">
              <a:rPr lang="en-US"/>
              <a:pPr>
                <a:defRPr/>
              </a:pPr>
              <a:t>5/4/2020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E09EB64-507E-4476-B16B-E972188DFB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8BD84AD-2384-4E70-A121-52083F93AC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27306-25F0-41BB-9B15-738760769F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777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C891577-F0E7-4E3F-81B5-8E4960CF78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CA28D-8F36-4526-BDFB-3D1F55C26365}" type="datetime1">
              <a:rPr lang="en-US"/>
              <a:pPr>
                <a:defRPr/>
              </a:pPr>
              <a:t>5/4/2020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CEDEAEC-6181-4022-B2FE-C3B130F76A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8FD9145-D254-4CF1-B11A-3A38935D5A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AAE41-0FDE-427E-9972-805C87305A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9267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B519670-84B6-46D4-A94E-E67D60420D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9E40D-52D4-401E-9F7B-42DAD3C816A3}" type="datetime1">
              <a:rPr lang="en-US"/>
              <a:pPr>
                <a:defRPr/>
              </a:pPr>
              <a:t>5/4/2020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AAB3594-473D-477E-9B0C-A890F6D0B5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30561A9-3464-48FD-BD1A-65293557F7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316DF-F799-467C-B383-C416A51A48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6025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00C699-705F-47B1-BA1A-D983EEB9B2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CA0C2-24D2-4FAF-8D48-56497DF604F3}" type="datetime1">
              <a:rPr lang="en-US"/>
              <a:pPr>
                <a:defRPr/>
              </a:pPr>
              <a:t>5/4/2020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C246FC-FBD9-44C1-9E84-34EA346417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469458-B8C4-44CD-B218-B4DD42E96F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FCE0A-EF76-4AC2-9918-196585EAEA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1055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9CA3F2-F629-4161-A9E4-D19AA90D31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884151-1DC9-4721-A1CF-64881B2AA663}" type="datetime1">
              <a:rPr lang="en-US"/>
              <a:pPr>
                <a:defRPr/>
              </a:pPr>
              <a:t>5/4/2020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0E91CE-8D37-4C0C-81BD-774EA7334C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FC7531-6CE6-48B4-A132-34CA5BF225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7ECC0-9A8A-409F-9419-CC6B83B7F4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3259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8020608-49B9-4630-9C4D-DF2C64A987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A825023-49CA-4BA0-BD59-E067A9EB25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898CE7A-EEC7-4EC8-9BA2-8961486D7A8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fld id="{AF0BCB44-EECF-4B8C-9611-D0BE81AD0BBF}" type="datetime1">
              <a:rPr lang="en-US"/>
              <a:pPr>
                <a:defRPr/>
              </a:pPr>
              <a:t>5/4/2020</a:t>
            </a:fld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012EBED-DB36-4336-9CBD-ACD44B313A0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CB5EE8C-1E71-4656-A954-54036B5F4E3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1270ADA7-BD2E-4F8F-9FDB-5D97921D6D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5.w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7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76.w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ettyimages.com/search/2/image?excludenudity=true&amp;sort=best" TargetMode="Externa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1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80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3.wmf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0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81.wmf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5.emf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87.emf"/><Relationship Id="rId4" Type="http://schemas.openxmlformats.org/officeDocument/2006/relationships/image" Target="../media/image84.emf"/><Relationship Id="rId9" Type="http://schemas.openxmlformats.org/officeDocument/2006/relationships/oleObject" Target="../embeddings/oleObject14.bin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pn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10" Type="http://schemas.openxmlformats.org/officeDocument/2006/relationships/image" Target="../media/image103.jpeg"/><Relationship Id="rId4" Type="http://schemas.openxmlformats.org/officeDocument/2006/relationships/image" Target="../media/image97.png"/><Relationship Id="rId9" Type="http://schemas.openxmlformats.org/officeDocument/2006/relationships/image" Target="../media/image10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ogle.com/imghp" TargetMode="Externa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jpeg"/><Relationship Id="rId7" Type="http://schemas.openxmlformats.org/officeDocument/2006/relationships/image" Target="../media/image108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7.png"/><Relationship Id="rId5" Type="http://schemas.openxmlformats.org/officeDocument/2006/relationships/image" Target="../media/image106.jpe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9.png"/><Relationship Id="rId3" Type="http://schemas.openxmlformats.org/officeDocument/2006/relationships/image" Target="../media/image111.png"/><Relationship Id="rId7" Type="http://schemas.openxmlformats.org/officeDocument/2006/relationships/image" Target="../media/image114.png"/><Relationship Id="rId12" Type="http://schemas.openxmlformats.org/officeDocument/2006/relationships/image" Target="../media/image1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8.png"/><Relationship Id="rId11" Type="http://schemas.openxmlformats.org/officeDocument/2006/relationships/image" Target="../media/image117.png"/><Relationship Id="rId5" Type="http://schemas.openxmlformats.org/officeDocument/2006/relationships/image" Target="../media/image113.png"/><Relationship Id="rId10" Type="http://schemas.openxmlformats.org/officeDocument/2006/relationships/image" Target="../media/image116.png"/><Relationship Id="rId4" Type="http://schemas.openxmlformats.org/officeDocument/2006/relationships/image" Target="../media/image112.png"/><Relationship Id="rId9" Type="http://schemas.openxmlformats.org/officeDocument/2006/relationships/image" Target="../media/image115.png"/><Relationship Id="rId14" Type="http://schemas.openxmlformats.org/officeDocument/2006/relationships/image" Target="../media/image12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5.jpeg"/><Relationship Id="rId7" Type="http://schemas.openxmlformats.org/officeDocument/2006/relationships/hyperlink" Target="file:///h:\creatas\DV\00012\031678.JPG" TargetMode="External"/><Relationship Id="rId12" Type="http://schemas.openxmlformats.org/officeDocument/2006/relationships/image" Target="../media/image130.jpeg"/><Relationship Id="rId2" Type="http://schemas.openxmlformats.org/officeDocument/2006/relationships/hyperlink" Target="file:///h:\creatas\DV\00012\03130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eg"/><Relationship Id="rId11" Type="http://schemas.openxmlformats.org/officeDocument/2006/relationships/hyperlink" Target="file:///h:\creatas\DV\00013\031171.JPG" TargetMode="External"/><Relationship Id="rId5" Type="http://schemas.openxmlformats.org/officeDocument/2006/relationships/hyperlink" Target="file:///h:\creatas\PD\PDV044\44193PD.JPG" TargetMode="External"/><Relationship Id="rId10" Type="http://schemas.openxmlformats.org/officeDocument/2006/relationships/image" Target="../media/image129.jpeg"/><Relationship Id="rId4" Type="http://schemas.openxmlformats.org/officeDocument/2006/relationships/image" Target="../media/image126.jpeg"/><Relationship Id="rId9" Type="http://schemas.openxmlformats.org/officeDocument/2006/relationships/hyperlink" Target="file:///h:\creatas\DV\00240\506046.JPG" TargetMode="Externa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3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131.wmf"/><Relationship Id="rId4" Type="http://schemas.openxmlformats.org/officeDocument/2006/relationships/oleObject" Target="../embeddings/oleObject15.bin"/><Relationship Id="rId9" Type="http://schemas.openxmlformats.org/officeDocument/2006/relationships/image" Target="../media/image133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ing.com/" TargetMode="Externa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wmf"/><Relationship Id="rId13" Type="http://schemas.openxmlformats.org/officeDocument/2006/relationships/oleObject" Target="../embeddings/oleObject23.bin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138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35.w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137.wmf"/><Relationship Id="rId4" Type="http://schemas.openxmlformats.org/officeDocument/2006/relationships/image" Target="../media/image134.wmf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139.wmf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28.jpeg"/><Relationship Id="rId7" Type="http://schemas.openxmlformats.org/officeDocument/2006/relationships/image" Target="../media/image143.png"/><Relationship Id="rId2" Type="http://schemas.openxmlformats.org/officeDocument/2006/relationships/hyperlink" Target="file:///h:\creatas\DV\00012\031678.JPG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46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145.emf"/><Relationship Id="rId4" Type="http://schemas.openxmlformats.org/officeDocument/2006/relationships/oleObject" Target="../embeddings/oleObject24.bin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6.jpeg"/><Relationship Id="rId5" Type="http://schemas.openxmlformats.org/officeDocument/2006/relationships/image" Target="../media/image155.png"/><Relationship Id="rId4" Type="http://schemas.openxmlformats.org/officeDocument/2006/relationships/image" Target="../media/image154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CSE 455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Content-Based Image Retrieval and the </a:t>
            </a:r>
            <a:r>
              <a:rPr lang="en-US">
                <a:cs typeface="Arial Rounded MT Bold"/>
              </a:rPr>
              <a:t>EM Algorithm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487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5">
            <a:extLst>
              <a:ext uri="{FF2B5EF4-FFF2-40B4-BE49-F238E27FC236}">
                <a16:creationId xmlns:a16="http://schemas.microsoft.com/office/drawing/2014/main" id="{48DAFB91-A054-436D-A162-6D24F1F55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59E3A5E-57EA-4AEE-8F6C-EC91D0430F6D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en-US" altLang="en-US" sz="1400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5C9FB49C-0FBF-4E07-AEDE-A7676BC5DE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>
                <a:latin typeface="Arial" panose="020B0604020202020204" pitchFamily="34" charset="0"/>
              </a:rPr>
              <a:t> Features</a:t>
            </a:r>
          </a:p>
        </p:txBody>
      </p:sp>
      <p:sp>
        <p:nvSpPr>
          <p:cNvPr id="13316" name="Rectangle 7">
            <a:extLst>
              <a:ext uri="{FF2B5EF4-FFF2-40B4-BE49-F238E27FC236}">
                <a16:creationId xmlns:a16="http://schemas.microsoft.com/office/drawing/2014/main" id="{774CE6ED-995A-4A30-AD30-99E1BFA48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3317" name="Rectangle 9">
            <a:extLst>
              <a:ext uri="{FF2B5EF4-FFF2-40B4-BE49-F238E27FC236}">
                <a16:creationId xmlns:a16="http://schemas.microsoft.com/office/drawing/2014/main" id="{F4347278-E527-43FD-8BB8-86492BB27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3318" name="Text Box 14">
            <a:extLst>
              <a:ext uri="{FF2B5EF4-FFF2-40B4-BE49-F238E27FC236}">
                <a16:creationId xmlns:a16="http://schemas.microsoft.com/office/drawing/2014/main" id="{DF5D06D8-A187-4775-8769-E5C10EB65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2401888"/>
            <a:ext cx="7400925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Script MT Bold" panose="03040602040607080904" pitchFamily="66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</a:rPr>
              <a:t>Color </a:t>
            </a:r>
            <a:r>
              <a:rPr lang="en-US" altLang="en-US" sz="2400">
                <a:solidFill>
                  <a:srgbClr val="A50021"/>
                </a:solidFill>
                <a:latin typeface="Arial" panose="020B0604020202020204" pitchFamily="34" charset="0"/>
              </a:rPr>
              <a:t>  (histograms, gridded layout, wavelets)</a:t>
            </a: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Texture </a:t>
            </a:r>
            <a:r>
              <a:rPr lang="en-US" altLang="en-US" sz="2400">
                <a:solidFill>
                  <a:srgbClr val="008000"/>
                </a:solidFill>
                <a:latin typeface="Arial" panose="020B0604020202020204" pitchFamily="34" charset="0"/>
              </a:rPr>
              <a:t>(Laws, Gabor filters, local binary pattern)</a:t>
            </a: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Shape </a:t>
            </a: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(first segment the image, then use statistical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              </a:t>
            </a: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or structural shape similarity measures)</a:t>
            </a: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Objects and their Relationships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  </a:t>
            </a:r>
            <a:r>
              <a:rPr lang="en-US" altLang="en-US" sz="2400">
                <a:solidFill>
                  <a:schemeClr val="hlink"/>
                </a:solidFill>
                <a:latin typeface="Arial" panose="020B0604020202020204" pitchFamily="34" charset="0"/>
              </a:rPr>
              <a:t>This is the most powerful, but you have to be able to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hlink"/>
                </a:solidFill>
                <a:latin typeface="Arial" panose="020B0604020202020204" pitchFamily="34" charset="0"/>
              </a:rPr>
              <a:t>   recognize the objects!</a:t>
            </a:r>
            <a:endParaRPr lang="en-US" altLang="en-US" sz="2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393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>
            <a:extLst>
              <a:ext uri="{FF2B5EF4-FFF2-40B4-BE49-F238E27FC236}">
                <a16:creationId xmlns:a16="http://schemas.microsoft.com/office/drawing/2014/main" id="{F912FDEE-96A8-4BF7-B2ED-10FF3540B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6DCFA69-31C3-4CA1-8F17-CABC0C4B95C2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en-US" altLang="en-US" sz="1400"/>
          </a:p>
        </p:txBody>
      </p:sp>
      <p:sp>
        <p:nvSpPr>
          <p:cNvPr id="14339" name="Rectangle 1026">
            <a:extLst>
              <a:ext uri="{FF2B5EF4-FFF2-40B4-BE49-F238E27FC236}">
                <a16:creationId xmlns:a16="http://schemas.microsoft.com/office/drawing/2014/main" id="{9FAAE44C-F47D-4600-9380-DF77B13359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 Color Histograms</a:t>
            </a:r>
          </a:p>
        </p:txBody>
      </p:sp>
      <p:sp>
        <p:nvSpPr>
          <p:cNvPr id="14340" name="Rectangle 1027">
            <a:extLst>
              <a:ext uri="{FF2B5EF4-FFF2-40B4-BE49-F238E27FC236}">
                <a16:creationId xmlns:a16="http://schemas.microsoft.com/office/drawing/2014/main" id="{D2687E26-1C68-4F99-A9B2-5943B5281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4341" name="Rectangle 1028">
            <a:extLst>
              <a:ext uri="{FF2B5EF4-FFF2-40B4-BE49-F238E27FC236}">
                <a16:creationId xmlns:a16="http://schemas.microsoft.com/office/drawing/2014/main" id="{7200A792-2E5F-443B-937D-4F01E883D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4342" name="Text Box 1030">
            <a:extLst>
              <a:ext uri="{FF2B5EF4-FFF2-40B4-BE49-F238E27FC236}">
                <a16:creationId xmlns:a16="http://schemas.microsoft.com/office/drawing/2014/main" id="{64B17DB9-5531-4D75-98DB-4386BAB37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pic>
        <p:nvPicPr>
          <p:cNvPr id="14343" name="Picture 1031">
            <a:extLst>
              <a:ext uri="{FF2B5EF4-FFF2-40B4-BE49-F238E27FC236}">
                <a16:creationId xmlns:a16="http://schemas.microsoft.com/office/drawing/2014/main" id="{695DD1AA-3F1F-4402-B767-5EA59E06C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8120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0130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4">
            <a:extLst>
              <a:ext uri="{FF2B5EF4-FFF2-40B4-BE49-F238E27FC236}">
                <a16:creationId xmlns:a16="http://schemas.microsoft.com/office/drawing/2014/main" id="{A30ECFDD-DA6C-42EA-B978-CE6EDE1E1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29BDBBF-9C07-4A6F-9DAE-282C6EF4E855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en-US" altLang="en-US" sz="1400"/>
          </a:p>
        </p:txBody>
      </p:sp>
      <p:sp>
        <p:nvSpPr>
          <p:cNvPr id="15363" name="Rectangle 1026">
            <a:extLst>
              <a:ext uri="{FF2B5EF4-FFF2-40B4-BE49-F238E27FC236}">
                <a16:creationId xmlns:a16="http://schemas.microsoft.com/office/drawing/2014/main" id="{310A6EC0-FEF3-4A7A-9684-DEB8DB1752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Gridded Color</a:t>
            </a:r>
          </a:p>
        </p:txBody>
      </p:sp>
      <p:pic>
        <p:nvPicPr>
          <p:cNvPr id="15364" name="Picture 1027" descr="pigs1">
            <a:extLst>
              <a:ext uri="{FF2B5EF4-FFF2-40B4-BE49-F238E27FC236}">
                <a16:creationId xmlns:a16="http://schemas.microsoft.com/office/drawing/2014/main" id="{C486B7B9-254A-4E59-AB30-0416FC6C7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200400"/>
            <a:ext cx="3505200" cy="21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028" descr="pigsCorbis">
            <a:extLst>
              <a:ext uri="{FF2B5EF4-FFF2-40B4-BE49-F238E27FC236}">
                <a16:creationId xmlns:a16="http://schemas.microsoft.com/office/drawing/2014/main" id="{03C46C17-0665-45C6-853F-35D32944B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00400"/>
            <a:ext cx="3378200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Rectangle 1029">
            <a:extLst>
              <a:ext uri="{FF2B5EF4-FFF2-40B4-BE49-F238E27FC236}">
                <a16:creationId xmlns:a16="http://schemas.microsoft.com/office/drawing/2014/main" id="{4B5B4FBE-C911-423A-8D7F-4C5721F2A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200400"/>
            <a:ext cx="3505200" cy="220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15367" name="Rectangle 1030">
            <a:extLst>
              <a:ext uri="{FF2B5EF4-FFF2-40B4-BE49-F238E27FC236}">
                <a16:creationId xmlns:a16="http://schemas.microsoft.com/office/drawing/2014/main" id="{B7D19619-2901-47E6-91E2-4F50AD7A0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200400"/>
            <a:ext cx="3352800" cy="220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15368" name="Line 1031">
            <a:extLst>
              <a:ext uri="{FF2B5EF4-FFF2-40B4-BE49-F238E27FC236}">
                <a16:creationId xmlns:a16="http://schemas.microsoft.com/office/drawing/2014/main" id="{22450D80-179E-4D20-905A-B003789EB3C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" y="4267200"/>
            <a:ext cx="3505200" cy="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369" name="Line 1032">
            <a:extLst>
              <a:ext uri="{FF2B5EF4-FFF2-40B4-BE49-F238E27FC236}">
                <a16:creationId xmlns:a16="http://schemas.microsoft.com/office/drawing/2014/main" id="{8A9C88BB-B09B-433D-831F-B7AD975EA165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4267200"/>
            <a:ext cx="3352800" cy="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370" name="Line 1033">
            <a:extLst>
              <a:ext uri="{FF2B5EF4-FFF2-40B4-BE49-F238E27FC236}">
                <a16:creationId xmlns:a16="http://schemas.microsoft.com/office/drawing/2014/main" id="{15DB907C-93B7-477D-BB4A-BF7DA27DAE01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3200400"/>
            <a:ext cx="0" cy="22098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371" name="Line 1034">
            <a:extLst>
              <a:ext uri="{FF2B5EF4-FFF2-40B4-BE49-F238E27FC236}">
                <a16:creationId xmlns:a16="http://schemas.microsoft.com/office/drawing/2014/main" id="{48EF4AAD-4D60-4BC9-A9CF-FB211BB6DD1D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3200400"/>
            <a:ext cx="0" cy="22098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372" name="Text Box 1035">
            <a:extLst>
              <a:ext uri="{FF2B5EF4-FFF2-40B4-BE49-F238E27FC236}">
                <a16:creationId xmlns:a16="http://schemas.microsoft.com/office/drawing/2014/main" id="{5E75D3C0-5AB4-423D-ACCD-EB1C3F8E1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133600"/>
            <a:ext cx="7646988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Gridded color distance is the sum of the color distances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in each of the corresponding grid squares.</a:t>
            </a:r>
          </a:p>
        </p:txBody>
      </p:sp>
      <p:sp>
        <p:nvSpPr>
          <p:cNvPr id="15373" name="Text Box 1036">
            <a:extLst>
              <a:ext uri="{FF2B5EF4-FFF2-40B4-BE49-F238E27FC236}">
                <a16:creationId xmlns:a16="http://schemas.microsoft.com/office/drawing/2014/main" id="{54105929-84A4-413B-B847-C5B00CB47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791200"/>
            <a:ext cx="8455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A50021"/>
                </a:solidFill>
              </a:rPr>
              <a:t>What color distance would you use for a pair of grid squares?</a:t>
            </a:r>
          </a:p>
        </p:txBody>
      </p:sp>
      <p:sp>
        <p:nvSpPr>
          <p:cNvPr id="15374" name="Text Box 1037">
            <a:extLst>
              <a:ext uri="{FF2B5EF4-FFF2-40B4-BE49-F238E27FC236}">
                <a16:creationId xmlns:a16="http://schemas.microsoft.com/office/drawing/2014/main" id="{08F9997A-5851-46B6-8D58-2CCD34D77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32337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1</a:t>
            </a:r>
          </a:p>
        </p:txBody>
      </p:sp>
      <p:sp>
        <p:nvSpPr>
          <p:cNvPr id="15375" name="Text Box 1038">
            <a:extLst>
              <a:ext uri="{FF2B5EF4-FFF2-40B4-BE49-F238E27FC236}">
                <a16:creationId xmlns:a16="http://schemas.microsoft.com/office/drawing/2014/main" id="{BE7B4113-BDFF-476E-9BC5-C9B998E32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200400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1</a:t>
            </a:r>
          </a:p>
        </p:txBody>
      </p:sp>
      <p:sp>
        <p:nvSpPr>
          <p:cNvPr id="15376" name="Text Box 1039">
            <a:extLst>
              <a:ext uri="{FF2B5EF4-FFF2-40B4-BE49-F238E27FC236}">
                <a16:creationId xmlns:a16="http://schemas.microsoft.com/office/drawing/2014/main" id="{0C8C9A4D-287B-4250-BE53-6BEB9BFF2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3200400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2</a:t>
            </a:r>
          </a:p>
        </p:txBody>
      </p:sp>
      <p:sp>
        <p:nvSpPr>
          <p:cNvPr id="15377" name="Text Box 1040">
            <a:extLst>
              <a:ext uri="{FF2B5EF4-FFF2-40B4-BE49-F238E27FC236}">
                <a16:creationId xmlns:a16="http://schemas.microsoft.com/office/drawing/2014/main" id="{973D5BCF-70D3-43EC-A31B-0E663BA6D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7325" y="31575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2</a:t>
            </a:r>
          </a:p>
        </p:txBody>
      </p:sp>
      <p:sp>
        <p:nvSpPr>
          <p:cNvPr id="15378" name="Text Box 1041">
            <a:extLst>
              <a:ext uri="{FF2B5EF4-FFF2-40B4-BE49-F238E27FC236}">
                <a16:creationId xmlns:a16="http://schemas.microsoft.com/office/drawing/2014/main" id="{C830F25D-5B59-4D71-944A-3AF40FC61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42243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3</a:t>
            </a:r>
          </a:p>
        </p:txBody>
      </p:sp>
      <p:sp>
        <p:nvSpPr>
          <p:cNvPr id="15379" name="Text Box 1042">
            <a:extLst>
              <a:ext uri="{FF2B5EF4-FFF2-40B4-BE49-F238E27FC236}">
                <a16:creationId xmlns:a16="http://schemas.microsoft.com/office/drawing/2014/main" id="{DABAFF5F-AE1E-4C01-8DFF-B9F4FB6D7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925" y="42243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3</a:t>
            </a:r>
          </a:p>
        </p:txBody>
      </p:sp>
      <p:sp>
        <p:nvSpPr>
          <p:cNvPr id="15380" name="Text Box 1043">
            <a:extLst>
              <a:ext uri="{FF2B5EF4-FFF2-40B4-BE49-F238E27FC236}">
                <a16:creationId xmlns:a16="http://schemas.microsoft.com/office/drawing/2014/main" id="{C77E4644-669E-479C-8F9E-0D72E777A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9725" y="42243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4</a:t>
            </a:r>
          </a:p>
        </p:txBody>
      </p:sp>
      <p:sp>
        <p:nvSpPr>
          <p:cNvPr id="15381" name="Text Box 1044">
            <a:extLst>
              <a:ext uri="{FF2B5EF4-FFF2-40B4-BE49-F238E27FC236}">
                <a16:creationId xmlns:a16="http://schemas.microsoft.com/office/drawing/2014/main" id="{DBD59010-425B-47FD-BA0C-F67F23EA0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7325" y="42243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61543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5">
            <a:extLst>
              <a:ext uri="{FF2B5EF4-FFF2-40B4-BE49-F238E27FC236}">
                <a16:creationId xmlns:a16="http://schemas.microsoft.com/office/drawing/2014/main" id="{4538FD9A-0525-4516-8910-4D4614F4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605CBF1-F635-45D2-A71D-025352639FB6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en-US" altLang="en-US" sz="1400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1E3248A7-EA86-45CD-95D3-B150842B75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  Color Layout </a:t>
            </a:r>
            <a:br>
              <a:rPr lang="en-US" altLang="en-US" sz="3600"/>
            </a:br>
            <a:r>
              <a:rPr lang="en-US" altLang="en-US" sz="3600"/>
              <a:t> (IBM’s Gridded Color)</a:t>
            </a:r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7B60A592-CE3D-4558-ADE8-57AB9E425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6389" name="Rectangle 4">
            <a:extLst>
              <a:ext uri="{FF2B5EF4-FFF2-40B4-BE49-F238E27FC236}">
                <a16:creationId xmlns:a16="http://schemas.microsoft.com/office/drawing/2014/main" id="{88CE2368-8A3C-4865-AEFE-E5E2226CE4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6390" name="Text Box 5">
            <a:extLst>
              <a:ext uri="{FF2B5EF4-FFF2-40B4-BE49-F238E27FC236}">
                <a16:creationId xmlns:a16="http://schemas.microsoft.com/office/drawing/2014/main" id="{732C0585-0F43-4E73-A3D5-F84E7A702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16391" name="Text Box 7">
            <a:extLst>
              <a:ext uri="{FF2B5EF4-FFF2-40B4-BE49-F238E27FC236}">
                <a16:creationId xmlns:a16="http://schemas.microsoft.com/office/drawing/2014/main" id="{3FEFFF78-7649-4188-9310-CE27AF444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725" y="2325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pic>
        <p:nvPicPr>
          <p:cNvPr id="16392" name="Picture 8">
            <a:extLst>
              <a:ext uri="{FF2B5EF4-FFF2-40B4-BE49-F238E27FC236}">
                <a16:creationId xmlns:a16="http://schemas.microsoft.com/office/drawing/2014/main" id="{C9D2436A-4B5B-43C2-9B3D-2A57DB6F1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0574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7562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4">
            <a:extLst>
              <a:ext uri="{FF2B5EF4-FFF2-40B4-BE49-F238E27FC236}">
                <a16:creationId xmlns:a16="http://schemas.microsoft.com/office/drawing/2014/main" id="{F581CD69-AF4E-4770-846D-403EE6A10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70A6B8F-92D8-43BB-9ADA-8C12C1C386C3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en-US" altLang="en-US" sz="1400"/>
          </a:p>
        </p:txBody>
      </p:sp>
      <p:sp>
        <p:nvSpPr>
          <p:cNvPr id="17411" name="Rectangle 2050">
            <a:extLst>
              <a:ext uri="{FF2B5EF4-FFF2-40B4-BE49-F238E27FC236}">
                <a16:creationId xmlns:a16="http://schemas.microsoft.com/office/drawing/2014/main" id="{A1D44963-D0FC-4BF1-9EF3-3D5FC8B5D5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Texture Distances</a:t>
            </a:r>
          </a:p>
        </p:txBody>
      </p:sp>
      <p:sp>
        <p:nvSpPr>
          <p:cNvPr id="17412" name="Text Box 2051">
            <a:extLst>
              <a:ext uri="{FF2B5EF4-FFF2-40B4-BE49-F238E27FC236}">
                <a16:creationId xmlns:a16="http://schemas.microsoft.com/office/drawing/2014/main" id="{FE83D1F7-412E-4F09-BF7F-7FB452D4A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514600"/>
            <a:ext cx="7586663" cy="26574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 Pick and Click (user clicks on a pixel and system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   retrieves images that have in them a region with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   similar texture to the region surrounding it.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 Gridded (just like gridded color, but use texture).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 Histogram-based (e.g. compare the LBP histograms).</a:t>
            </a:r>
          </a:p>
        </p:txBody>
      </p:sp>
    </p:spTree>
    <p:extLst>
      <p:ext uri="{BB962C8B-B14F-4D97-AF65-F5344CB8AC3E}">
        <p14:creationId xmlns:p14="http://schemas.microsoft.com/office/powerpoint/2010/main" val="1086583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5">
            <a:extLst>
              <a:ext uri="{FF2B5EF4-FFF2-40B4-BE49-F238E27FC236}">
                <a16:creationId xmlns:a16="http://schemas.microsoft.com/office/drawing/2014/main" id="{BCFF710F-8C2E-430E-AAD8-5F232F30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3754F38-AA6B-4328-ACB4-A082F97A8510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en-US" altLang="en-US" sz="1400"/>
          </a:p>
        </p:txBody>
      </p:sp>
      <p:sp>
        <p:nvSpPr>
          <p:cNvPr id="18435" name="Rectangle 1026">
            <a:extLst>
              <a:ext uri="{FF2B5EF4-FFF2-40B4-BE49-F238E27FC236}">
                <a16:creationId xmlns:a16="http://schemas.microsoft.com/office/drawing/2014/main" id="{280F461C-CB10-4C49-9B01-A01CD6DB5C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 Laws Texture</a:t>
            </a:r>
          </a:p>
        </p:txBody>
      </p:sp>
      <p:sp>
        <p:nvSpPr>
          <p:cNvPr id="18436" name="Rectangle 1027">
            <a:extLst>
              <a:ext uri="{FF2B5EF4-FFF2-40B4-BE49-F238E27FC236}">
                <a16:creationId xmlns:a16="http://schemas.microsoft.com/office/drawing/2014/main" id="{BCB88A4C-FB2F-47D8-BF4A-D1C74BEC5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8437" name="Rectangle 1028">
            <a:extLst>
              <a:ext uri="{FF2B5EF4-FFF2-40B4-BE49-F238E27FC236}">
                <a16:creationId xmlns:a16="http://schemas.microsoft.com/office/drawing/2014/main" id="{938594C1-BA93-43EF-BBA7-AAEBB012E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8438" name="Text Box 1029">
            <a:extLst>
              <a:ext uri="{FF2B5EF4-FFF2-40B4-BE49-F238E27FC236}">
                <a16:creationId xmlns:a16="http://schemas.microsoft.com/office/drawing/2014/main" id="{E10EA2D8-0E66-4797-944D-F3AA9C20A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18439" name="Text Box 1030">
            <a:extLst>
              <a:ext uri="{FF2B5EF4-FFF2-40B4-BE49-F238E27FC236}">
                <a16:creationId xmlns:a16="http://schemas.microsoft.com/office/drawing/2014/main" id="{1634D4E4-B28C-4822-9E29-DC2DE59C9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21732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pic>
        <p:nvPicPr>
          <p:cNvPr id="18440" name="Picture 1031">
            <a:extLst>
              <a:ext uri="{FF2B5EF4-FFF2-40B4-BE49-F238E27FC236}">
                <a16:creationId xmlns:a16="http://schemas.microsoft.com/office/drawing/2014/main" id="{0AD4676B-700B-4D85-AAB1-74852AF93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8120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8166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4">
            <a:extLst>
              <a:ext uri="{FF2B5EF4-FFF2-40B4-BE49-F238E27FC236}">
                <a16:creationId xmlns:a16="http://schemas.microsoft.com/office/drawing/2014/main" id="{1CDBD03A-3A87-48A2-A957-E709CF5B7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1EA2F55-16F1-48E0-A8E6-4D01AC5B568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en-US" altLang="en-US" sz="1400"/>
          </a:p>
        </p:txBody>
      </p:sp>
      <p:sp>
        <p:nvSpPr>
          <p:cNvPr id="19459" name="Rectangle 2050">
            <a:extLst>
              <a:ext uri="{FF2B5EF4-FFF2-40B4-BE49-F238E27FC236}">
                <a16:creationId xmlns:a16="http://schemas.microsoft.com/office/drawing/2014/main" id="{2DAD4333-F163-43B8-946A-F7274D11E6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Shape Distances</a:t>
            </a:r>
          </a:p>
        </p:txBody>
      </p:sp>
      <p:sp>
        <p:nvSpPr>
          <p:cNvPr id="19460" name="Text Box 2051">
            <a:extLst>
              <a:ext uri="{FF2B5EF4-FFF2-40B4-BE49-F238E27FC236}">
                <a16:creationId xmlns:a16="http://schemas.microsoft.com/office/drawing/2014/main" id="{00414F0A-725A-4806-B9EF-B6D4ADA95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514600"/>
            <a:ext cx="7424738" cy="26574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</a:t>
            </a:r>
            <a:r>
              <a:rPr lang="en-US" altLang="en-US" sz="2400">
                <a:solidFill>
                  <a:schemeClr val="tx2"/>
                </a:solidFill>
              </a:rPr>
              <a:t>Shape goes one step further than color and texture.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 It requires identification of regions to compare.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 There have been many shape similarity measures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   suggested for pattern recognition that can be used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   to construct shape distance measures.</a:t>
            </a:r>
          </a:p>
        </p:txBody>
      </p:sp>
    </p:spTree>
    <p:extLst>
      <p:ext uri="{BB962C8B-B14F-4D97-AF65-F5344CB8AC3E}">
        <p14:creationId xmlns:p14="http://schemas.microsoft.com/office/powerpoint/2010/main" val="4103345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4">
            <a:extLst>
              <a:ext uri="{FF2B5EF4-FFF2-40B4-BE49-F238E27FC236}">
                <a16:creationId xmlns:a16="http://schemas.microsoft.com/office/drawing/2014/main" id="{FD273945-C473-40E5-A967-C1E8B56B3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DFE47CC-04E3-4E3B-B8BE-35285A7AA904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en-US" altLang="en-US" sz="1400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950BBC63-91B5-46F2-BF5F-6ECB6CB10D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Global Shape Properties:</a:t>
            </a:r>
            <a:br>
              <a:rPr lang="en-US" altLang="en-US"/>
            </a:br>
            <a:r>
              <a:rPr lang="en-US" altLang="en-US"/>
              <a:t>Projection Matching</a:t>
            </a:r>
          </a:p>
        </p:txBody>
      </p:sp>
      <p:sp>
        <p:nvSpPr>
          <p:cNvPr id="20484" name="Text Box 5">
            <a:extLst>
              <a:ext uri="{FF2B5EF4-FFF2-40B4-BE49-F238E27FC236}">
                <a16:creationId xmlns:a16="http://schemas.microsoft.com/office/drawing/2014/main" id="{6955CC77-0B65-48C4-B60C-5694E9B46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2395538"/>
            <a:ext cx="227965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       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485" name="Rectangle 6">
            <a:extLst>
              <a:ext uri="{FF2B5EF4-FFF2-40B4-BE49-F238E27FC236}">
                <a16:creationId xmlns:a16="http://schemas.microsoft.com/office/drawing/2014/main" id="{F7CDA848-C8E1-46ED-8F7B-62E5359E3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514600"/>
            <a:ext cx="22860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486" name="Line 7">
            <a:extLst>
              <a:ext uri="{FF2B5EF4-FFF2-40B4-BE49-F238E27FC236}">
                <a16:creationId xmlns:a16="http://schemas.microsoft.com/office/drawing/2014/main" id="{4EB2891B-2E59-499A-9409-7CF5FF29A316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2514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87" name="Line 8">
            <a:extLst>
              <a:ext uri="{FF2B5EF4-FFF2-40B4-BE49-F238E27FC236}">
                <a16:creationId xmlns:a16="http://schemas.microsoft.com/office/drawing/2014/main" id="{EDDF85F3-8D31-4A1D-A239-3EDE9C890AD4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35052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88" name="Line 9">
            <a:extLst>
              <a:ext uri="{FF2B5EF4-FFF2-40B4-BE49-F238E27FC236}">
                <a16:creationId xmlns:a16="http://schemas.microsoft.com/office/drawing/2014/main" id="{573D3FDF-3A12-4C0D-AF93-F2D29EB99E56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2514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89" name="Line 10">
            <a:extLst>
              <a:ext uri="{FF2B5EF4-FFF2-40B4-BE49-F238E27FC236}">
                <a16:creationId xmlns:a16="http://schemas.microsoft.com/office/drawing/2014/main" id="{30EA97CA-B37F-47FF-BC9C-633C48A1E402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2514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0" name="Line 11">
            <a:extLst>
              <a:ext uri="{FF2B5EF4-FFF2-40B4-BE49-F238E27FC236}">
                <a16:creationId xmlns:a16="http://schemas.microsoft.com/office/drawing/2014/main" id="{37CA857F-D16B-4191-A6E6-2A7D61DA5064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38100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1" name="Line 12">
            <a:extLst>
              <a:ext uri="{FF2B5EF4-FFF2-40B4-BE49-F238E27FC236}">
                <a16:creationId xmlns:a16="http://schemas.microsoft.com/office/drawing/2014/main" id="{5CCFF8B2-F02B-4F91-AC53-52AFB3D42B22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44196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2" name="Line 13">
            <a:extLst>
              <a:ext uri="{FF2B5EF4-FFF2-40B4-BE49-F238E27FC236}">
                <a16:creationId xmlns:a16="http://schemas.microsoft.com/office/drawing/2014/main" id="{D2E60747-E28B-4214-9680-E6C8923AA5C6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41148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3" name="Line 14">
            <a:extLst>
              <a:ext uri="{FF2B5EF4-FFF2-40B4-BE49-F238E27FC236}">
                <a16:creationId xmlns:a16="http://schemas.microsoft.com/office/drawing/2014/main" id="{801BB192-5545-4D8B-AA21-FFDE1EB466E3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0" y="2514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4" name="Line 15">
            <a:extLst>
              <a:ext uri="{FF2B5EF4-FFF2-40B4-BE49-F238E27FC236}">
                <a16:creationId xmlns:a16="http://schemas.microsoft.com/office/drawing/2014/main" id="{980CA4CE-6DAD-4F06-B7ED-7AC41E3231B5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2514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5" name="Line 16">
            <a:extLst>
              <a:ext uri="{FF2B5EF4-FFF2-40B4-BE49-F238E27FC236}">
                <a16:creationId xmlns:a16="http://schemas.microsoft.com/office/drawing/2014/main" id="{F7C2C986-1D83-441E-B619-4005AC22EDBD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32004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6" name="Line 17">
            <a:extLst>
              <a:ext uri="{FF2B5EF4-FFF2-40B4-BE49-F238E27FC236}">
                <a16:creationId xmlns:a16="http://schemas.microsoft.com/office/drawing/2014/main" id="{3BC3C7F8-DE36-44C4-8725-65AEAD271EB2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28194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7" name="Rectangle 18">
            <a:extLst>
              <a:ext uri="{FF2B5EF4-FFF2-40B4-BE49-F238E27FC236}">
                <a16:creationId xmlns:a16="http://schemas.microsoft.com/office/drawing/2014/main" id="{A85295BE-D400-4FDB-9BC8-2B273D383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819400"/>
            <a:ext cx="381000" cy="381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498" name="Rectangle 19">
            <a:extLst>
              <a:ext uri="{FF2B5EF4-FFF2-40B4-BE49-F238E27FC236}">
                <a16:creationId xmlns:a16="http://schemas.microsoft.com/office/drawing/2014/main" id="{9D01B671-FC40-43F0-B346-4E9FC7467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819400"/>
            <a:ext cx="381000" cy="381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499" name="Rectangle 20">
            <a:extLst>
              <a:ext uri="{FF2B5EF4-FFF2-40B4-BE49-F238E27FC236}">
                <a16:creationId xmlns:a16="http://schemas.microsoft.com/office/drawing/2014/main" id="{5DB2950B-90A2-402D-B306-4C9A86751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819400"/>
            <a:ext cx="381000" cy="381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0" name="Rectangle 21">
            <a:extLst>
              <a:ext uri="{FF2B5EF4-FFF2-40B4-BE49-F238E27FC236}">
                <a16:creationId xmlns:a16="http://schemas.microsoft.com/office/drawing/2014/main" id="{7FE029C8-AFA7-4157-B386-0EC936937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819400"/>
            <a:ext cx="381000" cy="381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1" name="Rectangle 22">
            <a:extLst>
              <a:ext uri="{FF2B5EF4-FFF2-40B4-BE49-F238E27FC236}">
                <a16:creationId xmlns:a16="http://schemas.microsoft.com/office/drawing/2014/main" id="{7C665B30-7E25-4E9F-B77E-061125114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200400"/>
            <a:ext cx="381000" cy="381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2" name="Rectangle 23">
            <a:extLst>
              <a:ext uri="{FF2B5EF4-FFF2-40B4-BE49-F238E27FC236}">
                <a16:creationId xmlns:a16="http://schemas.microsoft.com/office/drawing/2014/main" id="{22F33F41-83B1-4E4B-B5F4-383B1F445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505200"/>
            <a:ext cx="381000" cy="30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3" name="Rectangle 24">
            <a:extLst>
              <a:ext uri="{FF2B5EF4-FFF2-40B4-BE49-F238E27FC236}">
                <a16:creationId xmlns:a16="http://schemas.microsoft.com/office/drawing/2014/main" id="{AE278079-9E66-441D-8682-3C76809B7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810000"/>
            <a:ext cx="381000" cy="30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4" name="Rectangle 25">
            <a:extLst>
              <a:ext uri="{FF2B5EF4-FFF2-40B4-BE49-F238E27FC236}">
                <a16:creationId xmlns:a16="http://schemas.microsoft.com/office/drawing/2014/main" id="{9A0A700D-D936-41D0-8627-D5EA192B7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505200"/>
            <a:ext cx="381000" cy="30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5" name="Rectangle 26">
            <a:extLst>
              <a:ext uri="{FF2B5EF4-FFF2-40B4-BE49-F238E27FC236}">
                <a16:creationId xmlns:a16="http://schemas.microsoft.com/office/drawing/2014/main" id="{48BF19F4-2310-4117-A288-5F83DBBEC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3505200"/>
            <a:ext cx="381000" cy="30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6" name="Rectangle 28">
            <a:extLst>
              <a:ext uri="{FF2B5EF4-FFF2-40B4-BE49-F238E27FC236}">
                <a16:creationId xmlns:a16="http://schemas.microsoft.com/office/drawing/2014/main" id="{4818C9C7-3EF3-492B-8CAD-7D7DE66EB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810000"/>
            <a:ext cx="381000" cy="30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7" name="Text Box 30">
            <a:extLst>
              <a:ext uri="{FF2B5EF4-FFF2-40B4-BE49-F238E27FC236}">
                <a16:creationId xmlns:a16="http://schemas.microsoft.com/office/drawing/2014/main" id="{BA315A84-9640-40CE-8DEB-D232E104E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2514600"/>
            <a:ext cx="322263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4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1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3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2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0</a:t>
            </a:r>
          </a:p>
        </p:txBody>
      </p:sp>
      <p:sp>
        <p:nvSpPr>
          <p:cNvPr id="20508" name="Text Box 32">
            <a:extLst>
              <a:ext uri="{FF2B5EF4-FFF2-40B4-BE49-F238E27FC236}">
                <a16:creationId xmlns:a16="http://schemas.microsoft.com/office/drawing/2014/main" id="{DD12676F-1C66-4B18-B44C-4FA3298AA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495800"/>
            <a:ext cx="2203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0   4   3   2   1   0</a:t>
            </a:r>
          </a:p>
        </p:txBody>
      </p:sp>
      <p:sp>
        <p:nvSpPr>
          <p:cNvPr id="20509" name="Text Box 33">
            <a:extLst>
              <a:ext uri="{FF2B5EF4-FFF2-40B4-BE49-F238E27FC236}">
                <a16:creationId xmlns:a16="http://schemas.microsoft.com/office/drawing/2014/main" id="{16899CA7-148D-40C6-8251-8EAD56D02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953000"/>
            <a:ext cx="6926263" cy="831850"/>
          </a:xfrm>
          <a:prstGeom prst="rect">
            <a:avLst/>
          </a:prstGeom>
          <a:noFill/>
          <a:ln w="9525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A50021"/>
                </a:solidFill>
              </a:rPr>
              <a:t>In projection matching, the horizontal and vertical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A50021"/>
                </a:solidFill>
              </a:rPr>
              <a:t>projections form a histogram.</a:t>
            </a:r>
          </a:p>
        </p:txBody>
      </p:sp>
      <p:sp>
        <p:nvSpPr>
          <p:cNvPr id="20510" name="Text Box 34">
            <a:extLst>
              <a:ext uri="{FF2B5EF4-FFF2-40B4-BE49-F238E27FC236}">
                <a16:creationId xmlns:a16="http://schemas.microsoft.com/office/drawing/2014/main" id="{F01A51EB-5AA2-47B9-A0F3-6864145EC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925" y="3206750"/>
            <a:ext cx="28733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Feature Vector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(0,4,1,3,2,0,0,4,3,2,1,0)</a:t>
            </a:r>
          </a:p>
        </p:txBody>
      </p:sp>
      <p:sp>
        <p:nvSpPr>
          <p:cNvPr id="20511" name="Line 35">
            <a:extLst>
              <a:ext uri="{FF2B5EF4-FFF2-40B4-BE49-F238E27FC236}">
                <a16:creationId xmlns:a16="http://schemas.microsoft.com/office/drawing/2014/main" id="{7090E596-5822-44BA-A23D-1DC102D4B3B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35814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512" name="Text Box 36">
            <a:extLst>
              <a:ext uri="{FF2B5EF4-FFF2-40B4-BE49-F238E27FC236}">
                <a16:creationId xmlns:a16="http://schemas.microsoft.com/office/drawing/2014/main" id="{47B25246-D2EF-4F73-AEA6-DF73E41BC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19800"/>
            <a:ext cx="7323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</a:rPr>
              <a:t>What are the weaknesses of this method? strengths?</a:t>
            </a:r>
          </a:p>
        </p:txBody>
      </p:sp>
    </p:spTree>
    <p:extLst>
      <p:ext uri="{BB962C8B-B14F-4D97-AF65-F5344CB8AC3E}">
        <p14:creationId xmlns:p14="http://schemas.microsoft.com/office/powerpoint/2010/main" val="794635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4">
            <a:extLst>
              <a:ext uri="{FF2B5EF4-FFF2-40B4-BE49-F238E27FC236}">
                <a16:creationId xmlns:a16="http://schemas.microsoft.com/office/drawing/2014/main" id="{3E5DB64E-F6D2-4F4A-8BE0-4043F1C86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E93A409-E099-42DA-A645-BF48A26CCC7D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en-US" altLang="en-US" sz="1400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C522AFF5-7992-40D5-A4FC-AE95F51AB6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Global Shape Properties:</a:t>
            </a:r>
            <a:br>
              <a:rPr lang="en-US" altLang="en-US"/>
            </a:br>
            <a:r>
              <a:rPr lang="en-US" altLang="en-US"/>
              <a:t>Tangent-Angle Histograms</a:t>
            </a:r>
          </a:p>
        </p:txBody>
      </p:sp>
      <p:sp>
        <p:nvSpPr>
          <p:cNvPr id="21508" name="Freeform 7">
            <a:extLst>
              <a:ext uri="{FF2B5EF4-FFF2-40B4-BE49-F238E27FC236}">
                <a16:creationId xmlns:a16="http://schemas.microsoft.com/office/drawing/2014/main" id="{26A38B9D-DF36-49D7-90EA-F6F13BF0D2A0}"/>
              </a:ext>
            </a:extLst>
          </p:cNvPr>
          <p:cNvSpPr>
            <a:spLocks/>
          </p:cNvSpPr>
          <p:nvPr/>
        </p:nvSpPr>
        <p:spPr bwMode="auto">
          <a:xfrm>
            <a:off x="1143000" y="2895600"/>
            <a:ext cx="2341563" cy="1728788"/>
          </a:xfrm>
          <a:custGeom>
            <a:avLst/>
            <a:gdLst>
              <a:gd name="T0" fmla="*/ 2147483646 w 1475"/>
              <a:gd name="T1" fmla="*/ 2147483646 h 1089"/>
              <a:gd name="T2" fmla="*/ 2147483646 w 1475"/>
              <a:gd name="T3" fmla="*/ 2147483646 h 1089"/>
              <a:gd name="T4" fmla="*/ 2147483646 w 1475"/>
              <a:gd name="T5" fmla="*/ 2147483646 h 1089"/>
              <a:gd name="T6" fmla="*/ 2147483646 w 1475"/>
              <a:gd name="T7" fmla="*/ 2147483646 h 1089"/>
              <a:gd name="T8" fmla="*/ 2147483646 w 1475"/>
              <a:gd name="T9" fmla="*/ 2147483646 h 1089"/>
              <a:gd name="T10" fmla="*/ 2147483646 w 1475"/>
              <a:gd name="T11" fmla="*/ 2147483646 h 1089"/>
              <a:gd name="T12" fmla="*/ 2147483646 w 1475"/>
              <a:gd name="T13" fmla="*/ 2147483646 h 1089"/>
              <a:gd name="T14" fmla="*/ 2147483646 w 1475"/>
              <a:gd name="T15" fmla="*/ 2147483646 h 1089"/>
              <a:gd name="T16" fmla="*/ 2147483646 w 1475"/>
              <a:gd name="T17" fmla="*/ 2147483646 h 1089"/>
              <a:gd name="T18" fmla="*/ 2147483646 w 1475"/>
              <a:gd name="T19" fmla="*/ 2147483646 h 1089"/>
              <a:gd name="T20" fmla="*/ 2147483646 w 1475"/>
              <a:gd name="T21" fmla="*/ 2147483646 h 1089"/>
              <a:gd name="T22" fmla="*/ 2147483646 w 1475"/>
              <a:gd name="T23" fmla="*/ 2147483646 h 1089"/>
              <a:gd name="T24" fmla="*/ 2147483646 w 1475"/>
              <a:gd name="T25" fmla="*/ 2147483646 h 1089"/>
              <a:gd name="T26" fmla="*/ 2147483646 w 1475"/>
              <a:gd name="T27" fmla="*/ 2147483646 h 1089"/>
              <a:gd name="T28" fmla="*/ 2147483646 w 1475"/>
              <a:gd name="T29" fmla="*/ 2147483646 h 1089"/>
              <a:gd name="T30" fmla="*/ 2147483646 w 1475"/>
              <a:gd name="T31" fmla="*/ 2147483646 h 1089"/>
              <a:gd name="T32" fmla="*/ 2147483646 w 1475"/>
              <a:gd name="T33" fmla="*/ 2147483646 h 1089"/>
              <a:gd name="T34" fmla="*/ 2147483646 w 1475"/>
              <a:gd name="T35" fmla="*/ 2147483646 h 1089"/>
              <a:gd name="T36" fmla="*/ 2147483646 w 1475"/>
              <a:gd name="T37" fmla="*/ 2147483646 h 1089"/>
              <a:gd name="T38" fmla="*/ 2147483646 w 1475"/>
              <a:gd name="T39" fmla="*/ 2147483646 h 1089"/>
              <a:gd name="T40" fmla="*/ 2147483646 w 1475"/>
              <a:gd name="T41" fmla="*/ 2147483646 h 1089"/>
              <a:gd name="T42" fmla="*/ 2147483646 w 1475"/>
              <a:gd name="T43" fmla="*/ 2147483646 h 1089"/>
              <a:gd name="T44" fmla="*/ 2147483646 w 1475"/>
              <a:gd name="T45" fmla="*/ 2147483646 h 1089"/>
              <a:gd name="T46" fmla="*/ 2147483646 w 1475"/>
              <a:gd name="T47" fmla="*/ 2147483646 h 1089"/>
              <a:gd name="T48" fmla="*/ 2147483646 w 1475"/>
              <a:gd name="T49" fmla="*/ 2147483646 h 1089"/>
              <a:gd name="T50" fmla="*/ 2147483646 w 1475"/>
              <a:gd name="T51" fmla="*/ 2147483646 h 1089"/>
              <a:gd name="T52" fmla="*/ 2147483646 w 1475"/>
              <a:gd name="T53" fmla="*/ 2147483646 h 1089"/>
              <a:gd name="T54" fmla="*/ 2147483646 w 1475"/>
              <a:gd name="T55" fmla="*/ 2147483646 h 1089"/>
              <a:gd name="T56" fmla="*/ 2147483646 w 1475"/>
              <a:gd name="T57" fmla="*/ 2147483646 h 1089"/>
              <a:gd name="T58" fmla="*/ 2147483646 w 1475"/>
              <a:gd name="T59" fmla="*/ 2147483646 h 1089"/>
              <a:gd name="T60" fmla="*/ 2147483646 w 1475"/>
              <a:gd name="T61" fmla="*/ 2147483646 h 1089"/>
              <a:gd name="T62" fmla="*/ 2147483646 w 1475"/>
              <a:gd name="T63" fmla="*/ 2147483646 h 1089"/>
              <a:gd name="T64" fmla="*/ 2147483646 w 1475"/>
              <a:gd name="T65" fmla="*/ 2147483646 h 1089"/>
              <a:gd name="T66" fmla="*/ 2147483646 w 1475"/>
              <a:gd name="T67" fmla="*/ 2147483646 h 1089"/>
              <a:gd name="T68" fmla="*/ 2147483646 w 1475"/>
              <a:gd name="T69" fmla="*/ 2147483646 h 1089"/>
              <a:gd name="T70" fmla="*/ 2147483646 w 1475"/>
              <a:gd name="T71" fmla="*/ 2147483646 h 1089"/>
              <a:gd name="T72" fmla="*/ 2147483646 w 1475"/>
              <a:gd name="T73" fmla="*/ 2147483646 h 1089"/>
              <a:gd name="T74" fmla="*/ 2147483646 w 1475"/>
              <a:gd name="T75" fmla="*/ 2147483646 h 1089"/>
              <a:gd name="T76" fmla="*/ 2147483646 w 1475"/>
              <a:gd name="T77" fmla="*/ 2147483646 h 1089"/>
              <a:gd name="T78" fmla="*/ 2147483646 w 1475"/>
              <a:gd name="T79" fmla="*/ 2147483646 h 108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475"/>
              <a:gd name="T121" fmla="*/ 0 h 1089"/>
              <a:gd name="T122" fmla="*/ 1475 w 1475"/>
              <a:gd name="T123" fmla="*/ 1089 h 108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475" h="1089">
                <a:moveTo>
                  <a:pt x="801" y="1081"/>
                </a:moveTo>
                <a:cubicBezTo>
                  <a:pt x="725" y="1056"/>
                  <a:pt x="831" y="1089"/>
                  <a:pt x="625" y="1067"/>
                </a:cubicBezTo>
                <a:cubicBezTo>
                  <a:pt x="601" y="1064"/>
                  <a:pt x="579" y="1052"/>
                  <a:pt x="555" y="1046"/>
                </a:cubicBezTo>
                <a:cubicBezTo>
                  <a:pt x="512" y="1017"/>
                  <a:pt x="454" y="1008"/>
                  <a:pt x="415" y="969"/>
                </a:cubicBezTo>
                <a:cubicBezTo>
                  <a:pt x="398" y="952"/>
                  <a:pt x="372" y="939"/>
                  <a:pt x="358" y="920"/>
                </a:cubicBezTo>
                <a:cubicBezTo>
                  <a:pt x="331" y="884"/>
                  <a:pt x="306" y="844"/>
                  <a:pt x="281" y="807"/>
                </a:cubicBezTo>
                <a:cubicBezTo>
                  <a:pt x="256" y="770"/>
                  <a:pt x="232" y="733"/>
                  <a:pt x="211" y="695"/>
                </a:cubicBezTo>
                <a:cubicBezTo>
                  <a:pt x="203" y="680"/>
                  <a:pt x="183" y="653"/>
                  <a:pt x="183" y="653"/>
                </a:cubicBezTo>
                <a:cubicBezTo>
                  <a:pt x="173" y="615"/>
                  <a:pt x="149" y="580"/>
                  <a:pt x="127" y="547"/>
                </a:cubicBezTo>
                <a:cubicBezTo>
                  <a:pt x="118" y="533"/>
                  <a:pt x="104" y="521"/>
                  <a:pt x="99" y="505"/>
                </a:cubicBezTo>
                <a:cubicBezTo>
                  <a:pt x="91" y="482"/>
                  <a:pt x="63" y="442"/>
                  <a:pt x="63" y="442"/>
                </a:cubicBezTo>
                <a:cubicBezTo>
                  <a:pt x="48" y="384"/>
                  <a:pt x="38" y="325"/>
                  <a:pt x="28" y="266"/>
                </a:cubicBezTo>
                <a:cubicBezTo>
                  <a:pt x="33" y="191"/>
                  <a:pt x="0" y="0"/>
                  <a:pt x="63" y="42"/>
                </a:cubicBezTo>
                <a:cubicBezTo>
                  <a:pt x="88" y="59"/>
                  <a:pt x="98" y="74"/>
                  <a:pt x="127" y="84"/>
                </a:cubicBezTo>
                <a:cubicBezTo>
                  <a:pt x="164" y="112"/>
                  <a:pt x="206" y="130"/>
                  <a:pt x="246" y="154"/>
                </a:cubicBezTo>
                <a:cubicBezTo>
                  <a:pt x="297" y="184"/>
                  <a:pt x="343" y="220"/>
                  <a:pt x="387" y="259"/>
                </a:cubicBezTo>
                <a:cubicBezTo>
                  <a:pt x="425" y="293"/>
                  <a:pt x="454" y="339"/>
                  <a:pt x="492" y="372"/>
                </a:cubicBezTo>
                <a:cubicBezTo>
                  <a:pt x="507" y="385"/>
                  <a:pt x="526" y="394"/>
                  <a:pt x="541" y="407"/>
                </a:cubicBezTo>
                <a:cubicBezTo>
                  <a:pt x="556" y="420"/>
                  <a:pt x="565" y="440"/>
                  <a:pt x="583" y="449"/>
                </a:cubicBezTo>
                <a:cubicBezTo>
                  <a:pt x="623" y="469"/>
                  <a:pt x="667" y="486"/>
                  <a:pt x="703" y="512"/>
                </a:cubicBezTo>
                <a:cubicBezTo>
                  <a:pt x="732" y="532"/>
                  <a:pt x="753" y="557"/>
                  <a:pt x="787" y="568"/>
                </a:cubicBezTo>
                <a:cubicBezTo>
                  <a:pt x="806" y="566"/>
                  <a:pt x="825" y="566"/>
                  <a:pt x="843" y="561"/>
                </a:cubicBezTo>
                <a:cubicBezTo>
                  <a:pt x="875" y="552"/>
                  <a:pt x="889" y="509"/>
                  <a:pt x="906" y="484"/>
                </a:cubicBezTo>
                <a:cubicBezTo>
                  <a:pt x="917" y="467"/>
                  <a:pt x="935" y="456"/>
                  <a:pt x="949" y="442"/>
                </a:cubicBezTo>
                <a:cubicBezTo>
                  <a:pt x="969" y="422"/>
                  <a:pt x="986" y="393"/>
                  <a:pt x="1005" y="372"/>
                </a:cubicBezTo>
                <a:cubicBezTo>
                  <a:pt x="1018" y="357"/>
                  <a:pt x="1031" y="342"/>
                  <a:pt x="1047" y="330"/>
                </a:cubicBezTo>
                <a:cubicBezTo>
                  <a:pt x="1054" y="325"/>
                  <a:pt x="1062" y="321"/>
                  <a:pt x="1068" y="315"/>
                </a:cubicBezTo>
                <a:cubicBezTo>
                  <a:pt x="1101" y="281"/>
                  <a:pt x="1105" y="236"/>
                  <a:pt x="1145" y="210"/>
                </a:cubicBezTo>
                <a:cubicBezTo>
                  <a:pt x="1172" y="170"/>
                  <a:pt x="1144" y="207"/>
                  <a:pt x="1187" y="168"/>
                </a:cubicBezTo>
                <a:cubicBezTo>
                  <a:pt x="1225" y="134"/>
                  <a:pt x="1247" y="97"/>
                  <a:pt x="1293" y="77"/>
                </a:cubicBezTo>
                <a:cubicBezTo>
                  <a:pt x="1315" y="67"/>
                  <a:pt x="1340" y="64"/>
                  <a:pt x="1363" y="56"/>
                </a:cubicBezTo>
                <a:cubicBezTo>
                  <a:pt x="1370" y="54"/>
                  <a:pt x="1384" y="49"/>
                  <a:pt x="1384" y="49"/>
                </a:cubicBezTo>
                <a:cubicBezTo>
                  <a:pt x="1475" y="186"/>
                  <a:pt x="1409" y="77"/>
                  <a:pt x="1391" y="491"/>
                </a:cubicBezTo>
                <a:cubicBezTo>
                  <a:pt x="1387" y="574"/>
                  <a:pt x="1348" y="647"/>
                  <a:pt x="1300" y="709"/>
                </a:cubicBezTo>
                <a:cubicBezTo>
                  <a:pt x="1273" y="743"/>
                  <a:pt x="1271" y="783"/>
                  <a:pt x="1229" y="793"/>
                </a:cubicBezTo>
                <a:cubicBezTo>
                  <a:pt x="1220" y="820"/>
                  <a:pt x="1198" y="830"/>
                  <a:pt x="1187" y="856"/>
                </a:cubicBezTo>
                <a:cubicBezTo>
                  <a:pt x="1175" y="884"/>
                  <a:pt x="1176" y="924"/>
                  <a:pt x="1145" y="941"/>
                </a:cubicBezTo>
                <a:cubicBezTo>
                  <a:pt x="1106" y="963"/>
                  <a:pt x="1058" y="968"/>
                  <a:pt x="1019" y="990"/>
                </a:cubicBezTo>
                <a:cubicBezTo>
                  <a:pt x="994" y="1004"/>
                  <a:pt x="967" y="1033"/>
                  <a:pt x="941" y="1046"/>
                </a:cubicBezTo>
                <a:cubicBezTo>
                  <a:pt x="896" y="1068"/>
                  <a:pt x="844" y="1060"/>
                  <a:pt x="801" y="108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1509" name="Line 8">
            <a:extLst>
              <a:ext uri="{FF2B5EF4-FFF2-40B4-BE49-F238E27FC236}">
                <a16:creationId xmlns:a16="http://schemas.microsoft.com/office/drawing/2014/main" id="{722DCECF-0971-468B-934E-BD88538C0207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590800"/>
            <a:ext cx="1066800" cy="83820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10" name="Text Box 9">
            <a:extLst>
              <a:ext uri="{FF2B5EF4-FFF2-40B4-BE49-F238E27FC236}">
                <a16:creationId xmlns:a16="http://schemas.microsoft.com/office/drawing/2014/main" id="{CDBC333F-DD15-4E29-B1D5-B405A6F73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925" y="2547938"/>
            <a:ext cx="684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135</a:t>
            </a:r>
          </a:p>
        </p:txBody>
      </p:sp>
      <p:sp>
        <p:nvSpPr>
          <p:cNvPr id="21511" name="Line 11">
            <a:extLst>
              <a:ext uri="{FF2B5EF4-FFF2-40B4-BE49-F238E27FC236}">
                <a16:creationId xmlns:a16="http://schemas.microsoft.com/office/drawing/2014/main" id="{08829AC4-5F5D-473D-A603-09CA5C7C37E5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34290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12" name="Line 12">
            <a:extLst>
              <a:ext uri="{FF2B5EF4-FFF2-40B4-BE49-F238E27FC236}">
                <a16:creationId xmlns:a16="http://schemas.microsoft.com/office/drawing/2014/main" id="{E338AA69-8C00-4AA9-90AC-7E32D24E3032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25908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13" name="Line 13">
            <a:extLst>
              <a:ext uri="{FF2B5EF4-FFF2-40B4-BE49-F238E27FC236}">
                <a16:creationId xmlns:a16="http://schemas.microsoft.com/office/drawing/2014/main" id="{0EAE77F1-4544-40E0-A007-590403928D19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441960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14" name="Freeform 14">
            <a:extLst>
              <a:ext uri="{FF2B5EF4-FFF2-40B4-BE49-F238E27FC236}">
                <a16:creationId xmlns:a16="http://schemas.microsoft.com/office/drawing/2014/main" id="{B777B3DD-6180-4D51-A46D-718BECB19CE4}"/>
              </a:ext>
            </a:extLst>
          </p:cNvPr>
          <p:cNvSpPr>
            <a:spLocks/>
          </p:cNvSpPr>
          <p:nvPr/>
        </p:nvSpPr>
        <p:spPr bwMode="auto">
          <a:xfrm>
            <a:off x="5715000" y="2286000"/>
            <a:ext cx="2743200" cy="2133600"/>
          </a:xfrm>
          <a:custGeom>
            <a:avLst/>
            <a:gdLst>
              <a:gd name="T0" fmla="*/ 0 w 1728"/>
              <a:gd name="T1" fmla="*/ 2147483646 h 1344"/>
              <a:gd name="T2" fmla="*/ 2147483646 w 1728"/>
              <a:gd name="T3" fmla="*/ 2147483646 h 1344"/>
              <a:gd name="T4" fmla="*/ 2147483646 w 1728"/>
              <a:gd name="T5" fmla="*/ 2147483646 h 1344"/>
              <a:gd name="T6" fmla="*/ 2147483646 w 1728"/>
              <a:gd name="T7" fmla="*/ 2147483646 h 1344"/>
              <a:gd name="T8" fmla="*/ 2147483646 w 1728"/>
              <a:gd name="T9" fmla="*/ 2147483646 h 1344"/>
              <a:gd name="T10" fmla="*/ 2147483646 w 1728"/>
              <a:gd name="T11" fmla="*/ 2147483646 h 1344"/>
              <a:gd name="T12" fmla="*/ 2147483646 w 1728"/>
              <a:gd name="T13" fmla="*/ 2147483646 h 1344"/>
              <a:gd name="T14" fmla="*/ 2147483646 w 1728"/>
              <a:gd name="T15" fmla="*/ 2147483646 h 1344"/>
              <a:gd name="T16" fmla="*/ 2147483646 w 1728"/>
              <a:gd name="T17" fmla="*/ 2147483646 h 1344"/>
              <a:gd name="T18" fmla="*/ 2147483646 w 1728"/>
              <a:gd name="T19" fmla="*/ 2147483646 h 1344"/>
              <a:gd name="T20" fmla="*/ 2147483646 w 1728"/>
              <a:gd name="T21" fmla="*/ 2147483646 h 1344"/>
              <a:gd name="T22" fmla="*/ 2147483646 w 1728"/>
              <a:gd name="T23" fmla="*/ 2147483646 h 1344"/>
              <a:gd name="T24" fmla="*/ 2147483646 w 1728"/>
              <a:gd name="T25" fmla="*/ 2147483646 h 1344"/>
              <a:gd name="T26" fmla="*/ 2147483646 w 1728"/>
              <a:gd name="T27" fmla="*/ 2147483646 h 1344"/>
              <a:gd name="T28" fmla="*/ 2147483646 w 1728"/>
              <a:gd name="T29" fmla="*/ 2147483646 h 1344"/>
              <a:gd name="T30" fmla="*/ 2147483646 w 1728"/>
              <a:gd name="T31" fmla="*/ 2147483646 h 134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728"/>
              <a:gd name="T49" fmla="*/ 0 h 1344"/>
              <a:gd name="T50" fmla="*/ 1728 w 1728"/>
              <a:gd name="T51" fmla="*/ 1344 h 134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728" h="1344">
                <a:moveTo>
                  <a:pt x="0" y="960"/>
                </a:moveTo>
                <a:cubicBezTo>
                  <a:pt x="48" y="912"/>
                  <a:pt x="96" y="864"/>
                  <a:pt x="144" y="864"/>
                </a:cubicBezTo>
                <a:cubicBezTo>
                  <a:pt x="192" y="864"/>
                  <a:pt x="256" y="904"/>
                  <a:pt x="288" y="960"/>
                </a:cubicBezTo>
                <a:cubicBezTo>
                  <a:pt x="320" y="1016"/>
                  <a:pt x="304" y="1168"/>
                  <a:pt x="336" y="1200"/>
                </a:cubicBezTo>
                <a:cubicBezTo>
                  <a:pt x="368" y="1232"/>
                  <a:pt x="432" y="1296"/>
                  <a:pt x="480" y="1152"/>
                </a:cubicBezTo>
                <a:cubicBezTo>
                  <a:pt x="528" y="1008"/>
                  <a:pt x="576" y="504"/>
                  <a:pt x="624" y="336"/>
                </a:cubicBezTo>
                <a:cubicBezTo>
                  <a:pt x="672" y="168"/>
                  <a:pt x="728" y="152"/>
                  <a:pt x="768" y="144"/>
                </a:cubicBezTo>
                <a:cubicBezTo>
                  <a:pt x="808" y="136"/>
                  <a:pt x="840" y="176"/>
                  <a:pt x="864" y="288"/>
                </a:cubicBezTo>
                <a:cubicBezTo>
                  <a:pt x="888" y="400"/>
                  <a:pt x="896" y="672"/>
                  <a:pt x="912" y="816"/>
                </a:cubicBezTo>
                <a:cubicBezTo>
                  <a:pt x="928" y="960"/>
                  <a:pt x="920" y="1088"/>
                  <a:pt x="960" y="1152"/>
                </a:cubicBezTo>
                <a:cubicBezTo>
                  <a:pt x="1000" y="1216"/>
                  <a:pt x="1088" y="1328"/>
                  <a:pt x="1152" y="1200"/>
                </a:cubicBezTo>
                <a:cubicBezTo>
                  <a:pt x="1216" y="1072"/>
                  <a:pt x="1296" y="568"/>
                  <a:pt x="1344" y="384"/>
                </a:cubicBezTo>
                <a:cubicBezTo>
                  <a:pt x="1392" y="200"/>
                  <a:pt x="1400" y="0"/>
                  <a:pt x="1440" y="96"/>
                </a:cubicBezTo>
                <a:cubicBezTo>
                  <a:pt x="1480" y="192"/>
                  <a:pt x="1544" y="768"/>
                  <a:pt x="1584" y="960"/>
                </a:cubicBezTo>
                <a:cubicBezTo>
                  <a:pt x="1624" y="1152"/>
                  <a:pt x="1656" y="1184"/>
                  <a:pt x="1680" y="1248"/>
                </a:cubicBezTo>
                <a:cubicBezTo>
                  <a:pt x="1704" y="1312"/>
                  <a:pt x="1716" y="1328"/>
                  <a:pt x="1728" y="1344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15" name="Text Box 15">
            <a:extLst>
              <a:ext uri="{FF2B5EF4-FFF2-40B4-BE49-F238E27FC236}">
                <a16:creationId xmlns:a16="http://schemas.microsoft.com/office/drawing/2014/main" id="{9EBB6A4F-A056-49E9-ABA1-8137AB293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2925" y="4502150"/>
            <a:ext cx="2797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0   30     45           135</a:t>
            </a:r>
          </a:p>
        </p:txBody>
      </p:sp>
      <p:sp>
        <p:nvSpPr>
          <p:cNvPr id="21516" name="Text Box 16">
            <a:extLst>
              <a:ext uri="{FF2B5EF4-FFF2-40B4-BE49-F238E27FC236}">
                <a16:creationId xmlns:a16="http://schemas.microsoft.com/office/drawing/2014/main" id="{072C91D7-51DE-40AA-A4A7-1E7DE1BD3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5595938"/>
            <a:ext cx="5905500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Is this feature invariant to starting point?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Is it invariant to size, translation, rotation?</a:t>
            </a:r>
          </a:p>
        </p:txBody>
      </p:sp>
    </p:spTree>
    <p:extLst>
      <p:ext uri="{BB962C8B-B14F-4D97-AF65-F5344CB8AC3E}">
        <p14:creationId xmlns:p14="http://schemas.microsoft.com/office/powerpoint/2010/main" val="1435618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4">
            <a:extLst>
              <a:ext uri="{FF2B5EF4-FFF2-40B4-BE49-F238E27FC236}">
                <a16:creationId xmlns:a16="http://schemas.microsoft.com/office/drawing/2014/main" id="{8D5013C7-3B4A-44EB-9538-F3CAB5072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508FB50-336F-4CEC-A885-9679940EF02B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en-US" altLang="en-US" sz="1400"/>
          </a:p>
        </p:txBody>
      </p:sp>
      <p:sp>
        <p:nvSpPr>
          <p:cNvPr id="22531" name="Rectangle 2050">
            <a:extLst>
              <a:ext uri="{FF2B5EF4-FFF2-40B4-BE49-F238E27FC236}">
                <a16:creationId xmlns:a16="http://schemas.microsoft.com/office/drawing/2014/main" id="{BA29D9F6-A158-486F-A85B-288ABB65DB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Boundary Matching</a:t>
            </a:r>
          </a:p>
        </p:txBody>
      </p:sp>
      <p:sp>
        <p:nvSpPr>
          <p:cNvPr id="22532" name="Text Box 2051">
            <a:extLst>
              <a:ext uri="{FF2B5EF4-FFF2-40B4-BE49-F238E27FC236}">
                <a16:creationId xmlns:a16="http://schemas.microsoft.com/office/drawing/2014/main" id="{2667D1EC-54A8-4E4E-A917-093664FE9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057400"/>
            <a:ext cx="2960688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Fourier Descriptors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Sides and Angles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Elastic Matching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</a:t>
            </a:r>
          </a:p>
        </p:txBody>
      </p:sp>
      <p:sp>
        <p:nvSpPr>
          <p:cNvPr id="22533" name="Text Box 2052">
            <a:extLst>
              <a:ext uri="{FF2B5EF4-FFF2-40B4-BE49-F238E27FC236}">
                <a16:creationId xmlns:a16="http://schemas.microsoft.com/office/drawing/2014/main" id="{25A9578A-2F10-4916-A5EF-19B59B25A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325" y="4044950"/>
            <a:ext cx="6332538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bg2"/>
                </a:solidFill>
              </a:rPr>
              <a:t>The distance between query shape and image shape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bg2"/>
                </a:solidFill>
              </a:rPr>
              <a:t>has two components: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solidFill>
                <a:schemeClr val="bg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hlink"/>
                </a:solidFill>
              </a:rPr>
              <a:t>1. energy required to deform the query shape into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hlink"/>
                </a:solidFill>
              </a:rPr>
              <a:t>    one that best matches the image shape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solidFill>
                <a:schemeClr val="hlink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folHlink"/>
                </a:solidFill>
              </a:rPr>
              <a:t>2</a:t>
            </a:r>
            <a:r>
              <a:rPr lang="en-US" altLang="en-US" sz="2000">
                <a:solidFill>
                  <a:schemeClr val="tx2"/>
                </a:solidFill>
              </a:rPr>
              <a:t>. </a:t>
            </a:r>
            <a:r>
              <a:rPr lang="en-US" altLang="en-US" sz="2000">
                <a:solidFill>
                  <a:schemeClr val="folHlink"/>
                </a:solidFill>
              </a:rPr>
              <a:t>a measure of how well the deformed query matches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folHlink"/>
                </a:solidFill>
              </a:rPr>
              <a:t>    the image</a:t>
            </a:r>
          </a:p>
        </p:txBody>
      </p:sp>
    </p:spTree>
    <p:extLst>
      <p:ext uri="{BB962C8B-B14F-4D97-AF65-F5344CB8AC3E}">
        <p14:creationId xmlns:p14="http://schemas.microsoft.com/office/powerpoint/2010/main" val="1580392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54B02FF5-B252-4466-85FE-F2216FA737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Content-Based Image Retrieval</a:t>
            </a:r>
            <a:br>
              <a:rPr lang="en-US" altLang="en-US" sz="4000"/>
            </a:br>
            <a:endParaRPr lang="en-US" altLang="en-US" sz="4000"/>
          </a:p>
        </p:txBody>
      </p:sp>
      <p:sp>
        <p:nvSpPr>
          <p:cNvPr id="5123" name="Slide Number Placeholder 2">
            <a:extLst>
              <a:ext uri="{FF2B5EF4-FFF2-40B4-BE49-F238E27FC236}">
                <a16:creationId xmlns:a16="http://schemas.microsoft.com/office/drawing/2014/main" id="{441D7EDD-74FE-401A-B8AC-E7CC8A744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81C7D04-4A97-4A1A-B2E2-9BB5DA40921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en-US" altLang="en-US" sz="1400"/>
          </a:p>
        </p:txBody>
      </p:sp>
      <p:sp>
        <p:nvSpPr>
          <p:cNvPr id="5124" name="TextBox 3">
            <a:extLst>
              <a:ext uri="{FF2B5EF4-FFF2-40B4-BE49-F238E27FC236}">
                <a16:creationId xmlns:a16="http://schemas.microsoft.com/office/drawing/2014/main" id="{427BA668-75A5-4E94-9312-ABD3A17C2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971800"/>
            <a:ext cx="441007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Queries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Commercial Systems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Retrieval Features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Indexing in the FIDS System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Lead-in to Object Recognition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6613899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5">
            <a:extLst>
              <a:ext uri="{FF2B5EF4-FFF2-40B4-BE49-F238E27FC236}">
                <a16:creationId xmlns:a16="http://schemas.microsoft.com/office/drawing/2014/main" id="{334CB6B7-F51A-4A0B-ACD3-33EA5C210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205D51A-11B8-4FB0-8D15-AD301A109065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en-US" altLang="en-US" sz="140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904367AA-F51A-4684-B682-DF929022B7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 Del Bimbo Elastic Shape Matching</a:t>
            </a:r>
          </a:p>
        </p:txBody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F4A34DDD-22E3-46BC-B166-E23CB1A80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3557" name="Rectangle 4">
            <a:extLst>
              <a:ext uri="{FF2B5EF4-FFF2-40B4-BE49-F238E27FC236}">
                <a16:creationId xmlns:a16="http://schemas.microsoft.com/office/drawing/2014/main" id="{D134D221-A81D-4953-9C73-8FD6C985E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3558" name="Text Box 5">
            <a:extLst>
              <a:ext uri="{FF2B5EF4-FFF2-40B4-BE49-F238E27FC236}">
                <a16:creationId xmlns:a16="http://schemas.microsoft.com/office/drawing/2014/main" id="{38102604-2C2A-4207-833E-E4A512F38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3559" name="Text Box 6">
            <a:extLst>
              <a:ext uri="{FF2B5EF4-FFF2-40B4-BE49-F238E27FC236}">
                <a16:creationId xmlns:a16="http://schemas.microsoft.com/office/drawing/2014/main" id="{99263AD9-3FDA-40AA-8F87-5EF92CD04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20970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pic>
        <p:nvPicPr>
          <p:cNvPr id="23560" name="Picture 8" descr="horse_ske">
            <a:extLst>
              <a:ext uri="{FF2B5EF4-FFF2-40B4-BE49-F238E27FC236}">
                <a16:creationId xmlns:a16="http://schemas.microsoft.com/office/drawing/2014/main" id="{32C2C4E0-CCAB-4390-A868-43530E89D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90800"/>
            <a:ext cx="2711450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10" descr="horse_out2">
            <a:extLst>
              <a:ext uri="{FF2B5EF4-FFF2-40B4-BE49-F238E27FC236}">
                <a16:creationId xmlns:a16="http://schemas.microsoft.com/office/drawing/2014/main" id="{F139A329-4ADD-4916-9FEA-861C3700B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362200"/>
            <a:ext cx="5029200" cy="31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Text Box 11">
            <a:extLst>
              <a:ext uri="{FF2B5EF4-FFF2-40B4-BE49-F238E27FC236}">
                <a16:creationId xmlns:a16="http://schemas.microsoft.com/office/drawing/2014/main" id="{09ED66AE-AA1C-408B-82CC-27FB8F28C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5595938"/>
            <a:ext cx="944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query</a:t>
            </a:r>
          </a:p>
        </p:txBody>
      </p:sp>
      <p:sp>
        <p:nvSpPr>
          <p:cNvPr id="23563" name="Text Box 12">
            <a:extLst>
              <a:ext uri="{FF2B5EF4-FFF2-40B4-BE49-F238E27FC236}">
                <a16:creationId xmlns:a16="http://schemas.microsoft.com/office/drawing/2014/main" id="{142CC22F-6830-4F1F-B695-962361DA8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715000"/>
            <a:ext cx="2422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retrieved images</a:t>
            </a:r>
          </a:p>
        </p:txBody>
      </p:sp>
    </p:spTree>
    <p:extLst>
      <p:ext uri="{BB962C8B-B14F-4D97-AF65-F5344CB8AC3E}">
        <p14:creationId xmlns:p14="http://schemas.microsoft.com/office/powerpoint/2010/main" val="4087110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5">
            <a:extLst>
              <a:ext uri="{FF2B5EF4-FFF2-40B4-BE49-F238E27FC236}">
                <a16:creationId xmlns:a16="http://schemas.microsoft.com/office/drawing/2014/main" id="{92767599-A3E5-4CF9-A0CF-70FB80F89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739B03B-4C1C-4EDF-85BB-B5541541CC87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en-US" altLang="en-US" sz="1400"/>
          </a:p>
        </p:txBody>
      </p:sp>
      <p:sp>
        <p:nvSpPr>
          <p:cNvPr id="24579" name="Rectangle 1026">
            <a:extLst>
              <a:ext uri="{FF2B5EF4-FFF2-40B4-BE49-F238E27FC236}">
                <a16:creationId xmlns:a16="http://schemas.microsoft.com/office/drawing/2014/main" id="{15D84EE2-6C0B-4506-9C54-50671AF627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 Regions and Relationships</a:t>
            </a:r>
          </a:p>
        </p:txBody>
      </p:sp>
      <p:sp>
        <p:nvSpPr>
          <p:cNvPr id="24580" name="Rectangle 1027">
            <a:extLst>
              <a:ext uri="{FF2B5EF4-FFF2-40B4-BE49-F238E27FC236}">
                <a16:creationId xmlns:a16="http://schemas.microsoft.com/office/drawing/2014/main" id="{1C5E2667-353B-466E-BBE8-F52C3D7DF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4581" name="Rectangle 1028">
            <a:extLst>
              <a:ext uri="{FF2B5EF4-FFF2-40B4-BE49-F238E27FC236}">
                <a16:creationId xmlns:a16="http://schemas.microsoft.com/office/drawing/2014/main" id="{ED541A07-3527-47C6-8A18-B5820762F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4582" name="Text Box 1029">
            <a:extLst>
              <a:ext uri="{FF2B5EF4-FFF2-40B4-BE49-F238E27FC236}">
                <a16:creationId xmlns:a16="http://schemas.microsoft.com/office/drawing/2014/main" id="{9E55D11E-A3FE-4A02-9AA0-5A74EE3E3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4583" name="Text Box 1030">
            <a:extLst>
              <a:ext uri="{FF2B5EF4-FFF2-40B4-BE49-F238E27FC236}">
                <a16:creationId xmlns:a16="http://schemas.microsoft.com/office/drawing/2014/main" id="{E1DF5D9D-5D81-461D-8542-7DFFDE87E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249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4584" name="Text Box 1032">
            <a:extLst>
              <a:ext uri="{FF2B5EF4-FFF2-40B4-BE49-F238E27FC236}">
                <a16:creationId xmlns:a16="http://schemas.microsoft.com/office/drawing/2014/main" id="{87AE7A41-7283-49E5-8B17-0A3AB783A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2249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4585" name="Text Box 1034">
            <a:extLst>
              <a:ext uri="{FF2B5EF4-FFF2-40B4-BE49-F238E27FC236}">
                <a16:creationId xmlns:a16="http://schemas.microsoft.com/office/drawing/2014/main" id="{D7E27060-6F85-4EBD-B732-479106F13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2243138"/>
            <a:ext cx="6132513" cy="3387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Segment the image into </a:t>
            </a:r>
            <a:r>
              <a:rPr lang="en-US" altLang="en-US" sz="2400">
                <a:solidFill>
                  <a:schemeClr val="hlink"/>
                </a:solidFill>
              </a:rPr>
              <a:t>regions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solidFill>
                <a:schemeClr val="hlink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Find their </a:t>
            </a:r>
            <a:r>
              <a:rPr lang="en-US" altLang="en-US" sz="2400">
                <a:solidFill>
                  <a:schemeClr val="folHlink"/>
                </a:solidFill>
              </a:rPr>
              <a:t>properties</a:t>
            </a:r>
            <a:r>
              <a:rPr lang="en-US" altLang="en-US" sz="2400"/>
              <a:t> and </a:t>
            </a:r>
            <a:r>
              <a:rPr lang="en-US" altLang="en-US" sz="2400">
                <a:solidFill>
                  <a:srgbClr val="9933FF"/>
                </a:solidFill>
              </a:rPr>
              <a:t>interrelationships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Construct a </a:t>
            </a:r>
            <a:r>
              <a:rPr lang="en-US" altLang="en-US" sz="2400">
                <a:solidFill>
                  <a:srgbClr val="00CC00"/>
                </a:solidFill>
              </a:rPr>
              <a:t>graph</a:t>
            </a:r>
            <a:r>
              <a:rPr lang="en-US" altLang="en-US" sz="2400"/>
              <a:t> representation with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nodes for regions and edges for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spatial relationships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Use </a:t>
            </a:r>
            <a:r>
              <a:rPr lang="en-US" altLang="en-US" sz="2400">
                <a:solidFill>
                  <a:srgbClr val="008000"/>
                </a:solidFill>
              </a:rPr>
              <a:t>graph matching</a:t>
            </a:r>
            <a:r>
              <a:rPr lang="en-US" altLang="en-US" sz="2400"/>
              <a:t> to compare images</a:t>
            </a:r>
          </a:p>
        </p:txBody>
      </p:sp>
      <p:sp>
        <p:nvSpPr>
          <p:cNvPr id="24586" name="Text Box 1035">
            <a:extLst>
              <a:ext uri="{FF2B5EF4-FFF2-40B4-BE49-F238E27FC236}">
                <a16:creationId xmlns:a16="http://schemas.microsoft.com/office/drawing/2014/main" id="{C975705A-4AB1-45C6-A15C-D3F3DE076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7925" y="2928938"/>
            <a:ext cx="9874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</a:rPr>
              <a:t>Like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</a:rPr>
              <a:t>what?</a:t>
            </a:r>
          </a:p>
        </p:txBody>
      </p:sp>
      <p:sp>
        <p:nvSpPr>
          <p:cNvPr id="24587" name="Text Box 1036">
            <a:extLst>
              <a:ext uri="{FF2B5EF4-FFF2-40B4-BE49-F238E27FC236}">
                <a16:creationId xmlns:a16="http://schemas.microsoft.com/office/drawing/2014/main" id="{A50E6A8C-D915-4421-89BA-1048871D2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5291138"/>
            <a:ext cx="27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2993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3CE05902-2E8D-4FAE-B701-1B83802FD4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Blobworld (Carson et al, 1999)</a:t>
            </a:r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C58A467D-2577-446A-A1EB-5021B041AF8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82688" y="3657600"/>
            <a:ext cx="7772400" cy="2474913"/>
          </a:xfrm>
        </p:spPr>
        <p:txBody>
          <a:bodyPr/>
          <a:lstStyle/>
          <a:p>
            <a:pPr eaLnBrk="1" hangingPunct="1"/>
            <a:r>
              <a:rPr lang="en-US" altLang="en-US" sz="2400"/>
              <a:t>Segmented the query (and all database images) using EM on color+texture</a:t>
            </a:r>
          </a:p>
          <a:p>
            <a:pPr eaLnBrk="1" hangingPunct="1"/>
            <a:r>
              <a:rPr lang="en-US" altLang="en-US" sz="2400"/>
              <a:t>Allowed users to select the most important region and what characteristics of it (color, texture, location)</a:t>
            </a:r>
          </a:p>
          <a:p>
            <a:pPr eaLnBrk="1" hangingPunct="1"/>
            <a:r>
              <a:rPr lang="en-US" altLang="en-US" sz="2400"/>
              <a:t>Asked users if the background was also important</a:t>
            </a:r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0A94C72C-A5DF-4A37-BE4A-DFFEDCCC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0633166-06C5-42C8-8C87-CEC32B651C20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en-US" altLang="en-US" sz="1400"/>
          </a:p>
        </p:txBody>
      </p:sp>
      <p:pic>
        <p:nvPicPr>
          <p:cNvPr id="25605" name="Picture 2">
            <a:extLst>
              <a:ext uri="{FF2B5EF4-FFF2-40B4-BE49-F238E27FC236}">
                <a16:creationId xmlns:a16="http://schemas.microsoft.com/office/drawing/2014/main" id="{20ACE12E-0D41-4C95-9561-61E7EFB21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133600"/>
            <a:ext cx="1704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3">
            <a:extLst>
              <a:ext uri="{FF2B5EF4-FFF2-40B4-BE49-F238E27FC236}">
                <a16:creationId xmlns:a16="http://schemas.microsoft.com/office/drawing/2014/main" id="{85744E18-D0F5-491D-A91B-E888832C8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133600"/>
            <a:ext cx="1704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4">
            <a:extLst>
              <a:ext uri="{FF2B5EF4-FFF2-40B4-BE49-F238E27FC236}">
                <a16:creationId xmlns:a16="http://schemas.microsoft.com/office/drawing/2014/main" id="{0CC10C0D-63B9-44BF-9CC1-1F4B13A6E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133600"/>
            <a:ext cx="1704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5">
            <a:extLst>
              <a:ext uri="{FF2B5EF4-FFF2-40B4-BE49-F238E27FC236}">
                <a16:creationId xmlns:a16="http://schemas.microsoft.com/office/drawing/2014/main" id="{2D7D39B3-9481-4C14-9F6D-BA46F7938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133600"/>
            <a:ext cx="1704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99878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4">
            <a:extLst>
              <a:ext uri="{FF2B5EF4-FFF2-40B4-BE49-F238E27FC236}">
                <a16:creationId xmlns:a16="http://schemas.microsoft.com/office/drawing/2014/main" id="{16A86D62-BA82-4E3A-A48A-66616FE4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33450CD-1EA9-40CD-BCDC-64596EF8413A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en-US" altLang="en-US" sz="1400"/>
          </a:p>
        </p:txBody>
      </p:sp>
      <p:sp>
        <p:nvSpPr>
          <p:cNvPr id="26627" name="Rectangle 1026">
            <a:extLst>
              <a:ext uri="{FF2B5EF4-FFF2-40B4-BE49-F238E27FC236}">
                <a16:creationId xmlns:a16="http://schemas.microsoft.com/office/drawing/2014/main" id="{BD7AF1DF-E65A-4FBC-A680-15D5BB7938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Tiger Image as a Graph </a:t>
            </a:r>
            <a:br>
              <a:rPr lang="en-US" altLang="en-US"/>
            </a:br>
            <a:r>
              <a:rPr lang="en-US" altLang="en-US"/>
              <a:t>(motivated by Blobworld)</a:t>
            </a:r>
          </a:p>
        </p:txBody>
      </p:sp>
      <p:pic>
        <p:nvPicPr>
          <p:cNvPr id="26628" name="Picture 1027">
            <a:extLst>
              <a:ext uri="{FF2B5EF4-FFF2-40B4-BE49-F238E27FC236}">
                <a16:creationId xmlns:a16="http://schemas.microsoft.com/office/drawing/2014/main" id="{2D3CD7D5-E158-4926-83B3-3463B05DE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5" t="31250" r="20000" b="34375"/>
          <a:stretch>
            <a:fillRect/>
          </a:stretch>
        </p:blipFill>
        <p:spPr bwMode="auto">
          <a:xfrm>
            <a:off x="685800" y="4114800"/>
            <a:ext cx="213360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1028" descr="tiger">
            <a:extLst>
              <a:ext uri="{FF2B5EF4-FFF2-40B4-BE49-F238E27FC236}">
                <a16:creationId xmlns:a16="http://schemas.microsoft.com/office/drawing/2014/main" id="{AF653E75-8A26-43AE-9480-AB244F893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57400"/>
            <a:ext cx="2286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Oval 1029">
            <a:extLst>
              <a:ext uri="{FF2B5EF4-FFF2-40B4-BE49-F238E27FC236}">
                <a16:creationId xmlns:a16="http://schemas.microsoft.com/office/drawing/2014/main" id="{1A087982-4B2F-4059-90DB-F66B2CD7E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4495800"/>
            <a:ext cx="1066800" cy="381000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6631" name="Oval 1030">
            <a:extLst>
              <a:ext uri="{FF2B5EF4-FFF2-40B4-BE49-F238E27FC236}">
                <a16:creationId xmlns:a16="http://schemas.microsoft.com/office/drawing/2014/main" id="{AE87C9E6-0B8C-4894-A3A9-D65A7645C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4572000"/>
            <a:ext cx="1066800" cy="381000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6632" name="Oval 1033">
            <a:extLst>
              <a:ext uri="{FF2B5EF4-FFF2-40B4-BE49-F238E27FC236}">
                <a16:creationId xmlns:a16="http://schemas.microsoft.com/office/drawing/2014/main" id="{284A1847-19BB-44E5-A6F3-41272B2A2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066800" cy="381000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6633" name="Oval 1034">
            <a:extLst>
              <a:ext uri="{FF2B5EF4-FFF2-40B4-BE49-F238E27FC236}">
                <a16:creationId xmlns:a16="http://schemas.microsoft.com/office/drawing/2014/main" id="{539C9888-C3A5-4DA5-B508-D926536F6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048000"/>
            <a:ext cx="1066800" cy="381000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6634" name="Line 1035">
            <a:extLst>
              <a:ext uri="{FF2B5EF4-FFF2-40B4-BE49-F238E27FC236}">
                <a16:creationId xmlns:a16="http://schemas.microsoft.com/office/drawing/2014/main" id="{11B3AAC5-5418-4D27-8CB4-BD8578535155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47244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35" name="Line 1036">
            <a:extLst>
              <a:ext uri="{FF2B5EF4-FFF2-40B4-BE49-F238E27FC236}">
                <a16:creationId xmlns:a16="http://schemas.microsoft.com/office/drawing/2014/main" id="{529EDCA8-5AD8-4448-B2BD-A7CADDD278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91200" y="4953000"/>
            <a:ext cx="1447800" cy="990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36" name="Line 1037">
            <a:extLst>
              <a:ext uri="{FF2B5EF4-FFF2-40B4-BE49-F238E27FC236}">
                <a16:creationId xmlns:a16="http://schemas.microsoft.com/office/drawing/2014/main" id="{3392FF3D-BD7A-4F2F-B5BA-B954216BF7E6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3429000"/>
            <a:ext cx="1524000" cy="1143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37" name="Line 1038">
            <a:extLst>
              <a:ext uri="{FF2B5EF4-FFF2-40B4-BE49-F238E27FC236}">
                <a16:creationId xmlns:a16="http://schemas.microsoft.com/office/drawing/2014/main" id="{8554D8D3-4E55-46BF-8C06-FF69AFA7145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95800" y="3429000"/>
            <a:ext cx="1219200" cy="1066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38" name="Line 1039">
            <a:extLst>
              <a:ext uri="{FF2B5EF4-FFF2-40B4-BE49-F238E27FC236}">
                <a16:creationId xmlns:a16="http://schemas.microsoft.com/office/drawing/2014/main" id="{82A8AE14-0AFD-4C92-BF37-6E7055A45382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4876800"/>
            <a:ext cx="1143000" cy="1066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39" name="Line 1040">
            <a:extLst>
              <a:ext uri="{FF2B5EF4-FFF2-40B4-BE49-F238E27FC236}">
                <a16:creationId xmlns:a16="http://schemas.microsoft.com/office/drawing/2014/main" id="{ABB62D72-AB51-4C78-A494-4FEF10079BB0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3429000"/>
            <a:ext cx="0" cy="2514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40" name="Text Box 1041">
            <a:extLst>
              <a:ext uri="{FF2B5EF4-FFF2-40B4-BE49-F238E27FC236}">
                <a16:creationId xmlns:a16="http://schemas.microsoft.com/office/drawing/2014/main" id="{EDE1466B-CB65-4C36-94A1-5A71BA5F2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3048000"/>
            <a:ext cx="550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sky</a:t>
            </a:r>
          </a:p>
        </p:txBody>
      </p:sp>
      <p:sp>
        <p:nvSpPr>
          <p:cNvPr id="26641" name="Text Box 1042">
            <a:extLst>
              <a:ext uri="{FF2B5EF4-FFF2-40B4-BE49-F238E27FC236}">
                <a16:creationId xmlns:a16="http://schemas.microsoft.com/office/drawing/2014/main" id="{DEDA6FB5-CA33-41DB-9B54-B9445C7FF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5943600"/>
            <a:ext cx="711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sand</a:t>
            </a:r>
          </a:p>
        </p:txBody>
      </p:sp>
      <p:sp>
        <p:nvSpPr>
          <p:cNvPr id="26642" name="Text Box 1043">
            <a:extLst>
              <a:ext uri="{FF2B5EF4-FFF2-40B4-BE49-F238E27FC236}">
                <a16:creationId xmlns:a16="http://schemas.microsoft.com/office/drawing/2014/main" id="{F847CA0C-0E27-49D5-BE25-756FCD037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4495800"/>
            <a:ext cx="693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tiger</a:t>
            </a:r>
          </a:p>
        </p:txBody>
      </p:sp>
      <p:sp>
        <p:nvSpPr>
          <p:cNvPr id="26643" name="Text Box 1044">
            <a:extLst>
              <a:ext uri="{FF2B5EF4-FFF2-40B4-BE49-F238E27FC236}">
                <a16:creationId xmlns:a16="http://schemas.microsoft.com/office/drawing/2014/main" id="{228B9790-8DAD-4B31-A90C-9BAE4D1B9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8325" y="4578350"/>
            <a:ext cx="774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grass</a:t>
            </a:r>
          </a:p>
        </p:txBody>
      </p:sp>
      <p:sp>
        <p:nvSpPr>
          <p:cNvPr id="26644" name="Text Box 1045">
            <a:extLst>
              <a:ext uri="{FF2B5EF4-FFF2-40B4-BE49-F238E27FC236}">
                <a16:creationId xmlns:a16="http://schemas.microsoft.com/office/drawing/2014/main" id="{E0567982-5C63-467A-B9E5-A1735ECD5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8725" y="3587750"/>
            <a:ext cx="11398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above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adjacent</a:t>
            </a:r>
          </a:p>
        </p:txBody>
      </p:sp>
      <p:sp>
        <p:nvSpPr>
          <p:cNvPr id="26645" name="Text Box 1047">
            <a:extLst>
              <a:ext uri="{FF2B5EF4-FFF2-40B4-BE49-F238E27FC236}">
                <a16:creationId xmlns:a16="http://schemas.microsoft.com/office/drawing/2014/main" id="{253375FB-DC9F-4DD7-8B47-93373F560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325" y="3663950"/>
            <a:ext cx="8556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above</a:t>
            </a:r>
          </a:p>
        </p:txBody>
      </p:sp>
      <p:sp>
        <p:nvSpPr>
          <p:cNvPr id="26646" name="Text Box 1048">
            <a:extLst>
              <a:ext uri="{FF2B5EF4-FFF2-40B4-BE49-F238E27FC236}">
                <a16:creationId xmlns:a16="http://schemas.microsoft.com/office/drawing/2014/main" id="{BE82508D-6328-438C-933D-9E545DE7D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4343400"/>
            <a:ext cx="828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inside</a:t>
            </a:r>
          </a:p>
        </p:txBody>
      </p:sp>
      <p:sp>
        <p:nvSpPr>
          <p:cNvPr id="26647" name="Text Box 1049">
            <a:extLst>
              <a:ext uri="{FF2B5EF4-FFF2-40B4-BE49-F238E27FC236}">
                <a16:creationId xmlns:a16="http://schemas.microsoft.com/office/drawing/2014/main" id="{4A30B2AD-4743-42D8-8DCC-1EFEC1120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525" y="5340350"/>
            <a:ext cx="8556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above</a:t>
            </a:r>
          </a:p>
        </p:txBody>
      </p:sp>
      <p:sp>
        <p:nvSpPr>
          <p:cNvPr id="26648" name="Text Box 1050">
            <a:extLst>
              <a:ext uri="{FF2B5EF4-FFF2-40B4-BE49-F238E27FC236}">
                <a16:creationId xmlns:a16="http://schemas.microsoft.com/office/drawing/2014/main" id="{286646D5-F72F-4A92-8B1D-DCAD1C68D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3525" y="5264150"/>
            <a:ext cx="11398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above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adjacent</a:t>
            </a:r>
          </a:p>
        </p:txBody>
      </p:sp>
      <p:sp>
        <p:nvSpPr>
          <p:cNvPr id="26649" name="Text Box 1051">
            <a:extLst>
              <a:ext uri="{FF2B5EF4-FFF2-40B4-BE49-F238E27FC236}">
                <a16:creationId xmlns:a16="http://schemas.microsoft.com/office/drawing/2014/main" id="{D6449269-96E3-4D77-81DA-904E45A68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3587750"/>
            <a:ext cx="862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image</a:t>
            </a:r>
          </a:p>
        </p:txBody>
      </p:sp>
      <p:sp>
        <p:nvSpPr>
          <p:cNvPr id="26650" name="Text Box 1052">
            <a:extLst>
              <a:ext uri="{FF2B5EF4-FFF2-40B4-BE49-F238E27FC236}">
                <a16:creationId xmlns:a16="http://schemas.microsoft.com/office/drawing/2014/main" id="{A5084BF1-F4D5-4DD0-9CCC-0C352095E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62055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6651" name="Text Box 1053">
            <a:extLst>
              <a:ext uri="{FF2B5EF4-FFF2-40B4-BE49-F238E27FC236}">
                <a16:creationId xmlns:a16="http://schemas.microsoft.com/office/drawing/2014/main" id="{9D9744C5-1C8D-4323-ABA7-0009171C3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6248400"/>
            <a:ext cx="1979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abstract regions</a:t>
            </a:r>
          </a:p>
        </p:txBody>
      </p:sp>
    </p:spTree>
    <p:extLst>
      <p:ext uri="{BB962C8B-B14F-4D97-AF65-F5344CB8AC3E}">
        <p14:creationId xmlns:p14="http://schemas.microsoft.com/office/powerpoint/2010/main" val="42300236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4">
            <a:extLst>
              <a:ext uri="{FF2B5EF4-FFF2-40B4-BE49-F238E27FC236}">
                <a16:creationId xmlns:a16="http://schemas.microsoft.com/office/drawing/2014/main" id="{2208C07F-4C55-45CB-A07F-2FEF4E41A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97249E7-EFD1-4159-8DEF-150C8BF097CD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en-US" altLang="en-US" sz="1400"/>
          </a:p>
        </p:txBody>
      </p:sp>
      <p:sp>
        <p:nvSpPr>
          <p:cNvPr id="27651" name="Text Box 3">
            <a:extLst>
              <a:ext uri="{FF2B5EF4-FFF2-40B4-BE49-F238E27FC236}">
                <a16:creationId xmlns:a16="http://schemas.microsoft.com/office/drawing/2014/main" id="{8D3B4DFC-6C5B-45B7-AA3B-4350053A0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2706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pic>
        <p:nvPicPr>
          <p:cNvPr id="27652" name="Picture 4">
            <a:extLst>
              <a:ext uri="{FF2B5EF4-FFF2-40B4-BE49-F238E27FC236}">
                <a16:creationId xmlns:a16="http://schemas.microsoft.com/office/drawing/2014/main" id="{71535B2F-9BAA-4E9F-9D98-E63B86FCB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81200"/>
            <a:ext cx="61722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 Box 5">
            <a:extLst>
              <a:ext uri="{FF2B5EF4-FFF2-40B4-BE49-F238E27FC236}">
                <a16:creationId xmlns:a16="http://schemas.microsoft.com/office/drawing/2014/main" id="{C2AC983C-89CC-438B-8A30-45C8D2815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28600"/>
            <a:ext cx="4783138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  <a:latin typeface="Arial" panose="020B0604020202020204" pitchFamily="34" charset="0"/>
              </a:rPr>
              <a:t>Andy Berman’s FIDS System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   </a:t>
            </a:r>
            <a:r>
              <a:rPr lang="en-US" altLang="en-US" sz="2000">
                <a:latin typeface="Arial" panose="020B0604020202020204" pitchFamily="34" charset="0"/>
              </a:rPr>
              <a:t>multiple distance measures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Boolean and linear combinations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efficient indexing using images as keys</a:t>
            </a:r>
            <a:endParaRPr lang="en-US" altLang="en-US" sz="2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504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4">
            <a:extLst>
              <a:ext uri="{FF2B5EF4-FFF2-40B4-BE49-F238E27FC236}">
                <a16:creationId xmlns:a16="http://schemas.microsoft.com/office/drawing/2014/main" id="{18A20DB6-F727-4FF6-A6EF-22EB1EB89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EB59092-453F-42EA-A490-0739270C3906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endParaRPr lang="en-US" altLang="en-US" sz="1400"/>
          </a:p>
        </p:txBody>
      </p:sp>
      <p:sp>
        <p:nvSpPr>
          <p:cNvPr id="28675" name="Text Box 2">
            <a:extLst>
              <a:ext uri="{FF2B5EF4-FFF2-40B4-BE49-F238E27FC236}">
                <a16:creationId xmlns:a16="http://schemas.microsoft.com/office/drawing/2014/main" id="{2674ABC7-26AF-48AD-8215-F1D128C50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2706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8676" name="Text Box 4">
            <a:extLst>
              <a:ext uri="{FF2B5EF4-FFF2-40B4-BE49-F238E27FC236}">
                <a16:creationId xmlns:a16="http://schemas.microsoft.com/office/drawing/2014/main" id="{8A0F3DE3-99BE-46AF-A9B8-A9FD02E44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28600"/>
            <a:ext cx="661193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  <a:latin typeface="Arial" panose="020B0604020202020204" pitchFamily="34" charset="0"/>
              </a:rPr>
              <a:t>Andy Berman’s FIDS System: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folHlink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Use of</a:t>
            </a:r>
            <a:r>
              <a:rPr lang="en-US" altLang="en-US" sz="2400">
                <a:solidFill>
                  <a:srgbClr val="A50021"/>
                </a:solidFill>
                <a:latin typeface="Arial" panose="020B0604020202020204" pitchFamily="34" charset="0"/>
              </a:rPr>
              <a:t> key images </a:t>
            </a: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and the</a:t>
            </a:r>
            <a:r>
              <a:rPr lang="en-US" altLang="en-US" sz="2400">
                <a:solidFill>
                  <a:srgbClr val="A50021"/>
                </a:solidFill>
                <a:latin typeface="Arial" panose="020B0604020202020204" pitchFamily="34" charset="0"/>
              </a:rPr>
              <a:t> triangle inequality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for efficient retrieval. d(I,Q) &gt;= |d((I,K) – d(Q,K)|</a:t>
            </a:r>
          </a:p>
        </p:txBody>
      </p:sp>
      <p:pic>
        <p:nvPicPr>
          <p:cNvPr id="28677" name="Picture 5" descr="slide12">
            <a:extLst>
              <a:ext uri="{FF2B5EF4-FFF2-40B4-BE49-F238E27FC236}">
                <a16:creationId xmlns:a16="http://schemas.microsoft.com/office/drawing/2014/main" id="{20A64FD3-5BCD-491A-A2DE-FBBADEBE0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09800"/>
            <a:ext cx="54102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52843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4">
            <a:extLst>
              <a:ext uri="{FF2B5EF4-FFF2-40B4-BE49-F238E27FC236}">
                <a16:creationId xmlns:a16="http://schemas.microsoft.com/office/drawing/2014/main" id="{957EDD11-7305-4313-992A-C4230440A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4660478-3BFD-4022-BE29-F9E012AC4E5B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lang="en-US" altLang="en-US" sz="1400"/>
          </a:p>
        </p:txBody>
      </p:sp>
      <p:sp>
        <p:nvSpPr>
          <p:cNvPr id="29699" name="Text Box 2">
            <a:extLst>
              <a:ext uri="{FF2B5EF4-FFF2-40B4-BE49-F238E27FC236}">
                <a16:creationId xmlns:a16="http://schemas.microsoft.com/office/drawing/2014/main" id="{C6D6A41F-C2F0-44B6-BCB1-DF0B4FD8C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2706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9700" name="Text Box 3">
            <a:extLst>
              <a:ext uri="{FF2B5EF4-FFF2-40B4-BE49-F238E27FC236}">
                <a16:creationId xmlns:a16="http://schemas.microsoft.com/office/drawing/2014/main" id="{63099F73-480F-4AFE-BF45-5CD34F853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457200"/>
            <a:ext cx="574675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  <a:latin typeface="Arial" panose="020B0604020202020204" pitchFamily="34" charset="0"/>
              </a:rPr>
              <a:t>Andy Berman’s FIDS System: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folHlink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A50021"/>
                </a:solidFill>
                <a:latin typeface="Arial" panose="020B0604020202020204" pitchFamily="34" charset="0"/>
              </a:rPr>
              <a:t>Bare-Bones Triangle Inequality Algorithm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29701" name="Text Box 5">
            <a:extLst>
              <a:ext uri="{FF2B5EF4-FFF2-40B4-BE49-F238E27FC236}">
                <a16:creationId xmlns:a16="http://schemas.microsoft.com/office/drawing/2014/main" id="{451442D4-0F17-40DF-97C0-D98FE4F26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2173288"/>
            <a:ext cx="6978650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hlink"/>
                </a:solidFill>
                <a:latin typeface="Arial" panose="020B0604020202020204" pitchFamily="34" charset="0"/>
              </a:rPr>
              <a:t>Offline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 1. Choose a small set of key images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 2. Store distances from database images to keys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hlink"/>
                </a:solidFill>
                <a:latin typeface="Arial" panose="020B0604020202020204" pitchFamily="34" charset="0"/>
              </a:rPr>
              <a:t>Online (given query Q)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   </a:t>
            </a:r>
            <a:r>
              <a:rPr lang="en-US" altLang="en-US" sz="2000">
                <a:latin typeface="Arial" panose="020B0604020202020204" pitchFamily="34" charset="0"/>
              </a:rPr>
              <a:t>1. Compute the distance from Q to each key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 2.  Obtain lower bounds on distances to database images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 3.  Threshold or return all images in order of lower bounds</a:t>
            </a:r>
            <a:endParaRPr lang="en-US" altLang="en-US" sz="2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6614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4">
            <a:extLst>
              <a:ext uri="{FF2B5EF4-FFF2-40B4-BE49-F238E27FC236}">
                <a16:creationId xmlns:a16="http://schemas.microsoft.com/office/drawing/2014/main" id="{596D7004-D7BB-420B-BEEE-0182B56FB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D08D96C-0039-44CC-9D8E-7CBFF06984AF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27</a:t>
            </a:fld>
            <a:endParaRPr lang="en-US" altLang="en-US" sz="1400"/>
          </a:p>
        </p:txBody>
      </p:sp>
      <p:sp>
        <p:nvSpPr>
          <p:cNvPr id="30723" name="Text Box 2">
            <a:extLst>
              <a:ext uri="{FF2B5EF4-FFF2-40B4-BE49-F238E27FC236}">
                <a16:creationId xmlns:a16="http://schemas.microsoft.com/office/drawing/2014/main" id="{344A8D63-D430-4041-BF1B-82A8F278C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2706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30724" name="Text Box 3">
            <a:extLst>
              <a:ext uri="{FF2B5EF4-FFF2-40B4-BE49-F238E27FC236}">
                <a16:creationId xmlns:a16="http://schemas.microsoft.com/office/drawing/2014/main" id="{8B89CBF2-E94D-4775-8508-2437670F4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85800"/>
            <a:ext cx="42148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  <a:latin typeface="Arial" panose="020B0604020202020204" pitchFamily="34" charset="0"/>
              </a:rPr>
              <a:t>Andy Berman’s FIDS System: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30725" name="Picture 4" descr="slide16">
            <a:extLst>
              <a:ext uri="{FF2B5EF4-FFF2-40B4-BE49-F238E27FC236}">
                <a16:creationId xmlns:a16="http://schemas.microsoft.com/office/drawing/2014/main" id="{CDB0C09C-F03D-431D-BAC1-A59EC2D8C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171700"/>
            <a:ext cx="62484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7815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5DAB198-56AA-49BB-86EC-06B900DB3C6A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663575"/>
          <a:ext cx="7451724" cy="60483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839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39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9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2418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4188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3808" name="Picture 1">
            <a:extLst>
              <a:ext uri="{FF2B5EF4-FFF2-40B4-BE49-F238E27FC236}">
                <a16:creationId xmlns:a16="http://schemas.microsoft.com/office/drawing/2014/main" id="{0157FD55-0255-42B9-8EBB-071DE3327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3814763"/>
            <a:ext cx="17780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9" name="Picture 2">
            <a:extLst>
              <a:ext uri="{FF2B5EF4-FFF2-40B4-BE49-F238E27FC236}">
                <a16:creationId xmlns:a16="http://schemas.microsoft.com/office/drawing/2014/main" id="{F1DD7F29-D55D-4FE4-A919-21E12DDC2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50" y="3814763"/>
            <a:ext cx="1782763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0" name="Picture 3">
            <a:extLst>
              <a:ext uri="{FF2B5EF4-FFF2-40B4-BE49-F238E27FC236}">
                <a16:creationId xmlns:a16="http://schemas.microsoft.com/office/drawing/2014/main" id="{E6691398-6D0F-4159-84E1-AC997A967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713" y="815975"/>
            <a:ext cx="17780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1" name="Picture 4">
            <a:extLst>
              <a:ext uri="{FF2B5EF4-FFF2-40B4-BE49-F238E27FC236}">
                <a16:creationId xmlns:a16="http://schemas.microsoft.com/office/drawing/2014/main" id="{9E541C85-0929-40A3-AF42-759B474988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828675"/>
            <a:ext cx="1774825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2" name="Picture 5">
            <a:extLst>
              <a:ext uri="{FF2B5EF4-FFF2-40B4-BE49-F238E27FC236}">
                <a16:creationId xmlns:a16="http://schemas.microsoft.com/office/drawing/2014/main" id="{3D9A8DE4-E12A-43E5-B102-FF998AE3C0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8" y="847725"/>
            <a:ext cx="1774825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3" name="Picture 6">
            <a:extLst>
              <a:ext uri="{FF2B5EF4-FFF2-40B4-BE49-F238E27FC236}">
                <a16:creationId xmlns:a16="http://schemas.microsoft.com/office/drawing/2014/main" id="{3AF5BFB6-4847-4CB2-B711-4E604A7336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3814763"/>
            <a:ext cx="1774825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8F9C35-7334-4146-B362-1534FCB375E1}"/>
              </a:ext>
            </a:extLst>
          </p:cNvPr>
          <p:cNvSpPr txBox="1"/>
          <p:nvPr/>
        </p:nvSpPr>
        <p:spPr>
          <a:xfrm>
            <a:off x="574675" y="101600"/>
            <a:ext cx="2617788" cy="46196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Different Features</a:t>
            </a:r>
          </a:p>
        </p:txBody>
      </p:sp>
    </p:spTree>
    <p:extLst>
      <p:ext uri="{BB962C8B-B14F-4D97-AF65-F5344CB8AC3E}">
        <p14:creationId xmlns:p14="http://schemas.microsoft.com/office/powerpoint/2010/main" val="37088485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>
            <a:extLst>
              <a:ext uri="{FF2B5EF4-FFF2-40B4-BE49-F238E27FC236}">
                <a16:creationId xmlns:a16="http://schemas.microsoft.com/office/drawing/2014/main" id="{43752A18-8B02-4A1E-B404-7555374F6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275" y="1223963"/>
            <a:ext cx="296545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C2D8CD-8D0C-4C0D-9E12-D7F4EEE23A01}"/>
              </a:ext>
            </a:extLst>
          </p:cNvPr>
          <p:cNvSpPr txBox="1"/>
          <p:nvPr/>
        </p:nvSpPr>
        <p:spPr>
          <a:xfrm>
            <a:off x="676275" y="358775"/>
            <a:ext cx="2794000" cy="46196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Combined Features</a:t>
            </a:r>
          </a:p>
        </p:txBody>
      </p:sp>
    </p:spTree>
    <p:extLst>
      <p:ext uri="{BB962C8B-B14F-4D97-AF65-F5344CB8AC3E}">
        <p14:creationId xmlns:p14="http://schemas.microsoft.com/office/powerpoint/2010/main" val="1539325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5">
            <a:extLst>
              <a:ext uri="{FF2B5EF4-FFF2-40B4-BE49-F238E27FC236}">
                <a16:creationId xmlns:a16="http://schemas.microsoft.com/office/drawing/2014/main" id="{72548FB6-52DC-498D-8810-7000D8A6B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E04C4F7-10C2-4B63-9DD3-08D770BFC5EC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en-US" altLang="en-US" sz="14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66208304-5966-4DF9-81AC-0E41859077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617538"/>
            <a:ext cx="7800975" cy="1143000"/>
          </a:xfrm>
        </p:spPr>
        <p:txBody>
          <a:bodyPr lIns="0" rIns="0"/>
          <a:lstStyle/>
          <a:p>
            <a:pPr eaLnBrk="1" hangingPunct="1"/>
            <a:r>
              <a:rPr lang="en-US" altLang="en-US" sz="3600"/>
              <a:t>Content-based Image Retrieval (CBIR)</a:t>
            </a:r>
            <a:endParaRPr lang="en-US" altLang="en-US" sz="4000"/>
          </a:p>
        </p:txBody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56928677-C1F8-41E7-B995-528F321400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US" altLang="en-US"/>
              <a:t>Searching a large database for images that </a:t>
            </a:r>
            <a:r>
              <a:rPr lang="en-US" altLang="en-US" i="1">
                <a:solidFill>
                  <a:schemeClr val="hlink"/>
                </a:solidFill>
              </a:rPr>
              <a:t>match</a:t>
            </a:r>
            <a:r>
              <a:rPr lang="en-US" altLang="en-US"/>
              <a:t> a query: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en-US" altLang="en-US"/>
          </a:p>
          <a:p>
            <a:pPr lvl="1" eaLnBrk="1" hangingPunct="1"/>
            <a:r>
              <a:rPr lang="en-US" altLang="en-US"/>
              <a:t>What kinds of databases?</a:t>
            </a:r>
          </a:p>
          <a:p>
            <a:pPr lvl="1" eaLnBrk="1" hangingPunct="1"/>
            <a:r>
              <a:rPr lang="en-US" altLang="en-US"/>
              <a:t>What kinds of queries?</a:t>
            </a:r>
          </a:p>
          <a:p>
            <a:pPr lvl="1" eaLnBrk="1" hangingPunct="1"/>
            <a:r>
              <a:rPr lang="en-US" altLang="en-US"/>
              <a:t>What constitutes a match?</a:t>
            </a:r>
          </a:p>
          <a:p>
            <a:pPr lvl="1" eaLnBrk="1" hangingPunct="1"/>
            <a:r>
              <a:rPr lang="en-US" altLang="en-US"/>
              <a:t>How do we make such searches efficient?</a:t>
            </a:r>
          </a:p>
        </p:txBody>
      </p:sp>
    </p:spTree>
    <p:extLst>
      <p:ext uri="{BB962C8B-B14F-4D97-AF65-F5344CB8AC3E}">
        <p14:creationId xmlns:p14="http://schemas.microsoft.com/office/powerpoint/2010/main" val="21470259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>
            <a:extLst>
              <a:ext uri="{FF2B5EF4-FFF2-40B4-BE49-F238E27FC236}">
                <a16:creationId xmlns:a16="http://schemas.microsoft.com/office/drawing/2014/main" id="{1C5FD03A-79B8-4F7E-896B-EC5B2F60D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108075"/>
            <a:ext cx="2935288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2">
            <a:extLst>
              <a:ext uri="{FF2B5EF4-FFF2-40B4-BE49-F238E27FC236}">
                <a16:creationId xmlns:a16="http://schemas.microsoft.com/office/drawing/2014/main" id="{B01513C4-E7E2-4BEB-A4C0-476B1D803E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863" y="1108075"/>
            <a:ext cx="2951162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3">
            <a:extLst>
              <a:ext uri="{FF2B5EF4-FFF2-40B4-BE49-F238E27FC236}">
                <a16:creationId xmlns:a16="http://schemas.microsoft.com/office/drawing/2014/main" id="{3AE72340-85CA-4CD5-BF7B-40BF36CDA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8" y="1098550"/>
            <a:ext cx="294322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517351-3C54-4DC2-B691-5C063FB9EB8E}"/>
              </a:ext>
            </a:extLst>
          </p:cNvPr>
          <p:cNvSpPr txBox="1"/>
          <p:nvPr/>
        </p:nvSpPr>
        <p:spPr>
          <a:xfrm>
            <a:off x="406400" y="439738"/>
            <a:ext cx="5027613" cy="46196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Another example: different features</a:t>
            </a:r>
          </a:p>
        </p:txBody>
      </p:sp>
    </p:spTree>
    <p:extLst>
      <p:ext uri="{BB962C8B-B14F-4D97-AF65-F5344CB8AC3E}">
        <p14:creationId xmlns:p14="http://schemas.microsoft.com/office/powerpoint/2010/main" val="4266477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6E9671BE-214A-4006-B408-9BD8C6A9D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212850"/>
            <a:ext cx="296545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2">
            <a:extLst>
              <a:ext uri="{FF2B5EF4-FFF2-40B4-BE49-F238E27FC236}">
                <a16:creationId xmlns:a16="http://schemas.microsoft.com/office/drawing/2014/main" id="{C6A8B4B7-C145-4A95-8A39-6A51B17FC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963" y="1212850"/>
            <a:ext cx="2957512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9E1529-E430-4110-8F50-C5CFD4CCA8FA}"/>
              </a:ext>
            </a:extLst>
          </p:cNvPr>
          <p:cNvSpPr txBox="1"/>
          <p:nvPr/>
        </p:nvSpPr>
        <p:spPr>
          <a:xfrm>
            <a:off x="676275" y="358775"/>
            <a:ext cx="2794000" cy="46196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Combined Features</a:t>
            </a:r>
          </a:p>
        </p:txBody>
      </p:sp>
    </p:spTree>
    <p:extLst>
      <p:ext uri="{BB962C8B-B14F-4D97-AF65-F5344CB8AC3E}">
        <p14:creationId xmlns:p14="http://schemas.microsoft.com/office/powerpoint/2010/main" val="36895033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>
            <a:extLst>
              <a:ext uri="{FF2B5EF4-FFF2-40B4-BE49-F238E27FC236}">
                <a16:creationId xmlns:a16="http://schemas.microsoft.com/office/drawing/2014/main" id="{327CD774-4CB0-431B-BAF1-455389C6E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1081088"/>
            <a:ext cx="2965450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2">
            <a:extLst>
              <a:ext uri="{FF2B5EF4-FFF2-40B4-BE49-F238E27FC236}">
                <a16:creationId xmlns:a16="http://schemas.microsoft.com/office/drawing/2014/main" id="{886CAB2C-86AF-41A9-99FF-B01293330C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313" y="1081088"/>
            <a:ext cx="297815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3">
            <a:extLst>
              <a:ext uri="{FF2B5EF4-FFF2-40B4-BE49-F238E27FC236}">
                <a16:creationId xmlns:a16="http://schemas.microsoft.com/office/drawing/2014/main" id="{E35CEF4F-0BEC-40E1-9574-C0DC6E7936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1081088"/>
            <a:ext cx="2943225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012A8D-5994-4E70-92FA-98C04058AED4}"/>
              </a:ext>
            </a:extLst>
          </p:cNvPr>
          <p:cNvSpPr txBox="1"/>
          <p:nvPr/>
        </p:nvSpPr>
        <p:spPr>
          <a:xfrm>
            <a:off x="406400" y="439738"/>
            <a:ext cx="5027613" cy="46196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Another example: different features</a:t>
            </a:r>
          </a:p>
        </p:txBody>
      </p:sp>
    </p:spTree>
    <p:extLst>
      <p:ext uri="{BB962C8B-B14F-4D97-AF65-F5344CB8AC3E}">
        <p14:creationId xmlns:p14="http://schemas.microsoft.com/office/powerpoint/2010/main" val="11078075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E85B7FDD-A0EC-4415-B616-65E3AF2D3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38" y="1098550"/>
            <a:ext cx="2951162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>
            <a:extLst>
              <a:ext uri="{FF2B5EF4-FFF2-40B4-BE49-F238E27FC236}">
                <a16:creationId xmlns:a16="http://schemas.microsoft.com/office/drawing/2014/main" id="{D5C36868-6C35-47A1-9588-88D36D81B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098550"/>
            <a:ext cx="294957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>
            <a:extLst>
              <a:ext uri="{FF2B5EF4-FFF2-40B4-BE49-F238E27FC236}">
                <a16:creationId xmlns:a16="http://schemas.microsoft.com/office/drawing/2014/main" id="{97846ACA-C02C-42E7-994F-25BF396FB9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013" y="1108075"/>
            <a:ext cx="2935287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C4601F-FFB7-4EF5-BEEE-ECBE8AE52F4B}"/>
              </a:ext>
            </a:extLst>
          </p:cNvPr>
          <p:cNvSpPr txBox="1"/>
          <p:nvPr/>
        </p:nvSpPr>
        <p:spPr>
          <a:xfrm>
            <a:off x="676275" y="358775"/>
            <a:ext cx="4352925" cy="46196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Different ways for combination</a:t>
            </a:r>
          </a:p>
        </p:txBody>
      </p:sp>
    </p:spTree>
    <p:extLst>
      <p:ext uri="{BB962C8B-B14F-4D97-AF65-F5344CB8AC3E}">
        <p14:creationId xmlns:p14="http://schemas.microsoft.com/office/powerpoint/2010/main" val="3017665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>
            <a:extLst>
              <a:ext uri="{FF2B5EF4-FFF2-40B4-BE49-F238E27FC236}">
                <a16:creationId xmlns:a16="http://schemas.microsoft.com/office/drawing/2014/main" id="{59016F81-AFD1-4AED-B846-F832B1A0A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475" y="1287463"/>
            <a:ext cx="2943225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6418CB-492B-42A1-BE1F-FD55288952C0}"/>
              </a:ext>
            </a:extLst>
          </p:cNvPr>
          <p:cNvSpPr txBox="1"/>
          <p:nvPr/>
        </p:nvSpPr>
        <p:spPr>
          <a:xfrm>
            <a:off x="676275" y="358775"/>
            <a:ext cx="4132263" cy="46196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Different weights on features</a:t>
            </a:r>
          </a:p>
        </p:txBody>
      </p:sp>
    </p:spTree>
    <p:extLst>
      <p:ext uri="{BB962C8B-B14F-4D97-AF65-F5344CB8AC3E}">
        <p14:creationId xmlns:p14="http://schemas.microsoft.com/office/powerpoint/2010/main" val="30531537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>
            <a:extLst>
              <a:ext uri="{FF2B5EF4-FFF2-40B4-BE49-F238E27FC236}">
                <a16:creationId xmlns:a16="http://schemas.microsoft.com/office/drawing/2014/main" id="{EB5C24A8-2EB3-439B-8139-C99B8A8B7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8" y="725488"/>
            <a:ext cx="2957512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2">
            <a:extLst>
              <a:ext uri="{FF2B5EF4-FFF2-40B4-BE49-F238E27FC236}">
                <a16:creationId xmlns:a16="http://schemas.microsoft.com/office/drawing/2014/main" id="{AC5A9540-FBDA-4C9A-A4E5-0E005A6C9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744538"/>
            <a:ext cx="2963863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21875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>
            <a:extLst>
              <a:ext uri="{FF2B5EF4-FFF2-40B4-BE49-F238E27FC236}">
                <a16:creationId xmlns:a16="http://schemas.microsoft.com/office/drawing/2014/main" id="{82DFF620-C034-4907-9F76-868464472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04863"/>
            <a:ext cx="2963863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2">
            <a:extLst>
              <a:ext uri="{FF2B5EF4-FFF2-40B4-BE49-F238E27FC236}">
                <a16:creationId xmlns:a16="http://schemas.microsoft.com/office/drawing/2014/main" id="{56F5A264-7832-4C76-8128-092B8E239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804863"/>
            <a:ext cx="2963862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2038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>
            <a:extLst>
              <a:ext uri="{FF2B5EF4-FFF2-40B4-BE49-F238E27FC236}">
                <a16:creationId xmlns:a16="http://schemas.microsoft.com/office/drawing/2014/main" id="{47FA0F01-3271-4FF0-89D1-9833324ED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3385361-C146-4D27-9712-A90D7E7CCA94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37</a:t>
            </a:fld>
            <a:endParaRPr lang="en-US" altLang="en-US" sz="1400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9DAFB40B-AB32-4752-BD9C-46A357AEB9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Weakness of Low-level Features</a:t>
            </a:r>
          </a:p>
        </p:txBody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004D3E52-E55B-4D85-BC2D-0CDBF9ACE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4037" name="Rectangle 4">
            <a:extLst>
              <a:ext uri="{FF2B5EF4-FFF2-40B4-BE49-F238E27FC236}">
                <a16:creationId xmlns:a16="http://schemas.microsoft.com/office/drawing/2014/main" id="{8D4F26E8-D9BC-4E52-9B1C-4A245B1D9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grpSp>
        <p:nvGrpSpPr>
          <p:cNvPr id="44038" name="Group 5">
            <a:extLst>
              <a:ext uri="{FF2B5EF4-FFF2-40B4-BE49-F238E27FC236}">
                <a16:creationId xmlns:a16="http://schemas.microsoft.com/office/drawing/2014/main" id="{7317F7FB-1A70-4721-B539-36C67AC1323C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3124200"/>
            <a:ext cx="7348538" cy="1601788"/>
            <a:chOff x="720" y="2016"/>
            <a:chExt cx="4629" cy="1009"/>
          </a:xfrm>
        </p:grpSpPr>
        <p:pic>
          <p:nvPicPr>
            <p:cNvPr id="44040" name="Picture 6" descr="Image22">
              <a:extLst>
                <a:ext uri="{FF2B5EF4-FFF2-40B4-BE49-F238E27FC236}">
                  <a16:creationId xmlns:a16="http://schemas.microsoft.com/office/drawing/2014/main" id="{C6284171-C038-4542-B30B-FA707DA570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2016"/>
              <a:ext cx="1514" cy="1009"/>
            </a:xfrm>
            <a:prstGeom prst="rect">
              <a:avLst/>
            </a:prstGeom>
            <a:noFill/>
            <a:ln w="190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041" name="Picture 7" descr="Image17">
              <a:extLst>
                <a:ext uri="{FF2B5EF4-FFF2-40B4-BE49-F238E27FC236}">
                  <a16:creationId xmlns:a16="http://schemas.microsoft.com/office/drawing/2014/main" id="{83EC9194-BAB4-4262-A3A1-77DEC8AF65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2016"/>
              <a:ext cx="1503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2" name="Picture 8" descr="Image01">
              <a:extLst>
                <a:ext uri="{FF2B5EF4-FFF2-40B4-BE49-F238E27FC236}">
                  <a16:creationId xmlns:a16="http://schemas.microsoft.com/office/drawing/2014/main" id="{DCC4ABB2-991F-4DE1-A888-5578D969E4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016"/>
              <a:ext cx="1509" cy="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039" name="Text Box 9">
            <a:extLst>
              <a:ext uri="{FF2B5EF4-FFF2-40B4-BE49-F238E27FC236}">
                <a16:creationId xmlns:a16="http://schemas.microsoft.com/office/drawing/2014/main" id="{F2B2DECD-A9B3-4EAF-921A-77AB84970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286000"/>
            <a:ext cx="693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lvl="1" eaLnBrk="1" hangingPunct="1"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en-US" altLang="en-US"/>
              <a:t>Can’t capture the high-level concepts</a:t>
            </a:r>
          </a:p>
        </p:txBody>
      </p:sp>
    </p:spTree>
    <p:extLst>
      <p:ext uri="{BB962C8B-B14F-4D97-AF65-F5344CB8AC3E}">
        <p14:creationId xmlns:p14="http://schemas.microsoft.com/office/powerpoint/2010/main" val="18261880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6">
            <a:extLst>
              <a:ext uri="{FF2B5EF4-FFF2-40B4-BE49-F238E27FC236}">
                <a16:creationId xmlns:a16="http://schemas.microsoft.com/office/drawing/2014/main" id="{7CFFEB54-9D13-492C-8548-67B37ECBF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8E19644-1E13-4A5B-9222-A432E8E37E9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38</a:t>
            </a:fld>
            <a:endParaRPr lang="en-US" altLang="en-US" sz="1400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E746E16B-455D-455E-86F7-3037FA7E83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Yi Li’s Overall Approach</a:t>
            </a:r>
          </a:p>
        </p:txBody>
      </p:sp>
      <p:sp>
        <p:nvSpPr>
          <p:cNvPr id="46084" name="Text Box 9">
            <a:extLst>
              <a:ext uri="{FF2B5EF4-FFF2-40B4-BE49-F238E27FC236}">
                <a16:creationId xmlns:a16="http://schemas.microsoft.com/office/drawing/2014/main" id="{738CB2B2-39E0-4EDF-8D71-5F699B2FB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514600"/>
            <a:ext cx="7391400" cy="3752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Develop object recognizers for </a:t>
            </a:r>
            <a:r>
              <a:rPr lang="en-US" altLang="en-US" sz="2400">
                <a:solidFill>
                  <a:schemeClr val="tx2"/>
                </a:solidFill>
                <a:cs typeface="Times New Roman" panose="02020603050405020304" pitchFamily="18" charset="0"/>
              </a:rPr>
              <a:t>common objects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endParaRPr lang="en-US" altLang="en-US" sz="240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Use these recognizers to design a new set of both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  low- and </a:t>
            </a:r>
            <a:r>
              <a:rPr lang="en-US" altLang="en-US" sz="2400">
                <a:solidFill>
                  <a:schemeClr val="tx2"/>
                </a:solidFill>
                <a:cs typeface="Times New Roman" panose="02020603050405020304" pitchFamily="18" charset="0"/>
              </a:rPr>
              <a:t>mid-level features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Design a </a:t>
            </a:r>
            <a:r>
              <a:rPr lang="en-US" altLang="en-US" sz="2400">
                <a:solidFill>
                  <a:schemeClr val="tx2"/>
                </a:solidFill>
                <a:cs typeface="Times New Roman" panose="02020603050405020304" pitchFamily="18" charset="0"/>
              </a:rPr>
              <a:t>learning</a:t>
            </a: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system that can use these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  features to recognize classes of objects</a:t>
            </a:r>
            <a:r>
              <a:rPr lang="en-US" altLang="en-US" sz="2400">
                <a:cs typeface="Times New Roman" panose="02020603050405020304" pitchFamily="18" charset="0"/>
              </a:rPr>
              <a:t>            </a:t>
            </a:r>
          </a:p>
        </p:txBody>
      </p:sp>
    </p:spTree>
    <p:extLst>
      <p:ext uri="{BB962C8B-B14F-4D97-AF65-F5344CB8AC3E}">
        <p14:creationId xmlns:p14="http://schemas.microsoft.com/office/powerpoint/2010/main" val="18155923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6">
            <a:extLst>
              <a:ext uri="{FF2B5EF4-FFF2-40B4-BE49-F238E27FC236}">
                <a16:creationId xmlns:a16="http://schemas.microsoft.com/office/drawing/2014/main" id="{06C95877-B49E-4186-B088-08A1BBE2C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DCAFD30-234F-4CB1-B7CF-48711F61E57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39</a:t>
            </a:fld>
            <a:endParaRPr lang="en-US" altLang="en-US" sz="1400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C56A8637-652C-49DD-940B-E18908F5B1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Building Features: </a:t>
            </a:r>
            <a:br>
              <a:rPr lang="en-US" altLang="en-US"/>
            </a:br>
            <a:r>
              <a:rPr lang="en-US" altLang="en-US"/>
              <a:t>Consistent Line Clusters (CLC)</a:t>
            </a:r>
          </a:p>
        </p:txBody>
      </p:sp>
      <p:sp>
        <p:nvSpPr>
          <p:cNvPr id="50180" name="Text Box 3">
            <a:extLst>
              <a:ext uri="{FF2B5EF4-FFF2-40B4-BE49-F238E27FC236}">
                <a16:creationId xmlns:a16="http://schemas.microsoft.com/office/drawing/2014/main" id="{9E0D4198-E430-4424-B300-15ED49BBB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057400"/>
            <a:ext cx="7391400" cy="436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/>
              <a:t>A </a:t>
            </a:r>
            <a:r>
              <a:rPr lang="en-US" altLang="en-US" sz="2800" b="1">
                <a:solidFill>
                  <a:schemeClr val="hlink"/>
                </a:solidFill>
              </a:rPr>
              <a:t>Consistent Line Cluster</a:t>
            </a:r>
            <a:r>
              <a:rPr lang="en-US" altLang="en-US" sz="2800"/>
              <a:t> is a set of lines that are homogeneous in terms of some line features.</a:t>
            </a: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Pct val="60000"/>
            </a:pPr>
            <a:r>
              <a:rPr lang="en-US" altLang="en-US" sz="2400" b="1">
                <a:solidFill>
                  <a:schemeClr val="folHlink"/>
                </a:solidFill>
              </a:rPr>
              <a:t>Color-CLC</a:t>
            </a:r>
            <a:r>
              <a:rPr lang="en-US" altLang="en-US" sz="2400"/>
              <a:t>: </a:t>
            </a:r>
            <a:r>
              <a:rPr lang="en-US" altLang="en-US" sz="2400">
                <a:cs typeface="Times New Roman" panose="02020603050405020304" pitchFamily="18" charset="0"/>
              </a:rPr>
              <a:t>The lines have the same color feature.</a:t>
            </a: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Pct val="60000"/>
            </a:pPr>
            <a:endParaRPr lang="en-US" altLang="en-US" sz="2400" b="1"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Pct val="60000"/>
            </a:pPr>
            <a:r>
              <a:rPr lang="en-US" altLang="en-US" sz="2400" b="1">
                <a:solidFill>
                  <a:schemeClr val="folHlink"/>
                </a:solidFill>
                <a:cs typeface="Times New Roman" panose="02020603050405020304" pitchFamily="18" charset="0"/>
              </a:rPr>
              <a:t>Orientation-CLC</a:t>
            </a:r>
            <a:r>
              <a:rPr lang="en-US" altLang="en-US" sz="2400">
                <a:cs typeface="Times New Roman" panose="02020603050405020304" pitchFamily="18" charset="0"/>
              </a:rPr>
              <a:t>: The lines are parallel to each other or converge to a common vanishing point.</a:t>
            </a: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Pct val="60000"/>
            </a:pPr>
            <a:endParaRPr lang="en-US" altLang="en-US" sz="2400"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Pct val="60000"/>
            </a:pPr>
            <a:r>
              <a:rPr lang="en-US" altLang="en-US" sz="2400" b="1">
                <a:solidFill>
                  <a:schemeClr val="folHlink"/>
                </a:solidFill>
                <a:cs typeface="Times New Roman" panose="02020603050405020304" pitchFamily="18" charset="0"/>
              </a:rPr>
              <a:t>Spatially-CLC</a:t>
            </a:r>
            <a:r>
              <a:rPr lang="en-US" altLang="en-US" sz="2400">
                <a:cs typeface="Times New Roman" panose="02020603050405020304" pitchFamily="18" charset="0"/>
              </a:rPr>
              <a:t>: The lines are in close proximity to each other.</a:t>
            </a:r>
          </a:p>
        </p:txBody>
      </p:sp>
    </p:spTree>
    <p:extLst>
      <p:ext uri="{BB962C8B-B14F-4D97-AF65-F5344CB8AC3E}">
        <p14:creationId xmlns:p14="http://schemas.microsoft.com/office/powerpoint/2010/main" val="3694803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5">
            <a:extLst>
              <a:ext uri="{FF2B5EF4-FFF2-40B4-BE49-F238E27FC236}">
                <a16:creationId xmlns:a16="http://schemas.microsoft.com/office/drawing/2014/main" id="{99A60102-7F73-4297-99C4-1E30E7622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BC19EF4-88C7-4EE4-A3BD-A18ED2FDAD3A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en-US" altLang="en-US" sz="1400"/>
          </a:p>
        </p:txBody>
      </p:sp>
      <p:sp>
        <p:nvSpPr>
          <p:cNvPr id="7171" name="Rectangle 2050">
            <a:extLst>
              <a:ext uri="{FF2B5EF4-FFF2-40B4-BE49-F238E27FC236}">
                <a16:creationId xmlns:a16="http://schemas.microsoft.com/office/drawing/2014/main" id="{DED3C36D-E08B-4F7E-90E1-523EE91625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800975" cy="1143000"/>
          </a:xfrm>
        </p:spPr>
        <p:txBody>
          <a:bodyPr lIns="0" rIns="0"/>
          <a:lstStyle/>
          <a:p>
            <a:pPr eaLnBrk="1" hangingPunct="1"/>
            <a:r>
              <a:rPr lang="en-US" altLang="en-US" sz="3600">
                <a:solidFill>
                  <a:schemeClr val="hlink"/>
                </a:solidFill>
                <a:latin typeface="Times (PCL6)" pitchFamily="18" charset="0"/>
              </a:rPr>
              <a:t>Applications</a:t>
            </a:r>
            <a:endParaRPr lang="en-US" altLang="en-US" sz="4000">
              <a:solidFill>
                <a:schemeClr val="hlink"/>
              </a:solidFill>
            </a:endParaRPr>
          </a:p>
        </p:txBody>
      </p:sp>
      <p:sp>
        <p:nvSpPr>
          <p:cNvPr id="7172" name="Rectangle 2051">
            <a:extLst>
              <a:ext uri="{FF2B5EF4-FFF2-40B4-BE49-F238E27FC236}">
                <a16:creationId xmlns:a16="http://schemas.microsoft.com/office/drawing/2014/main" id="{3E5F2D72-49D7-43AF-8E27-7E341D2FEF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2688" y="2017713"/>
            <a:ext cx="7772400" cy="4459287"/>
          </a:xfrm>
        </p:spPr>
        <p:txBody>
          <a:bodyPr/>
          <a:lstStyle/>
          <a:p>
            <a:pPr lvl="1" eaLnBrk="1" hangingPunct="1"/>
            <a:r>
              <a:rPr lang="en-US" altLang="en-US" sz="2400"/>
              <a:t>Art Collections 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   </a:t>
            </a:r>
            <a:r>
              <a:rPr lang="en-US" altLang="en-US" sz="2400">
                <a:solidFill>
                  <a:schemeClr val="tx2"/>
                </a:solidFill>
              </a:rPr>
              <a:t>e.g. Fine Arts Museum of San Francisco</a:t>
            </a:r>
          </a:p>
          <a:p>
            <a:pPr lvl="1" eaLnBrk="1" hangingPunct="1"/>
            <a:r>
              <a:rPr lang="en-US" altLang="en-US" sz="2400"/>
              <a:t>Medical Image Databases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   </a:t>
            </a:r>
            <a:r>
              <a:rPr lang="en-US" altLang="en-US" sz="2400">
                <a:solidFill>
                  <a:srgbClr val="A50021"/>
                </a:solidFill>
              </a:rPr>
              <a:t>CT, MRI, Ultrasound, The Visible Human</a:t>
            </a:r>
          </a:p>
          <a:p>
            <a:pPr lvl="1" eaLnBrk="1" hangingPunct="1"/>
            <a:r>
              <a:rPr lang="en-US" altLang="en-US" sz="2400"/>
              <a:t>Scientific Databases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   </a:t>
            </a:r>
            <a:r>
              <a:rPr lang="en-US" altLang="en-US" sz="2400">
                <a:solidFill>
                  <a:srgbClr val="008000"/>
                </a:solidFill>
              </a:rPr>
              <a:t>e.g. Earth Sciences</a:t>
            </a:r>
          </a:p>
          <a:p>
            <a:pPr lvl="1" eaLnBrk="1" hangingPunct="1"/>
            <a:r>
              <a:rPr lang="en-US" altLang="en-US" sz="2400"/>
              <a:t>General Image Collections for Licensing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   </a:t>
            </a:r>
            <a:r>
              <a:rPr lang="en-US" altLang="en-US" sz="2400">
                <a:solidFill>
                  <a:schemeClr val="folHlink"/>
                </a:solidFill>
              </a:rPr>
              <a:t>Corbis, Getty Images</a:t>
            </a:r>
          </a:p>
          <a:p>
            <a:pPr lvl="1" eaLnBrk="1" hangingPunct="1"/>
            <a:r>
              <a:rPr lang="en-US" altLang="en-US" sz="2400"/>
              <a:t>The World Wide Web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   </a:t>
            </a:r>
            <a:r>
              <a:rPr lang="en-US" altLang="en-US" sz="2400">
                <a:solidFill>
                  <a:srgbClr val="7030A0"/>
                </a:solidFill>
              </a:rPr>
              <a:t>Google, Microsoft, etc</a:t>
            </a:r>
          </a:p>
        </p:txBody>
      </p:sp>
    </p:spTree>
    <p:extLst>
      <p:ext uri="{BB962C8B-B14F-4D97-AF65-F5344CB8AC3E}">
        <p14:creationId xmlns:p14="http://schemas.microsoft.com/office/powerpoint/2010/main" val="34412855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Number Placeholder 5">
            <a:extLst>
              <a:ext uri="{FF2B5EF4-FFF2-40B4-BE49-F238E27FC236}">
                <a16:creationId xmlns:a16="http://schemas.microsoft.com/office/drawing/2014/main" id="{A1772602-2248-4BDA-A615-4E80F8F4E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4EBCF71-DA0F-45C1-8874-F36BE1FFEF58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40</a:t>
            </a:fld>
            <a:endParaRPr lang="en-US" altLang="en-US" sz="1400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76029AAE-F206-48C5-9298-95B6A9E007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</a:t>
            </a:r>
          </a:p>
        </p:txBody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6D4243B6-9B11-4310-AC9B-66EC0F64FF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2017713"/>
            <a:ext cx="8040688" cy="4114800"/>
          </a:xfrm>
        </p:spPr>
        <p:txBody>
          <a:bodyPr/>
          <a:lstStyle/>
          <a:p>
            <a:pPr eaLnBrk="1" hangingPunct="1"/>
            <a:r>
              <a:rPr lang="en-US" altLang="en-US">
                <a:cs typeface="Times New Roman" panose="02020603050405020304" pitchFamily="18" charset="0"/>
              </a:rPr>
              <a:t>Object Recognition </a:t>
            </a:r>
          </a:p>
          <a:p>
            <a:pPr lvl="1" eaLnBrk="1" hangingPunct="1"/>
            <a:r>
              <a:rPr lang="en-US" altLang="en-US">
                <a:cs typeface="Times New Roman" panose="02020603050405020304" pitchFamily="18" charset="0"/>
              </a:rPr>
              <a:t>97 well-patterned buildings (bp): </a:t>
            </a:r>
            <a:r>
              <a:rPr lang="en-US" altLang="en-US">
                <a:solidFill>
                  <a:schemeClr val="hlink"/>
                </a:solidFill>
                <a:cs typeface="Times New Roman" panose="02020603050405020304" pitchFamily="18" charset="0"/>
              </a:rPr>
              <a:t>97/97</a:t>
            </a:r>
          </a:p>
          <a:p>
            <a:pPr lvl="1" eaLnBrk="1" hangingPunct="1"/>
            <a:r>
              <a:rPr lang="en-US" altLang="en-US">
                <a:cs typeface="Times New Roman" panose="02020603050405020304" pitchFamily="18" charset="0"/>
              </a:rPr>
              <a:t>44 not well-patterned buildings (bnp): </a:t>
            </a:r>
            <a:r>
              <a:rPr lang="en-US" altLang="en-US">
                <a:solidFill>
                  <a:schemeClr val="hlink"/>
                </a:solidFill>
                <a:cs typeface="Times New Roman" panose="02020603050405020304" pitchFamily="18" charset="0"/>
              </a:rPr>
              <a:t>42/44</a:t>
            </a:r>
          </a:p>
          <a:p>
            <a:pPr lvl="1" eaLnBrk="1" hangingPunct="1"/>
            <a:r>
              <a:rPr lang="en-US" altLang="en-US">
                <a:cs typeface="Times New Roman" panose="02020603050405020304" pitchFamily="18" charset="0"/>
              </a:rPr>
              <a:t>16 not patterned non-buildings (nbnp): </a:t>
            </a:r>
            <a:r>
              <a:rPr lang="en-US" altLang="en-US">
                <a:solidFill>
                  <a:schemeClr val="hlink"/>
                </a:solidFill>
                <a:cs typeface="Times New Roman" panose="02020603050405020304" pitchFamily="18" charset="0"/>
              </a:rPr>
              <a:t>15/16</a:t>
            </a:r>
            <a:r>
              <a:rPr lang="en-US" altLang="en-US"/>
              <a:t> (one false positive)</a:t>
            </a:r>
          </a:p>
          <a:p>
            <a:pPr lvl="1" eaLnBrk="1" hangingPunct="1"/>
            <a:r>
              <a:rPr lang="en-US" altLang="en-US">
                <a:cs typeface="Times New Roman" panose="02020603050405020304" pitchFamily="18" charset="0"/>
              </a:rPr>
              <a:t>25 patterned non-buildings (nbp): </a:t>
            </a:r>
            <a:r>
              <a:rPr lang="en-US" altLang="en-US">
                <a:solidFill>
                  <a:schemeClr val="hlink"/>
                </a:solidFill>
                <a:cs typeface="Times New Roman" panose="02020603050405020304" pitchFamily="18" charset="0"/>
              </a:rPr>
              <a:t>0/25</a:t>
            </a:r>
          </a:p>
          <a:p>
            <a:pPr eaLnBrk="1" hangingPunct="1"/>
            <a:r>
              <a:rPr lang="en-US" altLang="en-US"/>
              <a:t>CBIR</a:t>
            </a:r>
          </a:p>
        </p:txBody>
      </p:sp>
    </p:spTree>
    <p:extLst>
      <p:ext uri="{BB962C8B-B14F-4D97-AF65-F5344CB8AC3E}">
        <p14:creationId xmlns:p14="http://schemas.microsoft.com/office/powerpoint/2010/main" val="1591296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Number Placeholder 5">
            <a:extLst>
              <a:ext uri="{FF2B5EF4-FFF2-40B4-BE49-F238E27FC236}">
                <a16:creationId xmlns:a16="http://schemas.microsoft.com/office/drawing/2014/main" id="{727B4722-46C4-415E-B5B1-B5516E9D1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148DB9A-561C-4376-BC0B-85093CF90BC7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41</a:t>
            </a:fld>
            <a:endParaRPr lang="en-US" altLang="en-US" sz="1400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EF4065BE-9E89-4F32-8166-BDBBB51DB9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</a:t>
            </a:r>
            <a:br>
              <a:rPr lang="en-US" altLang="en-US"/>
            </a:br>
            <a:r>
              <a:rPr lang="en-US" altLang="en-US"/>
              <a:t>   </a:t>
            </a:r>
            <a:r>
              <a:rPr lang="en-US" altLang="en-US" sz="3200"/>
              <a:t>Well-Patterned Buildings</a:t>
            </a:r>
            <a:endParaRPr lang="en-US" altLang="en-US"/>
          </a:p>
        </p:txBody>
      </p:sp>
      <p:pic>
        <p:nvPicPr>
          <p:cNvPr id="66564" name="Picture 4" descr="bp12">
            <a:extLst>
              <a:ext uri="{FF2B5EF4-FFF2-40B4-BE49-F238E27FC236}">
                <a16:creationId xmlns:a16="http://schemas.microsoft.com/office/drawing/2014/main" id="{42367244-3CD2-4662-A4F8-B7BF55F50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2741613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5" descr="bp12_rst1">
            <a:extLst>
              <a:ext uri="{FF2B5EF4-FFF2-40B4-BE49-F238E27FC236}">
                <a16:creationId xmlns:a16="http://schemas.microsoft.com/office/drawing/2014/main" id="{1102C8DF-3FC3-42B7-998A-162B98D1D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2741613" cy="18351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6" name="Picture 6" descr="bp95">
            <a:extLst>
              <a:ext uri="{FF2B5EF4-FFF2-40B4-BE49-F238E27FC236}">
                <a16:creationId xmlns:a16="http://schemas.microsoft.com/office/drawing/2014/main" id="{D03B6E55-D20E-4C70-A4D9-A9B49DC1C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1336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7" descr="bp95_rst1">
            <a:extLst>
              <a:ext uri="{FF2B5EF4-FFF2-40B4-BE49-F238E27FC236}">
                <a16:creationId xmlns:a16="http://schemas.microsoft.com/office/drawing/2014/main" id="{798D51B3-4922-4A35-BE95-E22AC1C9B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191000"/>
            <a:ext cx="2438400" cy="18288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8" name="Picture 8" descr="bp32">
            <a:extLst>
              <a:ext uri="{FF2B5EF4-FFF2-40B4-BE49-F238E27FC236}">
                <a16:creationId xmlns:a16="http://schemas.microsoft.com/office/drawing/2014/main" id="{CF95E38C-2863-41DC-9AAC-0BA25392C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1336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9" descr="bp32_rst1">
            <a:extLst>
              <a:ext uri="{FF2B5EF4-FFF2-40B4-BE49-F238E27FC236}">
                <a16:creationId xmlns:a16="http://schemas.microsoft.com/office/drawing/2014/main" id="{6C4F82D5-A69C-4F7C-A715-C176E755F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191000"/>
            <a:ext cx="2438400" cy="18288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0243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Number Placeholder 5">
            <a:extLst>
              <a:ext uri="{FF2B5EF4-FFF2-40B4-BE49-F238E27FC236}">
                <a16:creationId xmlns:a16="http://schemas.microsoft.com/office/drawing/2014/main" id="{94BC6FC3-E653-4A3F-92B8-0A0A77205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3007937-072E-4EEB-8045-11D1E3AFB356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42</a:t>
            </a:fld>
            <a:endParaRPr lang="en-US" altLang="en-US" sz="1400"/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6C6589E3-9522-4D37-9601-7BCA5252AC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</a:t>
            </a:r>
            <a:br>
              <a:rPr lang="en-US" altLang="en-US"/>
            </a:br>
            <a:r>
              <a:rPr lang="en-US" altLang="en-US"/>
              <a:t>   </a:t>
            </a:r>
            <a:r>
              <a:rPr lang="en-US" altLang="en-US" sz="3200"/>
              <a:t>Non-Well-Patterned Buildings</a:t>
            </a:r>
            <a:endParaRPr lang="en-US" altLang="en-US"/>
          </a:p>
        </p:txBody>
      </p:sp>
      <p:pic>
        <p:nvPicPr>
          <p:cNvPr id="68612" name="Picture 9" descr="bnp05">
            <a:extLst>
              <a:ext uri="{FF2B5EF4-FFF2-40B4-BE49-F238E27FC236}">
                <a16:creationId xmlns:a16="http://schemas.microsoft.com/office/drawing/2014/main" id="{F1AFE76E-3619-4F44-893B-49980948E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10" descr="bnp05_rst1">
            <a:extLst>
              <a:ext uri="{FF2B5EF4-FFF2-40B4-BE49-F238E27FC236}">
                <a16:creationId xmlns:a16="http://schemas.microsoft.com/office/drawing/2014/main" id="{94E90CE5-3F7F-4A12-8DE5-7D09CF3DA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19600"/>
            <a:ext cx="2741613" cy="183356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4" name="Picture 11" descr="bnp16">
            <a:extLst>
              <a:ext uri="{FF2B5EF4-FFF2-40B4-BE49-F238E27FC236}">
                <a16:creationId xmlns:a16="http://schemas.microsoft.com/office/drawing/2014/main" id="{FCE8FAD7-1548-4C91-B1C6-100490FC4097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362200"/>
            <a:ext cx="2741613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12" descr="bnp16_rst1">
            <a:extLst>
              <a:ext uri="{FF2B5EF4-FFF2-40B4-BE49-F238E27FC236}">
                <a16:creationId xmlns:a16="http://schemas.microsoft.com/office/drawing/2014/main" id="{88C020D5-E0A8-444C-9BAC-D207D3525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419600"/>
            <a:ext cx="2741613" cy="18351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6" name="Picture 13" descr="bnp38">
            <a:extLst>
              <a:ext uri="{FF2B5EF4-FFF2-40B4-BE49-F238E27FC236}">
                <a16:creationId xmlns:a16="http://schemas.microsoft.com/office/drawing/2014/main" id="{809EBF05-FB19-4C0A-8127-ED5D49934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336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7" name="Picture 14" descr="bnp24">
            <a:extLst>
              <a:ext uri="{FF2B5EF4-FFF2-40B4-BE49-F238E27FC236}">
                <a16:creationId xmlns:a16="http://schemas.microsoft.com/office/drawing/2014/main" id="{A1E28773-FA28-41BA-A0CB-EABF50950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41960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8" name="WordArt 15">
            <a:extLst>
              <a:ext uri="{FF2B5EF4-FFF2-40B4-BE49-F238E27FC236}">
                <a16:creationId xmlns:a16="http://schemas.microsoft.com/office/drawing/2014/main" id="{193E4B4E-9148-47CC-A4F4-A5969242DC6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324600" y="5410200"/>
            <a:ext cx="2309813" cy="339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False negative</a:t>
            </a:r>
          </a:p>
        </p:txBody>
      </p:sp>
      <p:sp>
        <p:nvSpPr>
          <p:cNvPr id="68619" name="WordArt 16">
            <a:extLst>
              <a:ext uri="{FF2B5EF4-FFF2-40B4-BE49-F238E27FC236}">
                <a16:creationId xmlns:a16="http://schemas.microsoft.com/office/drawing/2014/main" id="{FF88E031-E1B3-431C-A28A-76D9748C0E7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2590800"/>
            <a:ext cx="2309813" cy="339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False negative</a:t>
            </a:r>
          </a:p>
        </p:txBody>
      </p:sp>
    </p:spTree>
    <p:extLst>
      <p:ext uri="{BB962C8B-B14F-4D97-AF65-F5344CB8AC3E}">
        <p14:creationId xmlns:p14="http://schemas.microsoft.com/office/powerpoint/2010/main" val="22749520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Number Placeholder 5">
            <a:extLst>
              <a:ext uri="{FF2B5EF4-FFF2-40B4-BE49-F238E27FC236}">
                <a16:creationId xmlns:a16="http://schemas.microsoft.com/office/drawing/2014/main" id="{D7EF9D1C-0A60-479F-95E4-C0723E4BF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A6DA015-E4B6-4DF4-8E53-D1F42448FDE6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43</a:t>
            </a:fld>
            <a:endParaRPr lang="en-US" altLang="en-US" sz="1400"/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FFE36072-AAA9-4E6B-A1D4-6E11AF059C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</a:t>
            </a:r>
            <a:br>
              <a:rPr lang="en-US" altLang="en-US"/>
            </a:br>
            <a:r>
              <a:rPr lang="en-US" altLang="en-US"/>
              <a:t>   </a:t>
            </a:r>
            <a:r>
              <a:rPr lang="en-US" altLang="en-US" sz="3200"/>
              <a:t>Non-Well-Patterned Non-Buildings</a:t>
            </a:r>
            <a:endParaRPr lang="en-US" altLang="en-US"/>
          </a:p>
        </p:txBody>
      </p:sp>
      <p:pic>
        <p:nvPicPr>
          <p:cNvPr id="70660" name="Picture 3" descr="nbnp01">
            <a:extLst>
              <a:ext uri="{FF2B5EF4-FFF2-40B4-BE49-F238E27FC236}">
                <a16:creationId xmlns:a16="http://schemas.microsoft.com/office/drawing/2014/main" id="{CC00484A-80B6-481B-821D-692617D8C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4" descr="nbnp02">
            <a:extLst>
              <a:ext uri="{FF2B5EF4-FFF2-40B4-BE49-F238E27FC236}">
                <a16:creationId xmlns:a16="http://schemas.microsoft.com/office/drawing/2014/main" id="{A948B2C8-06A1-45FC-B145-AE44F6EA2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860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5" descr="nbnp10">
            <a:extLst>
              <a:ext uri="{FF2B5EF4-FFF2-40B4-BE49-F238E27FC236}">
                <a16:creationId xmlns:a16="http://schemas.microsoft.com/office/drawing/2014/main" id="{BE744FB9-2831-4926-BD3A-83E843B5C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860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6" descr="nbnp10_rst1">
            <a:extLst>
              <a:ext uri="{FF2B5EF4-FFF2-40B4-BE49-F238E27FC236}">
                <a16:creationId xmlns:a16="http://schemas.microsoft.com/office/drawing/2014/main" id="{CD68C8A2-4832-4E9F-9A5E-C0992A635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343400"/>
            <a:ext cx="2741613" cy="183356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4" name="WordArt 7">
            <a:extLst>
              <a:ext uri="{FF2B5EF4-FFF2-40B4-BE49-F238E27FC236}">
                <a16:creationId xmlns:a16="http://schemas.microsoft.com/office/drawing/2014/main" id="{5EC4B498-9522-4813-82E0-31729A9D33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5638800"/>
            <a:ext cx="2309813" cy="339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False positive</a:t>
            </a:r>
          </a:p>
        </p:txBody>
      </p:sp>
      <p:pic>
        <p:nvPicPr>
          <p:cNvPr id="70665" name="Picture 8" descr="nbnp16">
            <a:extLst>
              <a:ext uri="{FF2B5EF4-FFF2-40B4-BE49-F238E27FC236}">
                <a16:creationId xmlns:a16="http://schemas.microsoft.com/office/drawing/2014/main" id="{C07A51F0-56C9-494A-93FE-C29BD9251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434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6" name="Picture 9" descr="nbnp18">
            <a:extLst>
              <a:ext uri="{FF2B5EF4-FFF2-40B4-BE49-F238E27FC236}">
                <a16:creationId xmlns:a16="http://schemas.microsoft.com/office/drawing/2014/main" id="{FDEF2547-58F6-498C-8E90-C566B76C6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2672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9311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Number Placeholder 5">
            <a:extLst>
              <a:ext uri="{FF2B5EF4-FFF2-40B4-BE49-F238E27FC236}">
                <a16:creationId xmlns:a16="http://schemas.microsoft.com/office/drawing/2014/main" id="{DE58E30D-73E4-4458-AC84-00C51435B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BB0374B-9663-4116-B9CB-DC1377E32A56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44</a:t>
            </a:fld>
            <a:endParaRPr lang="en-US" altLang="en-US" sz="1400"/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D5171741-0005-4019-B667-A72FEFCECA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</a:t>
            </a:r>
            <a:br>
              <a:rPr lang="en-US" altLang="en-US"/>
            </a:br>
            <a:r>
              <a:rPr lang="en-US" altLang="en-US" sz="3200"/>
              <a:t>Well-Patterned Non-Buildings </a:t>
            </a:r>
            <a:r>
              <a:rPr lang="en-US" altLang="en-US" sz="2000">
                <a:solidFill>
                  <a:schemeClr val="hlink"/>
                </a:solidFill>
              </a:rPr>
              <a:t>(false positives)</a:t>
            </a:r>
            <a:endParaRPr lang="en-US" altLang="en-US"/>
          </a:p>
        </p:txBody>
      </p:sp>
      <p:pic>
        <p:nvPicPr>
          <p:cNvPr id="72708" name="Picture 3" descr="nbp02">
            <a:extLst>
              <a:ext uri="{FF2B5EF4-FFF2-40B4-BE49-F238E27FC236}">
                <a16:creationId xmlns:a16="http://schemas.microsoft.com/office/drawing/2014/main" id="{2EAF4197-6FF6-4055-B6C8-658256675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4" descr="nbp02_rst1">
            <a:extLst>
              <a:ext uri="{FF2B5EF4-FFF2-40B4-BE49-F238E27FC236}">
                <a16:creationId xmlns:a16="http://schemas.microsoft.com/office/drawing/2014/main" id="{5093DD64-F053-43A6-A410-EDAD20884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95800"/>
            <a:ext cx="2741613" cy="20558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0" name="Picture 5" descr="nbp05">
            <a:extLst>
              <a:ext uri="{FF2B5EF4-FFF2-40B4-BE49-F238E27FC236}">
                <a16:creationId xmlns:a16="http://schemas.microsoft.com/office/drawing/2014/main" id="{CA424161-0481-442B-B99A-554147DE7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2860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1" name="Picture 6" descr="nbp05_rst1">
            <a:extLst>
              <a:ext uri="{FF2B5EF4-FFF2-40B4-BE49-F238E27FC236}">
                <a16:creationId xmlns:a16="http://schemas.microsoft.com/office/drawing/2014/main" id="{ECC856C1-15C6-4914-898E-A0E0D986D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495800"/>
            <a:ext cx="2741613" cy="20558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2" name="Picture 7" descr="nbp12">
            <a:extLst>
              <a:ext uri="{FF2B5EF4-FFF2-40B4-BE49-F238E27FC236}">
                <a16:creationId xmlns:a16="http://schemas.microsoft.com/office/drawing/2014/main" id="{DFA85145-4FAA-4468-A0F3-226FF00CB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60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3" name="Picture 8" descr="nbp12_rst1">
            <a:extLst>
              <a:ext uri="{FF2B5EF4-FFF2-40B4-BE49-F238E27FC236}">
                <a16:creationId xmlns:a16="http://schemas.microsoft.com/office/drawing/2014/main" id="{67D33CC0-6FD2-4C1C-B4A8-CDF8E84AA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495800"/>
            <a:ext cx="2741613" cy="20558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4217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Number Placeholder 5">
            <a:extLst>
              <a:ext uri="{FF2B5EF4-FFF2-40B4-BE49-F238E27FC236}">
                <a16:creationId xmlns:a16="http://schemas.microsoft.com/office/drawing/2014/main" id="{CD2885B6-9390-485B-A575-5CD6C43B8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81B64F9-42C3-4BDD-9671-E7E3F9D0DE89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45</a:t>
            </a:fld>
            <a:endParaRPr lang="en-US" altLang="en-US" sz="1400"/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5793A1B8-17B4-4D81-AEE9-B82E700AB0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 </a:t>
            </a:r>
            <a:r>
              <a:rPr lang="en-US" altLang="en-US" sz="3600"/>
              <a:t>(</a:t>
            </a:r>
            <a:r>
              <a:rPr lang="en-US" altLang="en-US" sz="3600">
                <a:solidFill>
                  <a:schemeClr val="hlink"/>
                </a:solidFill>
              </a:rPr>
              <a:t>CBIR</a:t>
            </a:r>
            <a:r>
              <a:rPr lang="en-US" altLang="en-US" sz="3600"/>
              <a:t>)</a:t>
            </a:r>
          </a:p>
        </p:txBody>
      </p:sp>
      <p:graphicFrame>
        <p:nvGraphicFramePr>
          <p:cNvPr id="36050" name="Group 210">
            <a:extLst>
              <a:ext uri="{FF2B5EF4-FFF2-40B4-BE49-F238E27FC236}">
                <a16:creationId xmlns:a16="http://schemas.microsoft.com/office/drawing/2014/main" id="{59B161CC-3DCF-421E-87A4-A707F9251832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2133600"/>
          <a:ext cx="7772400" cy="3994151"/>
        </p:xfrm>
        <a:graphic>
          <a:graphicData uri="http://schemas.openxmlformats.org/drawingml/2006/table">
            <a:tbl>
              <a:tblPr/>
              <a:tblGrid>
                <a:gridCol w="172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2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156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Total Positive Classification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(#)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Total Negative Classification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(#)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False positive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(#)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False negative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(#)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Accuracy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(%)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92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Arborgreens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47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92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Campusinfall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27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21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5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89.6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8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Cannonbeach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30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18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87.5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92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Yellowstone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44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91.7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89121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Number Placeholder 5">
            <a:extLst>
              <a:ext uri="{FF2B5EF4-FFF2-40B4-BE49-F238E27FC236}">
                <a16:creationId xmlns:a16="http://schemas.microsoft.com/office/drawing/2014/main" id="{8466E244-AA3D-4D42-8FDF-B28CA4B32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EB907CA-303B-4940-A5E4-B689AC028D7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46</a:t>
            </a:fld>
            <a:endParaRPr lang="en-US" altLang="en-US" sz="1400"/>
          </a:p>
        </p:txBody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id="{B092A931-920F-45DE-A410-C38729E7BD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 </a:t>
            </a:r>
            <a:r>
              <a:rPr lang="en-US" altLang="en-US" sz="3600"/>
              <a:t>(</a:t>
            </a:r>
            <a:r>
              <a:rPr lang="en-US" altLang="en-US" sz="3600">
                <a:solidFill>
                  <a:schemeClr val="hlink"/>
                </a:solidFill>
              </a:rPr>
              <a:t>CBIR</a:t>
            </a:r>
            <a:r>
              <a:rPr lang="en-US" altLang="en-US" sz="3600"/>
              <a:t>)</a:t>
            </a:r>
            <a:br>
              <a:rPr lang="en-US" altLang="en-US" sz="3600"/>
            </a:br>
            <a:r>
              <a:rPr lang="en-US" altLang="en-US" sz="2800">
                <a:solidFill>
                  <a:schemeClr val="hlink"/>
                </a:solidFill>
              </a:rPr>
              <a:t>        False positives from Yellowstone</a:t>
            </a:r>
            <a:endParaRPr lang="en-US" altLang="en-US" sz="3600"/>
          </a:p>
        </p:txBody>
      </p:sp>
      <p:pic>
        <p:nvPicPr>
          <p:cNvPr id="76804" name="Picture 47" descr="yellow45">
            <a:extLst>
              <a:ext uri="{FF2B5EF4-FFF2-40B4-BE49-F238E27FC236}">
                <a16:creationId xmlns:a16="http://schemas.microsoft.com/office/drawing/2014/main" id="{F89A1DCF-06B3-42DF-B357-B8177FB6A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4384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48" descr="yellow36">
            <a:extLst>
              <a:ext uri="{FF2B5EF4-FFF2-40B4-BE49-F238E27FC236}">
                <a16:creationId xmlns:a16="http://schemas.microsoft.com/office/drawing/2014/main" id="{D9178AE0-A892-43BB-B80B-7527A05C1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4958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49" descr="yellow16">
            <a:extLst>
              <a:ext uri="{FF2B5EF4-FFF2-40B4-BE49-F238E27FC236}">
                <a16:creationId xmlns:a16="http://schemas.microsoft.com/office/drawing/2014/main" id="{1F7BC46B-B506-4640-B957-058548D97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4384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50" descr="yellow13">
            <a:extLst>
              <a:ext uri="{FF2B5EF4-FFF2-40B4-BE49-F238E27FC236}">
                <a16:creationId xmlns:a16="http://schemas.microsoft.com/office/drawing/2014/main" id="{DABDB99E-DE5F-432E-BDCD-8EA86330C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5720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8" name="Text Box 51">
            <a:extLst>
              <a:ext uri="{FF2B5EF4-FFF2-40B4-BE49-F238E27FC236}">
                <a16:creationId xmlns:a16="http://schemas.microsoft.com/office/drawing/2014/main" id="{E76927E5-6A43-4267-A099-A396F6B5E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4525" y="5754688"/>
            <a:ext cx="530225" cy="46672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Script MT Bold" panose="03040602040607080904" pitchFamily="66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8120645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EC71F-83D7-416B-ADB3-86D113D1B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95EB2-87D6-4CA6-B263-450EF110D3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Unsupervised</a:t>
            </a:r>
            <a:r>
              <a:rPr lang="en-US" dirty="0"/>
              <a:t> (given the data, no class labels)</a:t>
            </a:r>
          </a:p>
          <a:p>
            <a:r>
              <a:rPr lang="en-US" dirty="0"/>
              <a:t>Supervised (given data with class labels)</a:t>
            </a:r>
          </a:p>
          <a:p>
            <a:r>
              <a:rPr lang="en-US" dirty="0"/>
              <a:t>We will look at two unsupervised methods today</a:t>
            </a:r>
          </a:p>
          <a:p>
            <a:pPr lvl="1"/>
            <a:r>
              <a:rPr lang="en-US" dirty="0"/>
              <a:t>K-means</a:t>
            </a:r>
          </a:p>
          <a:p>
            <a:pPr lvl="1"/>
            <a:r>
              <a:rPr lang="en-US" dirty="0"/>
              <a:t>EM</a:t>
            </a:r>
          </a:p>
          <a:p>
            <a:r>
              <a:rPr lang="en-US" dirty="0"/>
              <a:t>We saw that EM was used in Rob Fergus’s work.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750F86-B80E-4572-ABA5-2CC93B26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B323C8-9B21-4CBC-8318-4B0E4EB7723C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5249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>
            <a:extLst>
              <a:ext uri="{FF2B5EF4-FFF2-40B4-BE49-F238E27FC236}">
                <a16:creationId xmlns:a16="http://schemas.microsoft.com/office/drawing/2014/main" id="{9F3F0218-4DA8-456C-A193-2864D353B6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5E10795-6668-439E-B31C-A0FC523E1270}" type="slidenum">
              <a:rPr lang="en-US" altLang="en-US"/>
              <a:pPr eaLnBrk="1" hangingPunct="1"/>
              <a:t>48</a:t>
            </a:fld>
            <a:endParaRPr lang="en-US" altLang="en-US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3D67FFB8-C322-4438-9943-EA5A00B194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Clustering</a:t>
            </a:r>
          </a:p>
        </p:txBody>
      </p:sp>
      <p:sp>
        <p:nvSpPr>
          <p:cNvPr id="15364" name="Text Box 3">
            <a:extLst>
              <a:ext uri="{FF2B5EF4-FFF2-40B4-BE49-F238E27FC236}">
                <a16:creationId xmlns:a16="http://schemas.microsoft.com/office/drawing/2014/main" id="{69708FD7-EA89-4EC6-8DB5-2E16F363A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2174875"/>
            <a:ext cx="6969125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sz="240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</a:rPr>
              <a:t>There are K clusters C</a:t>
            </a:r>
            <a:r>
              <a:rPr lang="en-US" altLang="en-US" sz="2400" baseline="-25000">
                <a:latin typeface="Times New Roman" panose="02020603050405020304" pitchFamily="18" charset="0"/>
              </a:rPr>
              <a:t>1</a:t>
            </a:r>
            <a:r>
              <a:rPr lang="en-US" altLang="en-US" sz="2400">
                <a:latin typeface="Times New Roman" panose="02020603050405020304" pitchFamily="18" charset="0"/>
              </a:rPr>
              <a:t>,…, C</a:t>
            </a:r>
            <a:r>
              <a:rPr lang="en-US" altLang="en-US" sz="2400" baseline="-25000">
                <a:latin typeface="Times New Roman" panose="02020603050405020304" pitchFamily="18" charset="0"/>
              </a:rPr>
              <a:t>K</a:t>
            </a:r>
            <a:r>
              <a:rPr lang="en-US" altLang="en-US" sz="2400">
                <a:latin typeface="Times New Roman" panose="02020603050405020304" pitchFamily="18" charset="0"/>
              </a:rPr>
              <a:t> with means m</a:t>
            </a:r>
            <a:r>
              <a:rPr lang="en-US" altLang="en-US" sz="2400" baseline="-25000">
                <a:latin typeface="Times New Roman" panose="02020603050405020304" pitchFamily="18" charset="0"/>
              </a:rPr>
              <a:t>1</a:t>
            </a:r>
            <a:r>
              <a:rPr lang="en-US" altLang="en-US" sz="2400">
                <a:latin typeface="Times New Roman" panose="02020603050405020304" pitchFamily="18" charset="0"/>
              </a:rPr>
              <a:t>,…, m</a:t>
            </a:r>
            <a:r>
              <a:rPr lang="en-US" altLang="en-US" sz="2400" baseline="-25000">
                <a:latin typeface="Times New Roman" panose="02020603050405020304" pitchFamily="18" charset="0"/>
              </a:rPr>
              <a:t>K</a:t>
            </a:r>
            <a:r>
              <a:rPr lang="en-US" altLang="en-US" sz="240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buFontTx/>
              <a:buChar char="•"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2400">
                <a:latin typeface="Times New Roman" panose="02020603050405020304" pitchFamily="18" charset="0"/>
              </a:rPr>
              <a:t> The </a:t>
            </a:r>
            <a:r>
              <a:rPr lang="en-US" altLang="en-US" sz="2400" b="1">
                <a:latin typeface="Times New Roman" panose="02020603050405020304" pitchFamily="18" charset="0"/>
              </a:rPr>
              <a:t>least-squares error</a:t>
            </a:r>
            <a:r>
              <a:rPr lang="en-US" altLang="en-US" sz="2400">
                <a:latin typeface="Times New Roman" panose="02020603050405020304" pitchFamily="18" charset="0"/>
              </a:rPr>
              <a:t> is defined as</a:t>
            </a:r>
          </a:p>
          <a:p>
            <a:pPr eaLnBrk="1" hangingPunct="1">
              <a:buFontTx/>
              <a:buChar char="•"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2400">
                <a:latin typeface="Times New Roman" panose="02020603050405020304" pitchFamily="18" charset="0"/>
              </a:rPr>
              <a:t> Out of all possible partitions into K clusters, </a:t>
            </a:r>
          </a:p>
          <a:p>
            <a:pPr eaLnBrk="1" hangingPunct="1"/>
            <a:r>
              <a:rPr lang="en-US" altLang="en-US" sz="2400">
                <a:latin typeface="Times New Roman" panose="02020603050405020304" pitchFamily="18" charset="0"/>
              </a:rPr>
              <a:t>  choose the one that minimizes D.</a:t>
            </a:r>
          </a:p>
        </p:txBody>
      </p:sp>
      <p:sp>
        <p:nvSpPr>
          <p:cNvPr id="15365" name="Text Box 4">
            <a:extLst>
              <a:ext uri="{FF2B5EF4-FFF2-40B4-BE49-F238E27FC236}">
                <a16:creationId xmlns:a16="http://schemas.microsoft.com/office/drawing/2014/main" id="{BB152016-7AC6-4DB3-8F8A-470DE202B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410200"/>
            <a:ext cx="5910263" cy="8318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accent2"/>
                </a:solidFill>
                <a:latin typeface="Times New Roman" panose="02020603050405020304" pitchFamily="18" charset="0"/>
              </a:rPr>
              <a:t>Why don’t we just do this?</a:t>
            </a:r>
          </a:p>
          <a:p>
            <a:pPr eaLnBrk="1" hangingPunct="1"/>
            <a:r>
              <a:rPr lang="en-US" altLang="en-US" sz="2400">
                <a:solidFill>
                  <a:schemeClr val="accent2"/>
                </a:solidFill>
                <a:latin typeface="Times New Roman" panose="02020603050405020304" pitchFamily="18" charset="0"/>
              </a:rPr>
              <a:t>If we could, would we get meaningful objects?</a:t>
            </a:r>
          </a:p>
        </p:txBody>
      </p:sp>
      <p:sp>
        <p:nvSpPr>
          <p:cNvPr id="15366" name="Text Box 5">
            <a:extLst>
              <a:ext uri="{FF2B5EF4-FFF2-40B4-BE49-F238E27FC236}">
                <a16:creationId xmlns:a16="http://schemas.microsoft.com/office/drawing/2014/main" id="{3C20CC66-5D9E-4EE9-87C8-CB3D7F2BD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581400"/>
            <a:ext cx="3121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D = 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      || x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- m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||   .</a:t>
            </a:r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7" name="Text Box 6">
            <a:extLst>
              <a:ext uri="{FF2B5EF4-FFF2-40B4-BE49-F238E27FC236}">
                <a16:creationId xmlns:a16="http://schemas.microsoft.com/office/drawing/2014/main" id="{DF2E2112-A26E-4591-BA88-43429B260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125" y="3919538"/>
            <a:ext cx="1262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k=1 x</a:t>
            </a:r>
            <a:r>
              <a:rPr lang="en-US" altLang="en-US" baseline="-25000">
                <a:solidFill>
                  <a:srgbClr val="FF0000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 C</a:t>
            </a:r>
            <a:r>
              <a:rPr lang="en-US" altLang="en-US" baseline="-250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k</a:t>
            </a:r>
            <a:endParaRPr lang="en-US" altLang="en-US" baseline="-250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8" name="Text Box 7">
            <a:extLst>
              <a:ext uri="{FF2B5EF4-FFF2-40B4-BE49-F238E27FC236}">
                <a16:creationId xmlns:a16="http://schemas.microsoft.com/office/drawing/2014/main" id="{67A8CFD3-AEE3-4462-BB30-E39AB24C6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352800"/>
            <a:ext cx="34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K</a:t>
            </a:r>
          </a:p>
        </p:txBody>
      </p:sp>
      <p:sp>
        <p:nvSpPr>
          <p:cNvPr id="15369" name="Text Box 8">
            <a:extLst>
              <a:ext uri="{FF2B5EF4-FFF2-40B4-BE49-F238E27FC236}">
                <a16:creationId xmlns:a16="http://schemas.microsoft.com/office/drawing/2014/main" id="{07AA06F9-BD0B-49FC-9D39-00097AB40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125" y="34671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20942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>
            <a:extLst>
              <a:ext uri="{FF2B5EF4-FFF2-40B4-BE49-F238E27FC236}">
                <a16:creationId xmlns:a16="http://schemas.microsoft.com/office/drawing/2014/main" id="{D5382502-05CE-403C-B5BC-5F98CF3CF8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5979FFF-0E96-438B-9EB9-ED3D420E1792}" type="slidenum">
              <a:rPr lang="en-US" altLang="en-US"/>
              <a:pPr eaLnBrk="1" hangingPunct="1"/>
              <a:t>49</a:t>
            </a:fld>
            <a:endParaRPr lang="en-US" altLang="en-US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90F39876-B3E3-45D6-B505-9DAAB2B3CD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>
                <a:solidFill>
                  <a:srgbClr val="FF0000"/>
                </a:solidFill>
              </a:rPr>
              <a:t>K-Means Clustering</a:t>
            </a:r>
          </a:p>
        </p:txBody>
      </p:sp>
      <p:sp>
        <p:nvSpPr>
          <p:cNvPr id="16388" name="Text Box 3">
            <a:extLst>
              <a:ext uri="{FF2B5EF4-FFF2-40B4-BE49-F238E27FC236}">
                <a16:creationId xmlns:a16="http://schemas.microsoft.com/office/drawing/2014/main" id="{77EBF3E1-B139-42E6-A17D-BD3B8633A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763" y="2368550"/>
            <a:ext cx="7329487" cy="375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Form K-means clusters from a set of n-dimensional vectors</a:t>
            </a:r>
          </a:p>
          <a:p>
            <a:pPr eaLnBrk="1" hangingPunct="1"/>
            <a:endParaRPr lang="en-US" altLang="en-US" sz="2000">
              <a:latin typeface="Tahoma" panose="020B0604030504040204" pitchFamily="34" charset="0"/>
            </a:endParaRPr>
          </a:p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1. Set ic (iteration count) to 1</a:t>
            </a:r>
          </a:p>
          <a:p>
            <a:pPr eaLnBrk="1" hangingPunct="1"/>
            <a:endParaRPr lang="en-US" altLang="en-US" sz="2000">
              <a:latin typeface="Tahoma" panose="020B0604030504040204" pitchFamily="34" charset="0"/>
            </a:endParaRPr>
          </a:p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2. Choose randomly a set of K means m</a:t>
            </a:r>
            <a:r>
              <a:rPr lang="en-US" altLang="en-US" sz="2000" baseline="-25000">
                <a:latin typeface="Tahoma" panose="020B0604030504040204" pitchFamily="34" charset="0"/>
              </a:rPr>
              <a:t>1</a:t>
            </a:r>
            <a:r>
              <a:rPr lang="en-US" altLang="en-US" sz="2000">
                <a:latin typeface="Tahoma" panose="020B0604030504040204" pitchFamily="34" charset="0"/>
              </a:rPr>
              <a:t>(1), …, m</a:t>
            </a:r>
            <a:r>
              <a:rPr lang="en-US" altLang="en-US" sz="2000" baseline="-25000">
                <a:latin typeface="Tahoma" panose="020B0604030504040204" pitchFamily="34" charset="0"/>
              </a:rPr>
              <a:t>K</a:t>
            </a:r>
            <a:r>
              <a:rPr lang="en-US" altLang="en-US" sz="2000">
                <a:latin typeface="Tahoma" panose="020B0604030504040204" pitchFamily="34" charset="0"/>
              </a:rPr>
              <a:t>(1).</a:t>
            </a:r>
          </a:p>
          <a:p>
            <a:pPr eaLnBrk="1" hangingPunct="1"/>
            <a:endParaRPr lang="en-US" altLang="en-US" sz="2000">
              <a:latin typeface="Tahoma" panose="020B0604030504040204" pitchFamily="34" charset="0"/>
            </a:endParaRPr>
          </a:p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3. 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For each vector x</a:t>
            </a:r>
            <a:r>
              <a:rPr lang="en-US" altLang="en-US" sz="2000" baseline="-25000">
                <a:solidFill>
                  <a:srgbClr val="FF0000"/>
                </a:solidFill>
                <a:latin typeface="Tahoma" panose="020B0604030504040204" pitchFamily="34" charset="0"/>
              </a:rPr>
              <a:t>i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 compute D(x</a:t>
            </a:r>
            <a:r>
              <a:rPr lang="en-US" altLang="en-US" sz="2000" baseline="-25000">
                <a:solidFill>
                  <a:srgbClr val="FF0000"/>
                </a:solidFill>
                <a:latin typeface="Tahoma" panose="020B0604030504040204" pitchFamily="34" charset="0"/>
              </a:rPr>
              <a:t>i 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, m</a:t>
            </a:r>
            <a:r>
              <a:rPr lang="en-US" altLang="en-US" sz="2000" baseline="-25000">
                <a:solidFill>
                  <a:srgbClr val="FF0000"/>
                </a:solidFill>
                <a:latin typeface="Tahoma" panose="020B0604030504040204" pitchFamily="34" charset="0"/>
              </a:rPr>
              <a:t>k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(ic)), k=1,…K</a:t>
            </a:r>
          </a:p>
          <a:p>
            <a:pPr eaLnBrk="1" hangingPunct="1"/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    and assign x</a:t>
            </a:r>
            <a:r>
              <a:rPr lang="en-US" altLang="en-US" sz="2000" baseline="-25000">
                <a:solidFill>
                  <a:srgbClr val="FF0000"/>
                </a:solidFill>
                <a:latin typeface="Tahoma" panose="020B0604030504040204" pitchFamily="34" charset="0"/>
              </a:rPr>
              <a:t>i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 to the cluster C</a:t>
            </a:r>
            <a:r>
              <a:rPr lang="en-US" altLang="en-US" sz="2000" baseline="-25000">
                <a:solidFill>
                  <a:srgbClr val="FF0000"/>
                </a:solidFill>
                <a:latin typeface="Tahoma" panose="020B0604030504040204" pitchFamily="34" charset="0"/>
              </a:rPr>
              <a:t>j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 with nearest mean.</a:t>
            </a:r>
          </a:p>
          <a:p>
            <a:pPr eaLnBrk="1" hangingPunct="1"/>
            <a:endParaRPr lang="en-US" altLang="en-US" sz="2000">
              <a:solidFill>
                <a:schemeClr val="hlink"/>
              </a:solidFill>
              <a:latin typeface="Tahoma" panose="020B0604030504040204" pitchFamily="34" charset="0"/>
            </a:endParaRPr>
          </a:p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4.  Increment ic by 1, update the means to get m</a:t>
            </a:r>
            <a:r>
              <a:rPr lang="en-US" altLang="en-US" sz="2000" baseline="-25000">
                <a:latin typeface="Tahoma" panose="020B0604030504040204" pitchFamily="34" charset="0"/>
              </a:rPr>
              <a:t>1</a:t>
            </a:r>
            <a:r>
              <a:rPr lang="en-US" altLang="en-US" sz="2000">
                <a:latin typeface="Tahoma" panose="020B0604030504040204" pitchFamily="34" charset="0"/>
              </a:rPr>
              <a:t>(ic),…,m</a:t>
            </a:r>
            <a:r>
              <a:rPr lang="en-US" altLang="en-US" sz="2000" baseline="-25000">
                <a:latin typeface="Tahoma" panose="020B0604030504040204" pitchFamily="34" charset="0"/>
              </a:rPr>
              <a:t>K</a:t>
            </a:r>
            <a:r>
              <a:rPr lang="en-US" altLang="en-US" sz="2000">
                <a:latin typeface="Tahoma" panose="020B0604030504040204" pitchFamily="34" charset="0"/>
              </a:rPr>
              <a:t>(ic).</a:t>
            </a:r>
          </a:p>
          <a:p>
            <a:pPr eaLnBrk="1" hangingPunct="1"/>
            <a:endParaRPr lang="en-US" altLang="en-US" sz="2000">
              <a:latin typeface="Tahoma" panose="020B0604030504040204" pitchFamily="34" charset="0"/>
            </a:endParaRPr>
          </a:p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5. Repeat steps 3 and 4 until C</a:t>
            </a:r>
            <a:r>
              <a:rPr lang="en-US" altLang="en-US" sz="2000" baseline="-25000">
                <a:latin typeface="Tahoma" panose="020B0604030504040204" pitchFamily="34" charset="0"/>
              </a:rPr>
              <a:t>k</a:t>
            </a:r>
            <a:r>
              <a:rPr lang="en-US" altLang="en-US" sz="2000">
                <a:latin typeface="Tahoma" panose="020B0604030504040204" pitchFamily="34" charset="0"/>
              </a:rPr>
              <a:t>(ic) = C</a:t>
            </a:r>
            <a:r>
              <a:rPr lang="en-US" altLang="en-US" sz="2000" baseline="-25000">
                <a:latin typeface="Tahoma" panose="020B0604030504040204" pitchFamily="34" charset="0"/>
              </a:rPr>
              <a:t>k</a:t>
            </a:r>
            <a:r>
              <a:rPr lang="en-US" altLang="en-US" sz="2000">
                <a:latin typeface="Tahoma" panose="020B0604030504040204" pitchFamily="34" charset="0"/>
              </a:rPr>
              <a:t>(ic+1) for all k.</a:t>
            </a:r>
          </a:p>
        </p:txBody>
      </p:sp>
    </p:spTree>
    <p:extLst>
      <p:ext uri="{BB962C8B-B14F-4D97-AF65-F5344CB8AC3E}">
        <p14:creationId xmlns:p14="http://schemas.microsoft.com/office/powerpoint/2010/main" val="4197842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>
            <a:extLst>
              <a:ext uri="{FF2B5EF4-FFF2-40B4-BE49-F238E27FC236}">
                <a16:creationId xmlns:a16="http://schemas.microsoft.com/office/drawing/2014/main" id="{208AE18D-56A5-4907-9EB3-06735BAAE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0C91C2A-1D60-44B7-BB46-9ED5F6860E48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en-US" altLang="en-US" sz="14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098C8A43-9708-4420-9F7F-C2B627A000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800975" cy="1143000"/>
          </a:xfrm>
        </p:spPr>
        <p:txBody>
          <a:bodyPr lIns="0" rIns="0"/>
          <a:lstStyle/>
          <a:p>
            <a:pPr eaLnBrk="1" hangingPunct="1"/>
            <a:r>
              <a:rPr lang="en-US" altLang="en-US" sz="3600">
                <a:solidFill>
                  <a:schemeClr val="hlink"/>
                </a:solidFill>
                <a:latin typeface="Times (PCL6)" pitchFamily="18" charset="0"/>
              </a:rPr>
              <a:t>What is a query?</a:t>
            </a:r>
            <a:endParaRPr lang="en-US" altLang="en-US" sz="4000">
              <a:solidFill>
                <a:schemeClr val="hlink"/>
              </a:solidFill>
            </a:endParaRPr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B516E9E1-5504-4C7C-91B6-01331B448A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>
              <a:buFont typeface="Wingdings" panose="05000000000000000000" pitchFamily="2" charset="2"/>
              <a:buNone/>
            </a:pPr>
            <a:endParaRPr lang="en-US" altLang="en-US">
              <a:solidFill>
                <a:schemeClr val="tx2"/>
              </a:solidFill>
            </a:endParaRPr>
          </a:p>
          <a:p>
            <a:pPr lvl="1" eaLnBrk="1" hangingPunct="1"/>
            <a:r>
              <a:rPr lang="en-US" altLang="en-US"/>
              <a:t>an </a:t>
            </a:r>
            <a:r>
              <a:rPr lang="en-US" altLang="en-US">
                <a:solidFill>
                  <a:srgbClr val="008000"/>
                </a:solidFill>
              </a:rPr>
              <a:t>image</a:t>
            </a:r>
            <a:r>
              <a:rPr lang="en-US" altLang="en-US"/>
              <a:t> you already have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/>
              <a:t>  </a:t>
            </a:r>
            <a:endParaRPr lang="en-US" altLang="en-US">
              <a:solidFill>
                <a:srgbClr val="A50021"/>
              </a:solidFill>
            </a:endParaRPr>
          </a:p>
          <a:p>
            <a:pPr lvl="1" eaLnBrk="1" hangingPunct="1"/>
            <a:r>
              <a:rPr lang="en-US" altLang="en-US"/>
              <a:t>a rough </a:t>
            </a:r>
            <a:r>
              <a:rPr lang="en-US" altLang="en-US">
                <a:solidFill>
                  <a:srgbClr val="008000"/>
                </a:solidFill>
              </a:rPr>
              <a:t>sketch</a:t>
            </a:r>
            <a:r>
              <a:rPr lang="en-US" altLang="en-US"/>
              <a:t> you draw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/>
              <a:t>   </a:t>
            </a:r>
            <a:endParaRPr lang="en-US" altLang="en-US">
              <a:solidFill>
                <a:schemeClr val="folHlink"/>
              </a:solidFill>
            </a:endParaRPr>
          </a:p>
          <a:p>
            <a:pPr lvl="1" eaLnBrk="1" hangingPunct="1"/>
            <a:r>
              <a:rPr lang="en-US" altLang="en-US"/>
              <a:t>a </a:t>
            </a:r>
            <a:r>
              <a:rPr lang="en-US" altLang="en-US">
                <a:solidFill>
                  <a:srgbClr val="008000"/>
                </a:solidFill>
              </a:rPr>
              <a:t>symbolic description</a:t>
            </a:r>
            <a:r>
              <a:rPr lang="en-US" altLang="en-US"/>
              <a:t> of what you want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/>
              <a:t>   </a:t>
            </a:r>
            <a:r>
              <a:rPr lang="en-US" altLang="en-US">
                <a:solidFill>
                  <a:schemeClr val="folHlink"/>
                </a:solidFill>
              </a:rPr>
              <a:t>e.g. an image of a man and a woman on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folHlink"/>
                </a:solidFill>
              </a:rPr>
              <a:t>   a beach</a:t>
            </a:r>
          </a:p>
        </p:txBody>
      </p:sp>
    </p:spTree>
    <p:extLst>
      <p:ext uri="{BB962C8B-B14F-4D97-AF65-F5344CB8AC3E}">
        <p14:creationId xmlns:p14="http://schemas.microsoft.com/office/powerpoint/2010/main" val="4641474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>
            <a:extLst>
              <a:ext uri="{FF2B5EF4-FFF2-40B4-BE49-F238E27FC236}">
                <a16:creationId xmlns:a16="http://schemas.microsoft.com/office/drawing/2014/main" id="{9C998EBA-9689-4A91-AA09-4C3972040E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D89BEB3-FA84-41BA-87A8-9008A464B8BC}" type="slidenum">
              <a:rPr lang="en-US" altLang="en-US"/>
              <a:pPr eaLnBrk="1" hangingPunct="1"/>
              <a:t>50</a:t>
            </a:fld>
            <a:endParaRPr lang="en-US" altLang="en-US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8654A55C-A0C8-4F2B-A237-F932DD9D87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Example 1</a:t>
            </a:r>
          </a:p>
        </p:txBody>
      </p:sp>
      <p:pic>
        <p:nvPicPr>
          <p:cNvPr id="17412" name="Picture 3">
            <a:extLst>
              <a:ext uri="{FF2B5EF4-FFF2-40B4-BE49-F238E27FC236}">
                <a16:creationId xmlns:a16="http://schemas.microsoft.com/office/drawing/2014/main" id="{0D3F0CA5-7B30-4E73-B2C4-0573B6E951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6" r="6525" b="29433"/>
          <a:stretch>
            <a:fillRect/>
          </a:stretch>
        </p:blipFill>
        <p:spPr>
          <a:xfrm>
            <a:off x="609600" y="2362200"/>
            <a:ext cx="8077200" cy="3043238"/>
          </a:xfrm>
          <a:noFill/>
        </p:spPr>
      </p:pic>
    </p:spTree>
    <p:extLst>
      <p:ext uri="{BB962C8B-B14F-4D97-AF65-F5344CB8AC3E}">
        <p14:creationId xmlns:p14="http://schemas.microsoft.com/office/powerpoint/2010/main" val="21886923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>
            <a:extLst>
              <a:ext uri="{FF2B5EF4-FFF2-40B4-BE49-F238E27FC236}">
                <a16:creationId xmlns:a16="http://schemas.microsoft.com/office/drawing/2014/main" id="{82837E33-4157-4568-9399-4A8B2B2333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5C6140D-1FCB-4693-94EB-1DBA98E6A8DD}" type="slidenum">
              <a:rPr lang="en-US" altLang="en-US"/>
              <a:pPr eaLnBrk="1" hangingPunct="1"/>
              <a:t>51</a:t>
            </a:fld>
            <a:endParaRPr lang="en-US" altLang="en-US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C5B6DFF1-F209-4058-81B9-1378AA1C3E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Example 2</a:t>
            </a:r>
          </a:p>
        </p:txBody>
      </p:sp>
      <p:pic>
        <p:nvPicPr>
          <p:cNvPr id="18436" name="Picture 3">
            <a:extLst>
              <a:ext uri="{FF2B5EF4-FFF2-40B4-BE49-F238E27FC236}">
                <a16:creationId xmlns:a16="http://schemas.microsoft.com/office/drawing/2014/main" id="{17B07518-C0B7-45D8-A6F2-DAFB0FBCC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6" t="16895" r="23750" b="47656"/>
          <a:stretch>
            <a:fillRect/>
          </a:stretch>
        </p:blipFill>
        <p:spPr bwMode="auto">
          <a:xfrm>
            <a:off x="609600" y="2362200"/>
            <a:ext cx="8001000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0478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>
            <a:extLst>
              <a:ext uri="{FF2B5EF4-FFF2-40B4-BE49-F238E27FC236}">
                <a16:creationId xmlns:a16="http://schemas.microsoft.com/office/drawing/2014/main" id="{452F6344-12FE-413E-942B-EDD3EBFCF8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02200CB-BF8A-4F61-8D69-DC9243600B7F}" type="slidenum">
              <a:rPr lang="en-US" altLang="en-US"/>
              <a:pPr eaLnBrk="1" hangingPunct="1"/>
              <a:t>52</a:t>
            </a:fld>
            <a:endParaRPr lang="en-US" altLang="en-US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19FF041B-9405-4406-A696-569EF7E8AB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Example 3</a:t>
            </a:r>
          </a:p>
        </p:txBody>
      </p:sp>
      <p:pic>
        <p:nvPicPr>
          <p:cNvPr id="19460" name="Picture 3">
            <a:extLst>
              <a:ext uri="{FF2B5EF4-FFF2-40B4-BE49-F238E27FC236}">
                <a16:creationId xmlns:a16="http://schemas.microsoft.com/office/drawing/2014/main" id="{EA58F75B-4634-4F66-9452-833729EF6D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t="17188" r="25000" b="46875"/>
          <a:stretch>
            <a:fillRect/>
          </a:stretch>
        </p:blipFill>
        <p:spPr>
          <a:xfrm>
            <a:off x="538163" y="1928813"/>
            <a:ext cx="8067675" cy="3375025"/>
          </a:xfrm>
          <a:noFill/>
        </p:spPr>
      </p:pic>
    </p:spTree>
    <p:extLst>
      <p:ext uri="{BB962C8B-B14F-4D97-AF65-F5344CB8AC3E}">
        <p14:creationId xmlns:p14="http://schemas.microsoft.com/office/powerpoint/2010/main" val="38774400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>
            <a:extLst>
              <a:ext uri="{FF2B5EF4-FFF2-40B4-BE49-F238E27FC236}">
                <a16:creationId xmlns:a16="http://schemas.microsoft.com/office/drawing/2014/main" id="{FCE2CEBC-5CDD-40C5-84AA-92E11301BF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827FFF3-2D98-41C6-A37F-1FC49D629C89}" type="slidenum">
              <a:rPr lang="en-US" altLang="en-US"/>
              <a:pPr eaLnBrk="1" hangingPunct="1"/>
              <a:t>53</a:t>
            </a:fld>
            <a:endParaRPr lang="en-US" altLang="en-US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2F15D2DE-4C86-4D01-BEB7-2EE546A908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Variants</a:t>
            </a:r>
          </a:p>
        </p:txBody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8B0724D4-B9AB-4DBC-A769-AE1DE0E805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Different ways to initialize the means</a:t>
            </a:r>
          </a:p>
          <a:p>
            <a:pPr eaLnBrk="1" hangingPunct="1"/>
            <a:r>
              <a:rPr lang="en-US" altLang="en-US"/>
              <a:t>Different stopping criteria</a:t>
            </a:r>
          </a:p>
          <a:p>
            <a:pPr eaLnBrk="1" hangingPunct="1"/>
            <a:r>
              <a:rPr lang="en-US" altLang="en-US"/>
              <a:t>Dynamic methods for determining the right number of clusters (K) for a given image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The EM Algorithm: a probabilistic formulation </a:t>
            </a:r>
          </a:p>
        </p:txBody>
      </p:sp>
    </p:spTree>
    <p:extLst>
      <p:ext uri="{BB962C8B-B14F-4D97-AF65-F5344CB8AC3E}">
        <p14:creationId xmlns:p14="http://schemas.microsoft.com/office/powerpoint/2010/main" val="39653014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6">
            <a:extLst>
              <a:ext uri="{FF2B5EF4-FFF2-40B4-BE49-F238E27FC236}">
                <a16:creationId xmlns:a16="http://schemas.microsoft.com/office/drawing/2014/main" id="{D284A083-4A9C-4093-A4A6-49F463285E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D4B9978-D18D-459C-BF8F-6F886BF167B5}" type="slidenum">
              <a:rPr lang="en-US" altLang="en-US"/>
              <a:pPr eaLnBrk="1" hangingPunct="1"/>
              <a:t>54</a:t>
            </a:fld>
            <a:endParaRPr lang="en-US" altLang="en-US"/>
          </a:p>
        </p:txBody>
      </p:sp>
      <p:sp>
        <p:nvSpPr>
          <p:cNvPr id="1028" name="Rectangle 2">
            <a:extLst>
              <a:ext uri="{FF2B5EF4-FFF2-40B4-BE49-F238E27FC236}">
                <a16:creationId xmlns:a16="http://schemas.microsoft.com/office/drawing/2014/main" id="{1C745B59-AC6F-4CBD-9CC7-B44DB9A337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</a:t>
            </a:r>
            <a:r>
              <a:rPr lang="en-US" altLang="en-US"/>
              <a:t> </a:t>
            </a:r>
          </a:p>
        </p:txBody>
      </p:sp>
      <p:sp>
        <p:nvSpPr>
          <p:cNvPr id="1029" name="Rectangle 3">
            <a:extLst>
              <a:ext uri="{FF2B5EF4-FFF2-40B4-BE49-F238E27FC236}">
                <a16:creationId xmlns:a16="http://schemas.microsoft.com/office/drawing/2014/main" id="{6478B70E-25B7-4EDF-87DE-52C0168830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 u="sng"/>
              <a:t>Boot Step</a:t>
            </a:r>
            <a:r>
              <a:rPr lang="en-US" altLang="en-US"/>
              <a:t>:</a:t>
            </a:r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Initialize </a:t>
            </a:r>
            <a:r>
              <a:rPr lang="en-US" altLang="en-US" sz="2400" i="1">
                <a:latin typeface="Times New Roman" panose="02020603050405020304" pitchFamily="18" charset="0"/>
              </a:rPr>
              <a:t>K</a:t>
            </a:r>
            <a:r>
              <a:rPr lang="en-US" altLang="en-US" sz="2400">
                <a:latin typeface="Times New Roman" panose="02020603050405020304" pitchFamily="18" charset="0"/>
              </a:rPr>
              <a:t> clusters: C</a:t>
            </a:r>
            <a:r>
              <a:rPr lang="en-US" altLang="en-US" sz="2400" i="1" baseline="-25000">
                <a:latin typeface="Times New Roman" panose="02020603050405020304" pitchFamily="18" charset="0"/>
              </a:rPr>
              <a:t>1</a:t>
            </a:r>
            <a:r>
              <a:rPr lang="en-US" altLang="en-US" sz="2400" i="1">
                <a:latin typeface="Times New Roman" panose="02020603050405020304" pitchFamily="18" charset="0"/>
              </a:rPr>
              <a:t>, …, C</a:t>
            </a:r>
            <a:r>
              <a:rPr lang="en-US" altLang="en-US" sz="2400" i="1" baseline="-25000">
                <a:latin typeface="Times New Roman" panose="02020603050405020304" pitchFamily="18" charset="0"/>
              </a:rPr>
              <a:t>K</a:t>
            </a:r>
            <a:endParaRPr lang="en-US" altLang="en-US" sz="2400" i="1">
              <a:latin typeface="Times New Roman" panose="02020603050405020304" pitchFamily="18" charset="0"/>
            </a:endParaRPr>
          </a:p>
          <a:p>
            <a:pPr lvl="1" eaLnBrk="1" hangingPunct="1"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	Each cluster is represented by its mean </a:t>
            </a:r>
            <a:r>
              <a:rPr lang="en-US" altLang="en-US" sz="2400" i="1">
                <a:latin typeface="Times New Roman" panose="02020603050405020304" pitchFamily="18" charset="0"/>
              </a:rPr>
              <a:t>m</a:t>
            </a:r>
            <a:r>
              <a:rPr lang="en-US" altLang="en-US" sz="2400" i="1" baseline="-25000">
                <a:latin typeface="Times New Roman" panose="02020603050405020304" pitchFamily="18" charset="0"/>
              </a:rPr>
              <a:t>j</a:t>
            </a:r>
          </a:p>
          <a:p>
            <a:pPr eaLnBrk="1" hangingPunct="1"/>
            <a:r>
              <a:rPr lang="en-US" altLang="en-US" sz="2800" u="sng"/>
              <a:t>Iteration Step</a:t>
            </a:r>
            <a:r>
              <a:rPr lang="en-US" altLang="en-US"/>
              <a:t>:</a:t>
            </a:r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Estimate the cluster for each data point</a:t>
            </a:r>
          </a:p>
          <a:p>
            <a:pPr lvl="1" eaLnBrk="1" hangingPunct="1"/>
            <a:endParaRPr lang="en-US" altLang="en-US"/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Re-estimate the cluster parameters</a:t>
            </a:r>
          </a:p>
          <a:p>
            <a:pPr lvl="1" eaLnBrk="1" hangingPunct="1">
              <a:buFontTx/>
              <a:buNone/>
            </a:pPr>
            <a:endParaRPr lang="en-US" altLang="en-US"/>
          </a:p>
          <a:p>
            <a:pPr lvl="1" eaLnBrk="1" hangingPunct="1">
              <a:buFontTx/>
              <a:buNone/>
            </a:pPr>
            <a:endParaRPr lang="en-US" altLang="en-US" sz="3200"/>
          </a:p>
        </p:txBody>
      </p:sp>
      <p:grpSp>
        <p:nvGrpSpPr>
          <p:cNvPr id="1030" name="Group 4">
            <a:extLst>
              <a:ext uri="{FF2B5EF4-FFF2-40B4-BE49-F238E27FC236}">
                <a16:creationId xmlns:a16="http://schemas.microsoft.com/office/drawing/2014/main" id="{682739EE-ECE6-458A-AB11-A424E3A8BE75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4114800"/>
            <a:ext cx="1981200" cy="457200"/>
            <a:chOff x="1039" y="2680"/>
            <a:chExt cx="1104" cy="288"/>
          </a:xfrm>
        </p:grpSpPr>
        <p:sp>
          <p:nvSpPr>
            <p:cNvPr id="1031" name="Text Box 5">
              <a:extLst>
                <a:ext uri="{FF2B5EF4-FFF2-40B4-BE49-F238E27FC236}">
                  <a16:creationId xmlns:a16="http://schemas.microsoft.com/office/drawing/2014/main" id="{692034A2-48CF-49DB-87C2-1F721E3121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9" y="2680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i="1">
                  <a:latin typeface="Times New Roman" panose="02020603050405020304" pitchFamily="18" charset="0"/>
                </a:rPr>
                <a:t>x</a:t>
              </a:r>
              <a:r>
                <a:rPr lang="en-US" altLang="en-US" sz="2400" i="1" baseline="-25000">
                  <a:latin typeface="Times New Roman" panose="02020603050405020304" pitchFamily="18" charset="0"/>
                </a:rPr>
                <a:t>i</a:t>
              </a:r>
              <a:endParaRPr lang="en-US" altLang="en-US" sz="2400" i="1">
                <a:latin typeface="Times New Roman" panose="02020603050405020304" pitchFamily="18" charset="0"/>
              </a:endParaRPr>
            </a:p>
          </p:txBody>
        </p:sp>
        <p:sp>
          <p:nvSpPr>
            <p:cNvPr id="1032" name="AutoShape 6">
              <a:extLst>
                <a:ext uri="{FF2B5EF4-FFF2-40B4-BE49-F238E27FC236}">
                  <a16:creationId xmlns:a16="http://schemas.microsoft.com/office/drawing/2014/main" id="{00FF04F4-C425-4A8D-A6FE-1EC877F1C1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2796"/>
              <a:ext cx="240" cy="96"/>
            </a:xfrm>
            <a:prstGeom prst="rightArrow">
              <a:avLst>
                <a:gd name="adj1" fmla="val 50000"/>
                <a:gd name="adj2" fmla="val 625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33" name="Text Box 7">
              <a:extLst>
                <a:ext uri="{FF2B5EF4-FFF2-40B4-BE49-F238E27FC236}">
                  <a16:creationId xmlns:a16="http://schemas.microsoft.com/office/drawing/2014/main" id="{16862E3D-99B6-4240-BBE0-967D3881D8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3" y="2680"/>
              <a:ext cx="4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i="1">
                  <a:latin typeface="Times New Roman" panose="02020603050405020304" pitchFamily="18" charset="0"/>
                </a:rPr>
                <a:t>C</a:t>
              </a:r>
              <a:r>
                <a:rPr lang="en-US" altLang="en-US" sz="2400">
                  <a:latin typeface="Times New Roman" panose="02020603050405020304" pitchFamily="18" charset="0"/>
                </a:rPr>
                <a:t>(</a:t>
              </a:r>
              <a:r>
                <a:rPr lang="en-US" altLang="en-US" sz="2400" i="1">
                  <a:latin typeface="Times New Roman" panose="02020603050405020304" pitchFamily="18" charset="0"/>
                </a:rPr>
                <a:t>x</a:t>
              </a:r>
              <a:r>
                <a:rPr lang="en-US" altLang="en-US" sz="2400" i="1" baseline="-25000">
                  <a:latin typeface="Times New Roman" panose="02020603050405020304" pitchFamily="18" charset="0"/>
                </a:rPr>
                <a:t>i</a:t>
              </a:r>
              <a:r>
                <a:rPr lang="en-US" altLang="en-US" sz="2400">
                  <a:latin typeface="Times New Roman" panose="02020603050405020304" pitchFamily="18" charset="0"/>
                </a:rPr>
                <a:t>)</a:t>
              </a:r>
              <a:endParaRPr lang="en-US" altLang="en-US" sz="2400" i="1">
                <a:latin typeface="Times New Roman" panose="02020603050405020304" pitchFamily="18" charset="0"/>
              </a:endParaRPr>
            </a:p>
          </p:txBody>
        </p:sp>
      </p:grpSp>
      <p:graphicFrame>
        <p:nvGraphicFramePr>
          <p:cNvPr id="1026" name="Object 8">
            <a:extLst>
              <a:ext uri="{FF2B5EF4-FFF2-40B4-BE49-F238E27FC236}">
                <a16:creationId xmlns:a16="http://schemas.microsoft.com/office/drawing/2014/main" id="{9CB80BCA-FE38-4C49-886E-9D34D12FAA19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463675" y="5499100"/>
          <a:ext cx="2906713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8" name="Equation" r:id="rId3" imgW="1447560" imgH="241200" progId="Equation.3">
                  <p:embed/>
                </p:oleObj>
              </mc:Choice>
              <mc:Fallback>
                <p:oleObj name="Equation" r:id="rId3" imgW="1447560" imgH="241200" progId="Equation.3">
                  <p:embed/>
                  <p:pic>
                    <p:nvPicPr>
                      <p:cNvPr id="1026" name="Object 8">
                        <a:extLst>
                          <a:ext uri="{FF2B5EF4-FFF2-40B4-BE49-F238E27FC236}">
                            <a16:creationId xmlns:a16="http://schemas.microsoft.com/office/drawing/2014/main" id="{9CB80BCA-FE38-4C49-886E-9D34D12FAA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3675" y="5499100"/>
                        <a:ext cx="2906713" cy="4826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69010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>
            <a:extLst>
              <a:ext uri="{FF2B5EF4-FFF2-40B4-BE49-F238E27FC236}">
                <a16:creationId xmlns:a16="http://schemas.microsoft.com/office/drawing/2014/main" id="{DAD32A56-516F-418B-8AD1-B4F228B6D2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5E6B376-B622-4B3E-B6DF-5C1274A1B3E4}" type="slidenum">
              <a:rPr lang="en-US" altLang="en-US"/>
              <a:pPr eaLnBrk="1" hangingPunct="1"/>
              <a:t>55</a:t>
            </a:fld>
            <a:endParaRPr lang="en-US" altLang="en-US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EF5E9828-F5BC-433E-8587-667286CB13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Example</a:t>
            </a:r>
          </a:p>
        </p:txBody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BE722DF5-6380-4C43-947C-3317F7693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352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09" name="Rectangle 4">
            <a:extLst>
              <a:ext uri="{FF2B5EF4-FFF2-40B4-BE49-F238E27FC236}">
                <a16:creationId xmlns:a16="http://schemas.microsoft.com/office/drawing/2014/main" id="{72507BE7-1FC7-4193-88B1-0A4773383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5814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0" name="Rectangle 5">
            <a:extLst>
              <a:ext uri="{FF2B5EF4-FFF2-40B4-BE49-F238E27FC236}">
                <a16:creationId xmlns:a16="http://schemas.microsoft.com/office/drawing/2014/main" id="{279593C4-0B27-4B58-8DDC-361E5F543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9624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1" name="Rectangle 6">
            <a:extLst>
              <a:ext uri="{FF2B5EF4-FFF2-40B4-BE49-F238E27FC236}">
                <a16:creationId xmlns:a16="http://schemas.microsoft.com/office/drawing/2014/main" id="{074ED2A6-662F-4E9A-AEEF-16E19887D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886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2" name="Rectangle 7">
            <a:extLst>
              <a:ext uri="{FF2B5EF4-FFF2-40B4-BE49-F238E27FC236}">
                <a16:creationId xmlns:a16="http://schemas.microsoft.com/office/drawing/2014/main" id="{5DF40BED-8A51-4160-92F7-91D1E762F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34290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3" name="Rectangle 8">
            <a:extLst>
              <a:ext uri="{FF2B5EF4-FFF2-40B4-BE49-F238E27FC236}">
                <a16:creationId xmlns:a16="http://schemas.microsoft.com/office/drawing/2014/main" id="{1172AC7C-BDFD-47B9-8E06-F36E34362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4" name="Rectangle 9">
            <a:extLst>
              <a:ext uri="{FF2B5EF4-FFF2-40B4-BE49-F238E27FC236}">
                <a16:creationId xmlns:a16="http://schemas.microsoft.com/office/drawing/2014/main" id="{D2A9778C-FB62-419F-9EDA-2EB03378C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114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5" name="Rectangle 10">
            <a:extLst>
              <a:ext uri="{FF2B5EF4-FFF2-40B4-BE49-F238E27FC236}">
                <a16:creationId xmlns:a16="http://schemas.microsoft.com/office/drawing/2014/main" id="{5F4B9E5E-87EC-48E9-9998-CE551877D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9624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6" name="Rectangle 11">
            <a:extLst>
              <a:ext uri="{FF2B5EF4-FFF2-40B4-BE49-F238E27FC236}">
                <a16:creationId xmlns:a16="http://schemas.microsoft.com/office/drawing/2014/main" id="{40B0D9E5-9711-4430-9C0D-86FC953C7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0386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7" name="Rectangle 12">
            <a:extLst>
              <a:ext uri="{FF2B5EF4-FFF2-40B4-BE49-F238E27FC236}">
                <a16:creationId xmlns:a16="http://schemas.microsoft.com/office/drawing/2014/main" id="{6C9612D2-969F-49F8-8AC5-EE74E55AC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45720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8" name="Rectangle 13">
            <a:extLst>
              <a:ext uri="{FF2B5EF4-FFF2-40B4-BE49-F238E27FC236}">
                <a16:creationId xmlns:a16="http://schemas.microsoft.com/office/drawing/2014/main" id="{663443FB-DA92-4894-B0E7-DFB57448B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41910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9" name="Rectangle 14">
            <a:extLst>
              <a:ext uri="{FF2B5EF4-FFF2-40B4-BE49-F238E27FC236}">
                <a16:creationId xmlns:a16="http://schemas.microsoft.com/office/drawing/2014/main" id="{5C707795-0721-48D1-A1C3-D6BD33F77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733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0" name="Rectangle 15">
            <a:extLst>
              <a:ext uri="{FF2B5EF4-FFF2-40B4-BE49-F238E27FC236}">
                <a16:creationId xmlns:a16="http://schemas.microsoft.com/office/drawing/2014/main" id="{95A1165D-88C9-4081-8DA1-3E9E242D1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3886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1" name="Rectangle 16">
            <a:extLst>
              <a:ext uri="{FF2B5EF4-FFF2-40B4-BE49-F238E27FC236}">
                <a16:creationId xmlns:a16="http://schemas.microsoft.com/office/drawing/2014/main" id="{DA280B78-A7F9-430C-A2D2-BBC2D2F20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352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2" name="Rectangle 17">
            <a:extLst>
              <a:ext uri="{FF2B5EF4-FFF2-40B4-BE49-F238E27FC236}">
                <a16:creationId xmlns:a16="http://schemas.microsoft.com/office/drawing/2014/main" id="{235BA91A-BCF2-49BE-8C8E-E5BCB0EBD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8100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3" name="Rectangle 18">
            <a:extLst>
              <a:ext uri="{FF2B5EF4-FFF2-40B4-BE49-F238E27FC236}">
                <a16:creationId xmlns:a16="http://schemas.microsoft.com/office/drawing/2014/main" id="{56D8B9FA-3482-4788-BCCB-28313B6A3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0386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4" name="Rectangle 19">
            <a:extLst>
              <a:ext uri="{FF2B5EF4-FFF2-40B4-BE49-F238E27FC236}">
                <a16:creationId xmlns:a16="http://schemas.microsoft.com/office/drawing/2014/main" id="{CC030C01-CEF3-491B-A3E3-6C4674250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4114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5" name="Rectangle 20">
            <a:extLst>
              <a:ext uri="{FF2B5EF4-FFF2-40B4-BE49-F238E27FC236}">
                <a16:creationId xmlns:a16="http://schemas.microsoft.com/office/drawing/2014/main" id="{89422A17-899A-463D-9F10-126D9F427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267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6" name="Rectangle 21">
            <a:extLst>
              <a:ext uri="{FF2B5EF4-FFF2-40B4-BE49-F238E27FC236}">
                <a16:creationId xmlns:a16="http://schemas.microsoft.com/office/drawing/2014/main" id="{6680B880-A5CA-40C8-985C-F6BFE9033A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4495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7" name="Rectangle 22">
            <a:extLst>
              <a:ext uri="{FF2B5EF4-FFF2-40B4-BE49-F238E27FC236}">
                <a16:creationId xmlns:a16="http://schemas.microsoft.com/office/drawing/2014/main" id="{63E0BE7D-8651-4293-8A07-8E8010519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886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8" name="Rectangle 23">
            <a:extLst>
              <a:ext uri="{FF2B5EF4-FFF2-40B4-BE49-F238E27FC236}">
                <a16:creationId xmlns:a16="http://schemas.microsoft.com/office/drawing/2014/main" id="{EE33D3A1-0419-47C4-B099-3C470C32C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0386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9" name="Rectangle 24">
            <a:extLst>
              <a:ext uri="{FF2B5EF4-FFF2-40B4-BE49-F238E27FC236}">
                <a16:creationId xmlns:a16="http://schemas.microsoft.com/office/drawing/2014/main" id="{960AA952-5275-461F-BE27-EDE9729AF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4495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30" name="Oval 25">
            <a:extLst>
              <a:ext uri="{FF2B5EF4-FFF2-40B4-BE49-F238E27FC236}">
                <a16:creationId xmlns:a16="http://schemas.microsoft.com/office/drawing/2014/main" id="{35CC7F2E-2876-4F7E-930E-A720206E3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733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31" name="Oval 26">
            <a:extLst>
              <a:ext uri="{FF2B5EF4-FFF2-40B4-BE49-F238E27FC236}">
                <a16:creationId xmlns:a16="http://schemas.microsoft.com/office/drawing/2014/main" id="{6BF72A1F-6CB3-42A7-8680-F3BF0524E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4191000"/>
            <a:ext cx="76200" cy="76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32" name="Rectangle 27">
            <a:extLst>
              <a:ext uri="{FF2B5EF4-FFF2-40B4-BE49-F238E27FC236}">
                <a16:creationId xmlns:a16="http://schemas.microsoft.com/office/drawing/2014/main" id="{5634B763-646B-4283-B5C4-120B1D8B5A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886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33" name="Rectangle 28">
            <a:extLst>
              <a:ext uri="{FF2B5EF4-FFF2-40B4-BE49-F238E27FC236}">
                <a16:creationId xmlns:a16="http://schemas.microsoft.com/office/drawing/2014/main" id="{F4FBDEDD-D687-4EE0-9F79-A40DF785A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267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34" name="Rectangle 29">
            <a:extLst>
              <a:ext uri="{FF2B5EF4-FFF2-40B4-BE49-F238E27FC236}">
                <a16:creationId xmlns:a16="http://schemas.microsoft.com/office/drawing/2014/main" id="{2241352C-B00F-4FC7-B770-7BBE4E278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4114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3223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>
            <a:extLst>
              <a:ext uri="{FF2B5EF4-FFF2-40B4-BE49-F238E27FC236}">
                <a16:creationId xmlns:a16="http://schemas.microsoft.com/office/drawing/2014/main" id="{A90BFC39-2680-4E18-9D1E-4049C2DB40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D4D99B5-3B8C-4A07-81FC-70CC63A22D0F}" type="slidenum">
              <a:rPr lang="en-US" altLang="en-US"/>
              <a:pPr eaLnBrk="1" hangingPunct="1"/>
              <a:t>56</a:t>
            </a:fld>
            <a:endParaRPr lang="en-US" altLang="en-US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8A2D878D-C5F7-44E0-8D59-F726B67C17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Example</a:t>
            </a:r>
          </a:p>
        </p:txBody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A86B3D53-B6A2-4D6E-9756-8C524AC89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3528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3" name="Rectangle 4">
            <a:extLst>
              <a:ext uri="{FF2B5EF4-FFF2-40B4-BE49-F238E27FC236}">
                <a16:creationId xmlns:a16="http://schemas.microsoft.com/office/drawing/2014/main" id="{04065A95-24AB-4100-AF62-9DBC284DD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5814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4" name="Rectangle 5">
            <a:extLst>
              <a:ext uri="{FF2B5EF4-FFF2-40B4-BE49-F238E27FC236}">
                <a16:creationId xmlns:a16="http://schemas.microsoft.com/office/drawing/2014/main" id="{9A3488D4-5CF7-4241-9229-25BF781A9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9624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5" name="Rectangle 6">
            <a:extLst>
              <a:ext uri="{FF2B5EF4-FFF2-40B4-BE49-F238E27FC236}">
                <a16:creationId xmlns:a16="http://schemas.microsoft.com/office/drawing/2014/main" id="{3D484581-86DA-44D6-94A2-09A6B6EEC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8862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6" name="Rectangle 7">
            <a:extLst>
              <a:ext uri="{FF2B5EF4-FFF2-40B4-BE49-F238E27FC236}">
                <a16:creationId xmlns:a16="http://schemas.microsoft.com/office/drawing/2014/main" id="{38170ECA-A1A6-491D-9D67-F1C2FF7BA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34290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7" name="Rectangle 8">
            <a:extLst>
              <a:ext uri="{FF2B5EF4-FFF2-40B4-BE49-F238E27FC236}">
                <a16:creationId xmlns:a16="http://schemas.microsoft.com/office/drawing/2014/main" id="{13C00166-F993-4D76-8D45-3D12C2C9D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8" name="Rectangle 9">
            <a:extLst>
              <a:ext uri="{FF2B5EF4-FFF2-40B4-BE49-F238E27FC236}">
                <a16:creationId xmlns:a16="http://schemas.microsoft.com/office/drawing/2014/main" id="{642A1F0B-08E6-4085-8CA3-43D5B7BB7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1148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9" name="Rectangle 10">
            <a:extLst>
              <a:ext uri="{FF2B5EF4-FFF2-40B4-BE49-F238E27FC236}">
                <a16:creationId xmlns:a16="http://schemas.microsoft.com/office/drawing/2014/main" id="{7AE8B681-D442-424A-8FD9-13F6F8E4A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9624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0" name="Rectangle 11">
            <a:extLst>
              <a:ext uri="{FF2B5EF4-FFF2-40B4-BE49-F238E27FC236}">
                <a16:creationId xmlns:a16="http://schemas.microsoft.com/office/drawing/2014/main" id="{D47C5F93-CBA4-4AEA-A44A-B68F74BEA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0386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1" name="Rectangle 12">
            <a:extLst>
              <a:ext uri="{FF2B5EF4-FFF2-40B4-BE49-F238E27FC236}">
                <a16:creationId xmlns:a16="http://schemas.microsoft.com/office/drawing/2014/main" id="{25BBA10E-8D99-4C71-AC04-92B49DDD5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45720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2" name="Rectangle 13">
            <a:extLst>
              <a:ext uri="{FF2B5EF4-FFF2-40B4-BE49-F238E27FC236}">
                <a16:creationId xmlns:a16="http://schemas.microsoft.com/office/drawing/2014/main" id="{31527556-6057-4653-818D-C7BFF5E2CF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41910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3" name="Rectangle 14">
            <a:extLst>
              <a:ext uri="{FF2B5EF4-FFF2-40B4-BE49-F238E27FC236}">
                <a16:creationId xmlns:a16="http://schemas.microsoft.com/office/drawing/2014/main" id="{C0B91BDC-62DC-4E18-A9C2-6FDDC7BE1B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733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4" name="Rectangle 15">
            <a:extLst>
              <a:ext uri="{FF2B5EF4-FFF2-40B4-BE49-F238E27FC236}">
                <a16:creationId xmlns:a16="http://schemas.microsoft.com/office/drawing/2014/main" id="{16EF99F0-A4D6-40C5-92BB-B99CB60C9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38862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5" name="Rectangle 16">
            <a:extLst>
              <a:ext uri="{FF2B5EF4-FFF2-40B4-BE49-F238E27FC236}">
                <a16:creationId xmlns:a16="http://schemas.microsoft.com/office/drawing/2014/main" id="{F25FAE4C-28BE-4C04-893B-54B7E70D8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352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6" name="Rectangle 17">
            <a:extLst>
              <a:ext uri="{FF2B5EF4-FFF2-40B4-BE49-F238E27FC236}">
                <a16:creationId xmlns:a16="http://schemas.microsoft.com/office/drawing/2014/main" id="{A53A04D1-D51E-49DE-98AE-85054F9C0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8100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7" name="Rectangle 18">
            <a:extLst>
              <a:ext uri="{FF2B5EF4-FFF2-40B4-BE49-F238E27FC236}">
                <a16:creationId xmlns:a16="http://schemas.microsoft.com/office/drawing/2014/main" id="{6D60F4D2-815C-48E0-9FE1-154EA2B4A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0386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8" name="Rectangle 19">
            <a:extLst>
              <a:ext uri="{FF2B5EF4-FFF2-40B4-BE49-F238E27FC236}">
                <a16:creationId xmlns:a16="http://schemas.microsoft.com/office/drawing/2014/main" id="{9263CCB7-D14C-4F8B-B074-D87E80659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4114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9" name="Rectangle 20">
            <a:extLst>
              <a:ext uri="{FF2B5EF4-FFF2-40B4-BE49-F238E27FC236}">
                <a16:creationId xmlns:a16="http://schemas.microsoft.com/office/drawing/2014/main" id="{11B1B848-D774-43DB-BB96-76C642B80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2672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0" name="Rectangle 21">
            <a:extLst>
              <a:ext uri="{FF2B5EF4-FFF2-40B4-BE49-F238E27FC236}">
                <a16:creationId xmlns:a16="http://schemas.microsoft.com/office/drawing/2014/main" id="{EE34BD04-78D2-480C-AF07-7011FE970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4495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1" name="Rectangle 22">
            <a:extLst>
              <a:ext uri="{FF2B5EF4-FFF2-40B4-BE49-F238E27FC236}">
                <a16:creationId xmlns:a16="http://schemas.microsoft.com/office/drawing/2014/main" id="{498A6BAB-484F-4D1A-A43A-0829F3B40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8862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2" name="Rectangle 23">
            <a:extLst>
              <a:ext uri="{FF2B5EF4-FFF2-40B4-BE49-F238E27FC236}">
                <a16:creationId xmlns:a16="http://schemas.microsoft.com/office/drawing/2014/main" id="{703D2526-B0D2-4E98-AEBD-5410616A5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0386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3" name="Rectangle 24">
            <a:extLst>
              <a:ext uri="{FF2B5EF4-FFF2-40B4-BE49-F238E27FC236}">
                <a16:creationId xmlns:a16="http://schemas.microsoft.com/office/drawing/2014/main" id="{CABFB917-62C2-47E2-8A17-5F5AD7EE4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4495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4" name="Oval 25">
            <a:extLst>
              <a:ext uri="{FF2B5EF4-FFF2-40B4-BE49-F238E27FC236}">
                <a16:creationId xmlns:a16="http://schemas.microsoft.com/office/drawing/2014/main" id="{078C0A7B-2E6D-405A-9789-5B28B4812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733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5" name="Oval 26">
            <a:extLst>
              <a:ext uri="{FF2B5EF4-FFF2-40B4-BE49-F238E27FC236}">
                <a16:creationId xmlns:a16="http://schemas.microsoft.com/office/drawing/2014/main" id="{B5F43219-C5E4-48F6-9FD9-A0096D12D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4191000"/>
            <a:ext cx="76200" cy="76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6" name="Rectangle 27">
            <a:extLst>
              <a:ext uri="{FF2B5EF4-FFF2-40B4-BE49-F238E27FC236}">
                <a16:creationId xmlns:a16="http://schemas.microsoft.com/office/drawing/2014/main" id="{BFF771B0-023B-4DCF-B966-0422C0AEA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886200"/>
            <a:ext cx="76200" cy="76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7" name="Rectangle 28">
            <a:extLst>
              <a:ext uri="{FF2B5EF4-FFF2-40B4-BE49-F238E27FC236}">
                <a16:creationId xmlns:a16="http://schemas.microsoft.com/office/drawing/2014/main" id="{11F61398-1E67-4AD8-BBD5-DA28D71E0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267200"/>
            <a:ext cx="76200" cy="76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8" name="Rectangle 29">
            <a:extLst>
              <a:ext uri="{FF2B5EF4-FFF2-40B4-BE49-F238E27FC236}">
                <a16:creationId xmlns:a16="http://schemas.microsoft.com/office/drawing/2014/main" id="{9F7C0626-43FC-4D5E-B437-DCA1155DF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4114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9" name="Oval 30">
            <a:extLst>
              <a:ext uri="{FF2B5EF4-FFF2-40B4-BE49-F238E27FC236}">
                <a16:creationId xmlns:a16="http://schemas.microsoft.com/office/drawing/2014/main" id="{40216B92-AE0C-4009-8FAF-F0F29F061609}"/>
              </a:ext>
            </a:extLst>
          </p:cNvPr>
          <p:cNvSpPr>
            <a:spLocks noChangeArrowheads="1"/>
          </p:cNvSpPr>
          <p:nvPr/>
        </p:nvSpPr>
        <p:spPr bwMode="auto">
          <a:xfrm rot="2274968">
            <a:off x="2039938" y="3049588"/>
            <a:ext cx="2225675" cy="1685925"/>
          </a:xfrm>
          <a:prstGeom prst="ellipse">
            <a:avLst/>
          </a:prstGeom>
          <a:noFill/>
          <a:ln w="222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60" name="Oval 31">
            <a:extLst>
              <a:ext uri="{FF2B5EF4-FFF2-40B4-BE49-F238E27FC236}">
                <a16:creationId xmlns:a16="http://schemas.microsoft.com/office/drawing/2014/main" id="{FF6FA4C3-3FC0-48CD-862C-CDE6B6174190}"/>
              </a:ext>
            </a:extLst>
          </p:cNvPr>
          <p:cNvSpPr>
            <a:spLocks noChangeArrowheads="1"/>
          </p:cNvSpPr>
          <p:nvPr/>
        </p:nvSpPr>
        <p:spPr bwMode="auto">
          <a:xfrm rot="1590417">
            <a:off x="4454525" y="3221038"/>
            <a:ext cx="1700213" cy="1803400"/>
          </a:xfrm>
          <a:prstGeom prst="ellips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61" name="Text Box 32">
            <a:extLst>
              <a:ext uri="{FF2B5EF4-FFF2-40B4-BE49-F238E27FC236}">
                <a16:creationId xmlns:a16="http://schemas.microsoft.com/office/drawing/2014/main" id="{D63CF2D5-D200-47C0-AFAC-9D795DAAC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25" y="2020888"/>
            <a:ext cx="4610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</a:rPr>
              <a:t>Where do the red points belong?</a:t>
            </a:r>
          </a:p>
        </p:txBody>
      </p:sp>
    </p:spTree>
    <p:extLst>
      <p:ext uri="{BB962C8B-B14F-4D97-AF65-F5344CB8AC3E}">
        <p14:creationId xmlns:p14="http://schemas.microsoft.com/office/powerpoint/2010/main" val="17983494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6">
            <a:extLst>
              <a:ext uri="{FF2B5EF4-FFF2-40B4-BE49-F238E27FC236}">
                <a16:creationId xmlns:a16="http://schemas.microsoft.com/office/drawing/2014/main" id="{5EB9ED0E-CA1C-44CB-B7A3-D78157D913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22A8CDB-00E2-42AA-814F-3ADB8E48A748}" type="slidenum">
              <a:rPr lang="en-US" altLang="en-US"/>
              <a:pPr eaLnBrk="1" hangingPunct="1"/>
              <a:t>57</a:t>
            </a:fld>
            <a:endParaRPr lang="en-US" altLang="en-US"/>
          </a:p>
        </p:txBody>
      </p:sp>
      <p:sp>
        <p:nvSpPr>
          <p:cNvPr id="2053" name="Rectangle 2">
            <a:extLst>
              <a:ext uri="{FF2B5EF4-FFF2-40B4-BE49-F238E27FC236}">
                <a16:creationId xmlns:a16="http://schemas.microsoft.com/office/drawing/2014/main" id="{990CB575-8116-4DF8-A5B3-7A42CCCCF9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</a:t>
            </a:r>
            <a:r>
              <a:rPr lang="en-US" altLang="en-US">
                <a:solidFill>
                  <a:srgbClr val="FF0000"/>
                </a:solidFill>
                <a:sym typeface="Symbol" panose="05050102010706020507" pitchFamily="18" charset="2"/>
              </a:rPr>
              <a:t> EM</a:t>
            </a:r>
          </a:p>
        </p:txBody>
      </p:sp>
      <p:sp>
        <p:nvSpPr>
          <p:cNvPr id="2054" name="Rectangle 3">
            <a:extLst>
              <a:ext uri="{FF2B5EF4-FFF2-40B4-BE49-F238E27FC236}">
                <a16:creationId xmlns:a16="http://schemas.microsoft.com/office/drawing/2014/main" id="{885A83FA-ECDB-4E1A-A677-6B55EAE632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 u="sng"/>
              <a:t>Boot Step</a:t>
            </a:r>
            <a:r>
              <a:rPr lang="en-US" altLang="en-US"/>
              <a:t>:</a:t>
            </a:r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Initialize </a:t>
            </a:r>
            <a:r>
              <a:rPr lang="en-US" altLang="en-US" sz="2400" i="1">
                <a:latin typeface="Times New Roman" panose="02020603050405020304" pitchFamily="18" charset="0"/>
              </a:rPr>
              <a:t>K</a:t>
            </a:r>
            <a:r>
              <a:rPr lang="en-US" altLang="en-US" sz="2400">
                <a:latin typeface="Times New Roman" panose="02020603050405020304" pitchFamily="18" charset="0"/>
              </a:rPr>
              <a:t> clusters: C</a:t>
            </a:r>
            <a:r>
              <a:rPr lang="en-US" altLang="en-US" sz="2400" i="1" baseline="-25000">
                <a:latin typeface="Times New Roman" panose="02020603050405020304" pitchFamily="18" charset="0"/>
              </a:rPr>
              <a:t>1</a:t>
            </a:r>
            <a:r>
              <a:rPr lang="en-US" altLang="en-US" sz="2400" i="1">
                <a:latin typeface="Times New Roman" panose="02020603050405020304" pitchFamily="18" charset="0"/>
              </a:rPr>
              <a:t>, …, C</a:t>
            </a:r>
            <a:r>
              <a:rPr lang="en-US" altLang="en-US" sz="2400" i="1" baseline="-25000">
                <a:latin typeface="Times New Roman" panose="02020603050405020304" pitchFamily="18" charset="0"/>
              </a:rPr>
              <a:t>K</a:t>
            </a:r>
            <a:endParaRPr lang="en-US" altLang="en-US" sz="2400" i="1">
              <a:latin typeface="Times New Roman" panose="02020603050405020304" pitchFamily="18" charset="0"/>
            </a:endParaRPr>
          </a:p>
          <a:p>
            <a:pPr lvl="1" eaLnBrk="1" hangingPunct="1"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	</a:t>
            </a:r>
            <a:endParaRPr lang="en-US" altLang="en-US" sz="2400" i="1" baseline="-25000"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2800" u="sng"/>
              <a:t>Iteration Step</a:t>
            </a:r>
            <a:r>
              <a:rPr lang="en-US" altLang="en-US"/>
              <a:t>:</a:t>
            </a:r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Estimate the cluster of each data point</a:t>
            </a:r>
          </a:p>
          <a:p>
            <a:pPr lvl="1" eaLnBrk="1" hangingPunct="1"/>
            <a:endParaRPr lang="en-US" altLang="en-US"/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Re-estimate the cluster parameters</a:t>
            </a:r>
          </a:p>
          <a:p>
            <a:pPr lvl="1" eaLnBrk="1" hangingPunct="1">
              <a:buFontTx/>
              <a:buNone/>
            </a:pPr>
            <a:endParaRPr lang="en-US" altLang="en-US"/>
          </a:p>
          <a:p>
            <a:pPr lvl="1" eaLnBrk="1" hangingPunct="1">
              <a:buFontTx/>
              <a:buNone/>
            </a:pPr>
            <a:endParaRPr lang="en-US" altLang="en-US" sz="3200"/>
          </a:p>
        </p:txBody>
      </p:sp>
      <p:sp>
        <p:nvSpPr>
          <p:cNvPr id="2055" name="Text Box 4">
            <a:extLst>
              <a:ext uri="{FF2B5EF4-FFF2-40B4-BE49-F238E27FC236}">
                <a16:creationId xmlns:a16="http://schemas.microsoft.com/office/drawing/2014/main" id="{3AA8E122-4391-4982-BEF7-8275E243E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667000"/>
            <a:ext cx="510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(</a:t>
            </a:r>
            <a:r>
              <a:rPr lang="en-US" altLang="en-US" sz="2400" i="1">
                <a:latin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sz="2400" i="1" baseline="-25000">
                <a:latin typeface="Times New Roman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sz="2400" baseline="-25000">
                <a:latin typeface="Times New Roman" panose="02020603050405020304" pitchFamily="18" charset="0"/>
                <a:sym typeface="Symbol" panose="05050102010706020507" pitchFamily="18" charset="2"/>
              </a:rPr>
              <a:t>,</a:t>
            </a:r>
            <a:r>
              <a:rPr lang="en-US" altLang="en-US" sz="2400">
                <a:latin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sym typeface="Symbol" panose="05050102010706020507" pitchFamily="18" charset="2"/>
              </a:rPr>
              <a:t></a:t>
            </a:r>
            <a:r>
              <a:rPr lang="en-US" altLang="en-US" sz="2400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sz="2400">
                <a:latin typeface="Times" panose="02020603050405020304" pitchFamily="18" charset="0"/>
                <a:sym typeface="Symbol" panose="05050102010706020507" pitchFamily="18" charset="2"/>
              </a:rPr>
              <a:t>) and </a:t>
            </a:r>
            <a:r>
              <a:rPr lang="en-US" altLang="en-US" sz="2400" i="1">
                <a:latin typeface="Times" panose="02020603050405020304" pitchFamily="18" charset="0"/>
              </a:rPr>
              <a:t>P</a:t>
            </a:r>
            <a:r>
              <a:rPr lang="en-US" altLang="en-US" sz="2400">
                <a:latin typeface="Times" panose="02020603050405020304" pitchFamily="18" charset="0"/>
              </a:rPr>
              <a:t>(</a:t>
            </a:r>
            <a:r>
              <a:rPr lang="en-US" altLang="en-US" sz="2400" i="1">
                <a:latin typeface="Times" panose="02020603050405020304" pitchFamily="18" charset="0"/>
              </a:rPr>
              <a:t>C</a:t>
            </a:r>
            <a:r>
              <a:rPr lang="en-US" altLang="en-US" sz="2400" i="1" baseline="-25000">
                <a:latin typeface="Times" panose="02020603050405020304" pitchFamily="18" charset="0"/>
              </a:rPr>
              <a:t>j</a:t>
            </a:r>
            <a:r>
              <a:rPr lang="en-US" altLang="en-US" sz="2400">
                <a:latin typeface="Times" panose="02020603050405020304" pitchFamily="18" charset="0"/>
              </a:rPr>
              <a:t>)</a:t>
            </a:r>
            <a:r>
              <a:rPr lang="en-US" altLang="en-US">
                <a:latin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2400">
                <a:latin typeface="Times" panose="02020603050405020304" pitchFamily="18" charset="0"/>
              </a:rPr>
              <a:t>for each cluster </a:t>
            </a:r>
            <a:r>
              <a:rPr lang="en-US" altLang="en-US" sz="2400" i="1">
                <a:latin typeface="Times" panose="02020603050405020304" pitchFamily="18" charset="0"/>
              </a:rPr>
              <a:t>j.  </a:t>
            </a:r>
          </a:p>
        </p:txBody>
      </p:sp>
      <p:graphicFrame>
        <p:nvGraphicFramePr>
          <p:cNvPr id="2050" name="Object 5">
            <a:extLst>
              <a:ext uri="{FF2B5EF4-FFF2-40B4-BE49-F238E27FC236}">
                <a16:creationId xmlns:a16="http://schemas.microsoft.com/office/drawing/2014/main" id="{823CC9C6-3355-4440-ACDB-1B3E820773A3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447800" y="4038600"/>
          <a:ext cx="1327150" cy="53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90" name="Equation" r:id="rId3" imgW="622080" imgH="241200" progId="Equation.3">
                  <p:embed/>
                </p:oleObj>
              </mc:Choice>
              <mc:Fallback>
                <p:oleObj name="Equation" r:id="rId3" imgW="622080" imgH="241200" progId="Equation.3">
                  <p:embed/>
                  <p:pic>
                    <p:nvPicPr>
                      <p:cNvPr id="2050" name="Object 5">
                        <a:extLst>
                          <a:ext uri="{FF2B5EF4-FFF2-40B4-BE49-F238E27FC236}">
                            <a16:creationId xmlns:a16="http://schemas.microsoft.com/office/drawing/2014/main" id="{823CC9C6-3355-4440-ACDB-1B3E820773A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4038600"/>
                        <a:ext cx="1327150" cy="534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56" name="Group 6">
            <a:extLst>
              <a:ext uri="{FF2B5EF4-FFF2-40B4-BE49-F238E27FC236}">
                <a16:creationId xmlns:a16="http://schemas.microsoft.com/office/drawing/2014/main" id="{1FC2C2DF-28EC-4786-9E4A-9C0558B1077B}"/>
              </a:ext>
            </a:extLst>
          </p:cNvPr>
          <p:cNvGrpSpPr>
            <a:grpSpLocks/>
          </p:cNvGrpSpPr>
          <p:nvPr/>
        </p:nvGrpSpPr>
        <p:grpSpPr bwMode="auto">
          <a:xfrm>
            <a:off x="1295400" y="5105400"/>
            <a:ext cx="4868863" cy="531813"/>
            <a:chOff x="919" y="3800"/>
            <a:chExt cx="3067" cy="335"/>
          </a:xfrm>
        </p:grpSpPr>
        <p:graphicFrame>
          <p:nvGraphicFramePr>
            <p:cNvPr id="2051" name="Object 7">
              <a:extLst>
                <a:ext uri="{FF2B5EF4-FFF2-40B4-BE49-F238E27FC236}">
                  <a16:creationId xmlns:a16="http://schemas.microsoft.com/office/drawing/2014/main" id="{F81E6C96-B68C-4C49-B1A4-B2811FDCB97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919" y="3800"/>
            <a:ext cx="1274" cy="3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291" name="Equation" r:id="rId5" imgW="952200" imgH="241200" progId="Equation.3">
                    <p:embed/>
                  </p:oleObj>
                </mc:Choice>
                <mc:Fallback>
                  <p:oleObj name="Equation" r:id="rId5" imgW="952200" imgH="241200" progId="Equation.3">
                    <p:embed/>
                    <p:pic>
                      <p:nvPicPr>
                        <p:cNvPr id="2051" name="Object 7">
                          <a:extLst>
                            <a:ext uri="{FF2B5EF4-FFF2-40B4-BE49-F238E27FC236}">
                              <a16:creationId xmlns:a16="http://schemas.microsoft.com/office/drawing/2014/main" id="{F81E6C96-B68C-4C49-B1A4-B2811FDCB97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9" y="3800"/>
                          <a:ext cx="1274" cy="3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61" name="Text Box 8">
              <a:extLst>
                <a:ext uri="{FF2B5EF4-FFF2-40B4-BE49-F238E27FC236}">
                  <a16:creationId xmlns:a16="http://schemas.microsoft.com/office/drawing/2014/main" id="{3809FFF7-A698-4C30-A997-008E3215A1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4" y="3840"/>
              <a:ext cx="144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400">
                  <a:latin typeface="Times" panose="02020603050405020304" pitchFamily="18" charset="0"/>
                </a:rPr>
                <a:t>For each cluster </a:t>
              </a:r>
              <a:r>
                <a:rPr lang="en-US" altLang="en-US" sz="2400" i="1">
                  <a:latin typeface="Times" panose="02020603050405020304" pitchFamily="18" charset="0"/>
                </a:rPr>
                <a:t>j</a:t>
              </a:r>
            </a:p>
          </p:txBody>
        </p:sp>
      </p:grpSp>
      <p:sp>
        <p:nvSpPr>
          <p:cNvPr id="2057" name="Text Box 9">
            <a:extLst>
              <a:ext uri="{FF2B5EF4-FFF2-40B4-BE49-F238E27FC236}">
                <a16:creationId xmlns:a16="http://schemas.microsoft.com/office/drawing/2014/main" id="{9EA6D721-5D45-4FD6-928D-EB2383F8F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4038600"/>
            <a:ext cx="1744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chemeClr val="hlink"/>
                </a:solidFill>
                <a:latin typeface="Tahoma" panose="020B0604030504040204" pitchFamily="34" charset="0"/>
              </a:rPr>
              <a:t>Expectation</a:t>
            </a:r>
          </a:p>
        </p:txBody>
      </p:sp>
      <p:sp>
        <p:nvSpPr>
          <p:cNvPr id="2058" name="Text Box 10">
            <a:extLst>
              <a:ext uri="{FF2B5EF4-FFF2-40B4-BE49-F238E27FC236}">
                <a16:creationId xmlns:a16="http://schemas.microsoft.com/office/drawing/2014/main" id="{CB148286-2DDE-4B21-8CBD-71E3C56AA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8175" y="4953000"/>
            <a:ext cx="1927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chemeClr val="hlink"/>
                </a:solidFill>
                <a:latin typeface="Tahoma" panose="020B0604030504040204" pitchFamily="34" charset="0"/>
              </a:rPr>
              <a:t>Maximization</a:t>
            </a:r>
          </a:p>
        </p:txBody>
      </p:sp>
      <p:sp>
        <p:nvSpPr>
          <p:cNvPr id="2059" name="AutoShape 11">
            <a:extLst>
              <a:ext uri="{FF2B5EF4-FFF2-40B4-BE49-F238E27FC236}">
                <a16:creationId xmlns:a16="http://schemas.microsoft.com/office/drawing/2014/main" id="{B9B76239-CDA3-40CD-BBF1-52A308769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41910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60" name="AutoShape 12">
            <a:extLst>
              <a:ext uri="{FF2B5EF4-FFF2-40B4-BE49-F238E27FC236}">
                <a16:creationId xmlns:a16="http://schemas.microsoft.com/office/drawing/2014/main" id="{73100FCB-D8AC-455F-9312-AD4B0D4F4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51054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0847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2DD69-2445-40DC-BCF2-459883F85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covariance matrix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46FC5-5AFA-4778-8F6E-1DD88E8F7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a multidimensional distribution of n dimensions (X</a:t>
            </a:r>
            <a:r>
              <a:rPr lang="en-US" baseline="-25000" dirty="0"/>
              <a:t>1</a:t>
            </a:r>
            <a:r>
              <a:rPr lang="en-US" dirty="0"/>
              <a:t>, X</a:t>
            </a:r>
            <a:r>
              <a:rPr lang="en-US" baseline="-25000" dirty="0"/>
              <a:t>2</a:t>
            </a:r>
            <a:r>
              <a:rPr lang="en-US" dirty="0"/>
              <a:t>, … </a:t>
            </a:r>
            <a:r>
              <a:rPr lang="en-US" dirty="0" err="1"/>
              <a:t>X</a:t>
            </a:r>
            <a:r>
              <a:rPr lang="en-US" baseline="-25000" dirty="0" err="1"/>
              <a:t>n</a:t>
            </a:r>
            <a:r>
              <a:rPr lang="en-US" dirty="0"/>
              <a:t>):</a:t>
            </a:r>
          </a:p>
          <a:p>
            <a:r>
              <a:rPr lang="en-US" dirty="0"/>
              <a:t>Its mean µ is a vector </a:t>
            </a:r>
            <a:r>
              <a:rPr lang="en-US" dirty="0">
                <a:solidFill>
                  <a:srgbClr val="FF0000"/>
                </a:solidFill>
              </a:rPr>
              <a:t>µ = (x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, x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, …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baseline="-25000" dirty="0" err="1">
                <a:solidFill>
                  <a:srgbClr val="FF0000"/>
                </a:solidFill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rgbClr val="0000CC"/>
                </a:solidFill>
              </a:rPr>
              <a:t>   Example: µ = (r, g, b)</a:t>
            </a:r>
          </a:p>
          <a:p>
            <a:r>
              <a:rPr lang="en-US" dirty="0"/>
              <a:t>Its covariance matrix gives the variances and covariances for pairs of variables:</a:t>
            </a:r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n-US" dirty="0">
                <a:solidFill>
                  <a:srgbClr val="FF0000"/>
                </a:solidFill>
              </a:rPr>
              <a:t>Σ = a matrix in which </a:t>
            </a:r>
            <a:r>
              <a:rPr lang="en-US" dirty="0" err="1">
                <a:solidFill>
                  <a:srgbClr val="FF0000"/>
                </a:solidFill>
              </a:rPr>
              <a:t>Σ</a:t>
            </a:r>
            <a:r>
              <a:rPr lang="en-US" baseline="-25000" dirty="0" err="1">
                <a:solidFill>
                  <a:srgbClr val="FF0000"/>
                </a:solidFill>
              </a:rPr>
              <a:t>ii</a:t>
            </a:r>
            <a:r>
              <a:rPr lang="en-US" dirty="0">
                <a:solidFill>
                  <a:srgbClr val="FF0000"/>
                </a:solidFill>
              </a:rPr>
              <a:t> = </a:t>
            </a:r>
            <a:r>
              <a:rPr lang="el-GR" dirty="0">
                <a:solidFill>
                  <a:srgbClr val="FF0000"/>
                </a:solidFill>
              </a:rPr>
              <a:t>σ</a:t>
            </a:r>
            <a:r>
              <a:rPr lang="en-US" baseline="-25000" dirty="0">
                <a:solidFill>
                  <a:srgbClr val="FF0000"/>
                </a:solidFill>
              </a:rPr>
              <a:t>i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(variance)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and </a:t>
            </a:r>
            <a:r>
              <a:rPr lang="en-US" dirty="0" err="1">
                <a:solidFill>
                  <a:srgbClr val="FF0000"/>
                </a:solidFill>
              </a:rPr>
              <a:t>Σ</a:t>
            </a:r>
            <a:r>
              <a:rPr lang="en-US" baseline="-25000" dirty="0" err="1">
                <a:solidFill>
                  <a:srgbClr val="FF0000"/>
                </a:solidFill>
              </a:rPr>
              <a:t>ij</a:t>
            </a:r>
            <a:r>
              <a:rPr lang="en-US" baseline="-25000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= </a:t>
            </a:r>
            <a:r>
              <a:rPr lang="en-US" dirty="0" err="1">
                <a:solidFill>
                  <a:srgbClr val="FF0000"/>
                </a:solidFill>
              </a:rPr>
              <a:t>Cov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baseline="-25000" dirty="0" err="1">
                <a:solidFill>
                  <a:srgbClr val="FF0000"/>
                </a:solidFill>
              </a:rPr>
              <a:t>i</a:t>
            </a:r>
            <a:r>
              <a:rPr lang="en-US" dirty="0" err="1">
                <a:solidFill>
                  <a:srgbClr val="FF0000"/>
                </a:solidFill>
              </a:rPr>
              <a:t>,X</a:t>
            </a:r>
            <a:r>
              <a:rPr lang="en-US" baseline="-25000" dirty="0" err="1">
                <a:solidFill>
                  <a:srgbClr val="FF0000"/>
                </a:solidFill>
              </a:rPr>
              <a:t>j</a:t>
            </a:r>
            <a:r>
              <a:rPr lang="en-US" dirty="0">
                <a:solidFill>
                  <a:srgbClr val="FF0000"/>
                </a:solidFill>
              </a:rPr>
              <a:t>) (covariance of two)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F807A7-D309-46AE-A2FC-EEE9CF300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B323C8-9B21-4CBC-8318-4B0E4EB7723C}" type="slidenum">
              <a:rPr lang="en-US" altLang="en-US" smtClean="0"/>
              <a:pPr>
                <a:defRPr/>
              </a:pPr>
              <a:t>58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30247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>
            <a:extLst>
              <a:ext uri="{FF2B5EF4-FFF2-40B4-BE49-F238E27FC236}">
                <a16:creationId xmlns:a16="http://schemas.microsoft.com/office/drawing/2014/main" id="{10F1645B-FD12-46AF-9F7A-46028EF78B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F2EBBBF-979B-4E4D-9485-08D0EDFCF5D7}" type="slidenum">
              <a:rPr lang="en-US" altLang="en-US"/>
              <a:pPr eaLnBrk="1" hangingPunct="1"/>
              <a:t>59</a:t>
            </a:fld>
            <a:endParaRPr lang="en-US" altLang="en-US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132EDDB3-73A1-412A-B0F3-F799BA7E9C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solidFill>
                  <a:srgbClr val="FF0000"/>
                </a:solidFill>
              </a:rPr>
              <a:t>1-D EM with Gaussian Distributions</a:t>
            </a:r>
          </a:p>
        </p:txBody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2EC60E9A-F409-4AE2-B86E-AC041036E4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Each cluster C</a:t>
            </a:r>
            <a:r>
              <a:rPr lang="en-US" altLang="en-US" baseline="-25000"/>
              <a:t>j</a:t>
            </a:r>
            <a:r>
              <a:rPr lang="en-US" altLang="en-US"/>
              <a:t> is represented by a Gaussian distribution N(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 , 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).</a:t>
            </a:r>
          </a:p>
          <a:p>
            <a:pPr eaLnBrk="1" hangingPunct="1"/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Initialization: For each cluster C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 initialize its mean 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 , variance 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, and weight 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. </a:t>
            </a:r>
          </a:p>
        </p:txBody>
      </p:sp>
      <p:sp>
        <p:nvSpPr>
          <p:cNvPr id="23557" name="Line 4">
            <a:extLst>
              <a:ext uri="{FF2B5EF4-FFF2-40B4-BE49-F238E27FC236}">
                <a16:creationId xmlns:a16="http://schemas.microsoft.com/office/drawing/2014/main" id="{860C8211-26CC-4453-9585-E159C2303788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39624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8" name="Line 5">
            <a:extLst>
              <a:ext uri="{FF2B5EF4-FFF2-40B4-BE49-F238E27FC236}">
                <a16:creationId xmlns:a16="http://schemas.microsoft.com/office/drawing/2014/main" id="{47AF1B88-2567-4FF2-A774-B3DF6DCFF8E9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39624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9" name="Line 6">
            <a:extLst>
              <a:ext uri="{FF2B5EF4-FFF2-40B4-BE49-F238E27FC236}">
                <a16:creationId xmlns:a16="http://schemas.microsoft.com/office/drawing/2014/main" id="{A84E340C-C296-4EDE-A1A9-BDF7CDA827E6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39624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0" name="Line 7">
            <a:extLst>
              <a:ext uri="{FF2B5EF4-FFF2-40B4-BE49-F238E27FC236}">
                <a16:creationId xmlns:a16="http://schemas.microsoft.com/office/drawing/2014/main" id="{62E9F94B-FDE1-4116-A4A9-4C4C3CF1A80B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51054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1" name="Line 8">
            <a:extLst>
              <a:ext uri="{FF2B5EF4-FFF2-40B4-BE49-F238E27FC236}">
                <a16:creationId xmlns:a16="http://schemas.microsoft.com/office/drawing/2014/main" id="{EC357BC9-5542-4459-B6DF-BF2109834D6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51054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2" name="Line 9">
            <a:extLst>
              <a:ext uri="{FF2B5EF4-FFF2-40B4-BE49-F238E27FC236}">
                <a16:creationId xmlns:a16="http://schemas.microsoft.com/office/drawing/2014/main" id="{B37900FE-4187-481D-8962-0C4097BFF76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51054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3" name="Text Box 10">
            <a:extLst>
              <a:ext uri="{FF2B5EF4-FFF2-40B4-BE49-F238E27FC236}">
                <a16:creationId xmlns:a16="http://schemas.microsoft.com/office/drawing/2014/main" id="{53CBEADD-BF3D-4DAB-BFB3-9AC895D07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334000"/>
            <a:ext cx="1227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N(</a:t>
            </a:r>
            <a:r>
              <a:rPr lang="en-US" altLang="en-US">
                <a:sym typeface="Symbol" panose="05050102010706020507" pitchFamily="18" charset="2"/>
              </a:rPr>
              <a:t></a:t>
            </a:r>
            <a:r>
              <a:rPr lang="en-US" altLang="en-US" baseline="-25000">
                <a:sym typeface="Symbol" panose="05050102010706020507" pitchFamily="18" charset="2"/>
              </a:rPr>
              <a:t>1</a:t>
            </a:r>
            <a:r>
              <a:rPr lang="en-US" altLang="en-US">
                <a:sym typeface="Symbol" panose="05050102010706020507" pitchFamily="18" charset="2"/>
              </a:rPr>
              <a:t> , </a:t>
            </a:r>
            <a:r>
              <a:rPr lang="en-US" altLang="en-US" baseline="-25000">
                <a:sym typeface="Symbol" panose="05050102010706020507" pitchFamily="18" charset="2"/>
              </a:rPr>
              <a:t>1</a:t>
            </a:r>
            <a:r>
              <a:rPr lang="en-US" altLang="en-US">
                <a:sym typeface="Symbol" panose="05050102010706020507" pitchFamily="18" charset="2"/>
              </a:rPr>
              <a:t>)</a:t>
            </a:r>
          </a:p>
          <a:p>
            <a:pPr eaLnBrk="1" hangingPunct="1"/>
            <a:r>
              <a:rPr lang="en-US" altLang="en-US">
                <a:sym typeface="Symbol" panose="05050102010706020507" pitchFamily="18" charset="2"/>
              </a:rPr>
              <a:t></a:t>
            </a:r>
            <a:r>
              <a:rPr lang="en-US" altLang="en-US" baseline="-25000">
                <a:sym typeface="Symbol" panose="05050102010706020507" pitchFamily="18" charset="2"/>
              </a:rPr>
              <a:t>1</a:t>
            </a:r>
            <a:r>
              <a:rPr lang="en-US" altLang="en-US">
                <a:sym typeface="Symbol" panose="05050102010706020507" pitchFamily="18" charset="2"/>
              </a:rPr>
              <a:t> = P(C</a:t>
            </a:r>
            <a:r>
              <a:rPr lang="en-US" altLang="en-US" baseline="-25000">
                <a:sym typeface="Symbol" panose="05050102010706020507" pitchFamily="18" charset="2"/>
              </a:rPr>
              <a:t>1</a:t>
            </a:r>
            <a:r>
              <a:rPr lang="en-US" altLang="en-US">
                <a:sym typeface="Symbol" panose="05050102010706020507" pitchFamily="18" charset="2"/>
              </a:rPr>
              <a:t>)</a:t>
            </a:r>
          </a:p>
        </p:txBody>
      </p:sp>
      <p:sp>
        <p:nvSpPr>
          <p:cNvPr id="23564" name="Text Box 11">
            <a:extLst>
              <a:ext uri="{FF2B5EF4-FFF2-40B4-BE49-F238E27FC236}">
                <a16:creationId xmlns:a16="http://schemas.microsoft.com/office/drawing/2014/main" id="{AA883212-6641-4A12-AA96-233B4EB56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2725" y="5291138"/>
            <a:ext cx="1227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N(</a:t>
            </a:r>
            <a:r>
              <a:rPr lang="en-US" altLang="en-US">
                <a:sym typeface="Symbol" panose="05050102010706020507" pitchFamily="18" charset="2"/>
              </a:rPr>
              <a:t></a:t>
            </a:r>
            <a:r>
              <a:rPr lang="en-US" altLang="en-US" baseline="-25000">
                <a:sym typeface="Symbol" panose="05050102010706020507" pitchFamily="18" charset="2"/>
              </a:rPr>
              <a:t>2</a:t>
            </a:r>
            <a:r>
              <a:rPr lang="en-US" altLang="en-US">
                <a:sym typeface="Symbol" panose="05050102010706020507" pitchFamily="18" charset="2"/>
              </a:rPr>
              <a:t> , </a:t>
            </a:r>
            <a:r>
              <a:rPr lang="en-US" altLang="en-US" baseline="-25000">
                <a:sym typeface="Symbol" panose="05050102010706020507" pitchFamily="18" charset="2"/>
              </a:rPr>
              <a:t>2</a:t>
            </a:r>
            <a:r>
              <a:rPr lang="en-US" altLang="en-US">
                <a:sym typeface="Symbol" panose="05050102010706020507" pitchFamily="18" charset="2"/>
              </a:rPr>
              <a:t>)</a:t>
            </a:r>
          </a:p>
          <a:p>
            <a:pPr eaLnBrk="1" hangingPunct="1"/>
            <a:r>
              <a:rPr lang="en-US" altLang="en-US">
                <a:sym typeface="Symbol" panose="05050102010706020507" pitchFamily="18" charset="2"/>
              </a:rPr>
              <a:t></a:t>
            </a:r>
            <a:r>
              <a:rPr lang="en-US" altLang="en-US" baseline="-25000">
                <a:sym typeface="Symbol" panose="05050102010706020507" pitchFamily="18" charset="2"/>
              </a:rPr>
              <a:t>2</a:t>
            </a:r>
            <a:r>
              <a:rPr lang="en-US" altLang="en-US">
                <a:sym typeface="Symbol" panose="05050102010706020507" pitchFamily="18" charset="2"/>
              </a:rPr>
              <a:t> = P(C</a:t>
            </a:r>
            <a:r>
              <a:rPr lang="en-US" altLang="en-US" baseline="-25000">
                <a:sym typeface="Symbol" panose="05050102010706020507" pitchFamily="18" charset="2"/>
              </a:rPr>
              <a:t>2</a:t>
            </a:r>
            <a:r>
              <a:rPr lang="en-US" altLang="en-US">
                <a:sym typeface="Symbol" panose="05050102010706020507" pitchFamily="18" charset="2"/>
              </a:rPr>
              <a:t>)</a:t>
            </a:r>
            <a:endParaRPr lang="en-US" altLang="en-US"/>
          </a:p>
        </p:txBody>
      </p:sp>
      <p:sp>
        <p:nvSpPr>
          <p:cNvPr id="23565" name="Text Box 12">
            <a:extLst>
              <a:ext uri="{FF2B5EF4-FFF2-40B4-BE49-F238E27FC236}">
                <a16:creationId xmlns:a16="http://schemas.microsoft.com/office/drawing/2014/main" id="{A76CA3BA-2DC1-47C9-8165-6B82F1710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25" y="5291138"/>
            <a:ext cx="1227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N(</a:t>
            </a:r>
            <a:r>
              <a:rPr lang="en-US" altLang="en-US">
                <a:sym typeface="Symbol" panose="05050102010706020507" pitchFamily="18" charset="2"/>
              </a:rPr>
              <a:t></a:t>
            </a:r>
            <a:r>
              <a:rPr lang="en-US" altLang="en-US" baseline="-25000">
                <a:sym typeface="Symbol" panose="05050102010706020507" pitchFamily="18" charset="2"/>
              </a:rPr>
              <a:t>3</a:t>
            </a:r>
            <a:r>
              <a:rPr lang="en-US" altLang="en-US">
                <a:sym typeface="Symbol" panose="05050102010706020507" pitchFamily="18" charset="2"/>
              </a:rPr>
              <a:t> , </a:t>
            </a:r>
            <a:r>
              <a:rPr lang="en-US" altLang="en-US" baseline="-25000">
                <a:sym typeface="Symbol" panose="05050102010706020507" pitchFamily="18" charset="2"/>
              </a:rPr>
              <a:t>3</a:t>
            </a:r>
            <a:r>
              <a:rPr lang="en-US" altLang="en-US">
                <a:sym typeface="Symbol" panose="05050102010706020507" pitchFamily="18" charset="2"/>
              </a:rPr>
              <a:t>)</a:t>
            </a:r>
          </a:p>
          <a:p>
            <a:pPr eaLnBrk="1" hangingPunct="1"/>
            <a:r>
              <a:rPr lang="en-US" altLang="en-US">
                <a:sym typeface="Symbol" panose="05050102010706020507" pitchFamily="18" charset="2"/>
              </a:rPr>
              <a:t></a:t>
            </a:r>
            <a:r>
              <a:rPr lang="en-US" altLang="en-US" baseline="-25000">
                <a:sym typeface="Symbol" panose="05050102010706020507" pitchFamily="18" charset="2"/>
              </a:rPr>
              <a:t>3</a:t>
            </a:r>
            <a:r>
              <a:rPr lang="en-US" altLang="en-US">
                <a:sym typeface="Symbol" panose="05050102010706020507" pitchFamily="18" charset="2"/>
              </a:rPr>
              <a:t> = P(C</a:t>
            </a:r>
            <a:r>
              <a:rPr lang="en-US" altLang="en-US" baseline="-25000">
                <a:sym typeface="Symbol" panose="05050102010706020507" pitchFamily="18" charset="2"/>
              </a:rPr>
              <a:t>3</a:t>
            </a:r>
            <a:r>
              <a:rPr lang="en-US" altLang="en-US">
                <a:sym typeface="Symbol" panose="05050102010706020507" pitchFamily="18" charset="2"/>
              </a:rPr>
              <a:t>)</a:t>
            </a:r>
            <a:endParaRPr lang="en-US" altLang="en-US"/>
          </a:p>
        </p:txBody>
      </p:sp>
      <p:pic>
        <p:nvPicPr>
          <p:cNvPr id="23566" name="Picture 13">
            <a:extLst>
              <a:ext uri="{FF2B5EF4-FFF2-40B4-BE49-F238E27FC236}">
                <a16:creationId xmlns:a16="http://schemas.microsoft.com/office/drawing/2014/main" id="{F68F82D9-C4D4-4E72-93F9-258AB552C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38600"/>
            <a:ext cx="10953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7" name="Picture 14">
            <a:extLst>
              <a:ext uri="{FF2B5EF4-FFF2-40B4-BE49-F238E27FC236}">
                <a16:creationId xmlns:a16="http://schemas.microsoft.com/office/drawing/2014/main" id="{C3DA9514-E4DF-4A12-AE27-40DA1F80A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191000"/>
            <a:ext cx="137160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8" name="Picture 15">
            <a:extLst>
              <a:ext uri="{FF2B5EF4-FFF2-40B4-BE49-F238E27FC236}">
                <a16:creationId xmlns:a16="http://schemas.microsoft.com/office/drawing/2014/main" id="{6D12F8F6-5351-479F-966F-F6DD0BD11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962400"/>
            <a:ext cx="9429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094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4">
            <a:extLst>
              <a:ext uri="{FF2B5EF4-FFF2-40B4-BE49-F238E27FC236}">
                <a16:creationId xmlns:a16="http://schemas.microsoft.com/office/drawing/2014/main" id="{48381E1D-E5A6-45EE-B9D7-2FBFBD16E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32C7A6E-9406-4730-A1C6-73D4C14BB9F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en-US" altLang="en-US" sz="14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F3A2C66B-09AD-4373-BFF9-747FC704D6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Some Systems You Can Try</a:t>
            </a:r>
          </a:p>
        </p:txBody>
      </p:sp>
      <p:sp>
        <p:nvSpPr>
          <p:cNvPr id="7173" name="Text Box 5">
            <a:extLst>
              <a:ext uri="{FF2B5EF4-FFF2-40B4-BE49-F238E27FC236}">
                <a16:creationId xmlns:a16="http://schemas.microsoft.com/office/drawing/2014/main" id="{B40E8A37-B0E3-4342-9DA7-DEFD56643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13" y="3124200"/>
            <a:ext cx="8366125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  <a:defRPr/>
            </a:pPr>
            <a:r>
              <a:rPr lang="en-US" altLang="en-US" sz="2400" dirty="0"/>
              <a:t> Corbis sells sold high-quality images for use in advertising,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400" dirty="0"/>
              <a:t>   marketing, illustrating, etc. </a:t>
            </a:r>
            <a:r>
              <a:rPr lang="en-US" altLang="en-US" sz="2400" dirty="0">
                <a:solidFill>
                  <a:srgbClr val="FF0000"/>
                </a:solidFill>
              </a:rPr>
              <a:t>Corbis was sold to a Chinese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400" dirty="0">
                <a:solidFill>
                  <a:srgbClr val="FF0000"/>
                </a:solidFill>
              </a:rPr>
              <a:t>   company, but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400" dirty="0">
                <a:solidFill>
                  <a:srgbClr val="FF0000"/>
                </a:solidFill>
              </a:rPr>
              <a:t> 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defRPr/>
            </a:pPr>
            <a:r>
              <a:rPr lang="en-US" altLang="en-US" sz="2400" dirty="0">
                <a:solidFill>
                  <a:srgbClr val="FF0000"/>
                </a:solidFill>
              </a:rPr>
              <a:t>Getty images now provides the image sales.</a:t>
            </a:r>
            <a:endParaRPr lang="en-US" altLang="en-US" sz="2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  <a:defRPr/>
            </a:pPr>
            <a:r>
              <a:rPr lang="en-US" altLang="en-US" sz="2400" dirty="0"/>
              <a:t> </a:t>
            </a:r>
            <a:r>
              <a:rPr lang="en-US" altLang="en-US" sz="1800" dirty="0">
                <a:hlinkClick r:id="rId2"/>
              </a:rPr>
              <a:t>http://www.gettyimages.com/search/2/image?excludenudity=true&amp;sort=best</a:t>
            </a:r>
            <a:endParaRPr lang="en-US" altLang="en-US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  <a:defRPr/>
            </a:pPr>
            <a:endParaRPr lang="en-US" altLang="en-US" sz="1800" dirty="0"/>
          </a:p>
        </p:txBody>
      </p:sp>
      <p:cxnSp>
        <p:nvCxnSpPr>
          <p:cNvPr id="9221" name="Straight Connector 2">
            <a:extLst>
              <a:ext uri="{FF2B5EF4-FFF2-40B4-BE49-F238E27FC236}">
                <a16:creationId xmlns:a16="http://schemas.microsoft.com/office/drawing/2014/main" id="{ECA54A4B-CD05-4910-9BBE-E7ED28B3CE6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76400" y="3236913"/>
            <a:ext cx="457200" cy="304800"/>
          </a:xfrm>
          <a:prstGeom prst="line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1666357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>
            <a:extLst>
              <a:ext uri="{FF2B5EF4-FFF2-40B4-BE49-F238E27FC236}">
                <a16:creationId xmlns:a16="http://schemas.microsoft.com/office/drawing/2014/main" id="{97637E47-3D38-4D40-9B30-04362BA8CD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ED8DFE3-EDE0-47A9-8DEC-C92BFB95A3FB}" type="slidenum">
              <a:rPr lang="en-US" altLang="en-US"/>
              <a:pPr eaLnBrk="1" hangingPunct="1"/>
              <a:t>60</a:t>
            </a:fld>
            <a:endParaRPr lang="en-US" altLang="en-US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F01FECDF-D104-4C9E-8AFC-4D1F12DB70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Expectation</a:t>
            </a:r>
          </a:p>
        </p:txBody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CFB5F71C-404E-40E8-8810-5B05E51FF3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/>
              <a:t>For each point x</a:t>
            </a:r>
            <a:r>
              <a:rPr lang="en-US" altLang="en-US" baseline="-25000"/>
              <a:t>i</a:t>
            </a:r>
            <a:r>
              <a:rPr lang="en-US" altLang="en-US"/>
              <a:t> and  each cluster C</a:t>
            </a:r>
            <a:r>
              <a:rPr lang="en-US" altLang="en-US" baseline="-25000"/>
              <a:t>j</a:t>
            </a:r>
            <a:r>
              <a:rPr lang="en-US" altLang="en-US"/>
              <a:t>  compute P(C</a:t>
            </a:r>
            <a:r>
              <a:rPr lang="en-US" altLang="en-US" baseline="-25000"/>
              <a:t>j</a:t>
            </a:r>
            <a:r>
              <a:rPr lang="en-US" altLang="en-US"/>
              <a:t> | x</a:t>
            </a:r>
            <a:r>
              <a:rPr lang="en-US" altLang="en-US" baseline="-25000"/>
              <a:t>i</a:t>
            </a:r>
            <a:r>
              <a:rPr lang="en-US" altLang="en-US"/>
              <a:t>).</a:t>
            </a:r>
          </a:p>
          <a:p>
            <a:pPr eaLnBrk="1" hangingPunct="1">
              <a:lnSpc>
                <a:spcPct val="90000"/>
              </a:lnSpc>
            </a:pPr>
            <a:endParaRPr lang="en-US" altLang="en-US"/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P(C</a:t>
            </a:r>
            <a:r>
              <a:rPr lang="en-US" altLang="en-US" baseline="-25000"/>
              <a:t>j</a:t>
            </a:r>
            <a:r>
              <a:rPr lang="en-US" altLang="en-US"/>
              <a:t> | x</a:t>
            </a:r>
            <a:r>
              <a:rPr lang="en-US" altLang="en-US" baseline="-25000"/>
              <a:t>i</a:t>
            </a:r>
            <a:r>
              <a:rPr lang="en-US" altLang="en-US"/>
              <a:t>) = P(x</a:t>
            </a:r>
            <a:r>
              <a:rPr lang="en-US" altLang="en-US" baseline="-25000"/>
              <a:t>i </a:t>
            </a:r>
            <a:r>
              <a:rPr lang="en-US" altLang="en-US"/>
              <a:t>| C</a:t>
            </a:r>
            <a:r>
              <a:rPr lang="en-US" altLang="en-US" baseline="-25000"/>
              <a:t>j</a:t>
            </a:r>
            <a:r>
              <a:rPr lang="en-US" altLang="en-US"/>
              <a:t>) P(C</a:t>
            </a:r>
            <a:r>
              <a:rPr lang="en-US" altLang="en-US" baseline="-25000"/>
              <a:t>j </a:t>
            </a:r>
            <a:r>
              <a:rPr lang="en-US" altLang="en-US"/>
              <a:t>) / P(x</a:t>
            </a:r>
            <a:r>
              <a:rPr lang="en-US" altLang="en-US" baseline="-25000"/>
              <a:t>i</a:t>
            </a:r>
            <a:r>
              <a:rPr lang="en-US" altLang="en-US"/>
              <a:t>)</a:t>
            </a:r>
          </a:p>
          <a:p>
            <a:pPr eaLnBrk="1" hangingPunct="1">
              <a:lnSpc>
                <a:spcPct val="90000"/>
              </a:lnSpc>
            </a:pPr>
            <a:endParaRPr lang="en-US" altLang="en-US"/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P(x</a:t>
            </a:r>
            <a:r>
              <a:rPr lang="en-US" altLang="en-US" baseline="-25000"/>
              <a:t>i</a:t>
            </a:r>
            <a:r>
              <a:rPr lang="en-US" altLang="en-US"/>
              <a:t>) = </a:t>
            </a:r>
            <a:r>
              <a:rPr lang="en-US" altLang="en-US">
                <a:sym typeface="Symbol" panose="05050102010706020507" pitchFamily="18" charset="2"/>
              </a:rPr>
              <a:t> </a:t>
            </a:r>
            <a:r>
              <a:rPr lang="en-US" altLang="en-US"/>
              <a:t>P(x</a:t>
            </a:r>
            <a:r>
              <a:rPr lang="en-US" altLang="en-US" baseline="-25000"/>
              <a:t>i </a:t>
            </a:r>
            <a:r>
              <a:rPr lang="en-US" altLang="en-US"/>
              <a:t>| C</a:t>
            </a:r>
            <a:r>
              <a:rPr lang="en-US" altLang="en-US" baseline="-25000"/>
              <a:t>j</a:t>
            </a:r>
            <a:r>
              <a:rPr lang="en-US" altLang="en-US"/>
              <a:t>) P(C</a:t>
            </a:r>
            <a:r>
              <a:rPr lang="en-US" altLang="en-US" baseline="-25000"/>
              <a:t>j</a:t>
            </a:r>
            <a:r>
              <a:rPr lang="en-US" altLang="en-US"/>
              <a:t>)</a:t>
            </a:r>
          </a:p>
          <a:p>
            <a:pPr eaLnBrk="1" hangingPunct="1">
              <a:lnSpc>
                <a:spcPct val="90000"/>
              </a:lnSpc>
            </a:pPr>
            <a:endParaRPr lang="en-US" altLang="en-US"/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solidFill>
                  <a:srgbClr val="FF0000"/>
                </a:solidFill>
              </a:rPr>
              <a:t>Where do we get P(x</a:t>
            </a:r>
            <a:r>
              <a:rPr lang="en-US" altLang="en-US" baseline="-25000">
                <a:solidFill>
                  <a:srgbClr val="FF0000"/>
                </a:solidFill>
              </a:rPr>
              <a:t>i </a:t>
            </a:r>
            <a:r>
              <a:rPr lang="en-US" altLang="en-US">
                <a:solidFill>
                  <a:srgbClr val="FF0000"/>
                </a:solidFill>
              </a:rPr>
              <a:t>| C</a:t>
            </a:r>
            <a:r>
              <a:rPr lang="en-US" altLang="en-US" baseline="-25000">
                <a:solidFill>
                  <a:srgbClr val="FF0000"/>
                </a:solidFill>
              </a:rPr>
              <a:t>j</a:t>
            </a:r>
            <a:r>
              <a:rPr lang="en-US" altLang="en-US">
                <a:solidFill>
                  <a:srgbClr val="FF0000"/>
                </a:solidFill>
              </a:rPr>
              <a:t>)  and P(C</a:t>
            </a:r>
            <a:r>
              <a:rPr lang="en-US" altLang="en-US" baseline="-25000">
                <a:solidFill>
                  <a:srgbClr val="FF0000"/>
                </a:solidFill>
              </a:rPr>
              <a:t>j</a:t>
            </a:r>
            <a:r>
              <a:rPr lang="en-US" altLang="en-US">
                <a:solidFill>
                  <a:srgbClr val="FF0000"/>
                </a:solidFill>
              </a:rPr>
              <a:t>)?</a:t>
            </a:r>
          </a:p>
        </p:txBody>
      </p:sp>
      <p:sp>
        <p:nvSpPr>
          <p:cNvPr id="24581" name="Text Box 4">
            <a:extLst>
              <a:ext uri="{FF2B5EF4-FFF2-40B4-BE49-F238E27FC236}">
                <a16:creationId xmlns:a16="http://schemas.microsoft.com/office/drawing/2014/main" id="{847825A6-5BF7-431D-95D3-5B89C6FC2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4648200"/>
            <a:ext cx="234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12106105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>
            <a:extLst>
              <a:ext uri="{FF2B5EF4-FFF2-40B4-BE49-F238E27FC236}">
                <a16:creationId xmlns:a16="http://schemas.microsoft.com/office/drawing/2014/main" id="{42D6EFAD-8964-4144-8606-40EB7C7F36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2169CC0-136A-474C-AEE8-EA6354862304}" type="slidenum">
              <a:rPr lang="en-US" altLang="en-US"/>
              <a:pPr eaLnBrk="1" hangingPunct="1"/>
              <a:t>61</a:t>
            </a:fld>
            <a:endParaRPr lang="en-US" altLang="en-US"/>
          </a:p>
        </p:txBody>
      </p:sp>
      <p:pic>
        <p:nvPicPr>
          <p:cNvPr id="25603" name="Picture 4">
            <a:extLst>
              <a:ext uri="{FF2B5EF4-FFF2-40B4-BE49-F238E27FC236}">
                <a16:creationId xmlns:a16="http://schemas.microsoft.com/office/drawing/2014/main" id="{DBDD9712-8EDF-488F-A1E0-EF3CD41F4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58000" r="64999" b="28999"/>
          <a:stretch>
            <a:fillRect/>
          </a:stretch>
        </p:blipFill>
        <p:spPr bwMode="auto">
          <a:xfrm>
            <a:off x="1752600" y="1905000"/>
            <a:ext cx="54864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5">
            <a:extLst>
              <a:ext uri="{FF2B5EF4-FFF2-40B4-BE49-F238E27FC236}">
                <a16:creationId xmlns:a16="http://schemas.microsoft.com/office/drawing/2014/main" id="{F6BC06D5-59B6-4E7F-8D9B-2C3A7B84E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25" y="1055688"/>
            <a:ext cx="6269038" cy="478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en-US" altLang="en-US" sz="2800"/>
              <a:t>Use the pdf for a normal distribution:</a:t>
            </a:r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r>
              <a:rPr lang="en-US" altLang="en-US" sz="2800"/>
              <a:t> Use </a:t>
            </a:r>
            <a:r>
              <a:rPr lang="en-US" altLang="en-US" sz="2800">
                <a:sym typeface="Symbol" panose="05050102010706020507" pitchFamily="18" charset="2"/>
              </a:rPr>
              <a:t></a:t>
            </a:r>
            <a:r>
              <a:rPr lang="en-US" altLang="en-US" sz="2800" baseline="-25000">
                <a:sym typeface="Symbol" panose="05050102010706020507" pitchFamily="18" charset="2"/>
              </a:rPr>
              <a:t>j</a:t>
            </a:r>
            <a:r>
              <a:rPr lang="en-US" altLang="en-US" sz="2800">
                <a:sym typeface="Symbol" panose="05050102010706020507" pitchFamily="18" charset="2"/>
              </a:rPr>
              <a:t> = P(C</a:t>
            </a:r>
            <a:r>
              <a:rPr lang="en-US" altLang="en-US" sz="2800" baseline="-25000">
                <a:sym typeface="Symbol" panose="05050102010706020507" pitchFamily="18" charset="2"/>
              </a:rPr>
              <a:t>j</a:t>
            </a:r>
            <a:r>
              <a:rPr lang="en-US" altLang="en-US" sz="2800">
                <a:sym typeface="Symbol" panose="05050102010706020507" pitchFamily="18" charset="2"/>
              </a:rPr>
              <a:t>) from the current</a:t>
            </a:r>
          </a:p>
          <a:p>
            <a:pPr eaLnBrk="1" hangingPunct="1"/>
            <a:r>
              <a:rPr lang="en-US" altLang="en-US" sz="2800">
                <a:sym typeface="Symbol" panose="05050102010706020507" pitchFamily="18" charset="2"/>
              </a:rPr>
              <a:t>     parameters of cluster C</a:t>
            </a:r>
            <a:r>
              <a:rPr lang="en-US" altLang="en-US" sz="2800" baseline="-25000">
                <a:sym typeface="Symbol" panose="05050102010706020507" pitchFamily="18" charset="2"/>
              </a:rPr>
              <a:t>j</a:t>
            </a:r>
            <a:r>
              <a:rPr lang="en-US" altLang="en-US" sz="2800">
                <a:sym typeface="Symbol" panose="05050102010706020507" pitchFamily="18" charset="2"/>
              </a:rPr>
              <a:t>.</a:t>
            </a:r>
          </a:p>
          <a:p>
            <a:pPr eaLnBrk="1" hangingPunct="1"/>
            <a:r>
              <a:rPr lang="en-US" altLang="en-US" sz="2800">
                <a:sym typeface="Symbol" panose="05050102010706020507" pitchFamily="18" charset="2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19318215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6">
            <a:extLst>
              <a:ext uri="{FF2B5EF4-FFF2-40B4-BE49-F238E27FC236}">
                <a16:creationId xmlns:a16="http://schemas.microsoft.com/office/drawing/2014/main" id="{3846F437-5513-4FF9-B540-4C580788B2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A3495F5-1173-4934-9695-DF3BFDE6E7D7}" type="slidenum">
              <a:rPr lang="en-US" altLang="en-US"/>
              <a:pPr eaLnBrk="1" hangingPunct="1"/>
              <a:t>62</a:t>
            </a:fld>
            <a:endParaRPr lang="en-US" altLang="en-US"/>
          </a:p>
        </p:txBody>
      </p:sp>
      <p:sp>
        <p:nvSpPr>
          <p:cNvPr id="3078" name="Rectangle 2">
            <a:extLst>
              <a:ext uri="{FF2B5EF4-FFF2-40B4-BE49-F238E27FC236}">
                <a16:creationId xmlns:a16="http://schemas.microsoft.com/office/drawing/2014/main" id="{8D030FC7-F936-42A1-B08A-7729E04137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Maximization</a:t>
            </a:r>
          </a:p>
        </p:txBody>
      </p:sp>
      <p:sp>
        <p:nvSpPr>
          <p:cNvPr id="3079" name="Rectangle 3">
            <a:extLst>
              <a:ext uri="{FF2B5EF4-FFF2-40B4-BE49-F238E27FC236}">
                <a16:creationId xmlns:a16="http://schemas.microsoft.com/office/drawing/2014/main" id="{B1E1617D-3F2A-4A69-85C2-4DEABE54CE1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800"/>
              <a:t>Having computed P(C</a:t>
            </a:r>
            <a:r>
              <a:rPr lang="en-US" altLang="en-US" sz="2800" baseline="-25000"/>
              <a:t>j</a:t>
            </a:r>
            <a:r>
              <a:rPr lang="en-US" altLang="en-US" sz="2800"/>
              <a:t> | x</a:t>
            </a:r>
            <a:r>
              <a:rPr lang="en-US" altLang="en-US" sz="2800" baseline="-25000"/>
              <a:t>i</a:t>
            </a:r>
            <a:r>
              <a:rPr lang="en-US" altLang="en-US" sz="2800"/>
              <a:t>) for each point x</a:t>
            </a:r>
            <a:r>
              <a:rPr lang="en-US" altLang="en-US" sz="2800" baseline="-25000"/>
              <a:t>i</a:t>
            </a:r>
            <a:r>
              <a:rPr lang="en-US" altLang="en-US" sz="2800"/>
              <a:t> and each cluster C</a:t>
            </a:r>
            <a:r>
              <a:rPr lang="en-US" altLang="en-US" sz="2800" baseline="-25000"/>
              <a:t>j</a:t>
            </a:r>
            <a:r>
              <a:rPr lang="en-US" altLang="en-US" sz="2800"/>
              <a:t>, use them to compute new mean, variance, and weight for each cluster.</a:t>
            </a:r>
          </a:p>
        </p:txBody>
      </p:sp>
      <p:graphicFrame>
        <p:nvGraphicFramePr>
          <p:cNvPr id="3074" name="Object 4">
            <a:extLst>
              <a:ext uri="{FF2B5EF4-FFF2-40B4-BE49-F238E27FC236}">
                <a16:creationId xmlns:a16="http://schemas.microsoft.com/office/drawing/2014/main" id="{C291410F-651E-4E76-8682-EEF72D5D5790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5486400" y="1676400"/>
          <a:ext cx="2133600" cy="105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22" name="Equation" r:id="rId3" imgW="1333440" imgH="660240" progId="Equation.3">
                  <p:embed/>
                </p:oleObj>
              </mc:Choice>
              <mc:Fallback>
                <p:oleObj name="Equation" r:id="rId3" imgW="1333440" imgH="660240" progId="Equation.3">
                  <p:embed/>
                  <p:pic>
                    <p:nvPicPr>
                      <p:cNvPr id="3074" name="Object 4">
                        <a:extLst>
                          <a:ext uri="{FF2B5EF4-FFF2-40B4-BE49-F238E27FC236}">
                            <a16:creationId xmlns:a16="http://schemas.microsoft.com/office/drawing/2014/main" id="{C291410F-651E-4E76-8682-EEF72D5D579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1676400"/>
                        <a:ext cx="2133600" cy="1057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6">
            <a:extLst>
              <a:ext uri="{FF2B5EF4-FFF2-40B4-BE49-F238E27FC236}">
                <a16:creationId xmlns:a16="http://schemas.microsoft.com/office/drawing/2014/main" id="{3DCC009D-6A90-42EA-A120-737C18C68D7B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5638800" y="3200400"/>
          <a:ext cx="3200400" cy="96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23" name="Equation" r:id="rId5" imgW="2400120" imgH="660240" progId="Equation.3">
                  <p:embed/>
                </p:oleObj>
              </mc:Choice>
              <mc:Fallback>
                <p:oleObj name="Equation" r:id="rId5" imgW="2400120" imgH="660240" progId="Equation.3">
                  <p:embed/>
                  <p:pic>
                    <p:nvPicPr>
                      <p:cNvPr id="3075" name="Object 6">
                        <a:extLst>
                          <a:ext uri="{FF2B5EF4-FFF2-40B4-BE49-F238E27FC236}">
                            <a16:creationId xmlns:a16="http://schemas.microsoft.com/office/drawing/2014/main" id="{3DCC009D-6A90-42EA-A120-737C18C68D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696"/>
                      <a:stretch>
                        <a:fillRect/>
                      </a:stretch>
                    </p:blipFill>
                    <p:spPr bwMode="auto">
                      <a:xfrm>
                        <a:off x="5638800" y="3200400"/>
                        <a:ext cx="3200400" cy="963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8">
            <a:extLst>
              <a:ext uri="{FF2B5EF4-FFF2-40B4-BE49-F238E27FC236}">
                <a16:creationId xmlns:a16="http://schemas.microsoft.com/office/drawing/2014/main" id="{04482B08-1C4F-4335-A133-16C79FB14A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62600" y="4724400"/>
          <a:ext cx="2136775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24" name="Equation" r:id="rId7" imgW="1346040" imgH="520560" progId="Equation.3">
                  <p:embed/>
                </p:oleObj>
              </mc:Choice>
              <mc:Fallback>
                <p:oleObj name="Equation" r:id="rId7" imgW="1346040" imgH="520560" progId="Equation.3">
                  <p:embed/>
                  <p:pic>
                    <p:nvPicPr>
                      <p:cNvPr id="3076" name="Object 8">
                        <a:extLst>
                          <a:ext uri="{FF2B5EF4-FFF2-40B4-BE49-F238E27FC236}">
                            <a16:creationId xmlns:a16="http://schemas.microsoft.com/office/drawing/2014/main" id="{04482B08-1C4F-4335-A133-16C79FB14A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4724400"/>
                        <a:ext cx="2136775" cy="86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0" name="Text Box 9">
            <a:extLst>
              <a:ext uri="{FF2B5EF4-FFF2-40B4-BE49-F238E27FC236}">
                <a16:creationId xmlns:a16="http://schemas.microsoft.com/office/drawing/2014/main" id="{0E3B1C19-2494-4DA3-8F4F-D7FF109A1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9525" y="3462338"/>
            <a:ext cx="384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ym typeface="Symbol" panose="05050102010706020507" pitchFamily="18" charset="2"/>
              </a:rPr>
              <a:t></a:t>
            </a:r>
            <a:r>
              <a:rPr lang="en-US" altLang="en-US" baseline="-25000">
                <a:sym typeface="Symbol" panose="05050102010706020507" pitchFamily="18" charset="2"/>
              </a:rPr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40666986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6">
            <a:extLst>
              <a:ext uri="{FF2B5EF4-FFF2-40B4-BE49-F238E27FC236}">
                <a16:creationId xmlns:a16="http://schemas.microsoft.com/office/drawing/2014/main" id="{7DA9BFF7-94D4-4579-BB9A-28DBF6CED5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6755CB0-7EEA-43B7-B816-CAABC7D47159}" type="slidenum">
              <a:rPr lang="en-US" altLang="en-US"/>
              <a:pPr eaLnBrk="1" hangingPunct="1"/>
              <a:t>63</a:t>
            </a:fld>
            <a:endParaRPr lang="en-US" altLang="en-US"/>
          </a:p>
        </p:txBody>
      </p:sp>
      <p:sp>
        <p:nvSpPr>
          <p:cNvPr id="4100" name="Text Box 2">
            <a:extLst>
              <a:ext uri="{FF2B5EF4-FFF2-40B4-BE49-F238E27FC236}">
                <a16:creationId xmlns:a16="http://schemas.microsoft.com/office/drawing/2014/main" id="{1B223AF0-DDCB-419A-B9D1-3B096BC1C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514600"/>
            <a:ext cx="1676400" cy="2027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>
                <a:latin typeface="Times" panose="02020603050405020304" pitchFamily="18" charset="0"/>
              </a:rPr>
              <a:t>…</a:t>
            </a:r>
          </a:p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>
                <a:latin typeface="Times" panose="02020603050405020304" pitchFamily="18" charset="0"/>
              </a:rPr>
              <a:t>…</a:t>
            </a:r>
          </a:p>
        </p:txBody>
      </p:sp>
      <p:sp>
        <p:nvSpPr>
          <p:cNvPr id="4101" name="Rectangle 3">
            <a:extLst>
              <a:ext uri="{FF2B5EF4-FFF2-40B4-BE49-F238E27FC236}">
                <a16:creationId xmlns:a16="http://schemas.microsoft.com/office/drawing/2014/main" id="{9454B563-DD79-4E66-9EED-9D4D6E58B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514600"/>
            <a:ext cx="22860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latin typeface="Times" panose="02020603050405020304" pitchFamily="18" charset="0"/>
              </a:rPr>
              <a:t>Cluster Parameters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</a:p>
          <a:p>
            <a:pPr algn="ctr"/>
            <a:endParaRPr lang="en-US" altLang="en-US" i="1" baseline="-25000">
              <a:latin typeface="Times" panose="02020603050405020304" pitchFamily="18" charset="0"/>
            </a:endParaRPr>
          </a:p>
          <a:p>
            <a:pPr algn="ctr"/>
            <a:r>
              <a:rPr lang="en-US" altLang="en-US">
                <a:latin typeface="Times" panose="02020603050405020304" pitchFamily="18" charset="0"/>
              </a:rPr>
              <a:t>…</a:t>
            </a:r>
            <a:endParaRPr lang="en-US" altLang="en-US" i="1">
              <a:latin typeface="Times" panose="02020603050405020304" pitchFamily="18" charset="0"/>
            </a:endParaRP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k</a:t>
            </a:r>
          </a:p>
        </p:txBody>
      </p:sp>
      <p:sp>
        <p:nvSpPr>
          <p:cNvPr id="4102" name="Rectangle 4">
            <a:extLst>
              <a:ext uri="{FF2B5EF4-FFF2-40B4-BE49-F238E27FC236}">
                <a16:creationId xmlns:a16="http://schemas.microsoft.com/office/drawing/2014/main" id="{2DC8ACB2-ED94-4320-BBA9-357A7412D4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FF0000"/>
                </a:solidFill>
              </a:rPr>
              <a:t>Multi-Dimensional </a:t>
            </a:r>
            <a:r>
              <a:rPr lang="en-US" altLang="en-US" sz="4000" dirty="0">
                <a:solidFill>
                  <a:srgbClr val="0000CC"/>
                </a:solidFill>
              </a:rPr>
              <a:t>Expectation</a:t>
            </a:r>
            <a:r>
              <a:rPr lang="en-US" altLang="en-US" sz="4000" dirty="0">
                <a:solidFill>
                  <a:srgbClr val="FF0000"/>
                </a:solidFill>
              </a:rPr>
              <a:t> Step</a:t>
            </a:r>
            <a:br>
              <a:rPr lang="en-US" altLang="en-US" sz="4000" dirty="0">
                <a:solidFill>
                  <a:srgbClr val="FF0000"/>
                </a:solidFill>
              </a:rPr>
            </a:br>
            <a:r>
              <a:rPr lang="en-US" altLang="en-US" sz="4000" dirty="0">
                <a:solidFill>
                  <a:srgbClr val="FF0000"/>
                </a:solidFill>
              </a:rPr>
              <a:t>for Color Image Segmentation</a:t>
            </a:r>
          </a:p>
        </p:txBody>
      </p:sp>
      <p:sp>
        <p:nvSpPr>
          <p:cNvPr id="4103" name="Text Box 5">
            <a:extLst>
              <a:ext uri="{FF2B5EF4-FFF2-40B4-BE49-F238E27FC236}">
                <a16:creationId xmlns:a16="http://schemas.microsoft.com/office/drawing/2014/main" id="{FDFE60D6-6044-4341-BE1D-C526D9328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981200"/>
            <a:ext cx="16557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Input (Known)</a:t>
            </a:r>
          </a:p>
        </p:txBody>
      </p:sp>
      <p:sp>
        <p:nvSpPr>
          <p:cNvPr id="4104" name="Text Box 6">
            <a:extLst>
              <a:ext uri="{FF2B5EF4-FFF2-40B4-BE49-F238E27FC236}">
                <a16:creationId xmlns:a16="http://schemas.microsoft.com/office/drawing/2014/main" id="{18048C85-450D-4832-ABC7-2F15798AB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1981200"/>
            <a:ext cx="20240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Input (Estimation)</a:t>
            </a:r>
          </a:p>
        </p:txBody>
      </p:sp>
      <p:sp>
        <p:nvSpPr>
          <p:cNvPr id="4105" name="Text Box 7">
            <a:extLst>
              <a:ext uri="{FF2B5EF4-FFF2-40B4-BE49-F238E27FC236}">
                <a16:creationId xmlns:a16="http://schemas.microsoft.com/office/drawing/2014/main" id="{E00D1330-98C0-4C1E-8427-4AAEA3E24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1981200"/>
            <a:ext cx="879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Output</a:t>
            </a:r>
          </a:p>
        </p:txBody>
      </p:sp>
      <p:sp>
        <p:nvSpPr>
          <p:cNvPr id="4106" name="Text Box 8">
            <a:extLst>
              <a:ext uri="{FF2B5EF4-FFF2-40B4-BE49-F238E27FC236}">
                <a16:creationId xmlns:a16="http://schemas.microsoft.com/office/drawing/2014/main" id="{7E4E8172-9E85-4832-954D-FD9EB545B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004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latin typeface="Tahoma" panose="020B0604030504040204" pitchFamily="34" charset="0"/>
              </a:rPr>
              <a:t>+</a:t>
            </a:r>
          </a:p>
        </p:txBody>
      </p:sp>
      <p:sp>
        <p:nvSpPr>
          <p:cNvPr id="4107" name="AutoShape 9">
            <a:extLst>
              <a:ext uri="{FF2B5EF4-FFF2-40B4-BE49-F238E27FC236}">
                <a16:creationId xmlns:a16="http://schemas.microsoft.com/office/drawing/2014/main" id="{A6D717C8-EC99-425B-8699-AF288B9F5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76600"/>
            <a:ext cx="533400" cy="228600"/>
          </a:xfrm>
          <a:prstGeom prst="rightArrow">
            <a:avLst>
              <a:gd name="adj1" fmla="val 50000"/>
              <a:gd name="adj2" fmla="val 5833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08" name="Rectangle 10">
            <a:extLst>
              <a:ext uri="{FF2B5EF4-FFF2-40B4-BE49-F238E27FC236}">
                <a16:creationId xmlns:a16="http://schemas.microsoft.com/office/drawing/2014/main" id="{DB06A354-F83C-4515-A7B2-615F11FC3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2514600"/>
            <a:ext cx="21336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latin typeface="Times" panose="02020603050405020304" pitchFamily="18" charset="0"/>
              </a:rPr>
              <a:t>Classification Results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</a:rPr>
              <a:t>p</a:t>
            </a:r>
            <a:r>
              <a:rPr lang="en-US" altLang="en-US">
                <a:latin typeface="Times" panose="02020603050405020304" pitchFamily="18" charset="0"/>
              </a:rPr>
              <a:t>(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…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</a:rPr>
              <a:t>p</a:t>
            </a:r>
            <a:r>
              <a:rPr lang="en-US" altLang="en-US">
                <a:latin typeface="Times" panose="02020603050405020304" pitchFamily="18" charset="0"/>
              </a:rPr>
              <a:t>(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…</a:t>
            </a:r>
          </a:p>
        </p:txBody>
      </p:sp>
      <p:graphicFrame>
        <p:nvGraphicFramePr>
          <p:cNvPr id="4098" name="Object 11">
            <a:extLst>
              <a:ext uri="{FF2B5EF4-FFF2-40B4-BE49-F238E27FC236}">
                <a16:creationId xmlns:a16="http://schemas.microsoft.com/office/drawing/2014/main" id="{F90958F9-1641-49E0-9C73-C0D444FE4B7B}"/>
              </a:ext>
            </a:extLst>
          </p:cNvPr>
          <p:cNvGraphicFramePr>
            <a:graphicFrameLocks noGrp="1" noChangeAspect="1"/>
          </p:cNvGraphicFramePr>
          <p:nvPr>
            <p:ph idx="4294967295"/>
          </p:nvPr>
        </p:nvGraphicFramePr>
        <p:xfrm>
          <a:off x="898525" y="4827588"/>
          <a:ext cx="6756400" cy="128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1" name="Equation" r:id="rId3" imgW="3187440" imgH="583920" progId="Equation.3">
                  <p:embed/>
                </p:oleObj>
              </mc:Choice>
              <mc:Fallback>
                <p:oleObj name="Equation" r:id="rId3" imgW="3187440" imgH="583920" progId="Equation.3">
                  <p:embed/>
                  <p:pic>
                    <p:nvPicPr>
                      <p:cNvPr id="4098" name="Object 11">
                        <a:extLst>
                          <a:ext uri="{FF2B5EF4-FFF2-40B4-BE49-F238E27FC236}">
                            <a16:creationId xmlns:a16="http://schemas.microsoft.com/office/drawing/2014/main" id="{F90958F9-1641-49E0-9C73-C0D444FE4B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8525" y="4827588"/>
                        <a:ext cx="6756400" cy="1289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45976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>
            <a:extLst>
              <a:ext uri="{FF2B5EF4-FFF2-40B4-BE49-F238E27FC236}">
                <a16:creationId xmlns:a16="http://schemas.microsoft.com/office/drawing/2014/main" id="{A9FE5CB7-1A16-44A8-8AD0-3FADD4C9BF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5A9B761-F132-47DD-9F3C-8D438BF686B1}" type="slidenum">
              <a:rPr lang="en-US" altLang="en-US"/>
              <a:pPr eaLnBrk="1" hangingPunct="1"/>
              <a:t>64</a:t>
            </a:fld>
            <a:endParaRPr lang="en-US" altLang="en-US"/>
          </a:p>
        </p:txBody>
      </p:sp>
      <p:sp>
        <p:nvSpPr>
          <p:cNvPr id="5126" name="Text Box 2">
            <a:extLst>
              <a:ext uri="{FF2B5EF4-FFF2-40B4-BE49-F238E27FC236}">
                <a16:creationId xmlns:a16="http://schemas.microsoft.com/office/drawing/2014/main" id="{1C41A884-2904-48E7-805F-14C326A1B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514600"/>
            <a:ext cx="1676400" cy="2027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>
                <a:latin typeface="Times" panose="02020603050405020304" pitchFamily="18" charset="0"/>
              </a:rPr>
              <a:t>…</a:t>
            </a:r>
          </a:p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>
                <a:latin typeface="Times" panose="02020603050405020304" pitchFamily="18" charset="0"/>
              </a:rPr>
              <a:t>…</a:t>
            </a:r>
          </a:p>
        </p:txBody>
      </p:sp>
      <p:sp>
        <p:nvSpPr>
          <p:cNvPr id="5127" name="Rectangle 3">
            <a:extLst>
              <a:ext uri="{FF2B5EF4-FFF2-40B4-BE49-F238E27FC236}">
                <a16:creationId xmlns:a16="http://schemas.microsoft.com/office/drawing/2014/main" id="{9EDDD683-D64F-415E-A4A5-7E8B39B35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2514600"/>
            <a:ext cx="22860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latin typeface="Times" panose="02020603050405020304" pitchFamily="18" charset="0"/>
              </a:rPr>
              <a:t>Cluster Parameters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</a:p>
          <a:p>
            <a:pPr algn="ctr"/>
            <a:endParaRPr lang="en-US" altLang="en-US" i="1" baseline="-25000">
              <a:latin typeface="Times" panose="02020603050405020304" pitchFamily="18" charset="0"/>
            </a:endParaRPr>
          </a:p>
          <a:p>
            <a:pPr algn="ctr"/>
            <a:r>
              <a:rPr lang="en-US" altLang="en-US">
                <a:latin typeface="Times" panose="02020603050405020304" pitchFamily="18" charset="0"/>
              </a:rPr>
              <a:t>…</a:t>
            </a:r>
            <a:endParaRPr lang="en-US" altLang="en-US" i="1">
              <a:latin typeface="Times" panose="02020603050405020304" pitchFamily="18" charset="0"/>
            </a:endParaRP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k</a:t>
            </a:r>
          </a:p>
        </p:txBody>
      </p:sp>
      <p:sp>
        <p:nvSpPr>
          <p:cNvPr id="5128" name="Rectangle 4">
            <a:extLst>
              <a:ext uri="{FF2B5EF4-FFF2-40B4-BE49-F238E27FC236}">
                <a16:creationId xmlns:a16="http://schemas.microsoft.com/office/drawing/2014/main" id="{FB0C050C-BC8F-46B8-AB03-070348912A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FF0000"/>
                </a:solidFill>
              </a:rPr>
              <a:t>Multi-dimensional </a:t>
            </a:r>
            <a:r>
              <a:rPr lang="en-US" altLang="en-US" sz="4000" dirty="0">
                <a:solidFill>
                  <a:srgbClr val="0000CC"/>
                </a:solidFill>
              </a:rPr>
              <a:t>Maximization</a:t>
            </a:r>
            <a:r>
              <a:rPr lang="en-US" altLang="en-US" sz="4000" dirty="0">
                <a:solidFill>
                  <a:srgbClr val="FF0000"/>
                </a:solidFill>
              </a:rPr>
              <a:t> Step</a:t>
            </a:r>
            <a:br>
              <a:rPr lang="en-US" altLang="en-US" sz="4000" dirty="0">
                <a:solidFill>
                  <a:srgbClr val="FF0000"/>
                </a:solidFill>
              </a:rPr>
            </a:br>
            <a:r>
              <a:rPr lang="en-US" altLang="en-US" sz="4000" dirty="0">
                <a:solidFill>
                  <a:srgbClr val="FF0000"/>
                </a:solidFill>
              </a:rPr>
              <a:t>for Color Image Segmentation</a:t>
            </a:r>
          </a:p>
        </p:txBody>
      </p:sp>
      <p:graphicFrame>
        <p:nvGraphicFramePr>
          <p:cNvPr id="5122" name="Object 5">
            <a:extLst>
              <a:ext uri="{FF2B5EF4-FFF2-40B4-BE49-F238E27FC236}">
                <a16:creationId xmlns:a16="http://schemas.microsoft.com/office/drawing/2014/main" id="{09FD99E4-15A1-492B-A698-7F6D41C781F8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590800" y="4876800"/>
          <a:ext cx="3811588" cy="1090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73" name="Equation" r:id="rId3" imgW="2400120" imgH="660240" progId="Equation.3">
                  <p:embed/>
                </p:oleObj>
              </mc:Choice>
              <mc:Fallback>
                <p:oleObj name="Equation" r:id="rId3" imgW="2400120" imgH="660240" progId="Equation.3">
                  <p:embed/>
                  <p:pic>
                    <p:nvPicPr>
                      <p:cNvPr id="5122" name="Object 5">
                        <a:extLst>
                          <a:ext uri="{FF2B5EF4-FFF2-40B4-BE49-F238E27FC236}">
                            <a16:creationId xmlns:a16="http://schemas.microsoft.com/office/drawing/2014/main" id="{09FD99E4-15A1-492B-A698-7F6D41C781F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4876800"/>
                        <a:ext cx="3811588" cy="1090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9" name="Text Box 6">
            <a:extLst>
              <a:ext uri="{FF2B5EF4-FFF2-40B4-BE49-F238E27FC236}">
                <a16:creationId xmlns:a16="http://schemas.microsoft.com/office/drawing/2014/main" id="{BFCC520F-AA8A-4471-918E-4A5973616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981200"/>
            <a:ext cx="16557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Input (Known)</a:t>
            </a:r>
          </a:p>
        </p:txBody>
      </p:sp>
      <p:sp>
        <p:nvSpPr>
          <p:cNvPr id="5130" name="Text Box 7">
            <a:extLst>
              <a:ext uri="{FF2B5EF4-FFF2-40B4-BE49-F238E27FC236}">
                <a16:creationId xmlns:a16="http://schemas.microsoft.com/office/drawing/2014/main" id="{358D5B91-4954-4E2A-96F2-B197EEF8A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1981200"/>
            <a:ext cx="20240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Input (Estimation)</a:t>
            </a:r>
          </a:p>
        </p:txBody>
      </p:sp>
      <p:sp>
        <p:nvSpPr>
          <p:cNvPr id="5131" name="Text Box 8">
            <a:extLst>
              <a:ext uri="{FF2B5EF4-FFF2-40B4-BE49-F238E27FC236}">
                <a16:creationId xmlns:a16="http://schemas.microsoft.com/office/drawing/2014/main" id="{F5EE4527-8E70-4C77-B08F-9A9178F06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1981200"/>
            <a:ext cx="879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Output</a:t>
            </a:r>
          </a:p>
        </p:txBody>
      </p:sp>
      <p:sp>
        <p:nvSpPr>
          <p:cNvPr id="5132" name="Text Box 9">
            <a:extLst>
              <a:ext uri="{FF2B5EF4-FFF2-40B4-BE49-F238E27FC236}">
                <a16:creationId xmlns:a16="http://schemas.microsoft.com/office/drawing/2014/main" id="{5FB47FBD-5435-452F-AE6C-6CAF71931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004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latin typeface="Tahoma" panose="020B0604030504040204" pitchFamily="34" charset="0"/>
              </a:rPr>
              <a:t>+</a:t>
            </a:r>
          </a:p>
        </p:txBody>
      </p:sp>
      <p:sp>
        <p:nvSpPr>
          <p:cNvPr id="5133" name="AutoShape 10">
            <a:extLst>
              <a:ext uri="{FF2B5EF4-FFF2-40B4-BE49-F238E27FC236}">
                <a16:creationId xmlns:a16="http://schemas.microsoft.com/office/drawing/2014/main" id="{947EF0BE-0834-4D8E-9A8E-904820779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276600"/>
            <a:ext cx="533400" cy="228600"/>
          </a:xfrm>
          <a:prstGeom prst="rightArrow">
            <a:avLst>
              <a:gd name="adj1" fmla="val 50000"/>
              <a:gd name="adj2" fmla="val 5833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34" name="Rectangle 11">
            <a:extLst>
              <a:ext uri="{FF2B5EF4-FFF2-40B4-BE49-F238E27FC236}">
                <a16:creationId xmlns:a16="http://schemas.microsoft.com/office/drawing/2014/main" id="{04180470-CCC5-4C56-84B3-9E0CCD7AB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514600"/>
            <a:ext cx="21336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latin typeface="Times" panose="02020603050405020304" pitchFamily="18" charset="0"/>
              </a:rPr>
              <a:t>Classification Results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</a:rPr>
              <a:t>p</a:t>
            </a:r>
            <a:r>
              <a:rPr lang="en-US" altLang="en-US">
                <a:latin typeface="Times" panose="02020603050405020304" pitchFamily="18" charset="0"/>
              </a:rPr>
              <a:t>(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…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</a:rPr>
              <a:t>p</a:t>
            </a:r>
            <a:r>
              <a:rPr lang="en-US" altLang="en-US">
                <a:latin typeface="Times" panose="02020603050405020304" pitchFamily="18" charset="0"/>
              </a:rPr>
              <a:t>(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…</a:t>
            </a:r>
          </a:p>
        </p:txBody>
      </p:sp>
      <p:graphicFrame>
        <p:nvGraphicFramePr>
          <p:cNvPr id="5123" name="Object 12">
            <a:extLst>
              <a:ext uri="{FF2B5EF4-FFF2-40B4-BE49-F238E27FC236}">
                <a16:creationId xmlns:a16="http://schemas.microsoft.com/office/drawing/2014/main" id="{57D3A48D-ED6F-4ABE-8ADE-C95FF5F5402A}"/>
              </a:ext>
            </a:extLst>
          </p:cNvPr>
          <p:cNvGraphicFramePr>
            <a:graphicFrameLocks noGrp="1" noChangeAspect="1"/>
          </p:cNvGraphicFramePr>
          <p:nvPr>
            <p:ph idx="4294967295"/>
          </p:nvPr>
        </p:nvGraphicFramePr>
        <p:xfrm>
          <a:off x="381000" y="4953000"/>
          <a:ext cx="2097088" cy="106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74" name="Equation" r:id="rId5" imgW="1333440" imgH="660240" progId="Equation.3">
                  <p:embed/>
                </p:oleObj>
              </mc:Choice>
              <mc:Fallback>
                <p:oleObj name="Equation" r:id="rId5" imgW="1333440" imgH="660240" progId="Equation.3">
                  <p:embed/>
                  <p:pic>
                    <p:nvPicPr>
                      <p:cNvPr id="5123" name="Object 12">
                        <a:extLst>
                          <a:ext uri="{FF2B5EF4-FFF2-40B4-BE49-F238E27FC236}">
                            <a16:creationId xmlns:a16="http://schemas.microsoft.com/office/drawing/2014/main" id="{57D3A48D-ED6F-4ABE-8ADE-C95FF5F540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953000"/>
                        <a:ext cx="2097088" cy="1069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13">
            <a:extLst>
              <a:ext uri="{FF2B5EF4-FFF2-40B4-BE49-F238E27FC236}">
                <a16:creationId xmlns:a16="http://schemas.microsoft.com/office/drawing/2014/main" id="{952CD076-599E-4F96-9ECE-917357C107BE}"/>
              </a:ext>
            </a:extLst>
          </p:cNvPr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6465888" y="4827588"/>
          <a:ext cx="2136775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75" name="Equation" r:id="rId7" imgW="1346040" imgH="520560" progId="Equation.3">
                  <p:embed/>
                </p:oleObj>
              </mc:Choice>
              <mc:Fallback>
                <p:oleObj name="Equation" r:id="rId7" imgW="1346040" imgH="520560" progId="Equation.3">
                  <p:embed/>
                  <p:pic>
                    <p:nvPicPr>
                      <p:cNvPr id="5124" name="Object 13">
                        <a:extLst>
                          <a:ext uri="{FF2B5EF4-FFF2-40B4-BE49-F238E27FC236}">
                            <a16:creationId xmlns:a16="http://schemas.microsoft.com/office/drawing/2014/main" id="{952CD076-599E-4F96-9ECE-917357C107B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5888" y="4827588"/>
                        <a:ext cx="2136775" cy="86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64418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>
            <a:extLst>
              <a:ext uri="{FF2B5EF4-FFF2-40B4-BE49-F238E27FC236}">
                <a16:creationId xmlns:a16="http://schemas.microsoft.com/office/drawing/2014/main" id="{99C81260-8B9D-46D4-8AFE-3BEAEA76F8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7A12B8C-7093-45C3-B4CA-95112880CE7A}" type="slidenum">
              <a:rPr lang="en-US" altLang="en-US"/>
              <a:pPr eaLnBrk="1" hangingPunct="1"/>
              <a:t>65</a:t>
            </a:fld>
            <a:endParaRPr lang="en-US" altLang="en-US"/>
          </a:p>
        </p:txBody>
      </p:sp>
      <p:sp>
        <p:nvSpPr>
          <p:cNvPr id="6151" name="Rectangle 2">
            <a:extLst>
              <a:ext uri="{FF2B5EF4-FFF2-40B4-BE49-F238E27FC236}">
                <a16:creationId xmlns:a16="http://schemas.microsoft.com/office/drawing/2014/main" id="{8DF36481-40E5-4937-B0CC-2D6BE77E5B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0000CC"/>
                </a:solidFill>
                <a:sym typeface="Symbol" panose="05050102010706020507" pitchFamily="18" charset="2"/>
              </a:rPr>
              <a:t>Full EM Algorithm</a:t>
            </a:r>
            <a:br>
              <a:rPr lang="en-US" altLang="en-US" sz="4000" dirty="0">
                <a:solidFill>
                  <a:srgbClr val="FF0000"/>
                </a:solidFill>
                <a:sym typeface="Symbol" panose="05050102010706020507" pitchFamily="18" charset="2"/>
              </a:rPr>
            </a:br>
            <a:r>
              <a:rPr lang="en-US" altLang="en-US" sz="4000" dirty="0">
                <a:solidFill>
                  <a:srgbClr val="FF0000"/>
                </a:solidFill>
                <a:sym typeface="Symbol" panose="05050102010706020507" pitchFamily="18" charset="2"/>
              </a:rPr>
              <a:t>Multi-Dimensional</a:t>
            </a:r>
          </a:p>
        </p:txBody>
      </p:sp>
      <p:sp>
        <p:nvSpPr>
          <p:cNvPr id="6152" name="Rectangle 3">
            <a:extLst>
              <a:ext uri="{FF2B5EF4-FFF2-40B4-BE49-F238E27FC236}">
                <a16:creationId xmlns:a16="http://schemas.microsoft.com/office/drawing/2014/main" id="{AF0FDCC6-3D4B-4762-8882-B5E8DAC039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400" u="sng" dirty="0"/>
              <a:t>Boot Step</a:t>
            </a:r>
            <a:r>
              <a:rPr lang="en-US" altLang="en-US" sz="2800" dirty="0"/>
              <a:t>:</a:t>
            </a:r>
          </a:p>
          <a:p>
            <a:pPr lvl="1" eaLnBrk="1" hangingPunct="1"/>
            <a:r>
              <a:rPr lang="en-US" altLang="en-US" sz="2000" dirty="0">
                <a:latin typeface="Times New Roman" panose="02020603050405020304" pitchFamily="18" charset="0"/>
              </a:rPr>
              <a:t>Initialize </a:t>
            </a:r>
            <a:r>
              <a:rPr lang="en-US" altLang="en-US" sz="2000" i="1" dirty="0">
                <a:latin typeface="Times New Roman" panose="02020603050405020304" pitchFamily="18" charset="0"/>
              </a:rPr>
              <a:t>K</a:t>
            </a:r>
            <a:r>
              <a:rPr lang="en-US" altLang="en-US" sz="2000" dirty="0">
                <a:latin typeface="Times New Roman" panose="02020603050405020304" pitchFamily="18" charset="0"/>
              </a:rPr>
              <a:t> clusters: C</a:t>
            </a:r>
            <a:r>
              <a:rPr lang="en-US" altLang="en-US" sz="2000" i="1" baseline="-25000" dirty="0">
                <a:latin typeface="Times New Roman" panose="02020603050405020304" pitchFamily="18" charset="0"/>
              </a:rPr>
              <a:t>1</a:t>
            </a:r>
            <a:r>
              <a:rPr lang="en-US" altLang="en-US" sz="2000" i="1" dirty="0">
                <a:latin typeface="Times New Roman" panose="02020603050405020304" pitchFamily="18" charset="0"/>
              </a:rPr>
              <a:t>, …, C</a:t>
            </a:r>
            <a:r>
              <a:rPr lang="en-US" altLang="en-US" sz="2000" i="1" baseline="-25000" dirty="0">
                <a:latin typeface="Times New Roman" panose="02020603050405020304" pitchFamily="18" charset="0"/>
              </a:rPr>
              <a:t>K</a:t>
            </a:r>
            <a:endParaRPr lang="en-US" altLang="en-US" sz="2000" i="1" dirty="0">
              <a:latin typeface="Times New Roman" panose="02020603050405020304" pitchFamily="18" charset="0"/>
            </a:endParaRPr>
          </a:p>
          <a:p>
            <a:pPr lvl="1" eaLnBrk="1" hangingPunct="1"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</a:rPr>
              <a:t>	</a:t>
            </a:r>
          </a:p>
          <a:p>
            <a:pPr lvl="1" eaLnBrk="1" hangingPunct="1">
              <a:buFontTx/>
              <a:buNone/>
            </a:pPr>
            <a:endParaRPr lang="en-US" altLang="en-US" sz="2000" dirty="0">
              <a:latin typeface="Times New Roman" panose="02020603050405020304" pitchFamily="18" charset="0"/>
            </a:endParaRPr>
          </a:p>
          <a:p>
            <a:pPr lvl="1" eaLnBrk="1" hangingPunct="1">
              <a:buFontTx/>
              <a:buNone/>
            </a:pPr>
            <a:endParaRPr lang="en-US" altLang="en-US" sz="2000" i="1" baseline="-25000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2400" u="sng" dirty="0"/>
              <a:t>Iteration Step</a:t>
            </a:r>
            <a:r>
              <a:rPr lang="en-US" altLang="en-US" sz="2800" dirty="0"/>
              <a:t>:</a:t>
            </a:r>
          </a:p>
          <a:p>
            <a:pPr lvl="1" eaLnBrk="1" hangingPunct="1"/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Expectation Step</a:t>
            </a:r>
          </a:p>
          <a:p>
            <a:pPr lvl="1" eaLnBrk="1" hangingPunct="1"/>
            <a:endParaRPr lang="en-US" altLang="en-US" sz="2400" dirty="0"/>
          </a:p>
          <a:p>
            <a:pPr lvl="1" eaLnBrk="1" hangingPunct="1"/>
            <a:endParaRPr lang="en-US" altLang="en-US" sz="2000" dirty="0">
              <a:latin typeface="Times New Roman" panose="02020603050405020304" pitchFamily="18" charset="0"/>
            </a:endParaRPr>
          </a:p>
          <a:p>
            <a:pPr lvl="1" eaLnBrk="1" hangingPunct="1"/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Maximization Step</a:t>
            </a:r>
          </a:p>
          <a:p>
            <a:pPr lvl="1" eaLnBrk="1" hangingPunct="1">
              <a:buFontTx/>
              <a:buNone/>
            </a:pPr>
            <a:endParaRPr lang="en-US" altLang="en-US" sz="2400" dirty="0"/>
          </a:p>
          <a:p>
            <a:pPr lvl="1" eaLnBrk="1" hangingPunct="1">
              <a:buFontTx/>
              <a:buNone/>
            </a:pPr>
            <a:endParaRPr lang="en-US" altLang="en-US" dirty="0"/>
          </a:p>
        </p:txBody>
      </p:sp>
      <p:sp>
        <p:nvSpPr>
          <p:cNvPr id="6153" name="Text Box 4">
            <a:extLst>
              <a:ext uri="{FF2B5EF4-FFF2-40B4-BE49-F238E27FC236}">
                <a16:creationId xmlns:a16="http://schemas.microsoft.com/office/drawing/2014/main" id="{6F520EDD-027E-4604-A380-C38467EFB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667000"/>
            <a:ext cx="510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(</a:t>
            </a:r>
            <a:r>
              <a:rPr lang="en-US" altLang="en-US" sz="2000" i="1">
                <a:latin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sz="2000" i="1" baseline="-25000">
                <a:latin typeface="Times New Roman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sz="2000" baseline="-25000">
                <a:latin typeface="Times New Roman" panose="02020603050405020304" pitchFamily="18" charset="0"/>
                <a:sym typeface="Symbol" panose="05050102010706020507" pitchFamily="18" charset="2"/>
              </a:rPr>
              <a:t>,</a:t>
            </a:r>
            <a:r>
              <a:rPr lang="en-US" altLang="en-US" sz="2000">
                <a:latin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2000">
                <a:latin typeface="Times New Roman" panose="02020603050405020304" pitchFamily="18" charset="0"/>
                <a:sym typeface="Symbol" panose="05050102010706020507" pitchFamily="18" charset="2"/>
              </a:rPr>
              <a:t></a:t>
            </a:r>
            <a:r>
              <a:rPr lang="en-US" altLang="en-US" sz="2000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sz="2000">
                <a:latin typeface="Times" panose="02020603050405020304" pitchFamily="18" charset="0"/>
                <a:sym typeface="Symbol" panose="05050102010706020507" pitchFamily="18" charset="2"/>
              </a:rPr>
              <a:t>) and </a:t>
            </a:r>
            <a:r>
              <a:rPr lang="en-US" altLang="en-US" sz="2000" i="1">
                <a:latin typeface="Times" panose="02020603050405020304" pitchFamily="18" charset="0"/>
              </a:rPr>
              <a:t>P</a:t>
            </a:r>
            <a:r>
              <a:rPr lang="en-US" altLang="en-US" sz="2000">
                <a:latin typeface="Times" panose="02020603050405020304" pitchFamily="18" charset="0"/>
              </a:rPr>
              <a:t>(</a:t>
            </a:r>
            <a:r>
              <a:rPr lang="en-US" altLang="en-US" sz="2000" i="1">
                <a:latin typeface="Times" panose="02020603050405020304" pitchFamily="18" charset="0"/>
              </a:rPr>
              <a:t>C</a:t>
            </a:r>
            <a:r>
              <a:rPr lang="en-US" altLang="en-US" sz="2000" i="1" baseline="-25000">
                <a:latin typeface="Times" panose="02020603050405020304" pitchFamily="18" charset="0"/>
              </a:rPr>
              <a:t>j</a:t>
            </a:r>
            <a:r>
              <a:rPr lang="en-US" altLang="en-US" sz="2000">
                <a:latin typeface="Times" panose="02020603050405020304" pitchFamily="18" charset="0"/>
              </a:rPr>
              <a:t>)</a:t>
            </a:r>
            <a:r>
              <a:rPr lang="en-US" altLang="en-US" sz="1600">
                <a:latin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2000">
                <a:latin typeface="Times" panose="02020603050405020304" pitchFamily="18" charset="0"/>
              </a:rPr>
              <a:t>for each cluster </a:t>
            </a:r>
            <a:r>
              <a:rPr lang="en-US" altLang="en-US" sz="2000" i="1">
                <a:latin typeface="Times" panose="02020603050405020304" pitchFamily="18" charset="0"/>
              </a:rPr>
              <a:t>j.  </a:t>
            </a:r>
          </a:p>
        </p:txBody>
      </p:sp>
      <p:graphicFrame>
        <p:nvGraphicFramePr>
          <p:cNvPr id="6146" name="Object 5">
            <a:extLst>
              <a:ext uri="{FF2B5EF4-FFF2-40B4-BE49-F238E27FC236}">
                <a16:creationId xmlns:a16="http://schemas.microsoft.com/office/drawing/2014/main" id="{A4674804-0BCB-4F41-98D8-FAB216FE79A1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371600" y="4419600"/>
          <a:ext cx="5072063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06" name="Equation" r:id="rId3" imgW="3187440" imgH="583920" progId="Equation.3">
                  <p:embed/>
                </p:oleObj>
              </mc:Choice>
              <mc:Fallback>
                <p:oleObj name="Equation" r:id="rId3" imgW="3187440" imgH="583920" progId="Equation.3">
                  <p:embed/>
                  <p:pic>
                    <p:nvPicPr>
                      <p:cNvPr id="6146" name="Object 5">
                        <a:extLst>
                          <a:ext uri="{FF2B5EF4-FFF2-40B4-BE49-F238E27FC236}">
                            <a16:creationId xmlns:a16="http://schemas.microsoft.com/office/drawing/2014/main" id="{A4674804-0BCB-4F41-98D8-FAB216FE79A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4419600"/>
                        <a:ext cx="5072063" cy="96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6">
            <a:extLst>
              <a:ext uri="{FF2B5EF4-FFF2-40B4-BE49-F238E27FC236}">
                <a16:creationId xmlns:a16="http://schemas.microsoft.com/office/drawing/2014/main" id="{80E46784-606E-4698-99E5-1430C0AA27A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05200" y="5638800"/>
          <a:ext cx="2998788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07" name="Equation" r:id="rId5" imgW="2400120" imgH="660240" progId="Equation.3">
                  <p:embed/>
                </p:oleObj>
              </mc:Choice>
              <mc:Fallback>
                <p:oleObj name="Equation" r:id="rId5" imgW="2400120" imgH="660240" progId="Equation.3">
                  <p:embed/>
                  <p:pic>
                    <p:nvPicPr>
                      <p:cNvPr id="6147" name="Object 6">
                        <a:extLst>
                          <a:ext uri="{FF2B5EF4-FFF2-40B4-BE49-F238E27FC236}">
                            <a16:creationId xmlns:a16="http://schemas.microsoft.com/office/drawing/2014/main" id="{80E46784-606E-4698-99E5-1430C0AA27A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5638800"/>
                        <a:ext cx="2998788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8" name="Object 7">
            <a:extLst>
              <a:ext uri="{FF2B5EF4-FFF2-40B4-BE49-F238E27FC236}">
                <a16:creationId xmlns:a16="http://schemas.microsoft.com/office/drawing/2014/main" id="{10EF103B-C72A-4814-93BE-02A445D5C2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5638800"/>
          <a:ext cx="1666875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08" name="Equation" r:id="rId7" imgW="1333440" imgH="660240" progId="Equation.3">
                  <p:embed/>
                </p:oleObj>
              </mc:Choice>
              <mc:Fallback>
                <p:oleObj name="Equation" r:id="rId7" imgW="1333440" imgH="660240" progId="Equation.3">
                  <p:embed/>
                  <p:pic>
                    <p:nvPicPr>
                      <p:cNvPr id="6148" name="Object 7">
                        <a:extLst>
                          <a:ext uri="{FF2B5EF4-FFF2-40B4-BE49-F238E27FC236}">
                            <a16:creationId xmlns:a16="http://schemas.microsoft.com/office/drawing/2014/main" id="{10EF103B-C72A-4814-93BE-02A445D5C27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5638800"/>
                        <a:ext cx="1666875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9" name="Object 8">
            <a:extLst>
              <a:ext uri="{FF2B5EF4-FFF2-40B4-BE49-F238E27FC236}">
                <a16:creationId xmlns:a16="http://schemas.microsoft.com/office/drawing/2014/main" id="{034F66AA-8C97-4B1F-BED0-A06BEA4DD4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05600" y="5638800"/>
          <a:ext cx="1682750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09" name="Equation" r:id="rId9" imgW="1346040" imgH="520560" progId="Equation.3">
                  <p:embed/>
                </p:oleObj>
              </mc:Choice>
              <mc:Fallback>
                <p:oleObj name="Equation" r:id="rId9" imgW="1346040" imgH="520560" progId="Equation.3">
                  <p:embed/>
                  <p:pic>
                    <p:nvPicPr>
                      <p:cNvPr id="6149" name="Object 8">
                        <a:extLst>
                          <a:ext uri="{FF2B5EF4-FFF2-40B4-BE49-F238E27FC236}">
                            <a16:creationId xmlns:a16="http://schemas.microsoft.com/office/drawing/2014/main" id="{034F66AA-8C97-4B1F-BED0-A06BEA4DD45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5638800"/>
                        <a:ext cx="1682750" cy="65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319412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>
            <a:extLst>
              <a:ext uri="{FF2B5EF4-FFF2-40B4-BE49-F238E27FC236}">
                <a16:creationId xmlns:a16="http://schemas.microsoft.com/office/drawing/2014/main" id="{A606E074-E0D2-497B-B6B2-DFE669EC39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D68F36D-C7C1-42EC-BBE6-B761A85E0C89}" type="slidenum">
              <a:rPr lang="en-US" altLang="en-US"/>
              <a:pPr eaLnBrk="1" hangingPunct="1"/>
              <a:t>66</a:t>
            </a:fld>
            <a:endParaRPr lang="en-US" altLang="en-US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AFFA585A-A66E-43E6-AC39-A206EF3C1C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EM Applications</a:t>
            </a:r>
          </a:p>
        </p:txBody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D1BC12C9-9AA3-4A4C-B8E2-148F3D0664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 err="1">
                <a:latin typeface="Times" panose="02020603050405020304" pitchFamily="18" charset="0"/>
              </a:rPr>
              <a:t>Blobworld</a:t>
            </a:r>
            <a:r>
              <a:rPr lang="en-US" altLang="en-US" dirty="0">
                <a:latin typeface="Times" panose="02020603050405020304" pitchFamily="18" charset="0"/>
              </a:rPr>
              <a:t>: Image segmentation using Expectation-Maximization and its application to image querying</a:t>
            </a:r>
          </a:p>
          <a:p>
            <a:pPr eaLnBrk="1" hangingPunct="1"/>
            <a:r>
              <a:rPr lang="en-US" altLang="en-US" dirty="0">
                <a:latin typeface="Times" panose="02020603050405020304" pitchFamily="18" charset="0"/>
              </a:rPr>
              <a:t>Used both color and texture features with the EM algorithm.</a:t>
            </a:r>
          </a:p>
        </p:txBody>
      </p:sp>
    </p:spTree>
    <p:extLst>
      <p:ext uri="{BB962C8B-B14F-4D97-AF65-F5344CB8AC3E}">
        <p14:creationId xmlns:p14="http://schemas.microsoft.com/office/powerpoint/2010/main" val="40653213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>
            <a:extLst>
              <a:ext uri="{FF2B5EF4-FFF2-40B4-BE49-F238E27FC236}">
                <a16:creationId xmlns:a16="http://schemas.microsoft.com/office/drawing/2014/main" id="{76658B19-3AEC-4BEE-BD1E-630B0FFC51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E42C97C-D8BF-4B61-BDE3-5F1DDF442D0E}" type="slidenum">
              <a:rPr lang="en-US" altLang="en-US"/>
              <a:pPr eaLnBrk="1" hangingPunct="1"/>
              <a:t>67</a:t>
            </a:fld>
            <a:endParaRPr lang="en-US" altLang="en-US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FF5911A6-A82C-4FE9-8DC7-A677C753EE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Blobworld: Sample Results</a:t>
            </a:r>
          </a:p>
        </p:txBody>
      </p:sp>
      <p:pic>
        <p:nvPicPr>
          <p:cNvPr id="28676" name="Picture 3" descr="433001">
            <a:extLst>
              <a:ext uri="{FF2B5EF4-FFF2-40B4-BE49-F238E27FC236}">
                <a16:creationId xmlns:a16="http://schemas.microsoft.com/office/drawing/2014/main" id="{AFF2DEBF-9904-48E2-8AA4-2CAAD584B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098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4" descr="433002">
            <a:extLst>
              <a:ext uri="{FF2B5EF4-FFF2-40B4-BE49-F238E27FC236}">
                <a16:creationId xmlns:a16="http://schemas.microsoft.com/office/drawing/2014/main" id="{FA5F2B59-15F0-47EF-BBD8-AA2F1B302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2672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5" descr="433019">
            <a:extLst>
              <a:ext uri="{FF2B5EF4-FFF2-40B4-BE49-F238E27FC236}">
                <a16:creationId xmlns:a16="http://schemas.microsoft.com/office/drawing/2014/main" id="{7C43E590-3A88-47C4-8823-506D7A756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876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9" name="Picture 6" descr="524021">
            <a:extLst>
              <a:ext uri="{FF2B5EF4-FFF2-40B4-BE49-F238E27FC236}">
                <a16:creationId xmlns:a16="http://schemas.microsoft.com/office/drawing/2014/main" id="{F95F87AE-361E-45E4-BDAE-F5D37A4B7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09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7" descr="433001">
            <a:extLst>
              <a:ext uri="{FF2B5EF4-FFF2-40B4-BE49-F238E27FC236}">
                <a16:creationId xmlns:a16="http://schemas.microsoft.com/office/drawing/2014/main" id="{264FA920-113C-47F1-9431-68F6002E7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2098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1" name="Picture 8" descr="433002">
            <a:extLst>
              <a:ext uri="{FF2B5EF4-FFF2-40B4-BE49-F238E27FC236}">
                <a16:creationId xmlns:a16="http://schemas.microsoft.com/office/drawing/2014/main" id="{A3A3F49F-3E13-4E4E-8C73-8356824A3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2672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2" name="Picture 9" descr="433019">
            <a:extLst>
              <a:ext uri="{FF2B5EF4-FFF2-40B4-BE49-F238E27FC236}">
                <a16:creationId xmlns:a16="http://schemas.microsoft.com/office/drawing/2014/main" id="{E99393B1-FC0D-4745-B309-25879E251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876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3" name="Picture 10" descr="524021">
            <a:extLst>
              <a:ext uri="{FF2B5EF4-FFF2-40B4-BE49-F238E27FC236}">
                <a16:creationId xmlns:a16="http://schemas.microsoft.com/office/drawing/2014/main" id="{537EA259-5166-4E63-8ED0-FFD5FB1AC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09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67468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>
            <a:extLst>
              <a:ext uri="{FF2B5EF4-FFF2-40B4-BE49-F238E27FC236}">
                <a16:creationId xmlns:a16="http://schemas.microsoft.com/office/drawing/2014/main" id="{825F21B8-7EC2-450E-A5E9-682C0AD5C7E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6764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zh-CN">
                <a:solidFill>
                  <a:srgbClr val="FF0000"/>
                </a:solidFill>
                <a:ea typeface="SimSun" panose="02010600030101010101" pitchFamily="2" charset="-122"/>
              </a:rPr>
              <a:t>EM Classifier Approach</a:t>
            </a:r>
            <a:br>
              <a:rPr lang="en-US" altLang="zh-CN">
                <a:solidFill>
                  <a:srgbClr val="FF0000"/>
                </a:solidFill>
                <a:ea typeface="SimSun" panose="02010600030101010101" pitchFamily="2" charset="-122"/>
              </a:rPr>
            </a:br>
            <a:r>
              <a:rPr lang="en-US" altLang="zh-CN">
                <a:ea typeface="SimSun" panose="02010600030101010101" pitchFamily="2" charset="-122"/>
              </a:rPr>
              <a:t>Object Class Recognition using Images of Abstract Regions</a:t>
            </a:r>
          </a:p>
        </p:txBody>
      </p:sp>
      <p:sp>
        <p:nvSpPr>
          <p:cNvPr id="34819" name="Rectangle 5">
            <a:extLst>
              <a:ext uri="{FF2B5EF4-FFF2-40B4-BE49-F238E27FC236}">
                <a16:creationId xmlns:a16="http://schemas.microsoft.com/office/drawing/2014/main" id="{5FE36881-C493-4A7E-9CD4-B0EE416B4ED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14400" y="3886200"/>
            <a:ext cx="7315200" cy="1752600"/>
          </a:xfrm>
        </p:spPr>
        <p:txBody>
          <a:bodyPr/>
          <a:lstStyle/>
          <a:p>
            <a:pPr eaLnBrk="1" hangingPunct="1"/>
            <a:r>
              <a:rPr lang="en-US" altLang="zh-CN" sz="2800">
                <a:ea typeface="SimSun" panose="02010600030101010101" pitchFamily="2" charset="-122"/>
              </a:rPr>
              <a:t>Yi Li, Jeff A. Bilmes, and Linda G. Shapiro</a:t>
            </a:r>
          </a:p>
          <a:p>
            <a:pPr eaLnBrk="1" hangingPunct="1"/>
            <a:r>
              <a:rPr lang="en-US" altLang="zh-CN" sz="2400">
                <a:ea typeface="SimSun" panose="02010600030101010101" pitchFamily="2" charset="-122"/>
              </a:rPr>
              <a:t>Department of Computer Science and Engineering</a:t>
            </a:r>
          </a:p>
          <a:p>
            <a:pPr eaLnBrk="1" hangingPunct="1"/>
            <a:r>
              <a:rPr lang="en-US" altLang="zh-CN" sz="2400">
                <a:ea typeface="SimSun" panose="02010600030101010101" pitchFamily="2" charset="-122"/>
              </a:rPr>
              <a:t>Department of Electrical Engineering</a:t>
            </a:r>
          </a:p>
          <a:p>
            <a:pPr eaLnBrk="1" hangingPunct="1"/>
            <a:r>
              <a:rPr lang="en-US" altLang="zh-CN" sz="2400">
                <a:ea typeface="SimSun" panose="02010600030101010101" pitchFamily="2" charset="-122"/>
              </a:rPr>
              <a:t>University of Washington</a:t>
            </a:r>
          </a:p>
        </p:txBody>
      </p:sp>
    </p:spTree>
    <p:extLst>
      <p:ext uri="{BB962C8B-B14F-4D97-AF65-F5344CB8AC3E}">
        <p14:creationId xmlns:p14="http://schemas.microsoft.com/office/powerpoint/2010/main" val="22683541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Line 2">
            <a:extLst>
              <a:ext uri="{FF2B5EF4-FFF2-40B4-BE49-F238E27FC236}">
                <a16:creationId xmlns:a16="http://schemas.microsoft.com/office/drawing/2014/main" id="{81DBD39F-645D-40C5-8C68-B09D9A887D05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3625850"/>
            <a:ext cx="1588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non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3A5DE6C3-B0F0-4B09-BD1C-E8A48A330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2101850"/>
            <a:ext cx="7010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000" b="1">
                <a:ea typeface="SimSun" panose="02010600030101010101" pitchFamily="2" charset="-122"/>
              </a:rPr>
              <a:t>Given</a:t>
            </a:r>
            <a:r>
              <a:rPr lang="en-US" altLang="zh-CN" sz="2000">
                <a:ea typeface="SimSun" panose="02010600030101010101" pitchFamily="2" charset="-122"/>
              </a:rPr>
              <a:t>: Some images and their corresponding descriptions</a:t>
            </a:r>
          </a:p>
        </p:txBody>
      </p:sp>
      <p:sp>
        <p:nvSpPr>
          <p:cNvPr id="36868" name="Text Box 4">
            <a:extLst>
              <a:ext uri="{FF2B5EF4-FFF2-40B4-BE49-F238E27FC236}">
                <a16:creationId xmlns:a16="http://schemas.microsoft.com/office/drawing/2014/main" id="{B14BE5E3-DD2D-420D-BAA6-C04DFE8A3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038600"/>
            <a:ext cx="2819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CN" sz="1400">
                <a:ea typeface="SimSun" panose="02010600030101010101" pitchFamily="2" charset="-122"/>
              </a:rPr>
              <a:t>{trees, grass, cherry trees}</a:t>
            </a:r>
          </a:p>
        </p:txBody>
      </p:sp>
      <p:sp>
        <p:nvSpPr>
          <p:cNvPr id="36869" name="Text Box 5">
            <a:extLst>
              <a:ext uri="{FF2B5EF4-FFF2-40B4-BE49-F238E27FC236}">
                <a16:creationId xmlns:a16="http://schemas.microsoft.com/office/drawing/2014/main" id="{FCEC041E-AE1B-4A78-AFA1-2B8AC3CED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4027488"/>
            <a:ext cx="2819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CN" sz="1400">
                <a:ea typeface="SimSun" panose="02010600030101010101" pitchFamily="2" charset="-122"/>
              </a:rPr>
              <a:t>{cheetah, trunk}</a:t>
            </a:r>
          </a:p>
        </p:txBody>
      </p:sp>
      <p:pic>
        <p:nvPicPr>
          <p:cNvPr id="36870" name="Picture 6">
            <a:extLst>
              <a:ext uri="{FF2B5EF4-FFF2-40B4-BE49-F238E27FC236}">
                <a16:creationId xmlns:a16="http://schemas.microsoft.com/office/drawing/2014/main" id="{A5F169CE-E098-4C26-941A-BAD4A764895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271145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Text Box 7">
            <a:extLst>
              <a:ext uri="{FF2B5EF4-FFF2-40B4-BE49-F238E27FC236}">
                <a16:creationId xmlns:a16="http://schemas.microsoft.com/office/drawing/2014/main" id="{E76DDA56-88CC-4E29-8C9C-6C92B647A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4027488"/>
            <a:ext cx="1536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ea typeface="SimSun" panose="02010600030101010101" pitchFamily="2" charset="-122"/>
              </a:rPr>
              <a:t>{mountains, sky}</a:t>
            </a:r>
          </a:p>
        </p:txBody>
      </p:sp>
      <p:sp>
        <p:nvSpPr>
          <p:cNvPr id="36872" name="Text Box 8">
            <a:extLst>
              <a:ext uri="{FF2B5EF4-FFF2-40B4-BE49-F238E27FC236}">
                <a16:creationId xmlns:a16="http://schemas.microsoft.com/office/drawing/2014/main" id="{E46896DE-1AE8-45B9-A6A0-0DC3A1949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4027488"/>
            <a:ext cx="2238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ea typeface="SimSun" panose="02010600030101010101" pitchFamily="2" charset="-122"/>
              </a:rPr>
              <a:t>{beach, sky, trees, water}</a:t>
            </a:r>
          </a:p>
        </p:txBody>
      </p:sp>
      <p:cxnSp>
        <p:nvCxnSpPr>
          <p:cNvPr id="36873" name="AutoShape 9">
            <a:extLst>
              <a:ext uri="{FF2B5EF4-FFF2-40B4-BE49-F238E27FC236}">
                <a16:creationId xmlns:a16="http://schemas.microsoft.com/office/drawing/2014/main" id="{4778737C-606B-4610-94CF-32E9691769CD}"/>
              </a:ext>
            </a:extLst>
          </p:cNvPr>
          <p:cNvCxnSpPr>
            <a:cxnSpLocks noChangeShapeType="1"/>
            <a:endCxn id="36871" idx="0"/>
          </p:cNvCxnSpPr>
          <p:nvPr/>
        </p:nvCxnSpPr>
        <p:spPr bwMode="auto">
          <a:xfrm flipH="1">
            <a:off x="5492750" y="3808413"/>
            <a:ext cx="1588" cy="219075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 type="none" w="sm" len="lg"/>
            <a:tailEnd type="non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4" name="AutoShape 10">
            <a:extLst>
              <a:ext uri="{FF2B5EF4-FFF2-40B4-BE49-F238E27FC236}">
                <a16:creationId xmlns:a16="http://schemas.microsoft.com/office/drawing/2014/main" id="{DF939EAF-A2C2-4E8A-A12D-6460B461A864}"/>
              </a:ext>
            </a:extLst>
          </p:cNvPr>
          <p:cNvCxnSpPr>
            <a:cxnSpLocks noChangeShapeType="1"/>
            <a:endCxn id="36872" idx="0"/>
          </p:cNvCxnSpPr>
          <p:nvPr/>
        </p:nvCxnSpPr>
        <p:spPr bwMode="auto">
          <a:xfrm>
            <a:off x="7291388" y="3808413"/>
            <a:ext cx="0" cy="219075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 type="none" w="sm" len="lg"/>
            <a:tailEnd type="non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5" name="AutoShape 11">
            <a:extLst>
              <a:ext uri="{FF2B5EF4-FFF2-40B4-BE49-F238E27FC236}">
                <a16:creationId xmlns:a16="http://schemas.microsoft.com/office/drawing/2014/main" id="{F043EABD-21D9-4E57-A541-C19C57B3AFB5}"/>
              </a:ext>
            </a:extLst>
          </p:cNvPr>
          <p:cNvCxnSpPr>
            <a:cxnSpLocks noChangeShapeType="1"/>
            <a:endCxn id="36869" idx="0"/>
          </p:cNvCxnSpPr>
          <p:nvPr/>
        </p:nvCxnSpPr>
        <p:spPr bwMode="auto">
          <a:xfrm flipH="1">
            <a:off x="3771900" y="3808413"/>
            <a:ext cx="1588" cy="219075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 type="none" w="sm" len="lg"/>
            <a:tailEnd type="non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" name="Group 12">
            <a:extLst>
              <a:ext uri="{FF2B5EF4-FFF2-40B4-BE49-F238E27FC236}">
                <a16:creationId xmlns:a16="http://schemas.microsoft.com/office/drawing/2014/main" id="{C0DA346E-6029-4EE6-90AF-CBF011FB6AA4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6049963"/>
            <a:ext cx="5949950" cy="566737"/>
            <a:chOff x="1056" y="3811"/>
            <a:chExt cx="3748" cy="357"/>
          </a:xfrm>
        </p:grpSpPr>
        <p:sp>
          <p:nvSpPr>
            <p:cNvPr id="36889" name="Text Box 13">
              <a:extLst>
                <a:ext uri="{FF2B5EF4-FFF2-40B4-BE49-F238E27FC236}">
                  <a16:creationId xmlns:a16="http://schemas.microsoft.com/office/drawing/2014/main" id="{4856AADF-757F-4AE6-8E32-D6E84C980A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6" y="3956"/>
              <a:ext cx="43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9" tIns="45709" rIns="91419" bIns="45709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600">
                  <a:latin typeface="CMBX5" pitchFamily="82" charset="0"/>
                  <a:ea typeface="SimSun" panose="02010600030101010101" pitchFamily="2" charset="-122"/>
                  <a:sym typeface="Symbol" panose="05050102010706020507" pitchFamily="18" charset="2"/>
                </a:rPr>
                <a:t>?</a:t>
              </a:r>
            </a:p>
          </p:txBody>
        </p:sp>
        <p:cxnSp>
          <p:nvCxnSpPr>
            <p:cNvPr id="36890" name="AutoShape 14">
              <a:extLst>
                <a:ext uri="{FF2B5EF4-FFF2-40B4-BE49-F238E27FC236}">
                  <a16:creationId xmlns:a16="http://schemas.microsoft.com/office/drawing/2014/main" id="{1456AD52-AA4C-485C-A528-A75CD4862519}"/>
                </a:ext>
              </a:extLst>
            </p:cNvPr>
            <p:cNvCxnSpPr>
              <a:cxnSpLocks noChangeShapeType="1"/>
              <a:endCxn id="36895" idx="0"/>
            </p:cNvCxnSpPr>
            <p:nvPr/>
          </p:nvCxnSpPr>
          <p:spPr bwMode="auto">
            <a:xfrm flipH="1">
              <a:off x="3484" y="3811"/>
              <a:ext cx="1" cy="14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 type="none" w="sm" len="lg"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91" name="AutoShape 15">
              <a:extLst>
                <a:ext uri="{FF2B5EF4-FFF2-40B4-BE49-F238E27FC236}">
                  <a16:creationId xmlns:a16="http://schemas.microsoft.com/office/drawing/2014/main" id="{201DDA42-83D5-4D3C-81EB-6DD8FB8A7A82}"/>
                </a:ext>
              </a:extLst>
            </p:cNvPr>
            <p:cNvCxnSpPr>
              <a:cxnSpLocks noChangeShapeType="1"/>
              <a:endCxn id="36896" idx="0"/>
            </p:cNvCxnSpPr>
            <p:nvPr/>
          </p:nvCxnSpPr>
          <p:spPr bwMode="auto">
            <a:xfrm flipH="1">
              <a:off x="4588" y="3811"/>
              <a:ext cx="1" cy="14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 type="none" w="sm" len="lg"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92" name="AutoShape 16">
              <a:extLst>
                <a:ext uri="{FF2B5EF4-FFF2-40B4-BE49-F238E27FC236}">
                  <a16:creationId xmlns:a16="http://schemas.microsoft.com/office/drawing/2014/main" id="{DF1767FB-EEE3-4128-9422-08E1553A697E}"/>
                </a:ext>
              </a:extLst>
            </p:cNvPr>
            <p:cNvCxnSpPr>
              <a:cxnSpLocks noChangeShapeType="1"/>
              <a:endCxn id="36894" idx="0"/>
            </p:cNvCxnSpPr>
            <p:nvPr/>
          </p:nvCxnSpPr>
          <p:spPr bwMode="auto">
            <a:xfrm flipH="1">
              <a:off x="2380" y="3811"/>
              <a:ext cx="1" cy="14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 type="none" w="sm" len="lg"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93" name="AutoShape 17">
              <a:extLst>
                <a:ext uri="{FF2B5EF4-FFF2-40B4-BE49-F238E27FC236}">
                  <a16:creationId xmlns:a16="http://schemas.microsoft.com/office/drawing/2014/main" id="{18E708E5-2B2A-4D8E-A9DC-7DF9BC2942C6}"/>
                </a:ext>
              </a:extLst>
            </p:cNvPr>
            <p:cNvCxnSpPr>
              <a:cxnSpLocks noChangeShapeType="1"/>
              <a:endCxn id="36889" idx="0"/>
            </p:cNvCxnSpPr>
            <p:nvPr/>
          </p:nvCxnSpPr>
          <p:spPr bwMode="auto">
            <a:xfrm flipH="1">
              <a:off x="1272" y="3811"/>
              <a:ext cx="5" cy="14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 type="none" w="sm" len="lg"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894" name="Text Box 18">
              <a:extLst>
                <a:ext uri="{FF2B5EF4-FFF2-40B4-BE49-F238E27FC236}">
                  <a16:creationId xmlns:a16="http://schemas.microsoft.com/office/drawing/2014/main" id="{DD18BA34-A267-4B05-8A13-63D649DA5D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4" y="3956"/>
              <a:ext cx="43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9" tIns="45709" rIns="91419" bIns="45709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600">
                  <a:latin typeface="CMBX5" pitchFamily="82" charset="0"/>
                  <a:ea typeface="SimSun" panose="02010600030101010101" pitchFamily="2" charset="-122"/>
                  <a:sym typeface="Symbol" panose="05050102010706020507" pitchFamily="18" charset="2"/>
                </a:rPr>
                <a:t>?</a:t>
              </a:r>
            </a:p>
          </p:txBody>
        </p:sp>
        <p:sp>
          <p:nvSpPr>
            <p:cNvPr id="36895" name="Text Box 19">
              <a:extLst>
                <a:ext uri="{FF2B5EF4-FFF2-40B4-BE49-F238E27FC236}">
                  <a16:creationId xmlns:a16="http://schemas.microsoft.com/office/drawing/2014/main" id="{F28E652A-64F3-49F2-968D-AA7C35E519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8" y="3956"/>
              <a:ext cx="43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9" tIns="45709" rIns="91419" bIns="45709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600">
                  <a:latin typeface="CMBX5" pitchFamily="82" charset="0"/>
                  <a:ea typeface="SimSun" panose="02010600030101010101" pitchFamily="2" charset="-122"/>
                  <a:sym typeface="Symbol" panose="05050102010706020507" pitchFamily="18" charset="2"/>
                </a:rPr>
                <a:t>?</a:t>
              </a:r>
            </a:p>
          </p:txBody>
        </p:sp>
        <p:sp>
          <p:nvSpPr>
            <p:cNvPr id="36896" name="Text Box 20">
              <a:extLst>
                <a:ext uri="{FF2B5EF4-FFF2-40B4-BE49-F238E27FC236}">
                  <a16:creationId xmlns:a16="http://schemas.microsoft.com/office/drawing/2014/main" id="{AE0C6756-8A92-4C8F-8C5C-7587DB544D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72" y="3956"/>
              <a:ext cx="43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9" tIns="45709" rIns="91419" bIns="45709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600">
                  <a:latin typeface="CMBX5" pitchFamily="82" charset="0"/>
                  <a:ea typeface="SimSun" panose="02010600030101010101" pitchFamily="2" charset="-122"/>
                  <a:sym typeface="Symbol" panose="05050102010706020507" pitchFamily="18" charset="2"/>
                </a:rPr>
                <a:t>?</a:t>
              </a:r>
            </a:p>
          </p:txBody>
        </p:sp>
      </p:grpSp>
      <p:pic>
        <p:nvPicPr>
          <p:cNvPr id="36877" name="Picture 21">
            <a:extLst>
              <a:ext uri="{FF2B5EF4-FFF2-40B4-BE49-F238E27FC236}">
                <a16:creationId xmlns:a16="http://schemas.microsoft.com/office/drawing/2014/main" id="{745B0D72-BE2A-4E17-B871-5B61B37B2F47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271145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8" name="Picture 22" descr="Sample Comp Image">
            <a:extLst>
              <a:ext uri="{FF2B5EF4-FFF2-40B4-BE49-F238E27FC236}">
                <a16:creationId xmlns:a16="http://schemas.microsoft.com/office/drawing/2014/main" id="{E3BD6AB6-B369-4C07-96D8-789E25221D53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50" y="271145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9" name="Picture 23" descr="Sample Comp Image">
            <a:extLst>
              <a:ext uri="{FF2B5EF4-FFF2-40B4-BE49-F238E27FC236}">
                <a16:creationId xmlns:a16="http://schemas.microsoft.com/office/drawing/2014/main" id="{C4811705-D725-4E27-A1A0-C828A58EE929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550" y="271145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80" name="Text Box 24">
            <a:extLst>
              <a:ext uri="{FF2B5EF4-FFF2-40B4-BE49-F238E27FC236}">
                <a16:creationId xmlns:a16="http://schemas.microsoft.com/office/drawing/2014/main" id="{89C46A99-A90A-468E-A213-566CD592D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3549650"/>
            <a:ext cx="76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ea typeface="SimSun" panose="02010600030101010101" pitchFamily="2" charset="-122"/>
                <a:sym typeface="Symbol" panose="05050102010706020507" pitchFamily="18" charset="2"/>
              </a:rPr>
              <a:t></a:t>
            </a:r>
          </a:p>
        </p:txBody>
      </p:sp>
      <p:grpSp>
        <p:nvGrpSpPr>
          <p:cNvPr id="3" name="Group 25">
            <a:extLst>
              <a:ext uri="{FF2B5EF4-FFF2-40B4-BE49-F238E27FC236}">
                <a16:creationId xmlns:a16="http://schemas.microsoft.com/office/drawing/2014/main" id="{5105CA5A-1D03-498D-B41D-EA625A9EF6F1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4495800"/>
            <a:ext cx="8001000" cy="1554163"/>
            <a:chOff x="576" y="2832"/>
            <a:chExt cx="5040" cy="979"/>
          </a:xfrm>
        </p:grpSpPr>
        <p:sp>
          <p:nvSpPr>
            <p:cNvPr id="36883" name="Rectangle 26">
              <a:extLst>
                <a:ext uri="{FF2B5EF4-FFF2-40B4-BE49-F238E27FC236}">
                  <a16:creationId xmlns:a16="http://schemas.microsoft.com/office/drawing/2014/main" id="{69A09BA4-A229-45D1-B139-2576B1316D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832"/>
              <a:ext cx="44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9" tIns="45709" rIns="91419" bIns="45709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000" b="1">
                  <a:ea typeface="SimSun" panose="02010600030101010101" pitchFamily="2" charset="-122"/>
                </a:rPr>
                <a:t>To solve</a:t>
              </a:r>
              <a:r>
                <a:rPr lang="en-US" altLang="zh-CN" sz="2000">
                  <a:ea typeface="SimSun" panose="02010600030101010101" pitchFamily="2" charset="-122"/>
                </a:rPr>
                <a:t>: What object classes are present in new images</a:t>
              </a:r>
            </a:p>
          </p:txBody>
        </p:sp>
        <p:pic>
          <p:nvPicPr>
            <p:cNvPr id="36884" name="Picture 27">
              <a:extLst>
                <a:ext uri="{FF2B5EF4-FFF2-40B4-BE49-F238E27FC236}">
                  <a16:creationId xmlns:a16="http://schemas.microsoft.com/office/drawing/2014/main" id="{FF346E1F-CD62-4D82-87CE-EB63EFD545F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3120"/>
              <a:ext cx="921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5" name="Picture 28">
              <a:extLst>
                <a:ext uri="{FF2B5EF4-FFF2-40B4-BE49-F238E27FC236}">
                  <a16:creationId xmlns:a16="http://schemas.microsoft.com/office/drawing/2014/main" id="{F6CF6BD7-B903-4EDB-997F-A7585933165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3120"/>
              <a:ext cx="921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6" name="Picture 29">
              <a:extLst>
                <a:ext uri="{FF2B5EF4-FFF2-40B4-BE49-F238E27FC236}">
                  <a16:creationId xmlns:a16="http://schemas.microsoft.com/office/drawing/2014/main" id="{B82F8F7C-1CBB-4B99-A505-FCC5FAA248D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3120"/>
              <a:ext cx="921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7" name="Picture 30" descr="Sample Comp Image">
              <a:extLst>
                <a:ext uri="{FF2B5EF4-FFF2-40B4-BE49-F238E27FC236}">
                  <a16:creationId xmlns:a16="http://schemas.microsoft.com/office/drawing/2014/main" id="{60C285EA-5616-4DE1-93EC-83EBDE7EDDA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3120"/>
              <a:ext cx="921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88" name="Text Box 31">
              <a:extLst>
                <a:ext uri="{FF2B5EF4-FFF2-40B4-BE49-F238E27FC236}">
                  <a16:creationId xmlns:a16="http://schemas.microsoft.com/office/drawing/2014/main" id="{CA78C428-EC10-4AE2-8E9F-45046FEE55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6" y="3544"/>
              <a:ext cx="48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ea typeface="SimSun" panose="02010600030101010101" pitchFamily="2" charset="-122"/>
                  <a:sym typeface="Symbol" panose="05050102010706020507" pitchFamily="18" charset="2"/>
                </a:rPr>
                <a:t></a:t>
              </a:r>
            </a:p>
          </p:txBody>
        </p:sp>
      </p:grpSp>
      <p:sp>
        <p:nvSpPr>
          <p:cNvPr id="36882" name="Rectangle 32">
            <a:extLst>
              <a:ext uri="{FF2B5EF4-FFF2-40B4-BE49-F238E27FC236}">
                <a16:creationId xmlns:a16="http://schemas.microsoft.com/office/drawing/2014/main" id="{B0155C24-8D25-440F-B741-0D499D0810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Problem Statement</a:t>
            </a:r>
          </a:p>
        </p:txBody>
      </p:sp>
    </p:spTree>
    <p:extLst>
      <p:ext uri="{BB962C8B-B14F-4D97-AF65-F5344CB8AC3E}">
        <p14:creationId xmlns:p14="http://schemas.microsoft.com/office/powerpoint/2010/main" val="113394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A5DA338A-3A33-4C49-90DD-3EEDBFB11C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Google Image</a:t>
            </a:r>
          </a:p>
        </p:txBody>
      </p:sp>
      <p:sp>
        <p:nvSpPr>
          <p:cNvPr id="10243" name="Slide Number Placeholder 2">
            <a:extLst>
              <a:ext uri="{FF2B5EF4-FFF2-40B4-BE49-F238E27FC236}">
                <a16:creationId xmlns:a16="http://schemas.microsoft.com/office/drawing/2014/main" id="{2003ADCA-751D-4730-BA11-EB59DD406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2994D8E-B550-4FA5-8AFB-DC7AAC5FB93B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en-US" altLang="en-US" sz="1400"/>
          </a:p>
        </p:txBody>
      </p:sp>
      <p:sp>
        <p:nvSpPr>
          <p:cNvPr id="10244" name="TextBox 3">
            <a:extLst>
              <a:ext uri="{FF2B5EF4-FFF2-40B4-BE49-F238E27FC236}">
                <a16:creationId xmlns:a16="http://schemas.microsoft.com/office/drawing/2014/main" id="{D431C9E4-DEA2-44B3-8C83-35FE5FD2A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667000"/>
            <a:ext cx="53371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Google Images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hlinkClick r:id="rId2"/>
              </a:rPr>
              <a:t>http://www.google.com/imghp</a:t>
            </a: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10245" name="TextBox 1">
            <a:extLst>
              <a:ext uri="{FF2B5EF4-FFF2-40B4-BE49-F238E27FC236}">
                <a16:creationId xmlns:a16="http://schemas.microsoft.com/office/drawing/2014/main" id="{6C715C76-C5B5-4D38-BAF0-06369E1C7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237038"/>
            <a:ext cx="2960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Try the camera icon.</a:t>
            </a:r>
          </a:p>
        </p:txBody>
      </p:sp>
    </p:spTree>
    <p:extLst>
      <p:ext uri="{BB962C8B-B14F-4D97-AF65-F5344CB8AC3E}">
        <p14:creationId xmlns:p14="http://schemas.microsoft.com/office/powerpoint/2010/main" val="36063659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7" name="Picture 3" descr="bp32">
            <a:extLst>
              <a:ext uri="{FF2B5EF4-FFF2-40B4-BE49-F238E27FC236}">
                <a16:creationId xmlns:a16="http://schemas.microsoft.com/office/drawing/2014/main" id="{0FAAAB7F-0759-4933-9BAD-1F690C094A1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800600"/>
            <a:ext cx="190500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09" name="Picture 5" descr="boatimage">
            <a:extLst>
              <a:ext uri="{FF2B5EF4-FFF2-40B4-BE49-F238E27FC236}">
                <a16:creationId xmlns:a16="http://schemas.microsoft.com/office/drawing/2014/main" id="{ABE966C2-2622-4032-B0C9-C3F53FF2AF6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800600"/>
            <a:ext cx="190500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10" name="Picture 6" descr="sailboat_thick">
            <a:extLst>
              <a:ext uri="{FF2B5EF4-FFF2-40B4-BE49-F238E27FC236}">
                <a16:creationId xmlns:a16="http://schemas.microsoft.com/office/drawing/2014/main" id="{8BE994EA-78ED-46E6-A15A-840B00FDB702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800600"/>
            <a:ext cx="190500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7512" name="Text Box 8">
            <a:extLst>
              <a:ext uri="{FF2B5EF4-FFF2-40B4-BE49-F238E27FC236}">
                <a16:creationId xmlns:a16="http://schemas.microsoft.com/office/drawing/2014/main" id="{C7B7E883-1508-4475-8921-A1FE16717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298950"/>
            <a:ext cx="18986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zh-CN" sz="2800">
                <a:ea typeface="SimSun" panose="02010600030101010101" pitchFamily="2" charset="-122"/>
                <a:cs typeface="Tahoma" panose="020B0604030504040204" pitchFamily="34" charset="0"/>
              </a:rPr>
              <a:t> Structure</a:t>
            </a:r>
          </a:p>
        </p:txBody>
      </p:sp>
      <p:sp>
        <p:nvSpPr>
          <p:cNvPr id="277513" name="Text Box 9">
            <a:extLst>
              <a:ext uri="{FF2B5EF4-FFF2-40B4-BE49-F238E27FC236}">
                <a16:creationId xmlns:a16="http://schemas.microsoft.com/office/drawing/2014/main" id="{E93FE8AE-B3AB-4424-BD80-1450166C5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133600"/>
            <a:ext cx="12684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zh-CN" sz="2800">
                <a:ea typeface="SimSun" panose="02010600030101010101" pitchFamily="2" charset="-122"/>
                <a:cs typeface="Tahoma" panose="020B0604030504040204" pitchFamily="34" charset="0"/>
              </a:rPr>
              <a:t> Color</a:t>
            </a:r>
          </a:p>
        </p:txBody>
      </p:sp>
      <p:sp>
        <p:nvSpPr>
          <p:cNvPr id="38919" name="Rectangle 17">
            <a:extLst>
              <a:ext uri="{FF2B5EF4-FFF2-40B4-BE49-F238E27FC236}">
                <a16:creationId xmlns:a16="http://schemas.microsoft.com/office/drawing/2014/main" id="{190BACDC-210E-4CF9-B951-C26444AB38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Image Features for Object Recognition</a:t>
            </a:r>
          </a:p>
        </p:txBody>
      </p:sp>
      <p:pic>
        <p:nvPicPr>
          <p:cNvPr id="277531" name="Picture 27" descr="football29">
            <a:extLst>
              <a:ext uri="{FF2B5EF4-FFF2-40B4-BE49-F238E27FC236}">
                <a16:creationId xmlns:a16="http://schemas.microsoft.com/office/drawing/2014/main" id="{63DEDCAD-049F-44D6-86D0-C56AB1B529FC}"/>
              </a:ext>
            </a:extLst>
          </p:cNvPr>
          <p:cNvPicPr>
            <a:picLocks noGrp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667000"/>
            <a:ext cx="1901825" cy="1189038"/>
          </a:xfrm>
          <a:noFill/>
        </p:spPr>
      </p:pic>
      <p:pic>
        <p:nvPicPr>
          <p:cNvPr id="277533" name="Picture 29" descr="football29">
            <a:extLst>
              <a:ext uri="{FF2B5EF4-FFF2-40B4-BE49-F238E27FC236}">
                <a16:creationId xmlns:a16="http://schemas.microsoft.com/office/drawing/2014/main" id="{4836654B-6EF5-4557-99F2-6CD902A3846B}"/>
              </a:ext>
            </a:extLst>
          </p:cNvPr>
          <p:cNvPicPr>
            <a:picLocks noGrp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2667000"/>
            <a:ext cx="1901825" cy="1189038"/>
          </a:xfrm>
          <a:noFill/>
        </p:spPr>
      </p:pic>
      <p:sp>
        <p:nvSpPr>
          <p:cNvPr id="277524" name="Text Box 20">
            <a:extLst>
              <a:ext uri="{FF2B5EF4-FFF2-40B4-BE49-F238E27FC236}">
                <a16:creationId xmlns:a16="http://schemas.microsoft.com/office/drawing/2014/main" id="{49FDB533-5508-46F6-8AC5-67577CAB7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133600"/>
            <a:ext cx="16621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800"/>
              <a:t> Texture</a:t>
            </a:r>
            <a:endParaRPr lang="en-US" altLang="en-US" sz="1800" b="1"/>
          </a:p>
        </p:txBody>
      </p:sp>
      <p:pic>
        <p:nvPicPr>
          <p:cNvPr id="277525" name="Picture 21">
            <a:extLst>
              <a:ext uri="{FF2B5EF4-FFF2-40B4-BE49-F238E27FC236}">
                <a16:creationId xmlns:a16="http://schemas.microsoft.com/office/drawing/2014/main" id="{781D9E2C-0FEA-4986-8C74-5649C813A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667000"/>
            <a:ext cx="1905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26" name="Picture 22">
            <a:extLst>
              <a:ext uri="{FF2B5EF4-FFF2-40B4-BE49-F238E27FC236}">
                <a16:creationId xmlns:a16="http://schemas.microsoft.com/office/drawing/2014/main" id="{53A83088-5D20-42AF-B173-B7BC98C85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667000"/>
            <a:ext cx="1905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35" name="Picture 31" descr="bp32_rst1">
            <a:extLst>
              <a:ext uri="{FF2B5EF4-FFF2-40B4-BE49-F238E27FC236}">
                <a16:creationId xmlns:a16="http://schemas.microsoft.com/office/drawing/2014/main" id="{59F87DDA-B4F6-464D-8B81-38E2A9E1D4E1}"/>
              </a:ext>
            </a:extLst>
          </p:cNvPr>
          <p:cNvPicPr>
            <a:picLocks noGrp="1" noChangeArrowheads="1"/>
          </p:cNvPicPr>
          <p:nvPr>
            <p:ph sz="quarter" idx="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4800600"/>
            <a:ext cx="1901825" cy="1189038"/>
          </a:xfrm>
          <a:noFill/>
        </p:spPr>
      </p:pic>
      <p:sp>
        <p:nvSpPr>
          <p:cNvPr id="277538" name="Text Box 34">
            <a:extLst>
              <a:ext uri="{FF2B5EF4-FFF2-40B4-BE49-F238E27FC236}">
                <a16:creationId xmlns:a16="http://schemas.microsoft.com/office/drawing/2014/main" id="{6CDAC6A7-FD09-48CB-A90D-D0A01D721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4191000"/>
            <a:ext cx="17319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800"/>
              <a:t> Context</a:t>
            </a:r>
            <a:r>
              <a:rPr lang="en-US" altLang="en-US" sz="1800" b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347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12" grpId="0"/>
      <p:bldP spid="277513" grpId="0"/>
      <p:bldP spid="277524" grpId="0"/>
      <p:bldP spid="27753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5">
            <a:extLst>
              <a:ext uri="{FF2B5EF4-FFF2-40B4-BE49-F238E27FC236}">
                <a16:creationId xmlns:a16="http://schemas.microsoft.com/office/drawing/2014/main" id="{5B4B60F3-A0E6-4FC0-80DA-6000A1023C8F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Abstract Regions</a:t>
            </a:r>
          </a:p>
        </p:txBody>
      </p:sp>
      <p:pic>
        <p:nvPicPr>
          <p:cNvPr id="39939" name="Picture 5">
            <a:extLst>
              <a:ext uri="{FF2B5EF4-FFF2-40B4-BE49-F238E27FC236}">
                <a16:creationId xmlns:a16="http://schemas.microsoft.com/office/drawing/2014/main" id="{D1D7A8B6-EA51-4758-AFE3-F18B140B9F5A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2516188"/>
            <a:ext cx="1709738" cy="1065212"/>
          </a:xfrm>
          <a:noFill/>
        </p:spPr>
      </p:pic>
      <p:pic>
        <p:nvPicPr>
          <p:cNvPr id="39940" name="Picture 8">
            <a:extLst>
              <a:ext uri="{FF2B5EF4-FFF2-40B4-BE49-F238E27FC236}">
                <a16:creationId xmlns:a16="http://schemas.microsoft.com/office/drawing/2014/main" id="{44B24DBD-8104-48E2-8224-4EDDA263130E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0" y="2516188"/>
            <a:ext cx="1709738" cy="1065212"/>
          </a:xfrm>
          <a:noFill/>
        </p:spPr>
      </p:pic>
      <p:pic>
        <p:nvPicPr>
          <p:cNvPr id="39941" name="Picture 11">
            <a:extLst>
              <a:ext uri="{FF2B5EF4-FFF2-40B4-BE49-F238E27FC236}">
                <a16:creationId xmlns:a16="http://schemas.microsoft.com/office/drawing/2014/main" id="{62F0A53B-4AA4-488E-8954-F16F5E1C7FD1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2516188"/>
            <a:ext cx="1709738" cy="1065212"/>
          </a:xfrm>
          <a:noFill/>
        </p:spPr>
      </p:pic>
      <p:pic>
        <p:nvPicPr>
          <p:cNvPr id="39942" name="Picture 17">
            <a:extLst>
              <a:ext uri="{FF2B5EF4-FFF2-40B4-BE49-F238E27FC236}">
                <a16:creationId xmlns:a16="http://schemas.microsoft.com/office/drawing/2014/main" id="{E5AC4A20-D985-4596-8412-3BE5307C8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35388"/>
            <a:ext cx="1709738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18">
            <a:extLst>
              <a:ext uri="{FF2B5EF4-FFF2-40B4-BE49-F238E27FC236}">
                <a16:creationId xmlns:a16="http://schemas.microsoft.com/office/drawing/2014/main" id="{5D0467F0-8FEE-4910-B21D-7121908C2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735388"/>
            <a:ext cx="1709738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19">
            <a:extLst>
              <a:ext uri="{FF2B5EF4-FFF2-40B4-BE49-F238E27FC236}">
                <a16:creationId xmlns:a16="http://schemas.microsoft.com/office/drawing/2014/main" id="{86647900-50ED-4DE1-ABBA-814DF468D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35388"/>
            <a:ext cx="1709738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21">
            <a:extLst>
              <a:ext uri="{FF2B5EF4-FFF2-40B4-BE49-F238E27FC236}">
                <a16:creationId xmlns:a16="http://schemas.microsoft.com/office/drawing/2014/main" id="{D80EAFA6-5660-4C5E-9113-B2914BBBC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953000"/>
            <a:ext cx="170973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22">
            <a:extLst>
              <a:ext uri="{FF2B5EF4-FFF2-40B4-BE49-F238E27FC236}">
                <a16:creationId xmlns:a16="http://schemas.microsoft.com/office/drawing/2014/main" id="{C49ED921-A983-4043-9C99-A6C6D5706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953000"/>
            <a:ext cx="170973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7" name="Picture 23">
            <a:extLst>
              <a:ext uri="{FF2B5EF4-FFF2-40B4-BE49-F238E27FC236}">
                <a16:creationId xmlns:a16="http://schemas.microsoft.com/office/drawing/2014/main" id="{233E10B0-2B9A-4157-9425-4FB432199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953000"/>
            <a:ext cx="170973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8" name="Text Box 25">
            <a:extLst>
              <a:ext uri="{FF2B5EF4-FFF2-40B4-BE49-F238E27FC236}">
                <a16:creationId xmlns:a16="http://schemas.microsoft.com/office/drawing/2014/main" id="{2AAF4BA3-9927-42C7-AA29-A10DE9657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089150"/>
            <a:ext cx="1779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Original Images</a:t>
            </a:r>
          </a:p>
        </p:txBody>
      </p:sp>
      <p:sp>
        <p:nvSpPr>
          <p:cNvPr id="39949" name="Text Box 26">
            <a:extLst>
              <a:ext uri="{FF2B5EF4-FFF2-40B4-BE49-F238E27FC236}">
                <a16:creationId xmlns:a16="http://schemas.microsoft.com/office/drawing/2014/main" id="{BA451278-EBE5-455E-9014-BBD29D864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089150"/>
            <a:ext cx="156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Color Regions</a:t>
            </a:r>
          </a:p>
        </p:txBody>
      </p:sp>
      <p:sp>
        <p:nvSpPr>
          <p:cNvPr id="39950" name="Text Box 27">
            <a:extLst>
              <a:ext uri="{FF2B5EF4-FFF2-40B4-BE49-F238E27FC236}">
                <a16:creationId xmlns:a16="http://schemas.microsoft.com/office/drawing/2014/main" id="{E212D283-4AEC-4F59-8013-DCDC37D6B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2089150"/>
            <a:ext cx="1822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Texture Regions</a:t>
            </a:r>
          </a:p>
        </p:txBody>
      </p:sp>
      <p:sp>
        <p:nvSpPr>
          <p:cNvPr id="39951" name="Text Box 28">
            <a:extLst>
              <a:ext uri="{FF2B5EF4-FFF2-40B4-BE49-F238E27FC236}">
                <a16:creationId xmlns:a16="http://schemas.microsoft.com/office/drawing/2014/main" id="{946823C7-EE15-4106-A00D-F9B8491E1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4963" y="2071688"/>
            <a:ext cx="14684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Line Clusters</a:t>
            </a:r>
          </a:p>
        </p:txBody>
      </p:sp>
      <p:pic>
        <p:nvPicPr>
          <p:cNvPr id="39952" name="Picture 29" descr="campusinfall14">
            <a:extLst>
              <a:ext uri="{FF2B5EF4-FFF2-40B4-BE49-F238E27FC236}">
                <a16:creationId xmlns:a16="http://schemas.microsoft.com/office/drawing/2014/main" id="{C9B484F7-E0D6-4438-8576-8ADF33F9E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514600"/>
            <a:ext cx="1600200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53" name="Picture 31" descr="sailboat319">
            <a:extLst>
              <a:ext uri="{FF2B5EF4-FFF2-40B4-BE49-F238E27FC236}">
                <a16:creationId xmlns:a16="http://schemas.microsoft.com/office/drawing/2014/main" id="{0589FF3E-9420-4152-B4AF-15184181F19A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9400" y="4953000"/>
            <a:ext cx="1600200" cy="120015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9954" name="Picture 33" descr="arborgreens24">
            <a:extLst>
              <a:ext uri="{FF2B5EF4-FFF2-40B4-BE49-F238E27FC236}">
                <a16:creationId xmlns:a16="http://schemas.microsoft.com/office/drawing/2014/main" id="{7B539A88-AD92-4917-9384-41F25DFB1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733800"/>
            <a:ext cx="1600200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466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E557C8DC-59FF-4884-A14D-0CE5DC7D86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 </a:t>
            </a:r>
            <a:r>
              <a:rPr lang="en-US" altLang="zh-CN" sz="4000">
                <a:solidFill>
                  <a:schemeClr val="tx1"/>
                </a:solidFill>
                <a:ea typeface="SimSun" panose="02010600030101010101" pitchFamily="2" charset="-122"/>
              </a:rPr>
              <a:t>Abstract Regions</a:t>
            </a:r>
            <a:br>
              <a:rPr lang="en-US" altLang="zh-CN" sz="4000">
                <a:solidFill>
                  <a:schemeClr val="tx1"/>
                </a:solidFill>
                <a:ea typeface="SimSun" panose="02010600030101010101" pitchFamily="2" charset="-122"/>
              </a:rPr>
            </a:br>
            <a:endParaRPr lang="en-US" altLang="zh-CN" sz="4000">
              <a:solidFill>
                <a:schemeClr val="tx1"/>
              </a:solidFill>
              <a:ea typeface="SimSun" panose="02010600030101010101" pitchFamily="2" charset="-122"/>
            </a:endParaRPr>
          </a:p>
        </p:txBody>
      </p:sp>
      <p:pic>
        <p:nvPicPr>
          <p:cNvPr id="41987" name="Picture 66">
            <a:extLst>
              <a:ext uri="{FF2B5EF4-FFF2-40B4-BE49-F238E27FC236}">
                <a16:creationId xmlns:a16="http://schemas.microsoft.com/office/drawing/2014/main" id="{AE2F268B-5814-493F-8429-2AB6DBB68793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743200"/>
            <a:ext cx="2438400" cy="1628775"/>
          </a:xfrm>
          <a:noFill/>
        </p:spPr>
      </p:pic>
      <p:sp>
        <p:nvSpPr>
          <p:cNvPr id="41988" name="Text Box 43">
            <a:extLst>
              <a:ext uri="{FF2B5EF4-FFF2-40B4-BE49-F238E27FC236}">
                <a16:creationId xmlns:a16="http://schemas.microsoft.com/office/drawing/2014/main" id="{124E6CB1-8E78-4DBC-8E65-0A86B36C2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4953000"/>
            <a:ext cx="1666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{sky, building}</a:t>
            </a:r>
          </a:p>
        </p:txBody>
      </p:sp>
      <p:sp>
        <p:nvSpPr>
          <p:cNvPr id="41989" name="Text Box 59">
            <a:extLst>
              <a:ext uri="{FF2B5EF4-FFF2-40B4-BE49-F238E27FC236}">
                <a16:creationId xmlns:a16="http://schemas.microsoft.com/office/drawing/2014/main" id="{4BA5ABF4-83BC-419D-AB79-0005862B4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2133600"/>
            <a:ext cx="7969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hlink"/>
                </a:solidFill>
              </a:rPr>
              <a:t>image</a:t>
            </a:r>
          </a:p>
        </p:txBody>
      </p:sp>
      <p:sp>
        <p:nvSpPr>
          <p:cNvPr id="41990" name="Text Box 60">
            <a:extLst>
              <a:ext uri="{FF2B5EF4-FFF2-40B4-BE49-F238E27FC236}">
                <a16:creationId xmlns:a16="http://schemas.microsoft.com/office/drawing/2014/main" id="{4F25281B-EA36-4C99-9872-AFBC03B97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495800"/>
            <a:ext cx="758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hlink"/>
                </a:solidFill>
              </a:rPr>
              <a:t>labels</a:t>
            </a:r>
          </a:p>
        </p:txBody>
      </p:sp>
      <p:grpSp>
        <p:nvGrpSpPr>
          <p:cNvPr id="2" name="Group 75">
            <a:extLst>
              <a:ext uri="{FF2B5EF4-FFF2-40B4-BE49-F238E27FC236}">
                <a16:creationId xmlns:a16="http://schemas.microsoft.com/office/drawing/2014/main" id="{24E82522-3C49-43C5-A61C-DACAA35F9A5D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3200400"/>
            <a:ext cx="2516188" cy="2043113"/>
            <a:chOff x="3936" y="2016"/>
            <a:chExt cx="1585" cy="1287"/>
          </a:xfrm>
        </p:grpSpPr>
        <p:sp>
          <p:nvSpPr>
            <p:cNvPr id="42000" name="Text Box 28">
              <a:extLst>
                <a:ext uri="{FF2B5EF4-FFF2-40B4-BE49-F238E27FC236}">
                  <a16:creationId xmlns:a16="http://schemas.microsoft.com/office/drawing/2014/main" id="{00B721C4-81F6-41F4-9994-5E99F6D55C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8" y="2016"/>
              <a:ext cx="913" cy="1102"/>
            </a:xfrm>
            <a:prstGeom prst="rect">
              <a:avLst/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</a:rPr>
                <a:t>region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</a:rPr>
                <a:t>attribute</a:t>
              </a: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  <a:sym typeface="Symbol" panose="05050102010706020507" pitchFamily="18" charset="2"/>
                </a:rPr>
                <a:t>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  <a:sym typeface="Symbol" panose="05050102010706020507" pitchFamily="18" charset="2"/>
                </a:rPr>
                <a:t>from several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  <a:sym typeface="Symbol" panose="05050102010706020507" pitchFamily="18" charset="2"/>
                </a:rPr>
                <a:t>different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  <a:sym typeface="Symbol" panose="05050102010706020507" pitchFamily="18" charset="2"/>
                </a:rPr>
                <a:t>types of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  <a:sym typeface="Symbol" panose="05050102010706020507" pitchFamily="18" charset="2"/>
                </a:rPr>
                <a:t>regions</a:t>
              </a:r>
            </a:p>
          </p:txBody>
        </p:sp>
        <p:sp>
          <p:nvSpPr>
            <p:cNvPr id="42001" name="Text Box 34">
              <a:extLst>
                <a:ext uri="{FF2B5EF4-FFF2-40B4-BE49-F238E27FC236}">
                  <a16:creationId xmlns:a16="http://schemas.microsoft.com/office/drawing/2014/main" id="{E5586B13-4985-4DAB-A015-12A4716D75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" y="2064"/>
              <a:ext cx="6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 </a:t>
              </a:r>
            </a:p>
          </p:txBody>
        </p:sp>
        <p:sp>
          <p:nvSpPr>
            <p:cNvPr id="42002" name="Text Box 36">
              <a:extLst>
                <a:ext uri="{FF2B5EF4-FFF2-40B4-BE49-F238E27FC236}">
                  <a16:creationId xmlns:a16="http://schemas.microsoft.com/office/drawing/2014/main" id="{FD9090AF-3C2F-47E6-9235-D062D75989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" y="3072"/>
              <a:ext cx="6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 </a:t>
              </a:r>
            </a:p>
          </p:txBody>
        </p:sp>
        <p:sp>
          <p:nvSpPr>
            <p:cNvPr id="42003" name="AutoShape 62">
              <a:extLst>
                <a:ext uri="{FF2B5EF4-FFF2-40B4-BE49-F238E27FC236}">
                  <a16:creationId xmlns:a16="http://schemas.microsoft.com/office/drawing/2014/main" id="{326F3FA9-CF9C-4A84-8516-6435150355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352"/>
              <a:ext cx="624" cy="192"/>
            </a:xfrm>
            <a:prstGeom prst="rightArrow">
              <a:avLst>
                <a:gd name="adj1" fmla="val 36454"/>
                <a:gd name="adj2" fmla="val 12125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41992" name="Text Box 64">
            <a:extLst>
              <a:ext uri="{FF2B5EF4-FFF2-40B4-BE49-F238E27FC236}">
                <a16:creationId xmlns:a16="http://schemas.microsoft.com/office/drawing/2014/main" id="{F3DF38DB-4BCE-43E4-A04A-96BFE1C5C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525" y="1023938"/>
            <a:ext cx="75263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Multiple segmentations whose regions are not labeled;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a list of labels is provided for each training image.</a:t>
            </a:r>
          </a:p>
        </p:txBody>
      </p:sp>
      <p:grpSp>
        <p:nvGrpSpPr>
          <p:cNvPr id="3" name="Group 74">
            <a:extLst>
              <a:ext uri="{FF2B5EF4-FFF2-40B4-BE49-F238E27FC236}">
                <a16:creationId xmlns:a16="http://schemas.microsoft.com/office/drawing/2014/main" id="{785E6AA5-A789-4138-950E-F25ACF5549C3}"/>
              </a:ext>
            </a:extLst>
          </p:cNvPr>
          <p:cNvGrpSpPr>
            <a:grpSpLocks/>
          </p:cNvGrpSpPr>
          <p:nvPr/>
        </p:nvGrpSpPr>
        <p:grpSpPr bwMode="auto">
          <a:xfrm>
            <a:off x="3200400" y="2057400"/>
            <a:ext cx="3124200" cy="4327525"/>
            <a:chOff x="2016" y="1296"/>
            <a:chExt cx="1968" cy="2726"/>
          </a:xfrm>
        </p:grpSpPr>
        <p:sp>
          <p:nvSpPr>
            <p:cNvPr id="41994" name="AutoShape 58">
              <a:extLst>
                <a:ext uri="{FF2B5EF4-FFF2-40B4-BE49-F238E27FC236}">
                  <a16:creationId xmlns:a16="http://schemas.microsoft.com/office/drawing/2014/main" id="{AC6A3DA4-E4F9-4646-827C-159A8A2498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352"/>
              <a:ext cx="912" cy="192"/>
            </a:xfrm>
            <a:prstGeom prst="rightArrow">
              <a:avLst>
                <a:gd name="adj1" fmla="val 50000"/>
                <a:gd name="adj2" fmla="val 11875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1995" name="Text Box 61">
              <a:extLst>
                <a:ext uri="{FF2B5EF4-FFF2-40B4-BE49-F238E27FC236}">
                  <a16:creationId xmlns:a16="http://schemas.microsoft.com/office/drawing/2014/main" id="{DA63D17B-0979-499C-8548-33C50487AF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6" y="1872"/>
              <a:ext cx="1153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hlink"/>
                  </a:solidFill>
                </a:rPr>
                <a:t>various different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hlink"/>
                  </a:solidFill>
                </a:rPr>
                <a:t>segmentations</a:t>
              </a:r>
            </a:p>
          </p:txBody>
        </p:sp>
        <p:pic>
          <p:nvPicPr>
            <p:cNvPr id="41996" name="Picture 67" descr="campusinfall14">
              <a:extLst>
                <a:ext uri="{FF2B5EF4-FFF2-40B4-BE49-F238E27FC236}">
                  <a16:creationId xmlns:a16="http://schemas.microsoft.com/office/drawing/2014/main" id="{607C9110-F925-4BEF-8C58-A1E58A6893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1680"/>
              <a:ext cx="330" cy="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7" name="Picture 70" descr="campusinfall14">
              <a:extLst>
                <a:ext uri="{FF2B5EF4-FFF2-40B4-BE49-F238E27FC236}">
                  <a16:creationId xmlns:a16="http://schemas.microsoft.com/office/drawing/2014/main" id="{9B0D12DB-AB3E-4BC2-9FCC-31F993A072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2688"/>
              <a:ext cx="894" cy="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8" name="Picture 71" descr="campusinfall14">
              <a:extLst>
                <a:ext uri="{FF2B5EF4-FFF2-40B4-BE49-F238E27FC236}">
                  <a16:creationId xmlns:a16="http://schemas.microsoft.com/office/drawing/2014/main" id="{FDEDCEC6-1308-4C34-8B8C-11BA8BA033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296"/>
              <a:ext cx="1014" cy="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9" name="Picture 72" descr="campusinfall14">
              <a:extLst>
                <a:ext uri="{FF2B5EF4-FFF2-40B4-BE49-F238E27FC236}">
                  <a16:creationId xmlns:a16="http://schemas.microsoft.com/office/drawing/2014/main" id="{88752A45-4459-4BBA-9FA6-471821C37F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3408"/>
              <a:ext cx="960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7272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8E38940A-95E1-4679-ADD7-E983F48205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Model Initial Estimation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47592CD2-6CB4-48EA-916F-177AB97589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CN" sz="2800">
                <a:ea typeface="SimSun" panose="02010600030101010101" pitchFamily="2" charset="-122"/>
              </a:rPr>
              <a:t>Estimate the initial model of an object using all the region features from all images that contain the object</a:t>
            </a:r>
          </a:p>
        </p:txBody>
      </p:sp>
      <p:pic>
        <p:nvPicPr>
          <p:cNvPr id="340996" name="Picture 4" descr="h:/creatas/DV/00012/031301.JPG">
            <a:hlinkClick r:id="rId2" action="ppaction://hlinkfile"/>
            <a:extLst>
              <a:ext uri="{FF2B5EF4-FFF2-40B4-BE49-F238E27FC236}">
                <a16:creationId xmlns:a16="http://schemas.microsoft.com/office/drawing/2014/main" id="{AB08D91C-0D82-423F-92AA-9DCB72F1FA4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7338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0997" name="Picture 5" descr="0211GOL">
            <a:extLst>
              <a:ext uri="{FF2B5EF4-FFF2-40B4-BE49-F238E27FC236}">
                <a16:creationId xmlns:a16="http://schemas.microsoft.com/office/drawing/2014/main" id="{14B85896-DED7-4A7A-9DB7-D26649386CDA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7338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0998" name="Picture 6" descr="h:/creatas/PD/PDV044/44193PD.JPG">
            <a:hlinkClick r:id="rId5" action="ppaction://hlinkfile"/>
            <a:extLst>
              <a:ext uri="{FF2B5EF4-FFF2-40B4-BE49-F238E27FC236}">
                <a16:creationId xmlns:a16="http://schemas.microsoft.com/office/drawing/2014/main" id="{499D625E-F8C7-42F5-B7B5-D6D4385A5883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0292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0999" name="Picture 7" descr="h:/creatas/DV/00012/031678.JPG">
            <a:hlinkClick r:id="rId7" action="ppaction://hlinkfile"/>
            <a:extLst>
              <a:ext uri="{FF2B5EF4-FFF2-40B4-BE49-F238E27FC236}">
                <a16:creationId xmlns:a16="http://schemas.microsoft.com/office/drawing/2014/main" id="{E28F6E0F-B5B7-4993-B3F5-40A941B7D9ED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0292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1000" name="Picture 8" descr="h:/creatas/DV/00240/506046.JPG">
            <a:hlinkClick r:id="rId9" action="ppaction://hlinkfile"/>
            <a:extLst>
              <a:ext uri="{FF2B5EF4-FFF2-40B4-BE49-F238E27FC236}">
                <a16:creationId xmlns:a16="http://schemas.microsoft.com/office/drawing/2014/main" id="{6A49C9F3-2DFB-4EBA-B901-1E8AB8DC2206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0292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1001" name="Picture 9" descr="h:/creatas/DV/00013/031171.JPG">
            <a:hlinkClick r:id="rId11" action="ppaction://hlinkfile"/>
            <a:extLst>
              <a:ext uri="{FF2B5EF4-FFF2-40B4-BE49-F238E27FC236}">
                <a16:creationId xmlns:a16="http://schemas.microsoft.com/office/drawing/2014/main" id="{437DEA26-4D99-4C92-981C-551128ABB83B}"/>
              </a:ext>
            </a:extLst>
          </p:cNvPr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7338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1002" name="AutoShape 10">
            <a:extLst>
              <a:ext uri="{FF2B5EF4-FFF2-40B4-BE49-F238E27FC236}">
                <a16:creationId xmlns:a16="http://schemas.microsoft.com/office/drawing/2014/main" id="{75F29407-17A0-40AA-9556-162D8C0C2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429000"/>
            <a:ext cx="4572000" cy="2971800"/>
          </a:xfrm>
          <a:prstGeom prst="roundRect">
            <a:avLst>
              <a:gd name="adj" fmla="val 16667"/>
            </a:avLst>
          </a:prstGeom>
          <a:noFill/>
          <a:ln w="127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03" name="AutoShape 11">
            <a:extLst>
              <a:ext uri="{FF2B5EF4-FFF2-40B4-BE49-F238E27FC236}">
                <a16:creationId xmlns:a16="http://schemas.microsoft.com/office/drawing/2014/main" id="{5AF34E85-B953-4234-8A6E-0F9085E24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3581400"/>
            <a:ext cx="4648200" cy="30480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04" name="Text Box 12">
            <a:extLst>
              <a:ext uri="{FF2B5EF4-FFF2-40B4-BE49-F238E27FC236}">
                <a16:creationId xmlns:a16="http://schemas.microsoft.com/office/drawing/2014/main" id="{E48E8287-DB22-4789-AF8F-721F3606B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810000"/>
            <a:ext cx="641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solidFill>
                  <a:srgbClr val="008000"/>
                </a:solidFill>
                <a:ea typeface="SimSun" panose="02010600030101010101" pitchFamily="2" charset="-122"/>
              </a:rPr>
              <a:t>Tree</a:t>
            </a:r>
          </a:p>
        </p:txBody>
      </p:sp>
      <p:sp>
        <p:nvSpPr>
          <p:cNvPr id="341005" name="Text Box 13">
            <a:extLst>
              <a:ext uri="{FF2B5EF4-FFF2-40B4-BE49-F238E27FC236}">
                <a16:creationId xmlns:a16="http://schemas.microsoft.com/office/drawing/2014/main" id="{63E84E05-493E-40D8-89FB-BD4466438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6096000"/>
            <a:ext cx="569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solidFill>
                  <a:srgbClr val="0070C0"/>
                </a:solidFill>
                <a:ea typeface="SimSun" panose="02010600030101010101" pitchFamily="2" charset="-122"/>
              </a:rPr>
              <a:t>Sky</a:t>
            </a:r>
          </a:p>
        </p:txBody>
      </p:sp>
      <p:sp>
        <p:nvSpPr>
          <p:cNvPr id="341007" name="Rectangle 15">
            <a:extLst>
              <a:ext uri="{FF2B5EF4-FFF2-40B4-BE49-F238E27FC236}">
                <a16:creationId xmlns:a16="http://schemas.microsoft.com/office/drawing/2014/main" id="{14399A1E-9958-4BD8-962A-6BAAF726F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4114800"/>
            <a:ext cx="381000" cy="3810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08" name="Rectangle 16">
            <a:extLst>
              <a:ext uri="{FF2B5EF4-FFF2-40B4-BE49-F238E27FC236}">
                <a16:creationId xmlns:a16="http://schemas.microsoft.com/office/drawing/2014/main" id="{D13F62D9-B1C0-4C15-AB6B-9262E4D37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4114800"/>
            <a:ext cx="381000" cy="3810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09" name="Rectangle 17">
            <a:extLst>
              <a:ext uri="{FF2B5EF4-FFF2-40B4-BE49-F238E27FC236}">
                <a16:creationId xmlns:a16="http://schemas.microsoft.com/office/drawing/2014/main" id="{7284BA3A-D081-45F3-A407-0C27D7074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5334000"/>
            <a:ext cx="381000" cy="3810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0" name="Rectangle 18">
            <a:extLst>
              <a:ext uri="{FF2B5EF4-FFF2-40B4-BE49-F238E27FC236}">
                <a16:creationId xmlns:a16="http://schemas.microsoft.com/office/drawing/2014/main" id="{66A7A25C-3C4B-4268-9E47-583B8F620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5334000"/>
            <a:ext cx="381000" cy="381000"/>
          </a:xfrm>
          <a:prstGeom prst="rect">
            <a:avLst/>
          </a:prstGeom>
          <a:solidFill>
            <a:srgbClr val="33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1" name="Rectangle 19">
            <a:extLst>
              <a:ext uri="{FF2B5EF4-FFF2-40B4-BE49-F238E27FC236}">
                <a16:creationId xmlns:a16="http://schemas.microsoft.com/office/drawing/2014/main" id="{5AB86230-8B5E-49A6-8C49-4B0AF117A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114800"/>
            <a:ext cx="381000" cy="3810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2" name="Rectangle 20">
            <a:extLst>
              <a:ext uri="{FF2B5EF4-FFF2-40B4-BE49-F238E27FC236}">
                <a16:creationId xmlns:a16="http://schemas.microsoft.com/office/drawing/2014/main" id="{3C37B5B6-CDCE-4A42-A18D-A7BA1487E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4114800"/>
            <a:ext cx="381000" cy="381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3" name="Rectangle 21">
            <a:extLst>
              <a:ext uri="{FF2B5EF4-FFF2-40B4-BE49-F238E27FC236}">
                <a16:creationId xmlns:a16="http://schemas.microsoft.com/office/drawing/2014/main" id="{2F889EB4-8EE1-42F7-8A2B-876FF0EC7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4114800"/>
            <a:ext cx="381000" cy="381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4" name="Rectangle 22">
            <a:extLst>
              <a:ext uri="{FF2B5EF4-FFF2-40B4-BE49-F238E27FC236}">
                <a16:creationId xmlns:a16="http://schemas.microsoft.com/office/drawing/2014/main" id="{A1D2B782-9B5F-40F8-9E4A-3A7B9CA308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5410200"/>
            <a:ext cx="381000" cy="3810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5" name="Rectangle 23">
            <a:extLst>
              <a:ext uri="{FF2B5EF4-FFF2-40B4-BE49-F238E27FC236}">
                <a16:creationId xmlns:a16="http://schemas.microsoft.com/office/drawing/2014/main" id="{EB2AE50E-76C8-418A-BCF6-06326E8DA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5410200"/>
            <a:ext cx="381000" cy="3810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6" name="Rectangle 24">
            <a:extLst>
              <a:ext uri="{FF2B5EF4-FFF2-40B4-BE49-F238E27FC236}">
                <a16:creationId xmlns:a16="http://schemas.microsoft.com/office/drawing/2014/main" id="{B02381CA-01D5-4862-8E0F-3C877D536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5410200"/>
            <a:ext cx="381000" cy="381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7" name="Rectangle 25">
            <a:extLst>
              <a:ext uri="{FF2B5EF4-FFF2-40B4-BE49-F238E27FC236}">
                <a16:creationId xmlns:a16="http://schemas.microsoft.com/office/drawing/2014/main" id="{0D96DF30-076F-40C5-BD10-35A41885E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4114800"/>
            <a:ext cx="381000" cy="3810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8" name="Rectangle 26">
            <a:extLst>
              <a:ext uri="{FF2B5EF4-FFF2-40B4-BE49-F238E27FC236}">
                <a16:creationId xmlns:a16="http://schemas.microsoft.com/office/drawing/2014/main" id="{3B1F2FF4-67BA-4746-8603-A1A0BA119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4114800"/>
            <a:ext cx="381000" cy="381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9" name="Rectangle 27">
            <a:extLst>
              <a:ext uri="{FF2B5EF4-FFF2-40B4-BE49-F238E27FC236}">
                <a16:creationId xmlns:a16="http://schemas.microsoft.com/office/drawing/2014/main" id="{DE65D6AD-59FC-4463-8E44-9A4173E5F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5410200"/>
            <a:ext cx="3810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20" name="Rectangle 28">
            <a:extLst>
              <a:ext uri="{FF2B5EF4-FFF2-40B4-BE49-F238E27FC236}">
                <a16:creationId xmlns:a16="http://schemas.microsoft.com/office/drawing/2014/main" id="{55485B97-1CDD-4EED-B29E-679286600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5410200"/>
            <a:ext cx="381000" cy="381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91652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1002" grpId="0" animBg="1"/>
      <p:bldP spid="341003" grpId="0" animBg="1"/>
      <p:bldP spid="341004" grpId="0" autoUpdateAnimBg="0"/>
      <p:bldP spid="341005" grpId="0" autoUpdateAnimBg="0"/>
      <p:bldP spid="341007" grpId="0" animBg="1"/>
      <p:bldP spid="341008" grpId="0" animBg="1"/>
      <p:bldP spid="341009" grpId="0" animBg="1"/>
      <p:bldP spid="341010" grpId="0" animBg="1"/>
      <p:bldP spid="341011" grpId="0" animBg="1"/>
      <p:bldP spid="341012" grpId="0" animBg="1"/>
      <p:bldP spid="341013" grpId="0" animBg="1"/>
      <p:bldP spid="341014" grpId="0" animBg="1"/>
      <p:bldP spid="341015" grpId="0" animBg="1"/>
      <p:bldP spid="341016" grpId="0" animBg="1"/>
      <p:bldP spid="341017" grpId="0" animBg="1"/>
      <p:bldP spid="341018" grpId="0" animBg="1"/>
      <p:bldP spid="341019" grpId="0" animBg="1"/>
      <p:bldP spid="341020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>
            <a:extLst>
              <a:ext uri="{FF2B5EF4-FFF2-40B4-BE49-F238E27FC236}">
                <a16:creationId xmlns:a16="http://schemas.microsoft.com/office/drawing/2014/main" id="{C5BC4EEE-F39F-43D6-8270-34204F9B1C89}"/>
              </a:ext>
            </a:extLst>
          </p:cNvPr>
          <p:cNvGrpSpPr>
            <a:grpSpLocks/>
          </p:cNvGrpSpPr>
          <p:nvPr/>
        </p:nvGrpSpPr>
        <p:grpSpPr bwMode="auto">
          <a:xfrm>
            <a:off x="5638800" y="2133600"/>
            <a:ext cx="2819400" cy="3810000"/>
            <a:chOff x="3456" y="864"/>
            <a:chExt cx="1776" cy="2400"/>
          </a:xfrm>
        </p:grpSpPr>
        <p:sp>
          <p:nvSpPr>
            <p:cNvPr id="44065" name="Oval 12">
              <a:extLst>
                <a:ext uri="{FF2B5EF4-FFF2-40B4-BE49-F238E27FC236}">
                  <a16:creationId xmlns:a16="http://schemas.microsoft.com/office/drawing/2014/main" id="{661EE6A4-42FD-437A-8156-0562CFCA34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1200"/>
              <a:ext cx="1248" cy="72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66" name="Text Box 13">
              <a:extLst>
                <a:ext uri="{FF2B5EF4-FFF2-40B4-BE49-F238E27FC236}">
                  <a16:creationId xmlns:a16="http://schemas.microsoft.com/office/drawing/2014/main" id="{947287B8-6851-460C-9BBE-DDBF52355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864"/>
              <a:ext cx="167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ea typeface="SimSun" panose="02010600030101010101" pitchFamily="2" charset="-122"/>
                </a:rPr>
                <a:t>Final Model for “trees”</a:t>
              </a:r>
            </a:p>
          </p:txBody>
        </p:sp>
        <p:sp>
          <p:nvSpPr>
            <p:cNvPr id="44067" name="Oval 14">
              <a:extLst>
                <a:ext uri="{FF2B5EF4-FFF2-40B4-BE49-F238E27FC236}">
                  <a16:creationId xmlns:a16="http://schemas.microsoft.com/office/drawing/2014/main" id="{88FD13CA-07BE-4A55-85F9-A315AD41BE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2544"/>
              <a:ext cx="1248" cy="72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68" name="Text Box 15">
              <a:extLst>
                <a:ext uri="{FF2B5EF4-FFF2-40B4-BE49-F238E27FC236}">
                  <a16:creationId xmlns:a16="http://schemas.microsoft.com/office/drawing/2014/main" id="{C735FE1B-EB34-4840-9156-70F6FFB5F1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2208"/>
              <a:ext cx="156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ea typeface="SimSun" panose="02010600030101010101" pitchFamily="2" charset="-122"/>
                </a:rPr>
                <a:t>Final Model for “sky”</a:t>
              </a:r>
            </a:p>
          </p:txBody>
        </p:sp>
        <p:sp>
          <p:nvSpPr>
            <p:cNvPr id="44069" name="Rectangle 16">
              <a:extLst>
                <a:ext uri="{FF2B5EF4-FFF2-40B4-BE49-F238E27FC236}">
                  <a16:creationId xmlns:a16="http://schemas.microsoft.com/office/drawing/2014/main" id="{124C99F9-5451-4B50-A7C8-A5645B5AF8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1536"/>
              <a:ext cx="864" cy="96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70" name="Rectangle 17">
              <a:extLst>
                <a:ext uri="{FF2B5EF4-FFF2-40B4-BE49-F238E27FC236}">
                  <a16:creationId xmlns:a16="http://schemas.microsoft.com/office/drawing/2014/main" id="{98D493CD-6745-4116-90EF-7A1B1AAA1A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2880"/>
              <a:ext cx="864" cy="96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3" name="Group 18">
            <a:extLst>
              <a:ext uri="{FF2B5EF4-FFF2-40B4-BE49-F238E27FC236}">
                <a16:creationId xmlns:a16="http://schemas.microsoft.com/office/drawing/2014/main" id="{849452C2-E865-404B-B05C-A8E0983B5B41}"/>
              </a:ext>
            </a:extLst>
          </p:cNvPr>
          <p:cNvGrpSpPr>
            <a:grpSpLocks/>
          </p:cNvGrpSpPr>
          <p:nvPr/>
        </p:nvGrpSpPr>
        <p:grpSpPr bwMode="auto">
          <a:xfrm>
            <a:off x="4114800" y="3505200"/>
            <a:ext cx="1295400" cy="1143000"/>
            <a:chOff x="2496" y="1728"/>
            <a:chExt cx="816" cy="720"/>
          </a:xfrm>
        </p:grpSpPr>
        <p:sp>
          <p:nvSpPr>
            <p:cNvPr id="44063" name="AutoShape 19">
              <a:extLst>
                <a:ext uri="{FF2B5EF4-FFF2-40B4-BE49-F238E27FC236}">
                  <a16:creationId xmlns:a16="http://schemas.microsoft.com/office/drawing/2014/main" id="{F91F17C3-46BB-4B3C-BBEC-572A7BA241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064"/>
              <a:ext cx="816" cy="3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2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64" name="Text Box 20">
              <a:extLst>
                <a:ext uri="{FF2B5EF4-FFF2-40B4-BE49-F238E27FC236}">
                  <a16:creationId xmlns:a16="http://schemas.microsoft.com/office/drawing/2014/main" id="{7E6D2DF2-38C6-44D4-BA73-E7EC392EEB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1728"/>
              <a:ext cx="52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400">
                  <a:ea typeface="SimSun" panose="02010600030101010101" pitchFamily="2" charset="-122"/>
                </a:rPr>
                <a:t>EM</a:t>
              </a:r>
            </a:p>
          </p:txBody>
        </p:sp>
      </p:grpSp>
      <p:sp>
        <p:nvSpPr>
          <p:cNvPr id="44036" name="Rectangle 21">
            <a:extLst>
              <a:ext uri="{FF2B5EF4-FFF2-40B4-BE49-F238E27FC236}">
                <a16:creationId xmlns:a16="http://schemas.microsoft.com/office/drawing/2014/main" id="{F1B3B865-BADA-4A09-A3D5-7921359563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EM Classifier: the Idea</a:t>
            </a:r>
            <a:endParaRPr lang="en-US" altLang="en-US"/>
          </a:p>
        </p:txBody>
      </p:sp>
      <p:grpSp>
        <p:nvGrpSpPr>
          <p:cNvPr id="4" name="Group 42">
            <a:extLst>
              <a:ext uri="{FF2B5EF4-FFF2-40B4-BE49-F238E27FC236}">
                <a16:creationId xmlns:a16="http://schemas.microsoft.com/office/drawing/2014/main" id="{098E71B9-0388-4B5D-9279-CA10BD5DF9F6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2133600"/>
            <a:ext cx="2819400" cy="1676400"/>
            <a:chOff x="480" y="1344"/>
            <a:chExt cx="1776" cy="1056"/>
          </a:xfrm>
        </p:grpSpPr>
        <p:sp>
          <p:nvSpPr>
            <p:cNvPr id="44051" name="Oval 3">
              <a:extLst>
                <a:ext uri="{FF2B5EF4-FFF2-40B4-BE49-F238E27FC236}">
                  <a16:creationId xmlns:a16="http://schemas.microsoft.com/office/drawing/2014/main" id="{9642DA62-7780-4D63-BB4F-F78C294C85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1680"/>
              <a:ext cx="1248" cy="72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2" name="Text Box 4">
              <a:extLst>
                <a:ext uri="{FF2B5EF4-FFF2-40B4-BE49-F238E27FC236}">
                  <a16:creationId xmlns:a16="http://schemas.microsoft.com/office/drawing/2014/main" id="{D898BA17-EFEA-4560-8D34-E4ABB52FA8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1344"/>
              <a:ext cx="17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ea typeface="SimSun" panose="02010600030101010101" pitchFamily="2" charset="-122"/>
                </a:rPr>
                <a:t>Initial Model for “trees”</a:t>
              </a:r>
            </a:p>
          </p:txBody>
        </p:sp>
        <p:sp>
          <p:nvSpPr>
            <p:cNvPr id="44053" name="Rectangle 22">
              <a:extLst>
                <a:ext uri="{FF2B5EF4-FFF2-40B4-BE49-F238E27FC236}">
                  <a16:creationId xmlns:a16="http://schemas.microsoft.com/office/drawing/2014/main" id="{787017A5-98BC-46A9-B93D-CA15CD6771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1824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4" name="Rectangle 23">
              <a:extLst>
                <a:ext uri="{FF2B5EF4-FFF2-40B4-BE49-F238E27FC236}">
                  <a16:creationId xmlns:a16="http://schemas.microsoft.com/office/drawing/2014/main" id="{D33DBF45-1727-448D-A2DC-3C8042DFE7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016"/>
              <a:ext cx="144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5" name="Rectangle 24">
              <a:extLst>
                <a:ext uri="{FF2B5EF4-FFF2-40B4-BE49-F238E27FC236}">
                  <a16:creationId xmlns:a16="http://schemas.microsoft.com/office/drawing/2014/main" id="{7756429F-1F09-4A78-8E30-BFDA61A5C9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1824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6" name="Rectangle 25">
              <a:extLst>
                <a:ext uri="{FF2B5EF4-FFF2-40B4-BE49-F238E27FC236}">
                  <a16:creationId xmlns:a16="http://schemas.microsoft.com/office/drawing/2014/main" id="{C3D9EDD3-4C19-4C25-B5EF-C21AA84446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2208"/>
              <a:ext cx="144" cy="144"/>
            </a:xfrm>
            <a:prstGeom prst="rect">
              <a:avLst/>
            </a:prstGeom>
            <a:solidFill>
              <a:srgbClr val="33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7" name="Rectangle 26">
              <a:extLst>
                <a:ext uri="{FF2B5EF4-FFF2-40B4-BE49-F238E27FC236}">
                  <a16:creationId xmlns:a16="http://schemas.microsoft.com/office/drawing/2014/main" id="{4A924EE7-84D3-4221-8470-58D91C1150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1824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8" name="Rectangle 27">
              <a:extLst>
                <a:ext uri="{FF2B5EF4-FFF2-40B4-BE49-F238E27FC236}">
                  <a16:creationId xmlns:a16="http://schemas.microsoft.com/office/drawing/2014/main" id="{2898DA27-AEFC-4391-B355-9D1E5953DC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824"/>
              <a:ext cx="144" cy="14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9" name="Rectangle 28">
              <a:extLst>
                <a:ext uri="{FF2B5EF4-FFF2-40B4-BE49-F238E27FC236}">
                  <a16:creationId xmlns:a16="http://schemas.microsoft.com/office/drawing/2014/main" id="{09FCAFB3-1D35-4BF6-8CCE-7436469ECE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2016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60" name="Rectangle 29">
              <a:extLst>
                <a:ext uri="{FF2B5EF4-FFF2-40B4-BE49-F238E27FC236}">
                  <a16:creationId xmlns:a16="http://schemas.microsoft.com/office/drawing/2014/main" id="{6B03CEC5-FE97-40F9-8E57-65F159DF1A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1824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61" name="Rectangle 30">
              <a:extLst>
                <a:ext uri="{FF2B5EF4-FFF2-40B4-BE49-F238E27FC236}">
                  <a16:creationId xmlns:a16="http://schemas.microsoft.com/office/drawing/2014/main" id="{6F2C5771-01D3-4616-924B-BEB5F5090F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2016"/>
              <a:ext cx="144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62" name="Rectangle 31">
              <a:extLst>
                <a:ext uri="{FF2B5EF4-FFF2-40B4-BE49-F238E27FC236}">
                  <a16:creationId xmlns:a16="http://schemas.microsoft.com/office/drawing/2014/main" id="{8E17636A-F93D-43D2-A45D-34B0F0BC29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2016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5" name="Group 43">
            <a:extLst>
              <a:ext uri="{FF2B5EF4-FFF2-40B4-BE49-F238E27FC236}">
                <a16:creationId xmlns:a16="http://schemas.microsoft.com/office/drawing/2014/main" id="{8AEA27FC-0675-4661-9B6A-8524DE1F1678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4267200"/>
            <a:ext cx="2819400" cy="1676400"/>
            <a:chOff x="480" y="2688"/>
            <a:chExt cx="1776" cy="1056"/>
          </a:xfrm>
        </p:grpSpPr>
        <p:sp>
          <p:nvSpPr>
            <p:cNvPr id="44039" name="Oval 5">
              <a:extLst>
                <a:ext uri="{FF2B5EF4-FFF2-40B4-BE49-F238E27FC236}">
                  <a16:creationId xmlns:a16="http://schemas.microsoft.com/office/drawing/2014/main" id="{6C907045-FF20-45ED-AEEA-D66C029005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3024"/>
              <a:ext cx="1248" cy="72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0" name="Text Box 6">
              <a:extLst>
                <a:ext uri="{FF2B5EF4-FFF2-40B4-BE49-F238E27FC236}">
                  <a16:creationId xmlns:a16="http://schemas.microsoft.com/office/drawing/2014/main" id="{DA00D00B-E011-444B-AFB7-687EEEC392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2688"/>
              <a:ext cx="159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ea typeface="SimSun" panose="02010600030101010101" pitchFamily="2" charset="-122"/>
                </a:rPr>
                <a:t>Initial Model for “sky”</a:t>
              </a:r>
            </a:p>
          </p:txBody>
        </p:sp>
        <p:sp>
          <p:nvSpPr>
            <p:cNvPr id="44041" name="Rectangle 32">
              <a:extLst>
                <a:ext uri="{FF2B5EF4-FFF2-40B4-BE49-F238E27FC236}">
                  <a16:creationId xmlns:a16="http://schemas.microsoft.com/office/drawing/2014/main" id="{0ABDBEB8-D3E8-440B-81B3-D08259FFC4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3552"/>
              <a:ext cx="144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2" name="Rectangle 33">
              <a:extLst>
                <a:ext uri="{FF2B5EF4-FFF2-40B4-BE49-F238E27FC236}">
                  <a16:creationId xmlns:a16="http://schemas.microsoft.com/office/drawing/2014/main" id="{01178844-D83D-4E53-A4C3-3BD23B62F1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3168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3" name="Rectangle 34">
              <a:extLst>
                <a:ext uri="{FF2B5EF4-FFF2-40B4-BE49-F238E27FC236}">
                  <a16:creationId xmlns:a16="http://schemas.microsoft.com/office/drawing/2014/main" id="{3BB32AB8-0660-4B1A-B2C2-FE8DA34ABF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3360"/>
              <a:ext cx="144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4" name="Rectangle 35">
              <a:extLst>
                <a:ext uri="{FF2B5EF4-FFF2-40B4-BE49-F238E27FC236}">
                  <a16:creationId xmlns:a16="http://schemas.microsoft.com/office/drawing/2014/main" id="{5367FC3E-A75F-4C2A-8050-5F02CFDF0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3168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5" name="Rectangle 36">
              <a:extLst>
                <a:ext uri="{FF2B5EF4-FFF2-40B4-BE49-F238E27FC236}">
                  <a16:creationId xmlns:a16="http://schemas.microsoft.com/office/drawing/2014/main" id="{E19D41F2-34BC-4862-B460-8CA389CEF6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3360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6" name="Rectangle 37">
              <a:extLst>
                <a:ext uri="{FF2B5EF4-FFF2-40B4-BE49-F238E27FC236}">
                  <a16:creationId xmlns:a16="http://schemas.microsoft.com/office/drawing/2014/main" id="{CD862275-FDDE-4E39-B61C-3C2C30A8BE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3360"/>
              <a:ext cx="144" cy="14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7" name="Rectangle 38">
              <a:extLst>
                <a:ext uri="{FF2B5EF4-FFF2-40B4-BE49-F238E27FC236}">
                  <a16:creationId xmlns:a16="http://schemas.microsoft.com/office/drawing/2014/main" id="{7DA830B7-BC6E-47D9-958C-FE254E26F8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3168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8" name="Rectangle 39">
              <a:extLst>
                <a:ext uri="{FF2B5EF4-FFF2-40B4-BE49-F238E27FC236}">
                  <a16:creationId xmlns:a16="http://schemas.microsoft.com/office/drawing/2014/main" id="{6A16D2EA-667B-4E0A-BEED-249CD3F89F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3360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9" name="Rectangle 40">
              <a:extLst>
                <a:ext uri="{FF2B5EF4-FFF2-40B4-BE49-F238E27FC236}">
                  <a16:creationId xmlns:a16="http://schemas.microsoft.com/office/drawing/2014/main" id="{29BB68DC-4B11-4327-A6CE-32F6F49A77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3552"/>
              <a:ext cx="144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0" name="Rectangle 41">
              <a:extLst>
                <a:ext uri="{FF2B5EF4-FFF2-40B4-BE49-F238E27FC236}">
                  <a16:creationId xmlns:a16="http://schemas.microsoft.com/office/drawing/2014/main" id="{22D03235-C966-47B4-97DB-896A473FE0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3168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91896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4CD00692-E1BB-4F93-9143-7DB9780E83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EM Algorithm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32F8EC66-2A5D-49E7-9832-DD25477F2D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686800" cy="4876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altLang="en-US" sz="2400" dirty="0"/>
              <a:t>Start with </a:t>
            </a:r>
            <a:r>
              <a:rPr lang="en-US" altLang="en-US" sz="2400" dirty="0">
                <a:solidFill>
                  <a:srgbClr val="FF0000"/>
                </a:solidFill>
              </a:rPr>
              <a:t>K clusters</a:t>
            </a:r>
            <a:r>
              <a:rPr lang="en-US" altLang="en-US" sz="2400" dirty="0"/>
              <a:t>, each represented by a </a:t>
            </a:r>
            <a:r>
              <a:rPr lang="en-US" altLang="en-US" sz="2400" dirty="0">
                <a:solidFill>
                  <a:srgbClr val="FF0000"/>
                </a:solidFill>
              </a:rPr>
              <a:t>probability distribution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altLang="en-US" sz="2400" dirty="0"/>
              <a:t>Assuming a </a:t>
            </a:r>
            <a:r>
              <a:rPr lang="en-US" altLang="en-US" sz="2400" dirty="0">
                <a:solidFill>
                  <a:srgbClr val="FF0000"/>
                </a:solidFill>
              </a:rPr>
              <a:t>Gaussian</a:t>
            </a:r>
            <a:r>
              <a:rPr lang="en-US" altLang="en-US" sz="2400" dirty="0"/>
              <a:t> or Normal distribution, each cluster is represented by its </a:t>
            </a:r>
            <a:r>
              <a:rPr lang="en-US" altLang="en-US" sz="2400" dirty="0">
                <a:solidFill>
                  <a:srgbClr val="FF0000"/>
                </a:solidFill>
              </a:rPr>
              <a:t>mean and variance</a:t>
            </a:r>
            <a:r>
              <a:rPr lang="en-US" altLang="en-US" sz="2400" dirty="0"/>
              <a:t> (or covariance matrix) and has a weight.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altLang="en-US" sz="2400" dirty="0"/>
              <a:t>Go through the training data and soft-assign it to each cluster. Do this by </a:t>
            </a:r>
            <a:r>
              <a:rPr lang="en-US" altLang="en-US" sz="2400" dirty="0">
                <a:solidFill>
                  <a:srgbClr val="FF0000"/>
                </a:solidFill>
              </a:rPr>
              <a:t>computing the probability that each training vector belongs to each cluster</a:t>
            </a:r>
            <a:r>
              <a:rPr lang="en-US" altLang="en-US" sz="2400" dirty="0"/>
              <a:t>.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altLang="en-US" sz="2400" dirty="0"/>
              <a:t>Using the results of the soft assignment, </a:t>
            </a:r>
            <a:r>
              <a:rPr lang="en-US" altLang="en-US" sz="2400" dirty="0">
                <a:solidFill>
                  <a:srgbClr val="FF0000"/>
                </a:solidFill>
              </a:rPr>
              <a:t>recompute the parameters of each cluster</a:t>
            </a:r>
            <a:r>
              <a:rPr lang="en-US" altLang="en-US" sz="2400" dirty="0"/>
              <a:t>.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Perform the last 2 steps iteratively.</a:t>
            </a:r>
          </a:p>
        </p:txBody>
      </p:sp>
    </p:spTree>
    <p:extLst>
      <p:ext uri="{BB962C8B-B14F-4D97-AF65-F5344CB8AC3E}">
        <p14:creationId xmlns:p14="http://schemas.microsoft.com/office/powerpoint/2010/main" val="248195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166345F0-6991-41AC-9099-389F2C316D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0000"/>
                </a:solidFill>
              </a:rPr>
              <a:t>1-D EM with Gaussian Distributions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F9312041-6EA9-4BEC-88B3-DFAC22E16C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54102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z="2800"/>
              <a:t>Each cluster C</a:t>
            </a:r>
            <a:r>
              <a:rPr lang="en-US" altLang="en-US" sz="2800" baseline="-25000"/>
              <a:t>j</a:t>
            </a:r>
            <a:r>
              <a:rPr lang="en-US" altLang="en-US" sz="2800"/>
              <a:t> is represented by a Gaussian distribution N(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 , 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).</a:t>
            </a:r>
          </a:p>
          <a:p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Initialization: For each cluster C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 initialize its mean 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 , variance 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, and weight 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. </a:t>
            </a:r>
          </a:p>
          <a:p>
            <a:endParaRPr lang="en-US" altLang="en-US" sz="2800">
              <a:cs typeface="Arial" panose="020B0604020202020204" pitchFamily="34" charset="0"/>
              <a:sym typeface="Symbol" panose="05050102010706020507" pitchFamily="18" charset="2"/>
            </a:endParaRPr>
          </a:p>
          <a:p>
            <a:endParaRPr lang="en-US" altLang="en-US" sz="2800">
              <a:cs typeface="Arial" panose="020B0604020202020204" pitchFamily="34" charset="0"/>
              <a:sym typeface="Symbol" panose="05050102010706020507" pitchFamily="18" charset="2"/>
            </a:endParaRPr>
          </a:p>
          <a:p>
            <a:endParaRPr lang="en-US" altLang="en-US" sz="2800">
              <a:cs typeface="Arial" panose="020B0604020202020204" pitchFamily="34" charset="0"/>
              <a:sym typeface="Symbol" panose="05050102010706020507" pitchFamily="18" charset="2"/>
            </a:endParaRPr>
          </a:p>
          <a:p>
            <a:endParaRPr lang="en-US" altLang="en-US" sz="2800">
              <a:cs typeface="Arial" panose="020B0604020202020204" pitchFamily="34" charset="0"/>
              <a:sym typeface="Symbol" panose="05050102010706020507" pitchFamily="18" charset="2"/>
            </a:endParaRPr>
          </a:p>
          <a:p>
            <a:endParaRPr lang="en-US" altLang="en-US" sz="2800">
              <a:cs typeface="Arial" panose="020B0604020202020204" pitchFamily="34" charset="0"/>
              <a:sym typeface="Symbol" panose="05050102010706020507" pitchFamily="18" charset="2"/>
            </a:endParaRPr>
          </a:p>
          <a:p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With no other knowledge, use random means and variances and equal weights.</a:t>
            </a:r>
          </a:p>
        </p:txBody>
      </p:sp>
      <p:sp>
        <p:nvSpPr>
          <p:cNvPr id="46084" name="Line 4">
            <a:extLst>
              <a:ext uri="{FF2B5EF4-FFF2-40B4-BE49-F238E27FC236}">
                <a16:creationId xmlns:a16="http://schemas.microsoft.com/office/drawing/2014/main" id="{7EE9E597-45BB-4A42-BB65-D0CC0ACCA09A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36576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5" name="Line 5">
            <a:extLst>
              <a:ext uri="{FF2B5EF4-FFF2-40B4-BE49-F238E27FC236}">
                <a16:creationId xmlns:a16="http://schemas.microsoft.com/office/drawing/2014/main" id="{F177B083-6C34-4CD4-9B6B-4C2C8D09945F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36576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6" name="Line 6">
            <a:extLst>
              <a:ext uri="{FF2B5EF4-FFF2-40B4-BE49-F238E27FC236}">
                <a16:creationId xmlns:a16="http://schemas.microsoft.com/office/drawing/2014/main" id="{F1ADFF5A-D094-41E6-918D-9F21FE009AEE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36576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7" name="Line 7">
            <a:extLst>
              <a:ext uri="{FF2B5EF4-FFF2-40B4-BE49-F238E27FC236}">
                <a16:creationId xmlns:a16="http://schemas.microsoft.com/office/drawing/2014/main" id="{0E207FF9-C97D-4AE0-BF21-48F4C743F301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48006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8" name="Line 8">
            <a:extLst>
              <a:ext uri="{FF2B5EF4-FFF2-40B4-BE49-F238E27FC236}">
                <a16:creationId xmlns:a16="http://schemas.microsoft.com/office/drawing/2014/main" id="{5E46CF43-F566-4501-A47D-6804FC3AA53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48006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9" name="Line 9">
            <a:extLst>
              <a:ext uri="{FF2B5EF4-FFF2-40B4-BE49-F238E27FC236}">
                <a16:creationId xmlns:a16="http://schemas.microsoft.com/office/drawing/2014/main" id="{B3C9EA02-3826-42D7-BFFB-534A046614B2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48006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0" name="Text Box 10">
            <a:extLst>
              <a:ext uri="{FF2B5EF4-FFF2-40B4-BE49-F238E27FC236}">
                <a16:creationId xmlns:a16="http://schemas.microsoft.com/office/drawing/2014/main" id="{5475351A-4D30-40E9-91C0-F84A1F6A1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029200"/>
            <a:ext cx="1227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N(</a:t>
            </a:r>
            <a:r>
              <a:rPr lang="en-US" altLang="en-US" sz="1800">
                <a:sym typeface="Symbol" panose="05050102010706020507" pitchFamily="18" charset="2"/>
              </a:rPr>
              <a:t></a:t>
            </a:r>
            <a:r>
              <a:rPr lang="en-US" altLang="en-US" sz="1800" baseline="-25000">
                <a:sym typeface="Symbol" panose="05050102010706020507" pitchFamily="18" charset="2"/>
              </a:rPr>
              <a:t>1</a:t>
            </a:r>
            <a:r>
              <a:rPr lang="en-US" altLang="en-US" sz="1800">
                <a:sym typeface="Symbol" panose="05050102010706020507" pitchFamily="18" charset="2"/>
              </a:rPr>
              <a:t> , </a:t>
            </a:r>
            <a:r>
              <a:rPr lang="en-US" altLang="en-US" sz="1800" baseline="-25000">
                <a:sym typeface="Symbol" panose="05050102010706020507" pitchFamily="18" charset="2"/>
              </a:rPr>
              <a:t>1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Symbol" panose="05050102010706020507" pitchFamily="18" charset="2"/>
              </a:rPr>
              <a:t></a:t>
            </a:r>
            <a:r>
              <a:rPr lang="en-US" altLang="en-US" sz="1800" baseline="-25000">
                <a:sym typeface="Symbol" panose="05050102010706020507" pitchFamily="18" charset="2"/>
              </a:rPr>
              <a:t>1</a:t>
            </a:r>
            <a:r>
              <a:rPr lang="en-US" altLang="en-US" sz="1800">
                <a:sym typeface="Symbol" panose="05050102010706020507" pitchFamily="18" charset="2"/>
              </a:rPr>
              <a:t> = P(C</a:t>
            </a:r>
            <a:r>
              <a:rPr lang="en-US" altLang="en-US" sz="1800" baseline="-25000">
                <a:sym typeface="Symbol" panose="05050102010706020507" pitchFamily="18" charset="2"/>
              </a:rPr>
              <a:t>1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</a:p>
        </p:txBody>
      </p:sp>
      <p:sp>
        <p:nvSpPr>
          <p:cNvPr id="46091" name="Text Box 11">
            <a:extLst>
              <a:ext uri="{FF2B5EF4-FFF2-40B4-BE49-F238E27FC236}">
                <a16:creationId xmlns:a16="http://schemas.microsoft.com/office/drawing/2014/main" id="{3304A999-4C5C-4047-B464-07DE2F18A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5029200"/>
            <a:ext cx="1227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N(</a:t>
            </a:r>
            <a:r>
              <a:rPr lang="en-US" altLang="en-US" sz="1800">
                <a:sym typeface="Symbol" panose="05050102010706020507" pitchFamily="18" charset="2"/>
              </a:rPr>
              <a:t></a:t>
            </a:r>
            <a:r>
              <a:rPr lang="en-US" altLang="en-US" sz="1800" baseline="-25000">
                <a:sym typeface="Symbol" panose="05050102010706020507" pitchFamily="18" charset="2"/>
              </a:rPr>
              <a:t>2</a:t>
            </a:r>
            <a:r>
              <a:rPr lang="en-US" altLang="en-US" sz="1800">
                <a:sym typeface="Symbol" panose="05050102010706020507" pitchFamily="18" charset="2"/>
              </a:rPr>
              <a:t> , </a:t>
            </a:r>
            <a:r>
              <a:rPr lang="en-US" altLang="en-US" sz="1800" baseline="-25000">
                <a:sym typeface="Symbol" panose="05050102010706020507" pitchFamily="18" charset="2"/>
              </a:rPr>
              <a:t>2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Symbol" panose="05050102010706020507" pitchFamily="18" charset="2"/>
              </a:rPr>
              <a:t></a:t>
            </a:r>
            <a:r>
              <a:rPr lang="en-US" altLang="en-US" sz="1800" baseline="-25000">
                <a:sym typeface="Symbol" panose="05050102010706020507" pitchFamily="18" charset="2"/>
              </a:rPr>
              <a:t>2</a:t>
            </a:r>
            <a:r>
              <a:rPr lang="en-US" altLang="en-US" sz="1800">
                <a:sym typeface="Symbol" panose="05050102010706020507" pitchFamily="18" charset="2"/>
              </a:rPr>
              <a:t> = P(C</a:t>
            </a:r>
            <a:r>
              <a:rPr lang="en-US" altLang="en-US" sz="1800" baseline="-25000">
                <a:sym typeface="Symbol" panose="05050102010706020507" pitchFamily="18" charset="2"/>
              </a:rPr>
              <a:t>2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  <a:endParaRPr lang="en-US" altLang="en-US" sz="1800"/>
          </a:p>
        </p:txBody>
      </p:sp>
      <p:sp>
        <p:nvSpPr>
          <p:cNvPr id="46092" name="Text Box 12">
            <a:extLst>
              <a:ext uri="{FF2B5EF4-FFF2-40B4-BE49-F238E27FC236}">
                <a16:creationId xmlns:a16="http://schemas.microsoft.com/office/drawing/2014/main" id="{B123BD75-72AD-4E48-BFF9-1B4F43230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029200"/>
            <a:ext cx="1227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N(</a:t>
            </a:r>
            <a:r>
              <a:rPr lang="en-US" altLang="en-US" sz="1800">
                <a:sym typeface="Symbol" panose="05050102010706020507" pitchFamily="18" charset="2"/>
              </a:rPr>
              <a:t></a:t>
            </a:r>
            <a:r>
              <a:rPr lang="en-US" altLang="en-US" sz="1800" baseline="-25000">
                <a:sym typeface="Symbol" panose="05050102010706020507" pitchFamily="18" charset="2"/>
              </a:rPr>
              <a:t>3</a:t>
            </a:r>
            <a:r>
              <a:rPr lang="en-US" altLang="en-US" sz="1800">
                <a:sym typeface="Symbol" panose="05050102010706020507" pitchFamily="18" charset="2"/>
              </a:rPr>
              <a:t> , </a:t>
            </a:r>
            <a:r>
              <a:rPr lang="en-US" altLang="en-US" sz="1800" baseline="-25000">
                <a:sym typeface="Symbol" panose="05050102010706020507" pitchFamily="18" charset="2"/>
              </a:rPr>
              <a:t>3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Symbol" panose="05050102010706020507" pitchFamily="18" charset="2"/>
              </a:rPr>
              <a:t></a:t>
            </a:r>
            <a:r>
              <a:rPr lang="en-US" altLang="en-US" sz="1800" baseline="-25000">
                <a:sym typeface="Symbol" panose="05050102010706020507" pitchFamily="18" charset="2"/>
              </a:rPr>
              <a:t>3</a:t>
            </a:r>
            <a:r>
              <a:rPr lang="en-US" altLang="en-US" sz="1800">
                <a:sym typeface="Symbol" panose="05050102010706020507" pitchFamily="18" charset="2"/>
              </a:rPr>
              <a:t> = P(C</a:t>
            </a:r>
            <a:r>
              <a:rPr lang="en-US" altLang="en-US" sz="1800" baseline="-25000">
                <a:sym typeface="Symbol" panose="05050102010706020507" pitchFamily="18" charset="2"/>
              </a:rPr>
              <a:t>3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  <a:endParaRPr lang="en-US" altLang="en-US" sz="1800"/>
          </a:p>
        </p:txBody>
      </p:sp>
      <p:pic>
        <p:nvPicPr>
          <p:cNvPr id="46093" name="Picture 13">
            <a:extLst>
              <a:ext uri="{FF2B5EF4-FFF2-40B4-BE49-F238E27FC236}">
                <a16:creationId xmlns:a16="http://schemas.microsoft.com/office/drawing/2014/main" id="{DF1E8A4A-8825-4552-B32F-538FCE523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33800"/>
            <a:ext cx="109537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94" name="Picture 14">
            <a:extLst>
              <a:ext uri="{FF2B5EF4-FFF2-40B4-BE49-F238E27FC236}">
                <a16:creationId xmlns:a16="http://schemas.microsoft.com/office/drawing/2014/main" id="{9D694F8E-57AF-4125-ADA6-21D42B8BC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810000"/>
            <a:ext cx="1371600" cy="86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95" name="Picture 15">
            <a:extLst>
              <a:ext uri="{FF2B5EF4-FFF2-40B4-BE49-F238E27FC236}">
                <a16:creationId xmlns:a16="http://schemas.microsoft.com/office/drawing/2014/main" id="{5D8BF3D4-CD1A-42D6-A3BD-A35283DF6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657600"/>
            <a:ext cx="94297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934697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96BCF804-2FE1-4F90-82A5-726C55955B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Standard EM to EM Classifier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37D93D92-97F0-419E-B821-6649660028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That’s the standard EM algorithm.</a:t>
            </a:r>
          </a:p>
          <a:p>
            <a:r>
              <a:rPr lang="en-US" altLang="en-US"/>
              <a:t>For n-dimensional data, the variance becomes a co-variance matrix, which changes the formulas slightly.</a:t>
            </a:r>
          </a:p>
          <a:p>
            <a:r>
              <a:rPr lang="en-US" altLang="en-US"/>
              <a:t>But </a:t>
            </a:r>
            <a:r>
              <a:rPr lang="en-US" altLang="en-US">
                <a:solidFill>
                  <a:srgbClr val="FF0000"/>
                </a:solidFill>
              </a:rPr>
              <a:t>we used an EM variant to produce a classifier</a:t>
            </a:r>
            <a:r>
              <a:rPr lang="en-US" altLang="en-US"/>
              <a:t>.</a:t>
            </a:r>
          </a:p>
          <a:p>
            <a:r>
              <a:rPr lang="en-US" altLang="en-US"/>
              <a:t>The next slide indicates the differences between what we used and the standard.</a:t>
            </a:r>
          </a:p>
        </p:txBody>
      </p:sp>
    </p:spTree>
    <p:extLst>
      <p:ext uri="{BB962C8B-B14F-4D97-AF65-F5344CB8AC3E}">
        <p14:creationId xmlns:p14="http://schemas.microsoft.com/office/powerpoint/2010/main" val="88449182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AD0B270A-020A-42EB-A604-C7F3F8859F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EM Classifier</a:t>
            </a:r>
            <a:endParaRPr lang="en-US" altLang="en-US">
              <a:ea typeface="SimSun" panose="02010600030101010101" pitchFamily="2" charset="-122"/>
            </a:endParaRPr>
          </a:p>
        </p:txBody>
      </p:sp>
      <p:sp>
        <p:nvSpPr>
          <p:cNvPr id="48131" name="Rectangle 4">
            <a:extLst>
              <a:ext uri="{FF2B5EF4-FFF2-40B4-BE49-F238E27FC236}">
                <a16:creationId xmlns:a16="http://schemas.microsoft.com/office/drawing/2014/main" id="{F79DE377-E6BE-40A0-AE84-7978EBB954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48006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en-US" altLang="en-US" sz="2000">
                <a:solidFill>
                  <a:srgbClr val="C00000"/>
                </a:solidFill>
              </a:rPr>
              <a:t>Fixed Gaussian components </a:t>
            </a:r>
            <a:r>
              <a:rPr lang="en-US" altLang="en-US" sz="2000"/>
              <a:t>(</a:t>
            </a:r>
            <a:r>
              <a:rPr lang="en-US" altLang="en-US" sz="2000">
                <a:solidFill>
                  <a:schemeClr val="accent2"/>
                </a:solidFill>
              </a:rPr>
              <a:t>one Gaussian per object class</a:t>
            </a:r>
            <a:r>
              <a:rPr lang="en-US" altLang="en-US" sz="2000"/>
              <a:t>) and </a:t>
            </a:r>
            <a:r>
              <a:rPr lang="en-US" altLang="en-US" sz="2000">
                <a:solidFill>
                  <a:srgbClr val="C00000"/>
                </a:solidFill>
              </a:rPr>
              <a:t>fixed weights </a:t>
            </a:r>
            <a:r>
              <a:rPr lang="en-US" altLang="en-US" sz="2000"/>
              <a:t>corresponding to the frequencies of the corresponding objects in the training data. 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en-US" altLang="en-US" sz="200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en-US" sz="2000">
                <a:solidFill>
                  <a:srgbClr val="C00000"/>
                </a:solidFill>
              </a:rPr>
              <a:t>2.     Customized initialization </a:t>
            </a:r>
            <a:r>
              <a:rPr lang="en-US" altLang="en-US" sz="2000"/>
              <a:t>uses only the training images that contain a particular object class to initialize its Gaussian.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en-US" altLang="en-US" sz="200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en-US" sz="2000">
                <a:solidFill>
                  <a:srgbClr val="C00000"/>
                </a:solidFill>
              </a:rPr>
              <a:t>3.     Controlled expectation </a:t>
            </a:r>
            <a:r>
              <a:rPr lang="en-US" altLang="en-US" sz="2000">
                <a:solidFill>
                  <a:srgbClr val="CC3300"/>
                </a:solidFill>
              </a:rPr>
              <a:t>step</a:t>
            </a:r>
            <a:r>
              <a:rPr lang="en-US" altLang="en-US" sz="2000"/>
              <a:t> ensures that a feature vector only contributes to the Gaussian components representing objects present in its training image.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en-US" altLang="en-US" sz="200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en-US" sz="2000">
                <a:solidFill>
                  <a:srgbClr val="C00000"/>
                </a:solidFill>
              </a:rPr>
              <a:t>4.     Extra background component </a:t>
            </a:r>
            <a:r>
              <a:rPr lang="en-US" altLang="en-US" sz="2000"/>
              <a:t>absorbs noise.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en-US" altLang="en-US" sz="2000"/>
          </a:p>
        </p:txBody>
      </p:sp>
      <p:sp>
        <p:nvSpPr>
          <p:cNvPr id="48132" name="Text Box 7">
            <a:extLst>
              <a:ext uri="{FF2B5EF4-FFF2-40B4-BE49-F238E27FC236}">
                <a16:creationId xmlns:a16="http://schemas.microsoft.com/office/drawing/2014/main" id="{DE5CB8C2-E45B-4092-8069-540DC4F2C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525" y="5670550"/>
            <a:ext cx="7019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C00000"/>
                </a:solidFill>
              </a:rPr>
              <a:t>Gaussian for         Gaussian for        Gaussian for         Gaussian for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C00000"/>
                </a:solidFill>
              </a:rPr>
              <a:t>     trees                  buildings               sky                 	 background</a:t>
            </a:r>
          </a:p>
        </p:txBody>
      </p:sp>
      <p:sp>
        <p:nvSpPr>
          <p:cNvPr id="48133" name="Rectangle 8">
            <a:extLst>
              <a:ext uri="{FF2B5EF4-FFF2-40B4-BE49-F238E27FC236}">
                <a16:creationId xmlns:a16="http://schemas.microsoft.com/office/drawing/2014/main" id="{3D8ECD91-CE68-4D27-A77A-809B55E82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5715000"/>
            <a:ext cx="1447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134" name="Rectangle 9">
            <a:extLst>
              <a:ext uri="{FF2B5EF4-FFF2-40B4-BE49-F238E27FC236}">
                <a16:creationId xmlns:a16="http://schemas.microsoft.com/office/drawing/2014/main" id="{D0CDDE66-9337-4AB5-BA17-8AE01F035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5715000"/>
            <a:ext cx="1447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135" name="Rectangle 10">
            <a:extLst>
              <a:ext uri="{FF2B5EF4-FFF2-40B4-BE49-F238E27FC236}">
                <a16:creationId xmlns:a16="http://schemas.microsoft.com/office/drawing/2014/main" id="{A24F2B17-97BC-41BB-B049-C442AB30C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5715000"/>
            <a:ext cx="1447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136" name="Rectangle 11">
            <a:extLst>
              <a:ext uri="{FF2B5EF4-FFF2-40B4-BE49-F238E27FC236}">
                <a16:creationId xmlns:a16="http://schemas.microsoft.com/office/drawing/2014/main" id="{E3CE8A53-00F5-4BF4-830A-91C091BB4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5715000"/>
            <a:ext cx="1447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27712222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96">
            <a:extLst>
              <a:ext uri="{FF2B5EF4-FFF2-40B4-BE49-F238E27FC236}">
                <a16:creationId xmlns:a16="http://schemas.microsoft.com/office/drawing/2014/main" id="{AE801027-85FB-49A3-918C-ADD1614C6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550" y="5341938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400">
              <a:ea typeface="SimSun" panose="02010600030101010101" pitchFamily="2" charset="-122"/>
            </a:endParaRPr>
          </a:p>
        </p:txBody>
      </p:sp>
      <p:sp>
        <p:nvSpPr>
          <p:cNvPr id="49155" name="Text Box 110">
            <a:extLst>
              <a:ext uri="{FF2B5EF4-FFF2-40B4-BE49-F238E27FC236}">
                <a16:creationId xmlns:a16="http://schemas.microsoft.com/office/drawing/2014/main" id="{5417798B-A469-4686-865F-38F46D127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7975" y="5341938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400">
              <a:ea typeface="SimSun" panose="02010600030101010101" pitchFamily="2" charset="-122"/>
            </a:endParaRPr>
          </a:p>
        </p:txBody>
      </p:sp>
      <p:sp>
        <p:nvSpPr>
          <p:cNvPr id="49156" name="Text Box 111">
            <a:extLst>
              <a:ext uri="{FF2B5EF4-FFF2-40B4-BE49-F238E27FC236}">
                <a16:creationId xmlns:a16="http://schemas.microsoft.com/office/drawing/2014/main" id="{9B093415-422D-4558-963F-526A8CB9D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5425" y="5341938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400">
              <a:ea typeface="SimSun" panose="02010600030101010101" pitchFamily="2" charset="-122"/>
            </a:endParaRPr>
          </a:p>
        </p:txBody>
      </p:sp>
      <p:sp>
        <p:nvSpPr>
          <p:cNvPr id="171121" name="AutoShape 113">
            <a:extLst>
              <a:ext uri="{FF2B5EF4-FFF2-40B4-BE49-F238E27FC236}">
                <a16:creationId xmlns:a16="http://schemas.microsoft.com/office/drawing/2014/main" id="{A6522E18-DAC6-42FD-9E21-71C4CD7B6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3590925"/>
            <a:ext cx="2060575" cy="1590675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71122" name="AutoShape 114">
            <a:extLst>
              <a:ext uri="{FF2B5EF4-FFF2-40B4-BE49-F238E27FC236}">
                <a16:creationId xmlns:a16="http://schemas.microsoft.com/office/drawing/2014/main" id="{48DD4970-B494-42DA-89D7-CE9231980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6650" y="3590925"/>
            <a:ext cx="2060575" cy="1590675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71123" name="AutoShape 115">
            <a:extLst>
              <a:ext uri="{FF2B5EF4-FFF2-40B4-BE49-F238E27FC236}">
                <a16:creationId xmlns:a16="http://schemas.microsoft.com/office/drawing/2014/main" id="{542C9724-D478-4EBF-97CF-9C40C7492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4100" y="3590925"/>
            <a:ext cx="2060575" cy="1590675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2" name="Group 119">
            <a:extLst>
              <a:ext uri="{FF2B5EF4-FFF2-40B4-BE49-F238E27FC236}">
                <a16:creationId xmlns:a16="http://schemas.microsoft.com/office/drawing/2014/main" id="{336B2F0C-DF64-47DC-B984-99BF94571ED8}"/>
              </a:ext>
            </a:extLst>
          </p:cNvPr>
          <p:cNvGrpSpPr>
            <a:grpSpLocks/>
          </p:cNvGrpSpPr>
          <p:nvPr/>
        </p:nvGrpSpPr>
        <p:grpSpPr bwMode="auto">
          <a:xfrm>
            <a:off x="1746250" y="1295400"/>
            <a:ext cx="6635750" cy="674688"/>
            <a:chOff x="1100" y="816"/>
            <a:chExt cx="4180" cy="425"/>
          </a:xfrm>
        </p:grpSpPr>
        <p:sp>
          <p:nvSpPr>
            <p:cNvPr id="49239" name="Rectangle 120">
              <a:extLst>
                <a:ext uri="{FF2B5EF4-FFF2-40B4-BE49-F238E27FC236}">
                  <a16:creationId xmlns:a16="http://schemas.microsoft.com/office/drawing/2014/main" id="{64472732-2023-4EEA-9457-CC7BD8E4A4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0" y="891"/>
              <a:ext cx="472" cy="3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b="1" i="1">
                  <a:latin typeface="Times New Roman" panose="02020603050405020304" pitchFamily="18" charset="0"/>
                  <a:ea typeface="SimSun" panose="02010600030101010101" pitchFamily="2" charset="-122"/>
                </a:rPr>
                <a:t>I</a:t>
              </a:r>
              <a:r>
                <a:rPr lang="en-US" altLang="zh-CN" sz="2400" b="1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1</a:t>
              </a:r>
              <a:endParaRPr lang="en-US" altLang="zh-CN" sz="2400">
                <a:ea typeface="SimSun" panose="02010600030101010101" pitchFamily="2" charset="-122"/>
              </a:endParaRPr>
            </a:p>
          </p:txBody>
        </p:sp>
        <p:cxnSp>
          <p:nvCxnSpPr>
            <p:cNvPr id="49240" name="AutoShape 121">
              <a:extLst>
                <a:ext uri="{FF2B5EF4-FFF2-40B4-BE49-F238E27FC236}">
                  <a16:creationId xmlns:a16="http://schemas.microsoft.com/office/drawing/2014/main" id="{3DE56526-630C-4F8D-AE8E-45B2E2EC449F}"/>
                </a:ext>
              </a:extLst>
            </p:cNvPr>
            <p:cNvCxnSpPr>
              <a:cxnSpLocks noChangeShapeType="1"/>
              <a:stCxn id="49239" idx="3"/>
              <a:endCxn id="49242" idx="1"/>
            </p:cNvCxnSpPr>
            <p:nvPr/>
          </p:nvCxnSpPr>
          <p:spPr bwMode="auto">
            <a:xfrm>
              <a:off x="1572" y="1066"/>
              <a:ext cx="26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241" name="Text Box 122">
              <a:extLst>
                <a:ext uri="{FF2B5EF4-FFF2-40B4-BE49-F238E27FC236}">
                  <a16:creationId xmlns:a16="http://schemas.microsoft.com/office/drawing/2014/main" id="{47F81397-508C-4DF5-9DCE-DDF1F84FD1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5" y="816"/>
              <a:ext cx="257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9144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FF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1</a:t>
              </a:r>
              <a:endParaRPr lang="en-US" altLang="zh-CN" sz="18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008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008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2</a:t>
              </a:r>
              <a:endParaRPr lang="en-US" altLang="zh-CN" sz="1800">
                <a:ea typeface="SimSun" panose="02010600030101010101" pitchFamily="2" charset="-122"/>
              </a:endParaRPr>
            </a:p>
          </p:txBody>
        </p:sp>
        <p:sp>
          <p:nvSpPr>
            <p:cNvPr id="49242" name="AutoShape 123">
              <a:extLst>
                <a:ext uri="{FF2B5EF4-FFF2-40B4-BE49-F238E27FC236}">
                  <a16:creationId xmlns:a16="http://schemas.microsoft.com/office/drawing/2014/main" id="{0A0FA113-4BAA-4D5D-8AE7-96D9D1D7B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2" y="891"/>
              <a:ext cx="86" cy="350"/>
            </a:xfrm>
            <a:prstGeom prst="leftBrace">
              <a:avLst>
                <a:gd name="adj1" fmla="val 33915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43" name="Text Box 124">
              <a:extLst>
                <a:ext uri="{FF2B5EF4-FFF2-40B4-BE49-F238E27FC236}">
                  <a16:creationId xmlns:a16="http://schemas.microsoft.com/office/drawing/2014/main" id="{55092466-C1F8-45DF-9B06-BB6D4414C3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9" y="816"/>
              <a:ext cx="257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9144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FF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1</a:t>
              </a:r>
              <a:endParaRPr lang="en-US" altLang="zh-CN" sz="18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0000FF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0000FF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3</a:t>
              </a:r>
              <a:endParaRPr lang="en-US" altLang="zh-CN" sz="1800">
                <a:ea typeface="SimSun" panose="02010600030101010101" pitchFamily="2" charset="-122"/>
              </a:endParaRPr>
            </a:p>
          </p:txBody>
        </p:sp>
        <p:sp>
          <p:nvSpPr>
            <p:cNvPr id="49244" name="Rectangle 125">
              <a:extLst>
                <a:ext uri="{FF2B5EF4-FFF2-40B4-BE49-F238E27FC236}">
                  <a16:creationId xmlns:a16="http://schemas.microsoft.com/office/drawing/2014/main" id="{CB4569B1-153B-4953-8A9E-E0F7762C46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4" y="891"/>
              <a:ext cx="472" cy="3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b="1" i="1">
                  <a:latin typeface="Times New Roman" panose="02020603050405020304" pitchFamily="18" charset="0"/>
                  <a:ea typeface="SimSun" panose="02010600030101010101" pitchFamily="2" charset="-122"/>
                </a:rPr>
                <a:t>I</a:t>
              </a:r>
              <a:r>
                <a:rPr lang="en-US" altLang="zh-CN" sz="2400" b="1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2</a:t>
              </a:r>
              <a:endParaRPr lang="en-US" altLang="zh-CN" sz="2400">
                <a:ea typeface="SimSun" panose="02010600030101010101" pitchFamily="2" charset="-122"/>
              </a:endParaRPr>
            </a:p>
          </p:txBody>
        </p:sp>
        <p:cxnSp>
          <p:nvCxnSpPr>
            <p:cNvPr id="49245" name="AutoShape 126">
              <a:extLst>
                <a:ext uri="{FF2B5EF4-FFF2-40B4-BE49-F238E27FC236}">
                  <a16:creationId xmlns:a16="http://schemas.microsoft.com/office/drawing/2014/main" id="{1375AB7C-8686-4DB8-8F9E-C6D3FA5174D4}"/>
                </a:ext>
              </a:extLst>
            </p:cNvPr>
            <p:cNvCxnSpPr>
              <a:cxnSpLocks noChangeShapeType="1"/>
              <a:stCxn id="49244" idx="3"/>
              <a:endCxn id="49246" idx="1"/>
            </p:cNvCxnSpPr>
            <p:nvPr/>
          </p:nvCxnSpPr>
          <p:spPr bwMode="auto">
            <a:xfrm>
              <a:off x="3106" y="1066"/>
              <a:ext cx="26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246" name="AutoShape 127">
              <a:extLst>
                <a:ext uri="{FF2B5EF4-FFF2-40B4-BE49-F238E27FC236}">
                  <a16:creationId xmlns:a16="http://schemas.microsoft.com/office/drawing/2014/main" id="{E9C0194D-A575-47A3-9EE1-2AC7590A1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6" y="891"/>
              <a:ext cx="86" cy="350"/>
            </a:xfrm>
            <a:prstGeom prst="leftBrace">
              <a:avLst>
                <a:gd name="adj1" fmla="val 33915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tIns="27432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47" name="Rectangle 128">
              <a:extLst>
                <a:ext uri="{FF2B5EF4-FFF2-40B4-BE49-F238E27FC236}">
                  <a16:creationId xmlns:a16="http://schemas.microsoft.com/office/drawing/2014/main" id="{F3BC25A1-FB47-48BB-B2D7-5F5C8E97A6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9" y="891"/>
              <a:ext cx="472" cy="34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b="1" i="1">
                  <a:latin typeface="Times New Roman" panose="02020603050405020304" pitchFamily="18" charset="0"/>
                  <a:ea typeface="SimSun" panose="02010600030101010101" pitchFamily="2" charset="-122"/>
                </a:rPr>
                <a:t>I</a:t>
              </a:r>
              <a:r>
                <a:rPr lang="en-US" altLang="zh-CN" sz="2400" b="1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3</a:t>
              </a:r>
              <a:endParaRPr lang="en-US" altLang="zh-CN" sz="2400">
                <a:ea typeface="SimSun" panose="02010600030101010101" pitchFamily="2" charset="-122"/>
              </a:endParaRPr>
            </a:p>
          </p:txBody>
        </p:sp>
        <p:cxnSp>
          <p:nvCxnSpPr>
            <p:cNvPr id="49248" name="AutoShape 129">
              <a:extLst>
                <a:ext uri="{FF2B5EF4-FFF2-40B4-BE49-F238E27FC236}">
                  <a16:creationId xmlns:a16="http://schemas.microsoft.com/office/drawing/2014/main" id="{78944726-BDD0-48C5-AA95-29EA3B4276FB}"/>
                </a:ext>
              </a:extLst>
            </p:cNvPr>
            <p:cNvCxnSpPr>
              <a:cxnSpLocks noChangeShapeType="1"/>
              <a:stCxn id="49247" idx="3"/>
              <a:endCxn id="49250" idx="1"/>
            </p:cNvCxnSpPr>
            <p:nvPr/>
          </p:nvCxnSpPr>
          <p:spPr bwMode="auto">
            <a:xfrm>
              <a:off x="4641" y="1066"/>
              <a:ext cx="26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249" name="Text Box 130">
              <a:extLst>
                <a:ext uri="{FF2B5EF4-FFF2-40B4-BE49-F238E27FC236}">
                  <a16:creationId xmlns:a16="http://schemas.microsoft.com/office/drawing/2014/main" id="{B73C59F9-F81F-4C15-8E99-14E266612D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3" y="816"/>
              <a:ext cx="257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9144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008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008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2</a:t>
              </a:r>
              <a:endParaRPr lang="en-US" altLang="zh-CN" sz="18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0000FF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0000FF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3</a:t>
              </a:r>
              <a:endParaRPr lang="en-US" altLang="zh-CN" sz="1800">
                <a:ea typeface="SimSun" panose="02010600030101010101" pitchFamily="2" charset="-122"/>
              </a:endParaRPr>
            </a:p>
          </p:txBody>
        </p:sp>
        <p:sp>
          <p:nvSpPr>
            <p:cNvPr id="49250" name="AutoShape 131">
              <a:extLst>
                <a:ext uri="{FF2B5EF4-FFF2-40B4-BE49-F238E27FC236}">
                  <a16:creationId xmlns:a16="http://schemas.microsoft.com/office/drawing/2014/main" id="{9D4EB4C3-1BB0-4C90-984C-F61DB4AEC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1" y="891"/>
              <a:ext cx="86" cy="349"/>
            </a:xfrm>
            <a:prstGeom prst="leftBrace">
              <a:avLst>
                <a:gd name="adj1" fmla="val 33818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49161" name="Text Box 132">
            <a:extLst>
              <a:ext uri="{FF2B5EF4-FFF2-40B4-BE49-F238E27FC236}">
                <a16:creationId xmlns:a16="http://schemas.microsoft.com/office/drawing/2014/main" id="{EEBC4386-A53D-4CC5-92DF-D218ECDAF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19163"/>
            <a:ext cx="22653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600">
                <a:ea typeface="SimSun" panose="02010600030101010101" pitchFamily="2" charset="-122"/>
              </a:rPr>
              <a:t>     </a:t>
            </a:r>
            <a:r>
              <a:rPr lang="en-US" altLang="zh-CN" sz="1600">
                <a:ea typeface="SimSun" panose="02010600030101010101" pitchFamily="2" charset="-122"/>
              </a:rPr>
              <a:t>Image &amp; description</a:t>
            </a:r>
          </a:p>
        </p:txBody>
      </p:sp>
      <p:sp>
        <p:nvSpPr>
          <p:cNvPr id="49162" name="Rectangle 133">
            <a:extLst>
              <a:ext uri="{FF2B5EF4-FFF2-40B4-BE49-F238E27FC236}">
                <a16:creationId xmlns:a16="http://schemas.microsoft.com/office/drawing/2014/main" id="{3E36C3F5-8AAD-41D3-A110-4FDBB881B0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5181600" cy="609600"/>
          </a:xfrm>
        </p:spPr>
        <p:txBody>
          <a:bodyPr/>
          <a:lstStyle/>
          <a:p>
            <a:pPr eaLnBrk="1" hangingPunct="1"/>
            <a:r>
              <a:rPr lang="en-US" altLang="zh-CN" sz="2800">
                <a:ea typeface="SimSun" panose="02010600030101010101" pitchFamily="2" charset="-122"/>
              </a:rPr>
              <a:t>1. Initialization Step (Example)</a:t>
            </a:r>
          </a:p>
        </p:txBody>
      </p:sp>
      <p:grpSp>
        <p:nvGrpSpPr>
          <p:cNvPr id="3" name="Group 172">
            <a:extLst>
              <a:ext uri="{FF2B5EF4-FFF2-40B4-BE49-F238E27FC236}">
                <a16:creationId xmlns:a16="http://schemas.microsoft.com/office/drawing/2014/main" id="{78600F12-5A62-4CFF-92C8-01A36C0C985F}"/>
              </a:ext>
            </a:extLst>
          </p:cNvPr>
          <p:cNvGrpSpPr>
            <a:grpSpLocks/>
          </p:cNvGrpSpPr>
          <p:nvPr/>
        </p:nvGrpSpPr>
        <p:grpSpPr bwMode="auto">
          <a:xfrm>
            <a:off x="1781175" y="5029200"/>
            <a:ext cx="1123950" cy="990600"/>
            <a:chOff x="1122" y="3168"/>
            <a:chExt cx="708" cy="624"/>
          </a:xfrm>
        </p:grpSpPr>
        <p:sp>
          <p:nvSpPr>
            <p:cNvPr id="49234" name="AutoShape 107">
              <a:extLst>
                <a:ext uri="{FF2B5EF4-FFF2-40B4-BE49-F238E27FC236}">
                  <a16:creationId xmlns:a16="http://schemas.microsoft.com/office/drawing/2014/main" id="{3BA0DD0D-CA07-4BA9-91C3-8877DD52F28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242" y="3284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9235" name="Group 141">
              <a:extLst>
                <a:ext uri="{FF2B5EF4-FFF2-40B4-BE49-F238E27FC236}">
                  <a16:creationId xmlns:a16="http://schemas.microsoft.com/office/drawing/2014/main" id="{382703BF-CF3E-494D-9DB0-E4ED9742E9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2" y="3544"/>
              <a:ext cx="708" cy="248"/>
              <a:chOff x="1122" y="3544"/>
              <a:chExt cx="708" cy="248"/>
            </a:xfrm>
          </p:grpSpPr>
          <p:sp>
            <p:nvSpPr>
              <p:cNvPr id="49236" name="Line 99">
                <a:extLst>
                  <a:ext uri="{FF2B5EF4-FFF2-40B4-BE49-F238E27FC236}">
                    <a16:creationId xmlns:a16="http://schemas.microsoft.com/office/drawing/2014/main" id="{9ED078DD-A47B-4F8C-B048-E0DDF9B133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22" y="3791"/>
                <a:ext cx="708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37" name="Freeform 134">
                <a:extLst>
                  <a:ext uri="{FF2B5EF4-FFF2-40B4-BE49-F238E27FC236}">
                    <a16:creationId xmlns:a16="http://schemas.microsoft.com/office/drawing/2014/main" id="{EBF5A4B6-CE49-44CB-997A-7DEF45F9AC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2" y="3544"/>
                <a:ext cx="528" cy="200"/>
              </a:xfrm>
              <a:custGeom>
                <a:avLst/>
                <a:gdLst>
                  <a:gd name="T0" fmla="*/ 0 w 528"/>
                  <a:gd name="T1" fmla="*/ 200 h 200"/>
                  <a:gd name="T2" fmla="*/ 144 w 528"/>
                  <a:gd name="T3" fmla="*/ 8 h 200"/>
                  <a:gd name="T4" fmla="*/ 288 w 528"/>
                  <a:gd name="T5" fmla="*/ 152 h 200"/>
                  <a:gd name="T6" fmla="*/ 528 w 528"/>
                  <a:gd name="T7" fmla="*/ 200 h 2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8"/>
                  <a:gd name="T13" fmla="*/ 0 h 200"/>
                  <a:gd name="T14" fmla="*/ 528 w 528"/>
                  <a:gd name="T15" fmla="*/ 200 h 2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8" h="200">
                    <a:moveTo>
                      <a:pt x="0" y="200"/>
                    </a:moveTo>
                    <a:cubicBezTo>
                      <a:pt x="48" y="108"/>
                      <a:pt x="96" y="16"/>
                      <a:pt x="144" y="8"/>
                    </a:cubicBezTo>
                    <a:cubicBezTo>
                      <a:pt x="192" y="0"/>
                      <a:pt x="224" y="120"/>
                      <a:pt x="288" y="152"/>
                    </a:cubicBezTo>
                    <a:cubicBezTo>
                      <a:pt x="352" y="184"/>
                      <a:pt x="440" y="192"/>
                      <a:pt x="528" y="20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38" name="Line 135">
                <a:extLst>
                  <a:ext uri="{FF2B5EF4-FFF2-40B4-BE49-F238E27FC236}">
                    <a16:creationId xmlns:a16="http://schemas.microsoft.com/office/drawing/2014/main" id="{E0E291FB-BD84-4EB8-B90A-A7BA21DA24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3552"/>
                <a:ext cx="0" cy="24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" name="Group 173">
            <a:extLst>
              <a:ext uri="{FF2B5EF4-FFF2-40B4-BE49-F238E27FC236}">
                <a16:creationId xmlns:a16="http://schemas.microsoft.com/office/drawing/2014/main" id="{F3A551BC-58CD-4846-B829-20C61860A8C5}"/>
              </a:ext>
            </a:extLst>
          </p:cNvPr>
          <p:cNvGrpSpPr>
            <a:grpSpLocks/>
          </p:cNvGrpSpPr>
          <p:nvPr/>
        </p:nvGrpSpPr>
        <p:grpSpPr bwMode="auto">
          <a:xfrm>
            <a:off x="4216400" y="5029200"/>
            <a:ext cx="1123950" cy="990600"/>
            <a:chOff x="2656" y="3168"/>
            <a:chExt cx="708" cy="624"/>
          </a:xfrm>
        </p:grpSpPr>
        <p:sp>
          <p:nvSpPr>
            <p:cNvPr id="49229" name="AutoShape 108">
              <a:extLst>
                <a:ext uri="{FF2B5EF4-FFF2-40B4-BE49-F238E27FC236}">
                  <a16:creationId xmlns:a16="http://schemas.microsoft.com/office/drawing/2014/main" id="{5D02281C-4C78-421C-B015-D339423BF90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776" y="3284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9230" name="Group 142">
              <a:extLst>
                <a:ext uri="{FF2B5EF4-FFF2-40B4-BE49-F238E27FC236}">
                  <a16:creationId xmlns:a16="http://schemas.microsoft.com/office/drawing/2014/main" id="{B24E392F-0953-4FF7-BDFD-9BC6726355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56" y="3552"/>
              <a:ext cx="708" cy="240"/>
              <a:chOff x="2656" y="3552"/>
              <a:chExt cx="708" cy="240"/>
            </a:xfrm>
          </p:grpSpPr>
          <p:sp>
            <p:nvSpPr>
              <p:cNvPr id="49231" name="Line 103">
                <a:extLst>
                  <a:ext uri="{FF2B5EF4-FFF2-40B4-BE49-F238E27FC236}">
                    <a16:creationId xmlns:a16="http://schemas.microsoft.com/office/drawing/2014/main" id="{29669BCD-33AA-46A3-9089-B4A9F68DA8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56" y="3791"/>
                <a:ext cx="708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32" name="Freeform 137">
                <a:extLst>
                  <a:ext uri="{FF2B5EF4-FFF2-40B4-BE49-F238E27FC236}">
                    <a16:creationId xmlns:a16="http://schemas.microsoft.com/office/drawing/2014/main" id="{15BA5C6A-F441-4D27-83ED-DD966C80BE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3552"/>
                <a:ext cx="528" cy="192"/>
              </a:xfrm>
              <a:custGeom>
                <a:avLst/>
                <a:gdLst>
                  <a:gd name="T0" fmla="*/ 0 w 528"/>
                  <a:gd name="T1" fmla="*/ 192 h 192"/>
                  <a:gd name="T2" fmla="*/ 96 w 528"/>
                  <a:gd name="T3" fmla="*/ 144 h 192"/>
                  <a:gd name="T4" fmla="*/ 192 w 528"/>
                  <a:gd name="T5" fmla="*/ 0 h 192"/>
                  <a:gd name="T6" fmla="*/ 336 w 528"/>
                  <a:gd name="T7" fmla="*/ 144 h 192"/>
                  <a:gd name="T8" fmla="*/ 528 w 528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8"/>
                  <a:gd name="T16" fmla="*/ 0 h 192"/>
                  <a:gd name="T17" fmla="*/ 528 w 528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8" h="192">
                    <a:moveTo>
                      <a:pt x="0" y="192"/>
                    </a:moveTo>
                    <a:cubicBezTo>
                      <a:pt x="32" y="184"/>
                      <a:pt x="64" y="176"/>
                      <a:pt x="96" y="144"/>
                    </a:cubicBezTo>
                    <a:cubicBezTo>
                      <a:pt x="128" y="112"/>
                      <a:pt x="152" y="0"/>
                      <a:pt x="192" y="0"/>
                    </a:cubicBezTo>
                    <a:cubicBezTo>
                      <a:pt x="232" y="0"/>
                      <a:pt x="280" y="112"/>
                      <a:pt x="336" y="144"/>
                    </a:cubicBezTo>
                    <a:cubicBezTo>
                      <a:pt x="392" y="176"/>
                      <a:pt x="460" y="184"/>
                      <a:pt x="528" y="19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33" name="Line 138">
                <a:extLst>
                  <a:ext uri="{FF2B5EF4-FFF2-40B4-BE49-F238E27FC236}">
                    <a16:creationId xmlns:a16="http://schemas.microsoft.com/office/drawing/2014/main" id="{817723B0-B519-4DB7-9311-574EDE8288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8" y="3552"/>
                <a:ext cx="0" cy="24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" name="Group 174">
            <a:extLst>
              <a:ext uri="{FF2B5EF4-FFF2-40B4-BE49-F238E27FC236}">
                <a16:creationId xmlns:a16="http://schemas.microsoft.com/office/drawing/2014/main" id="{93594B5D-8A1B-4B06-8384-347866E7F929}"/>
              </a:ext>
            </a:extLst>
          </p:cNvPr>
          <p:cNvGrpSpPr>
            <a:grpSpLocks/>
          </p:cNvGrpSpPr>
          <p:nvPr/>
        </p:nvGrpSpPr>
        <p:grpSpPr bwMode="auto">
          <a:xfrm>
            <a:off x="6653213" y="5029200"/>
            <a:ext cx="1123950" cy="990600"/>
            <a:chOff x="4191" y="3168"/>
            <a:chExt cx="708" cy="624"/>
          </a:xfrm>
        </p:grpSpPr>
        <p:sp>
          <p:nvSpPr>
            <p:cNvPr id="49224" name="AutoShape 109">
              <a:extLst>
                <a:ext uri="{FF2B5EF4-FFF2-40B4-BE49-F238E27FC236}">
                  <a16:creationId xmlns:a16="http://schemas.microsoft.com/office/drawing/2014/main" id="{8AEE8941-3BFC-44E5-86EE-D67B563F79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311" y="3284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9225" name="Group 143">
              <a:extLst>
                <a:ext uri="{FF2B5EF4-FFF2-40B4-BE49-F238E27FC236}">
                  <a16:creationId xmlns:a16="http://schemas.microsoft.com/office/drawing/2014/main" id="{BAC7B10D-E22E-4934-A4B7-FF1A9C5907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91" y="3552"/>
              <a:ext cx="708" cy="240"/>
              <a:chOff x="4191" y="3552"/>
              <a:chExt cx="708" cy="240"/>
            </a:xfrm>
          </p:grpSpPr>
          <p:sp>
            <p:nvSpPr>
              <p:cNvPr id="49226" name="Line 106">
                <a:extLst>
                  <a:ext uri="{FF2B5EF4-FFF2-40B4-BE49-F238E27FC236}">
                    <a16:creationId xmlns:a16="http://schemas.microsoft.com/office/drawing/2014/main" id="{3EF74E08-78B9-4B1C-98CD-18E38EBFCE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91" y="3791"/>
                <a:ext cx="708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27" name="Freeform 139">
                <a:extLst>
                  <a:ext uri="{FF2B5EF4-FFF2-40B4-BE49-F238E27FC236}">
                    <a16:creationId xmlns:a16="http://schemas.microsoft.com/office/drawing/2014/main" id="{B14F8D32-D6AA-4E69-BAEE-D2B4300BD63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224" y="3552"/>
                <a:ext cx="528" cy="200"/>
              </a:xfrm>
              <a:custGeom>
                <a:avLst/>
                <a:gdLst>
                  <a:gd name="T0" fmla="*/ 0 w 528"/>
                  <a:gd name="T1" fmla="*/ 200 h 200"/>
                  <a:gd name="T2" fmla="*/ 144 w 528"/>
                  <a:gd name="T3" fmla="*/ 8 h 200"/>
                  <a:gd name="T4" fmla="*/ 288 w 528"/>
                  <a:gd name="T5" fmla="*/ 152 h 200"/>
                  <a:gd name="T6" fmla="*/ 528 w 528"/>
                  <a:gd name="T7" fmla="*/ 200 h 2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8"/>
                  <a:gd name="T13" fmla="*/ 0 h 200"/>
                  <a:gd name="T14" fmla="*/ 528 w 528"/>
                  <a:gd name="T15" fmla="*/ 200 h 2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8" h="200">
                    <a:moveTo>
                      <a:pt x="0" y="200"/>
                    </a:moveTo>
                    <a:cubicBezTo>
                      <a:pt x="48" y="108"/>
                      <a:pt x="96" y="16"/>
                      <a:pt x="144" y="8"/>
                    </a:cubicBezTo>
                    <a:cubicBezTo>
                      <a:pt x="192" y="0"/>
                      <a:pt x="224" y="120"/>
                      <a:pt x="288" y="152"/>
                    </a:cubicBezTo>
                    <a:cubicBezTo>
                      <a:pt x="352" y="184"/>
                      <a:pt x="440" y="192"/>
                      <a:pt x="528" y="20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28" name="Line 140">
                <a:extLst>
                  <a:ext uri="{FF2B5EF4-FFF2-40B4-BE49-F238E27FC236}">
                    <a16:creationId xmlns:a16="http://schemas.microsoft.com/office/drawing/2014/main" id="{7B2B4E77-9652-45BD-9127-926493B515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08" y="3552"/>
                <a:ext cx="0" cy="240"/>
              </a:xfrm>
              <a:prstGeom prst="line">
                <a:avLst/>
              </a:prstGeom>
              <a:noFill/>
              <a:ln w="9525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" name="Group 163">
            <a:extLst>
              <a:ext uri="{FF2B5EF4-FFF2-40B4-BE49-F238E27FC236}">
                <a16:creationId xmlns:a16="http://schemas.microsoft.com/office/drawing/2014/main" id="{D9436D2E-072A-4C95-BA23-C35C61400BB6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1981200"/>
            <a:ext cx="1524000" cy="609600"/>
            <a:chOff x="864" y="1296"/>
            <a:chExt cx="960" cy="384"/>
          </a:xfrm>
        </p:grpSpPr>
        <p:sp>
          <p:nvSpPr>
            <p:cNvPr id="49221" name="Line 4">
              <a:extLst>
                <a:ext uri="{FF2B5EF4-FFF2-40B4-BE49-F238E27FC236}">
                  <a16:creationId xmlns:a16="http://schemas.microsoft.com/office/drawing/2014/main" id="{75DEFF0F-262F-4CF5-82AB-8C3782DA36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43" y="1296"/>
              <a:ext cx="1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22" name="Rectangle 145">
              <a:extLst>
                <a:ext uri="{FF2B5EF4-FFF2-40B4-BE49-F238E27FC236}">
                  <a16:creationId xmlns:a16="http://schemas.microsoft.com/office/drawing/2014/main" id="{6E3EBC3A-112C-4056-95DC-4F2C6D3549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1488"/>
              <a:ext cx="384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23" name="Rectangle 146">
              <a:extLst>
                <a:ext uri="{FF2B5EF4-FFF2-40B4-BE49-F238E27FC236}">
                  <a16:creationId xmlns:a16="http://schemas.microsoft.com/office/drawing/2014/main" id="{394175E7-AFBA-4764-890C-1934447DB3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1488"/>
              <a:ext cx="384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0" name="Group 164">
            <a:extLst>
              <a:ext uri="{FF2B5EF4-FFF2-40B4-BE49-F238E27FC236}">
                <a16:creationId xmlns:a16="http://schemas.microsoft.com/office/drawing/2014/main" id="{C43B1C45-FB62-4E11-9C61-32A92B9A1D7C}"/>
              </a:ext>
            </a:extLst>
          </p:cNvPr>
          <p:cNvGrpSpPr>
            <a:grpSpLocks/>
          </p:cNvGrpSpPr>
          <p:nvPr/>
        </p:nvGrpSpPr>
        <p:grpSpPr bwMode="auto">
          <a:xfrm>
            <a:off x="3810000" y="1981200"/>
            <a:ext cx="1524000" cy="609600"/>
            <a:chOff x="2400" y="1248"/>
            <a:chExt cx="960" cy="384"/>
          </a:xfrm>
        </p:grpSpPr>
        <p:sp>
          <p:nvSpPr>
            <p:cNvPr id="49218" name="Line 20">
              <a:extLst>
                <a:ext uri="{FF2B5EF4-FFF2-40B4-BE49-F238E27FC236}">
                  <a16:creationId xmlns:a16="http://schemas.microsoft.com/office/drawing/2014/main" id="{56EFA15A-E1F2-43BB-B1D0-E0CBA910E4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1248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tIns="274320"/>
            <a:lstStyle/>
            <a:p>
              <a:endParaRPr lang="en-US"/>
            </a:p>
          </p:txBody>
        </p:sp>
        <p:sp>
          <p:nvSpPr>
            <p:cNvPr id="49219" name="Rectangle 147">
              <a:extLst>
                <a:ext uri="{FF2B5EF4-FFF2-40B4-BE49-F238E27FC236}">
                  <a16:creationId xmlns:a16="http://schemas.microsoft.com/office/drawing/2014/main" id="{781E223C-70EA-466D-8624-206632712B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1440"/>
              <a:ext cx="384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20" name="Rectangle 148">
              <a:extLst>
                <a:ext uri="{FF2B5EF4-FFF2-40B4-BE49-F238E27FC236}">
                  <a16:creationId xmlns:a16="http://schemas.microsoft.com/office/drawing/2014/main" id="{57F81F29-C4EC-495F-BF00-7A867F603F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440"/>
              <a:ext cx="384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1" name="Group 165">
            <a:extLst>
              <a:ext uri="{FF2B5EF4-FFF2-40B4-BE49-F238E27FC236}">
                <a16:creationId xmlns:a16="http://schemas.microsoft.com/office/drawing/2014/main" id="{749A566F-866F-4FC0-8A27-9FCD1CBABCBD}"/>
              </a:ext>
            </a:extLst>
          </p:cNvPr>
          <p:cNvGrpSpPr>
            <a:grpSpLocks/>
          </p:cNvGrpSpPr>
          <p:nvPr/>
        </p:nvGrpSpPr>
        <p:grpSpPr bwMode="auto">
          <a:xfrm>
            <a:off x="6324600" y="1981200"/>
            <a:ext cx="1524000" cy="609600"/>
            <a:chOff x="3984" y="1248"/>
            <a:chExt cx="960" cy="384"/>
          </a:xfrm>
        </p:grpSpPr>
        <p:sp>
          <p:nvSpPr>
            <p:cNvPr id="49215" name="Line 22">
              <a:extLst>
                <a:ext uri="{FF2B5EF4-FFF2-40B4-BE49-F238E27FC236}">
                  <a16:creationId xmlns:a16="http://schemas.microsoft.com/office/drawing/2014/main" id="{8719E5FB-C150-463D-9332-7885C916EB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6" y="1248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16" name="Rectangle 149">
              <a:extLst>
                <a:ext uri="{FF2B5EF4-FFF2-40B4-BE49-F238E27FC236}">
                  <a16:creationId xmlns:a16="http://schemas.microsoft.com/office/drawing/2014/main" id="{F1AA221B-85B4-4CD1-A958-D769543504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1440"/>
              <a:ext cx="384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17" name="Rectangle 150">
              <a:extLst>
                <a:ext uri="{FF2B5EF4-FFF2-40B4-BE49-F238E27FC236}">
                  <a16:creationId xmlns:a16="http://schemas.microsoft.com/office/drawing/2014/main" id="{1D2D2EA5-A758-4867-B2CA-ECE8CD5A4F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1440"/>
              <a:ext cx="384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2" name="Group 166">
            <a:extLst>
              <a:ext uri="{FF2B5EF4-FFF2-40B4-BE49-F238E27FC236}">
                <a16:creationId xmlns:a16="http://schemas.microsoft.com/office/drawing/2014/main" id="{4E81BE65-26AF-493E-8D34-B982B2F74821}"/>
              </a:ext>
            </a:extLst>
          </p:cNvPr>
          <p:cNvGrpSpPr>
            <a:grpSpLocks/>
          </p:cNvGrpSpPr>
          <p:nvPr/>
        </p:nvGrpSpPr>
        <p:grpSpPr bwMode="auto">
          <a:xfrm>
            <a:off x="1497013" y="2686050"/>
            <a:ext cx="3019425" cy="1787525"/>
            <a:chOff x="943" y="1692"/>
            <a:chExt cx="1902" cy="1126"/>
          </a:xfrm>
        </p:grpSpPr>
        <p:sp>
          <p:nvSpPr>
            <p:cNvPr id="49209" name="Line 31">
              <a:extLst>
                <a:ext uri="{FF2B5EF4-FFF2-40B4-BE49-F238E27FC236}">
                  <a16:creationId xmlns:a16="http://schemas.microsoft.com/office/drawing/2014/main" id="{EFD5D824-3C6E-4969-AB36-3524E4F37D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2" y="1692"/>
              <a:ext cx="1298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10" name="Line 32">
              <a:extLst>
                <a:ext uri="{FF2B5EF4-FFF2-40B4-BE49-F238E27FC236}">
                  <a16:creationId xmlns:a16="http://schemas.microsoft.com/office/drawing/2014/main" id="{6D135186-B1F3-470D-9C44-9899EE205A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4" y="1692"/>
              <a:ext cx="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11" name="Text Box 36">
              <a:extLst>
                <a:ext uri="{FF2B5EF4-FFF2-40B4-BE49-F238E27FC236}">
                  <a16:creationId xmlns:a16="http://schemas.microsoft.com/office/drawing/2014/main" id="{3F2B4460-F687-4E29-B222-0C3892CEEA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3" y="270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12" name="Text Box 40">
              <a:extLst>
                <a:ext uri="{FF2B5EF4-FFF2-40B4-BE49-F238E27FC236}">
                  <a16:creationId xmlns:a16="http://schemas.microsoft.com/office/drawing/2014/main" id="{FBEA90D0-3327-4B75-809B-360AA2A2B8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1" y="270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13" name="Rectangle 151">
              <a:extLst>
                <a:ext uri="{FF2B5EF4-FFF2-40B4-BE49-F238E27FC236}">
                  <a16:creationId xmlns:a16="http://schemas.microsoft.com/office/drawing/2014/main" id="{EFF86A75-2EF6-4840-B6F5-B599918D02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2496"/>
              <a:ext cx="192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14" name="Rectangle 152">
              <a:extLst>
                <a:ext uri="{FF2B5EF4-FFF2-40B4-BE49-F238E27FC236}">
                  <a16:creationId xmlns:a16="http://schemas.microsoft.com/office/drawing/2014/main" id="{79A5D030-838C-4691-B252-571406796A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496"/>
              <a:ext cx="192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3" name="Group 167">
            <a:extLst>
              <a:ext uri="{FF2B5EF4-FFF2-40B4-BE49-F238E27FC236}">
                <a16:creationId xmlns:a16="http://schemas.microsoft.com/office/drawing/2014/main" id="{C836CC42-4D33-4C14-972E-196995249A63}"/>
              </a:ext>
            </a:extLst>
          </p:cNvPr>
          <p:cNvGrpSpPr>
            <a:grpSpLocks/>
          </p:cNvGrpSpPr>
          <p:nvPr/>
        </p:nvGrpSpPr>
        <p:grpSpPr bwMode="auto">
          <a:xfrm>
            <a:off x="2433638" y="2686050"/>
            <a:ext cx="3019425" cy="1787525"/>
            <a:chOff x="1533" y="1692"/>
            <a:chExt cx="1902" cy="1126"/>
          </a:xfrm>
        </p:grpSpPr>
        <p:sp>
          <p:nvSpPr>
            <p:cNvPr id="49203" name="Line 42">
              <a:extLst>
                <a:ext uri="{FF2B5EF4-FFF2-40B4-BE49-F238E27FC236}">
                  <a16:creationId xmlns:a16="http://schemas.microsoft.com/office/drawing/2014/main" id="{4B973B4D-B2B8-48AE-9756-DC708D49C8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2" y="1692"/>
              <a:ext cx="826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04" name="Line 43">
              <a:extLst>
                <a:ext uri="{FF2B5EF4-FFF2-40B4-BE49-F238E27FC236}">
                  <a16:creationId xmlns:a16="http://schemas.microsoft.com/office/drawing/2014/main" id="{EAAC045E-F7F9-4A7E-A1A0-C225B8E47E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94" y="1692"/>
              <a:ext cx="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05" name="Text Box 47">
              <a:extLst>
                <a:ext uri="{FF2B5EF4-FFF2-40B4-BE49-F238E27FC236}">
                  <a16:creationId xmlns:a16="http://schemas.microsoft.com/office/drawing/2014/main" id="{9360EA23-19FE-47C9-9FB8-8E735182ED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3" y="270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06" name="Text Box 51">
              <a:extLst>
                <a:ext uri="{FF2B5EF4-FFF2-40B4-BE49-F238E27FC236}">
                  <a16:creationId xmlns:a16="http://schemas.microsoft.com/office/drawing/2014/main" id="{1AE3AC0D-E4D5-4954-A005-2CDB6CF3C9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1" y="270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07" name="Rectangle 153">
              <a:extLst>
                <a:ext uri="{FF2B5EF4-FFF2-40B4-BE49-F238E27FC236}">
                  <a16:creationId xmlns:a16="http://schemas.microsoft.com/office/drawing/2014/main" id="{D64A8BAC-19DC-44AE-B709-2FCF1A1792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496"/>
              <a:ext cx="192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08" name="Rectangle 154">
              <a:extLst>
                <a:ext uri="{FF2B5EF4-FFF2-40B4-BE49-F238E27FC236}">
                  <a16:creationId xmlns:a16="http://schemas.microsoft.com/office/drawing/2014/main" id="{A6BC0470-A7F9-4D52-92A8-914195CCF1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496"/>
              <a:ext cx="192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4" name="Group 168">
            <a:extLst>
              <a:ext uri="{FF2B5EF4-FFF2-40B4-BE49-F238E27FC236}">
                <a16:creationId xmlns:a16="http://schemas.microsoft.com/office/drawing/2014/main" id="{9D9C3907-3BD8-4331-8D42-9D6890E00122}"/>
              </a:ext>
            </a:extLst>
          </p:cNvPr>
          <p:cNvGrpSpPr>
            <a:grpSpLocks/>
          </p:cNvGrpSpPr>
          <p:nvPr/>
        </p:nvGrpSpPr>
        <p:grpSpPr bwMode="auto">
          <a:xfrm>
            <a:off x="1497013" y="2686050"/>
            <a:ext cx="5476875" cy="2343150"/>
            <a:chOff x="943" y="1692"/>
            <a:chExt cx="3450" cy="1476"/>
          </a:xfrm>
        </p:grpSpPr>
        <p:sp>
          <p:nvSpPr>
            <p:cNvPr id="49197" name="Line 53">
              <a:extLst>
                <a:ext uri="{FF2B5EF4-FFF2-40B4-BE49-F238E27FC236}">
                  <a16:creationId xmlns:a16="http://schemas.microsoft.com/office/drawing/2014/main" id="{477BD3AB-030B-4BCD-9365-880993A98E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30" y="1692"/>
              <a:ext cx="708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8" name="Line 54">
              <a:extLst>
                <a:ext uri="{FF2B5EF4-FFF2-40B4-BE49-F238E27FC236}">
                  <a16:creationId xmlns:a16="http://schemas.microsoft.com/office/drawing/2014/main" id="{5BEADE83-23FF-4DED-9B3A-8A44A86958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6" y="1692"/>
              <a:ext cx="1299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9" name="Text Box 58">
              <a:extLst>
                <a:ext uri="{FF2B5EF4-FFF2-40B4-BE49-F238E27FC236}">
                  <a16:creationId xmlns:a16="http://schemas.microsoft.com/office/drawing/2014/main" id="{5CE1F014-0140-40EE-A8F2-83F7784E4D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3" y="305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00" name="Text Box 62">
              <a:extLst>
                <a:ext uri="{FF2B5EF4-FFF2-40B4-BE49-F238E27FC236}">
                  <a16:creationId xmlns:a16="http://schemas.microsoft.com/office/drawing/2014/main" id="{FB718D06-A8B3-421D-B7C1-3D3B33A9B4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9" y="2702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01" name="Rectangle 155">
              <a:extLst>
                <a:ext uri="{FF2B5EF4-FFF2-40B4-BE49-F238E27FC236}">
                  <a16:creationId xmlns:a16="http://schemas.microsoft.com/office/drawing/2014/main" id="{B4D69D9B-7F74-473D-BEB8-A827047523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2832"/>
              <a:ext cx="192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02" name="Rectangle 157">
              <a:extLst>
                <a:ext uri="{FF2B5EF4-FFF2-40B4-BE49-F238E27FC236}">
                  <a16:creationId xmlns:a16="http://schemas.microsoft.com/office/drawing/2014/main" id="{4B93C099-6CD2-4351-9462-83391B8468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496"/>
              <a:ext cx="192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5" name="Group 169">
            <a:extLst>
              <a:ext uri="{FF2B5EF4-FFF2-40B4-BE49-F238E27FC236}">
                <a16:creationId xmlns:a16="http://schemas.microsoft.com/office/drawing/2014/main" id="{B8BE0371-4B44-472B-B4CB-4B7EA427C545}"/>
              </a:ext>
            </a:extLst>
          </p:cNvPr>
          <p:cNvGrpSpPr>
            <a:grpSpLocks/>
          </p:cNvGrpSpPr>
          <p:nvPr/>
        </p:nvGrpSpPr>
        <p:grpSpPr bwMode="auto">
          <a:xfrm>
            <a:off x="2433638" y="2686050"/>
            <a:ext cx="5476875" cy="2343150"/>
            <a:chOff x="1533" y="1692"/>
            <a:chExt cx="3450" cy="1476"/>
          </a:xfrm>
        </p:grpSpPr>
        <p:sp>
          <p:nvSpPr>
            <p:cNvPr id="49191" name="Line 64">
              <a:extLst>
                <a:ext uri="{FF2B5EF4-FFF2-40B4-BE49-F238E27FC236}">
                  <a16:creationId xmlns:a16="http://schemas.microsoft.com/office/drawing/2014/main" id="{50DCA61B-748D-4CC0-8483-976EC06829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48" y="1692"/>
              <a:ext cx="118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2" name="Line 65">
              <a:extLst>
                <a:ext uri="{FF2B5EF4-FFF2-40B4-BE49-F238E27FC236}">
                  <a16:creationId xmlns:a16="http://schemas.microsoft.com/office/drawing/2014/main" id="{12C4303A-1B62-4090-B2BB-774AC9723A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46" y="1692"/>
              <a:ext cx="827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3" name="Text Box 69">
              <a:extLst>
                <a:ext uri="{FF2B5EF4-FFF2-40B4-BE49-F238E27FC236}">
                  <a16:creationId xmlns:a16="http://schemas.microsoft.com/office/drawing/2014/main" id="{00F74CF4-A3B7-4DF6-A85C-DCB5164D27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3" y="305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94" name="Text Box 73">
              <a:extLst>
                <a:ext uri="{FF2B5EF4-FFF2-40B4-BE49-F238E27FC236}">
                  <a16:creationId xmlns:a16="http://schemas.microsoft.com/office/drawing/2014/main" id="{C6026AFB-BABC-49D9-AD1E-0DC016AB1E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9" y="2702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95" name="Rectangle 156">
              <a:extLst>
                <a:ext uri="{FF2B5EF4-FFF2-40B4-BE49-F238E27FC236}">
                  <a16:creationId xmlns:a16="http://schemas.microsoft.com/office/drawing/2014/main" id="{A36F4AC4-D464-40AD-9725-1F2643F8D1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832"/>
              <a:ext cx="192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196" name="Rectangle 158">
              <a:extLst>
                <a:ext uri="{FF2B5EF4-FFF2-40B4-BE49-F238E27FC236}">
                  <a16:creationId xmlns:a16="http://schemas.microsoft.com/office/drawing/2014/main" id="{5C602750-D7E1-4D83-AC73-A8F555908B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496"/>
              <a:ext cx="192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6" name="Group 170">
            <a:extLst>
              <a:ext uri="{FF2B5EF4-FFF2-40B4-BE49-F238E27FC236}">
                <a16:creationId xmlns:a16="http://schemas.microsoft.com/office/drawing/2014/main" id="{68087E36-6692-4D0E-8F5F-ED277D1AB87E}"/>
              </a:ext>
            </a:extLst>
          </p:cNvPr>
          <p:cNvGrpSpPr>
            <a:grpSpLocks/>
          </p:cNvGrpSpPr>
          <p:nvPr/>
        </p:nvGrpSpPr>
        <p:grpSpPr bwMode="auto">
          <a:xfrm>
            <a:off x="3954463" y="2686050"/>
            <a:ext cx="3019425" cy="2343150"/>
            <a:chOff x="2491" y="1692"/>
            <a:chExt cx="1902" cy="1476"/>
          </a:xfrm>
        </p:grpSpPr>
        <p:sp>
          <p:nvSpPr>
            <p:cNvPr id="49185" name="Line 75">
              <a:extLst>
                <a:ext uri="{FF2B5EF4-FFF2-40B4-BE49-F238E27FC236}">
                  <a16:creationId xmlns:a16="http://schemas.microsoft.com/office/drawing/2014/main" id="{05D2E7C0-21FA-4F49-9F1C-EC3BB35AD5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64" y="1692"/>
              <a:ext cx="709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86" name="Line 76">
              <a:extLst>
                <a:ext uri="{FF2B5EF4-FFF2-40B4-BE49-F238E27FC236}">
                  <a16:creationId xmlns:a16="http://schemas.microsoft.com/office/drawing/2014/main" id="{5C477670-F185-49F5-B88A-2D2996C579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1" y="1692"/>
              <a:ext cx="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87" name="Text Box 80">
              <a:extLst>
                <a:ext uri="{FF2B5EF4-FFF2-40B4-BE49-F238E27FC236}">
                  <a16:creationId xmlns:a16="http://schemas.microsoft.com/office/drawing/2014/main" id="{0F2B0130-9855-4A18-B564-35EFAF3806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1" y="305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88" name="Text Box 84">
              <a:extLst>
                <a:ext uri="{FF2B5EF4-FFF2-40B4-BE49-F238E27FC236}">
                  <a16:creationId xmlns:a16="http://schemas.microsoft.com/office/drawing/2014/main" id="{E0AC54B5-CAF1-46D8-9C7D-24249DBFE3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9" y="3052"/>
              <a:ext cx="35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89" name="Rectangle 159">
              <a:extLst>
                <a:ext uri="{FF2B5EF4-FFF2-40B4-BE49-F238E27FC236}">
                  <a16:creationId xmlns:a16="http://schemas.microsoft.com/office/drawing/2014/main" id="{48E676BE-8FFD-4655-B513-5CF10B80A4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832"/>
              <a:ext cx="192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190" name="Rectangle 161">
              <a:extLst>
                <a:ext uri="{FF2B5EF4-FFF2-40B4-BE49-F238E27FC236}">
                  <a16:creationId xmlns:a16="http://schemas.microsoft.com/office/drawing/2014/main" id="{7DBA0876-B9BA-4EBE-947F-730D323AFE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832"/>
              <a:ext cx="192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7" name="Group 171">
            <a:extLst>
              <a:ext uri="{FF2B5EF4-FFF2-40B4-BE49-F238E27FC236}">
                <a16:creationId xmlns:a16="http://schemas.microsoft.com/office/drawing/2014/main" id="{D08FBD55-DCA3-46E6-82B3-9B834C17AD57}"/>
              </a:ext>
            </a:extLst>
          </p:cNvPr>
          <p:cNvGrpSpPr>
            <a:grpSpLocks/>
          </p:cNvGrpSpPr>
          <p:nvPr/>
        </p:nvGrpSpPr>
        <p:grpSpPr bwMode="auto">
          <a:xfrm>
            <a:off x="4891088" y="2686050"/>
            <a:ext cx="3019425" cy="2343150"/>
            <a:chOff x="3081" y="1692"/>
            <a:chExt cx="1902" cy="1476"/>
          </a:xfrm>
        </p:grpSpPr>
        <p:sp>
          <p:nvSpPr>
            <p:cNvPr id="49179" name="Line 86">
              <a:extLst>
                <a:ext uri="{FF2B5EF4-FFF2-40B4-BE49-F238E27FC236}">
                  <a16:creationId xmlns:a16="http://schemas.microsoft.com/office/drawing/2014/main" id="{8E384FAE-CA9F-4AA5-82A6-47687D0616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83" y="1692"/>
              <a:ext cx="118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80" name="Line 87">
              <a:extLst>
                <a:ext uri="{FF2B5EF4-FFF2-40B4-BE49-F238E27FC236}">
                  <a16:creationId xmlns:a16="http://schemas.microsoft.com/office/drawing/2014/main" id="{246DACBD-BA91-494D-BD26-FACAF98ECE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81" y="1692"/>
              <a:ext cx="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81" name="Text Box 91">
              <a:extLst>
                <a:ext uri="{FF2B5EF4-FFF2-40B4-BE49-F238E27FC236}">
                  <a16:creationId xmlns:a16="http://schemas.microsoft.com/office/drawing/2014/main" id="{DE95570D-8A02-458A-AB9A-C0E83AD31A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1" y="305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82" name="Text Box 95">
              <a:extLst>
                <a:ext uri="{FF2B5EF4-FFF2-40B4-BE49-F238E27FC236}">
                  <a16:creationId xmlns:a16="http://schemas.microsoft.com/office/drawing/2014/main" id="{4C289779-B38C-4159-B02F-E5E038056F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9" y="3052"/>
              <a:ext cx="35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83" name="Rectangle 160">
              <a:extLst>
                <a:ext uri="{FF2B5EF4-FFF2-40B4-BE49-F238E27FC236}">
                  <a16:creationId xmlns:a16="http://schemas.microsoft.com/office/drawing/2014/main" id="{1571AA34-1D00-4363-9D45-FE2C15473B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192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184" name="Rectangle 162">
              <a:extLst>
                <a:ext uri="{FF2B5EF4-FFF2-40B4-BE49-F238E27FC236}">
                  <a16:creationId xmlns:a16="http://schemas.microsoft.com/office/drawing/2014/main" id="{B8109D38-4D19-4B52-8BBC-AC7948649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832"/>
              <a:ext cx="192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49175" name="Text Box 176">
            <a:extLst>
              <a:ext uri="{FF2B5EF4-FFF2-40B4-BE49-F238E27FC236}">
                <a16:creationId xmlns:a16="http://schemas.microsoft.com/office/drawing/2014/main" id="{820820A4-5FEB-4971-89FF-F58C293E4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419600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71192" name="Object 184">
            <a:extLst>
              <a:ext uri="{FF2B5EF4-FFF2-40B4-BE49-F238E27FC236}">
                <a16:creationId xmlns:a16="http://schemas.microsoft.com/office/drawing/2014/main" id="{DA6EA699-CAC0-4C9F-91BC-A7850BC48F3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44700" y="3619500"/>
          <a:ext cx="393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2" name="Equation" r:id="rId4" imgW="291973" imgH="253890" progId="Equation.3">
                  <p:embed/>
                </p:oleObj>
              </mc:Choice>
              <mc:Fallback>
                <p:oleObj name="Equation" r:id="rId4" imgW="291973" imgH="253890" progId="Equation.3">
                  <p:embed/>
                  <p:pic>
                    <p:nvPicPr>
                      <p:cNvPr id="171192" name="Object 184">
                        <a:extLst>
                          <a:ext uri="{FF2B5EF4-FFF2-40B4-BE49-F238E27FC236}">
                            <a16:creationId xmlns:a16="http://schemas.microsoft.com/office/drawing/2014/main" id="{DA6EA699-CAC0-4C9F-91BC-A7850BC48F3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4700" y="3619500"/>
                        <a:ext cx="3937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1193" name="Object 185">
            <a:extLst>
              <a:ext uri="{FF2B5EF4-FFF2-40B4-BE49-F238E27FC236}">
                <a16:creationId xmlns:a16="http://schemas.microsoft.com/office/drawing/2014/main" id="{A7E4DB2A-BE3F-47A2-95A6-F98EE2553B7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97700" y="3619500"/>
          <a:ext cx="393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3" name="Equation" r:id="rId6" imgW="291973" imgH="253890" progId="Equation.3">
                  <p:embed/>
                </p:oleObj>
              </mc:Choice>
              <mc:Fallback>
                <p:oleObj name="Equation" r:id="rId6" imgW="291973" imgH="253890" progId="Equation.3">
                  <p:embed/>
                  <p:pic>
                    <p:nvPicPr>
                      <p:cNvPr id="171193" name="Object 185">
                        <a:extLst>
                          <a:ext uri="{FF2B5EF4-FFF2-40B4-BE49-F238E27FC236}">
                            <a16:creationId xmlns:a16="http://schemas.microsoft.com/office/drawing/2014/main" id="{A7E4DB2A-BE3F-47A2-95A6-F98EE2553B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7700" y="3619500"/>
                        <a:ext cx="3937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1194" name="Object 186">
            <a:extLst>
              <a:ext uri="{FF2B5EF4-FFF2-40B4-BE49-F238E27FC236}">
                <a16:creationId xmlns:a16="http://schemas.microsoft.com/office/drawing/2014/main" id="{525325B9-7AC5-4B83-85DE-E6D7501BF5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59300" y="3619500"/>
          <a:ext cx="393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4" name="Equation" r:id="rId8" imgW="291973" imgH="253890" progId="Equation.3">
                  <p:embed/>
                </p:oleObj>
              </mc:Choice>
              <mc:Fallback>
                <p:oleObj name="Equation" r:id="rId8" imgW="291973" imgH="253890" progId="Equation.3">
                  <p:embed/>
                  <p:pic>
                    <p:nvPicPr>
                      <p:cNvPr id="171194" name="Object 186">
                        <a:extLst>
                          <a:ext uri="{FF2B5EF4-FFF2-40B4-BE49-F238E27FC236}">
                            <a16:creationId xmlns:a16="http://schemas.microsoft.com/office/drawing/2014/main" id="{525325B9-7AC5-4B83-85DE-E6D7501BF5D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9300" y="3619500"/>
                        <a:ext cx="3937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748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121" grpId="0" animBg="1"/>
      <p:bldP spid="171122" grpId="0" animBg="1"/>
      <p:bldP spid="1711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3AE2D83B-CF8B-4F7C-A62C-7AE3BD3742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Microsoft Bing</a:t>
            </a:r>
          </a:p>
        </p:txBody>
      </p:sp>
      <p:sp>
        <p:nvSpPr>
          <p:cNvPr id="11267" name="Slide Number Placeholder 2">
            <a:extLst>
              <a:ext uri="{FF2B5EF4-FFF2-40B4-BE49-F238E27FC236}">
                <a16:creationId xmlns:a16="http://schemas.microsoft.com/office/drawing/2014/main" id="{CE61C9D1-6FAF-43AC-B40C-4268E476F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D364261-CF5C-4887-9CE1-0EFED100CDC8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en-US" altLang="en-US" sz="1400"/>
          </a:p>
        </p:txBody>
      </p:sp>
      <p:sp>
        <p:nvSpPr>
          <p:cNvPr id="11268" name="TextBox 3">
            <a:extLst>
              <a:ext uri="{FF2B5EF4-FFF2-40B4-BE49-F238E27FC236}">
                <a16:creationId xmlns:a16="http://schemas.microsoft.com/office/drawing/2014/main" id="{406D0CF1-4D22-4071-903F-9C2934C0E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667000"/>
            <a:ext cx="53371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 dirty="0"/>
              <a:t> </a:t>
            </a:r>
            <a:r>
              <a:rPr lang="en-US" altLang="en-US" sz="2400" dirty="0">
                <a:hlinkClick r:id="rId2"/>
              </a:rPr>
              <a:t>http://www.bing.com/</a:t>
            </a:r>
            <a:endParaRPr lang="en-US" altLang="en-US" sz="2400" dirty="0"/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58897929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5" name="Text Box 3">
            <a:extLst>
              <a:ext uri="{FF2B5EF4-FFF2-40B4-BE49-F238E27FC236}">
                <a16:creationId xmlns:a16="http://schemas.microsoft.com/office/drawing/2014/main" id="{15AB6B11-05F8-41BC-B0D4-FCA7307D1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595563"/>
            <a:ext cx="882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u="sng">
                <a:ea typeface="SimSun" panose="02010600030101010101" pitchFamily="2" charset="-122"/>
              </a:rPr>
              <a:t>E-Step</a:t>
            </a:r>
          </a:p>
        </p:txBody>
      </p:sp>
      <p:sp>
        <p:nvSpPr>
          <p:cNvPr id="172036" name="Text Box 4">
            <a:extLst>
              <a:ext uri="{FF2B5EF4-FFF2-40B4-BE49-F238E27FC236}">
                <a16:creationId xmlns:a16="http://schemas.microsoft.com/office/drawing/2014/main" id="{9EFE2EDF-5872-4949-8402-C47B12A38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033963"/>
            <a:ext cx="920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u="sng">
                <a:ea typeface="SimSun" panose="02010600030101010101" pitchFamily="2" charset="-122"/>
              </a:rPr>
              <a:t>M-Step</a:t>
            </a:r>
          </a:p>
        </p:txBody>
      </p:sp>
      <p:sp>
        <p:nvSpPr>
          <p:cNvPr id="172037" name="Arc 5">
            <a:extLst>
              <a:ext uri="{FF2B5EF4-FFF2-40B4-BE49-F238E27FC236}">
                <a16:creationId xmlns:a16="http://schemas.microsoft.com/office/drawing/2014/main" id="{5A6D7A29-DBEB-41A5-9885-9531439901AA}"/>
              </a:ext>
            </a:extLst>
          </p:cNvPr>
          <p:cNvSpPr>
            <a:spLocks/>
          </p:cNvSpPr>
          <p:nvPr/>
        </p:nvSpPr>
        <p:spPr bwMode="auto">
          <a:xfrm flipV="1">
            <a:off x="6781800" y="228600"/>
            <a:ext cx="1981200" cy="6477000"/>
          </a:xfrm>
          <a:custGeom>
            <a:avLst/>
            <a:gdLst>
              <a:gd name="T0" fmla="*/ 2147483646 w 32876"/>
              <a:gd name="T1" fmla="*/ 2147483646 h 43200"/>
              <a:gd name="T2" fmla="*/ 0 w 32876"/>
              <a:gd name="T3" fmla="*/ 2147483646 h 43200"/>
              <a:gd name="T4" fmla="*/ 2147483646 w 32876"/>
              <a:gd name="T5" fmla="*/ 2147483646 h 43200"/>
              <a:gd name="T6" fmla="*/ 0 60000 65536"/>
              <a:gd name="T7" fmla="*/ 0 60000 65536"/>
              <a:gd name="T8" fmla="*/ 0 60000 65536"/>
              <a:gd name="T9" fmla="*/ 0 w 32876"/>
              <a:gd name="T10" fmla="*/ 0 h 43200"/>
              <a:gd name="T11" fmla="*/ 32876 w 32876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876" h="43200" fill="none" extrusionOk="0">
                <a:moveTo>
                  <a:pt x="3834" y="1322"/>
                </a:moveTo>
                <a:cubicBezTo>
                  <a:pt x="6217" y="447"/>
                  <a:pt x="8736" y="-1"/>
                  <a:pt x="11276" y="0"/>
                </a:cubicBezTo>
                <a:cubicBezTo>
                  <a:pt x="23205" y="0"/>
                  <a:pt x="32876" y="9670"/>
                  <a:pt x="32876" y="21600"/>
                </a:cubicBezTo>
                <a:cubicBezTo>
                  <a:pt x="32876" y="33529"/>
                  <a:pt x="23205" y="43200"/>
                  <a:pt x="11276" y="43200"/>
                </a:cubicBezTo>
                <a:cubicBezTo>
                  <a:pt x="7296" y="43200"/>
                  <a:pt x="3394" y="42100"/>
                  <a:pt x="-1" y="40023"/>
                </a:cubicBezTo>
              </a:path>
              <a:path w="32876" h="43200" stroke="0" extrusionOk="0">
                <a:moveTo>
                  <a:pt x="3834" y="1322"/>
                </a:moveTo>
                <a:cubicBezTo>
                  <a:pt x="6217" y="447"/>
                  <a:pt x="8736" y="-1"/>
                  <a:pt x="11276" y="0"/>
                </a:cubicBezTo>
                <a:cubicBezTo>
                  <a:pt x="23205" y="0"/>
                  <a:pt x="32876" y="9670"/>
                  <a:pt x="32876" y="21600"/>
                </a:cubicBezTo>
                <a:cubicBezTo>
                  <a:pt x="32876" y="33529"/>
                  <a:pt x="23205" y="43200"/>
                  <a:pt x="11276" y="43200"/>
                </a:cubicBezTo>
                <a:cubicBezTo>
                  <a:pt x="7296" y="43200"/>
                  <a:pt x="3394" y="42100"/>
                  <a:pt x="-1" y="40023"/>
                </a:cubicBezTo>
                <a:lnTo>
                  <a:pt x="11276" y="21600"/>
                </a:lnTo>
                <a:lnTo>
                  <a:pt x="3834" y="1322"/>
                </a:lnTo>
                <a:close/>
              </a:path>
            </a:pathLst>
          </a:custGeom>
          <a:noFill/>
          <a:ln w="3175">
            <a:solidFill>
              <a:schemeClr val="tx1"/>
            </a:solidFill>
            <a:prstDash val="dash"/>
            <a:miter lim="800000"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5" name="Rectangle 146">
            <a:extLst>
              <a:ext uri="{FF2B5EF4-FFF2-40B4-BE49-F238E27FC236}">
                <a16:creationId xmlns:a16="http://schemas.microsoft.com/office/drawing/2014/main" id="{7E3C98BA-FFE7-4A9A-8908-F091ABF49C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4945063" cy="533400"/>
          </a:xfrm>
        </p:spPr>
        <p:txBody>
          <a:bodyPr/>
          <a:lstStyle/>
          <a:p>
            <a:pPr eaLnBrk="1" hangingPunct="1"/>
            <a:r>
              <a:rPr lang="en-US" altLang="zh-CN" sz="2800">
                <a:ea typeface="SimSun" panose="02010600030101010101" pitchFamily="2" charset="-122"/>
              </a:rPr>
              <a:t>2. Iteration Step (Example)</a:t>
            </a:r>
          </a:p>
        </p:txBody>
      </p:sp>
      <p:grpSp>
        <p:nvGrpSpPr>
          <p:cNvPr id="51206" name="Group 193">
            <a:extLst>
              <a:ext uri="{FF2B5EF4-FFF2-40B4-BE49-F238E27FC236}">
                <a16:creationId xmlns:a16="http://schemas.microsoft.com/office/drawing/2014/main" id="{430C97A6-CA21-4CFB-8236-AFF127438ED5}"/>
              </a:ext>
            </a:extLst>
          </p:cNvPr>
          <p:cNvGrpSpPr>
            <a:grpSpLocks/>
          </p:cNvGrpSpPr>
          <p:nvPr/>
        </p:nvGrpSpPr>
        <p:grpSpPr bwMode="auto">
          <a:xfrm>
            <a:off x="1219200" y="946150"/>
            <a:ext cx="7010400" cy="1339850"/>
            <a:chOff x="768" y="596"/>
            <a:chExt cx="4416" cy="844"/>
          </a:xfrm>
        </p:grpSpPr>
        <p:sp>
          <p:nvSpPr>
            <p:cNvPr id="51291" name="Line 8">
              <a:extLst>
                <a:ext uri="{FF2B5EF4-FFF2-40B4-BE49-F238E27FC236}">
                  <a16:creationId xmlns:a16="http://schemas.microsoft.com/office/drawing/2014/main" id="{CFEDDB38-B3B8-4344-9457-148F65E3DA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7" y="1076"/>
              <a:ext cx="1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92" name="Line 24">
              <a:extLst>
                <a:ext uri="{FF2B5EF4-FFF2-40B4-BE49-F238E27FC236}">
                  <a16:creationId xmlns:a16="http://schemas.microsoft.com/office/drawing/2014/main" id="{A6AE8419-8037-4A43-BF44-5FAB05AF52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4" y="1076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tIns="274320"/>
            <a:lstStyle/>
            <a:p>
              <a:endParaRPr lang="en-US"/>
            </a:p>
          </p:txBody>
        </p:sp>
        <p:sp>
          <p:nvSpPr>
            <p:cNvPr id="51293" name="Line 26">
              <a:extLst>
                <a:ext uri="{FF2B5EF4-FFF2-40B4-BE49-F238E27FC236}">
                  <a16:creationId xmlns:a16="http://schemas.microsoft.com/office/drawing/2014/main" id="{88FD4EF5-7B70-498F-824E-A2C39F2E98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0" y="1076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94" name="Group 133">
              <a:extLst>
                <a:ext uri="{FF2B5EF4-FFF2-40B4-BE49-F238E27FC236}">
                  <a16:creationId xmlns:a16="http://schemas.microsoft.com/office/drawing/2014/main" id="{8D41C027-D3FE-4597-9D61-622BBC6C7E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4" y="596"/>
              <a:ext cx="4180" cy="425"/>
              <a:chOff x="1100" y="816"/>
              <a:chExt cx="4180" cy="425"/>
            </a:xfrm>
          </p:grpSpPr>
          <p:sp>
            <p:nvSpPr>
              <p:cNvPr id="51301" name="Rectangle 134">
                <a:extLst>
                  <a:ext uri="{FF2B5EF4-FFF2-40B4-BE49-F238E27FC236}">
                    <a16:creationId xmlns:a16="http://schemas.microsoft.com/office/drawing/2014/main" id="{6A6BCC46-755A-4CD4-B343-CAA68FA851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0" y="891"/>
                <a:ext cx="472" cy="35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2400" b="1" i="1">
                    <a:latin typeface="Times New Roman" panose="02020603050405020304" pitchFamily="18" charset="0"/>
                    <a:ea typeface="SimSun" panose="02010600030101010101" pitchFamily="2" charset="-122"/>
                  </a:rPr>
                  <a:t>I</a:t>
                </a:r>
                <a:r>
                  <a:rPr lang="en-US" altLang="zh-CN" sz="2400" b="1" baseline="-25000">
                    <a:latin typeface="Times New Roman" panose="02020603050405020304" pitchFamily="18" charset="0"/>
                    <a:ea typeface="SimSun" panose="02010600030101010101" pitchFamily="2" charset="-122"/>
                  </a:rPr>
                  <a:t>1</a:t>
                </a:r>
                <a:endParaRPr lang="en-US" altLang="zh-CN" sz="2400">
                  <a:ea typeface="SimSun" panose="02010600030101010101" pitchFamily="2" charset="-122"/>
                </a:endParaRPr>
              </a:p>
            </p:txBody>
          </p:sp>
          <p:cxnSp>
            <p:nvCxnSpPr>
              <p:cNvPr id="51302" name="AutoShape 135">
                <a:extLst>
                  <a:ext uri="{FF2B5EF4-FFF2-40B4-BE49-F238E27FC236}">
                    <a16:creationId xmlns:a16="http://schemas.microsoft.com/office/drawing/2014/main" id="{094A7898-E2E4-4F5A-A120-F6FB3AF32CA0}"/>
                  </a:ext>
                </a:extLst>
              </p:cNvPr>
              <p:cNvCxnSpPr>
                <a:cxnSpLocks noChangeShapeType="1"/>
                <a:stCxn id="51301" idx="3"/>
                <a:endCxn id="51304" idx="1"/>
              </p:cNvCxnSpPr>
              <p:nvPr/>
            </p:nvCxnSpPr>
            <p:spPr bwMode="auto">
              <a:xfrm>
                <a:off x="1572" y="1066"/>
                <a:ext cx="26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1303" name="Text Box 136">
                <a:extLst>
                  <a:ext uri="{FF2B5EF4-FFF2-40B4-BE49-F238E27FC236}">
                    <a16:creationId xmlns:a16="http://schemas.microsoft.com/office/drawing/2014/main" id="{64701AA3-08C2-40E6-A1D2-F4EBF57424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55" y="816"/>
                <a:ext cx="257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9144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FF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FF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1</a:t>
                </a:r>
                <a:endParaRPr lang="en-US" altLang="zh-CN" sz="1800"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008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008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2</a:t>
                </a:r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  <p:sp>
            <p:nvSpPr>
              <p:cNvPr id="51304" name="AutoShape 137">
                <a:extLst>
                  <a:ext uri="{FF2B5EF4-FFF2-40B4-BE49-F238E27FC236}">
                    <a16:creationId xmlns:a16="http://schemas.microsoft.com/office/drawing/2014/main" id="{A59861F6-21EC-47D8-B9A7-F2CBA83D6F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2" y="891"/>
                <a:ext cx="86" cy="350"/>
              </a:xfrm>
              <a:prstGeom prst="leftBrace">
                <a:avLst>
                  <a:gd name="adj1" fmla="val 33915"/>
                  <a:gd name="adj2" fmla="val 50000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305" name="Text Box 138">
                <a:extLst>
                  <a:ext uri="{FF2B5EF4-FFF2-40B4-BE49-F238E27FC236}">
                    <a16:creationId xmlns:a16="http://schemas.microsoft.com/office/drawing/2014/main" id="{D21988F4-1BF3-48C1-AB6C-8D962A3A499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89" y="816"/>
                <a:ext cx="257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9144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FF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FF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1</a:t>
                </a:r>
                <a:endParaRPr lang="en-US" altLang="zh-CN" sz="1800"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3</a:t>
                </a:r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  <p:sp>
            <p:nvSpPr>
              <p:cNvPr id="51306" name="Rectangle 139">
                <a:extLst>
                  <a:ext uri="{FF2B5EF4-FFF2-40B4-BE49-F238E27FC236}">
                    <a16:creationId xmlns:a16="http://schemas.microsoft.com/office/drawing/2014/main" id="{02AB9B81-A1F4-4442-8AE5-12666E311F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4" y="891"/>
                <a:ext cx="472" cy="35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2400" b="1" i="1">
                    <a:latin typeface="Times New Roman" panose="02020603050405020304" pitchFamily="18" charset="0"/>
                    <a:ea typeface="SimSun" panose="02010600030101010101" pitchFamily="2" charset="-122"/>
                  </a:rPr>
                  <a:t>I</a:t>
                </a:r>
                <a:r>
                  <a:rPr lang="en-US" altLang="zh-CN" sz="2400" b="1" baseline="-25000">
                    <a:latin typeface="Times New Roman" panose="02020603050405020304" pitchFamily="18" charset="0"/>
                    <a:ea typeface="SimSun" panose="02010600030101010101" pitchFamily="2" charset="-122"/>
                  </a:rPr>
                  <a:t>2</a:t>
                </a:r>
                <a:endParaRPr lang="en-US" altLang="zh-CN" sz="2400">
                  <a:ea typeface="SimSun" panose="02010600030101010101" pitchFamily="2" charset="-122"/>
                </a:endParaRPr>
              </a:p>
            </p:txBody>
          </p:sp>
          <p:cxnSp>
            <p:nvCxnSpPr>
              <p:cNvPr id="51307" name="AutoShape 140">
                <a:extLst>
                  <a:ext uri="{FF2B5EF4-FFF2-40B4-BE49-F238E27FC236}">
                    <a16:creationId xmlns:a16="http://schemas.microsoft.com/office/drawing/2014/main" id="{479DF2E5-FD77-4183-A7AB-114B98585204}"/>
                  </a:ext>
                </a:extLst>
              </p:cNvPr>
              <p:cNvCxnSpPr>
                <a:cxnSpLocks noChangeShapeType="1"/>
                <a:stCxn id="51306" idx="3"/>
                <a:endCxn id="51308" idx="1"/>
              </p:cNvCxnSpPr>
              <p:nvPr/>
            </p:nvCxnSpPr>
            <p:spPr bwMode="auto">
              <a:xfrm>
                <a:off x="3106" y="1066"/>
                <a:ext cx="26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1308" name="AutoShape 141">
                <a:extLst>
                  <a:ext uri="{FF2B5EF4-FFF2-40B4-BE49-F238E27FC236}">
                    <a16:creationId xmlns:a16="http://schemas.microsoft.com/office/drawing/2014/main" id="{6A4141FF-32AE-4C5E-8134-D5768E754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6" y="891"/>
                <a:ext cx="86" cy="350"/>
              </a:xfrm>
              <a:prstGeom prst="leftBrace">
                <a:avLst>
                  <a:gd name="adj1" fmla="val 33915"/>
                  <a:gd name="adj2" fmla="val 50000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tIns="27432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309" name="Rectangle 142">
                <a:extLst>
                  <a:ext uri="{FF2B5EF4-FFF2-40B4-BE49-F238E27FC236}">
                    <a16:creationId xmlns:a16="http://schemas.microsoft.com/office/drawing/2014/main" id="{A6C4D4A3-7034-4ACF-80EE-EA39D9C721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9" y="891"/>
                <a:ext cx="472" cy="34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2400" b="1" i="1">
                    <a:latin typeface="Times New Roman" panose="02020603050405020304" pitchFamily="18" charset="0"/>
                    <a:ea typeface="SimSun" panose="02010600030101010101" pitchFamily="2" charset="-122"/>
                  </a:rPr>
                  <a:t>I</a:t>
                </a:r>
                <a:r>
                  <a:rPr lang="en-US" altLang="zh-CN" sz="2400" b="1" baseline="-25000">
                    <a:latin typeface="Times New Roman" panose="02020603050405020304" pitchFamily="18" charset="0"/>
                    <a:ea typeface="SimSun" panose="02010600030101010101" pitchFamily="2" charset="-122"/>
                  </a:rPr>
                  <a:t>3</a:t>
                </a:r>
                <a:endParaRPr lang="en-US" altLang="zh-CN" sz="2400">
                  <a:ea typeface="SimSun" panose="02010600030101010101" pitchFamily="2" charset="-122"/>
                </a:endParaRPr>
              </a:p>
            </p:txBody>
          </p:sp>
          <p:cxnSp>
            <p:nvCxnSpPr>
              <p:cNvPr id="51310" name="AutoShape 143">
                <a:extLst>
                  <a:ext uri="{FF2B5EF4-FFF2-40B4-BE49-F238E27FC236}">
                    <a16:creationId xmlns:a16="http://schemas.microsoft.com/office/drawing/2014/main" id="{89A9417E-D260-4A40-873E-217F57B03EF1}"/>
                  </a:ext>
                </a:extLst>
              </p:cNvPr>
              <p:cNvCxnSpPr>
                <a:cxnSpLocks noChangeShapeType="1"/>
                <a:stCxn id="51309" idx="3"/>
                <a:endCxn id="51312" idx="1"/>
              </p:cNvCxnSpPr>
              <p:nvPr/>
            </p:nvCxnSpPr>
            <p:spPr bwMode="auto">
              <a:xfrm>
                <a:off x="4641" y="1066"/>
                <a:ext cx="26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1311" name="Text Box 144">
                <a:extLst>
                  <a:ext uri="{FF2B5EF4-FFF2-40B4-BE49-F238E27FC236}">
                    <a16:creationId xmlns:a16="http://schemas.microsoft.com/office/drawing/2014/main" id="{315E5787-D311-4C24-8A1F-6CBF729CC6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23" y="816"/>
                <a:ext cx="257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9144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008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008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2</a:t>
                </a:r>
                <a:endParaRPr lang="en-US" altLang="zh-CN" sz="1800"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3</a:t>
                </a:r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  <p:sp>
            <p:nvSpPr>
              <p:cNvPr id="51312" name="AutoShape 145">
                <a:extLst>
                  <a:ext uri="{FF2B5EF4-FFF2-40B4-BE49-F238E27FC236}">
                    <a16:creationId xmlns:a16="http://schemas.microsoft.com/office/drawing/2014/main" id="{A83BF49E-8653-45CD-94BC-C66E14CD3C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1" y="891"/>
                <a:ext cx="86" cy="349"/>
              </a:xfrm>
              <a:prstGeom prst="leftBrace">
                <a:avLst>
                  <a:gd name="adj1" fmla="val 33818"/>
                  <a:gd name="adj2" fmla="val 50000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51295" name="Rectangle 175">
              <a:extLst>
                <a:ext uri="{FF2B5EF4-FFF2-40B4-BE49-F238E27FC236}">
                  <a16:creationId xmlns:a16="http://schemas.microsoft.com/office/drawing/2014/main" id="{842ECF30-439B-4729-B291-1ABC4DAA16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1248"/>
              <a:ext cx="384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96" name="Rectangle 176">
              <a:extLst>
                <a:ext uri="{FF2B5EF4-FFF2-40B4-BE49-F238E27FC236}">
                  <a16:creationId xmlns:a16="http://schemas.microsoft.com/office/drawing/2014/main" id="{62955025-14D4-42B2-9980-5D269CE37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1248"/>
              <a:ext cx="384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97" name="Rectangle 177">
              <a:extLst>
                <a:ext uri="{FF2B5EF4-FFF2-40B4-BE49-F238E27FC236}">
                  <a16:creationId xmlns:a16="http://schemas.microsoft.com/office/drawing/2014/main" id="{672FA80F-B906-4C02-98DF-6F75B70B8A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1248"/>
              <a:ext cx="384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98" name="Rectangle 178">
              <a:extLst>
                <a:ext uri="{FF2B5EF4-FFF2-40B4-BE49-F238E27FC236}">
                  <a16:creationId xmlns:a16="http://schemas.microsoft.com/office/drawing/2014/main" id="{27346770-D00F-4B33-B577-72611DF8C4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1248"/>
              <a:ext cx="384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99" name="Rectangle 179">
              <a:extLst>
                <a:ext uri="{FF2B5EF4-FFF2-40B4-BE49-F238E27FC236}">
                  <a16:creationId xmlns:a16="http://schemas.microsoft.com/office/drawing/2014/main" id="{72D7BBB0-0CC8-4030-8DF6-51310A7548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1248"/>
              <a:ext cx="384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300" name="Rectangle 180">
              <a:extLst>
                <a:ext uri="{FF2B5EF4-FFF2-40B4-BE49-F238E27FC236}">
                  <a16:creationId xmlns:a16="http://schemas.microsoft.com/office/drawing/2014/main" id="{458D8319-4EAA-42BC-BDC5-7DE3BAE728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248"/>
              <a:ext cx="384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4" name="Group 197">
            <a:extLst>
              <a:ext uri="{FF2B5EF4-FFF2-40B4-BE49-F238E27FC236}">
                <a16:creationId xmlns:a16="http://schemas.microsoft.com/office/drawing/2014/main" id="{04BF5F9E-0A25-4666-8C4A-9B36D14FF189}"/>
              </a:ext>
            </a:extLst>
          </p:cNvPr>
          <p:cNvGrpSpPr>
            <a:grpSpLocks/>
          </p:cNvGrpSpPr>
          <p:nvPr/>
        </p:nvGrpSpPr>
        <p:grpSpPr bwMode="auto">
          <a:xfrm>
            <a:off x="1344613" y="2336800"/>
            <a:ext cx="3019425" cy="1939925"/>
            <a:chOff x="847" y="1472"/>
            <a:chExt cx="1902" cy="1222"/>
          </a:xfrm>
        </p:grpSpPr>
        <p:sp>
          <p:nvSpPr>
            <p:cNvPr id="51285" name="Line 35">
              <a:extLst>
                <a:ext uri="{FF2B5EF4-FFF2-40B4-BE49-F238E27FC236}">
                  <a16:creationId xmlns:a16="http://schemas.microsoft.com/office/drawing/2014/main" id="{D42E1AAF-2FB3-4357-ACAD-BDA05A43BF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6" y="1472"/>
              <a:ext cx="1298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86" name="Line 36">
              <a:extLst>
                <a:ext uri="{FF2B5EF4-FFF2-40B4-BE49-F238E27FC236}">
                  <a16:creationId xmlns:a16="http://schemas.microsoft.com/office/drawing/2014/main" id="{CF856FF0-00ED-4354-B959-C83A0B6522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8" y="1472"/>
              <a:ext cx="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87" name="Text Box 40">
              <a:extLst>
                <a:ext uri="{FF2B5EF4-FFF2-40B4-BE49-F238E27FC236}">
                  <a16:creationId xmlns:a16="http://schemas.microsoft.com/office/drawing/2014/main" id="{C016FF2E-617F-4F78-BE69-0B5F01819F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7" y="257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88" name="Text Box 44">
              <a:extLst>
                <a:ext uri="{FF2B5EF4-FFF2-40B4-BE49-F238E27FC236}">
                  <a16:creationId xmlns:a16="http://schemas.microsoft.com/office/drawing/2014/main" id="{9B6A73A4-AD5F-400B-9AED-11FBF95B47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5" y="257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89" name="Rectangle 181">
              <a:extLst>
                <a:ext uri="{FF2B5EF4-FFF2-40B4-BE49-F238E27FC236}">
                  <a16:creationId xmlns:a16="http://schemas.microsoft.com/office/drawing/2014/main" id="{551D37FD-9110-44F5-8050-16E69975C1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2400"/>
              <a:ext cx="288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90" name="Rectangle 183">
              <a:extLst>
                <a:ext uri="{FF2B5EF4-FFF2-40B4-BE49-F238E27FC236}">
                  <a16:creationId xmlns:a16="http://schemas.microsoft.com/office/drawing/2014/main" id="{198E0A37-0919-4D06-BD76-6D3865FA8C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400"/>
              <a:ext cx="96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5" name="Group 198">
            <a:extLst>
              <a:ext uri="{FF2B5EF4-FFF2-40B4-BE49-F238E27FC236}">
                <a16:creationId xmlns:a16="http://schemas.microsoft.com/office/drawing/2014/main" id="{8AA7FDE2-FE32-4DDD-866C-A6D1108FE1A1}"/>
              </a:ext>
            </a:extLst>
          </p:cNvPr>
          <p:cNvGrpSpPr>
            <a:grpSpLocks/>
          </p:cNvGrpSpPr>
          <p:nvPr/>
        </p:nvGrpSpPr>
        <p:grpSpPr bwMode="auto">
          <a:xfrm>
            <a:off x="2281238" y="2336800"/>
            <a:ext cx="3019425" cy="1939925"/>
            <a:chOff x="1437" y="1472"/>
            <a:chExt cx="1902" cy="1222"/>
          </a:xfrm>
        </p:grpSpPr>
        <p:sp>
          <p:nvSpPr>
            <p:cNvPr id="51279" name="Line 46">
              <a:extLst>
                <a:ext uri="{FF2B5EF4-FFF2-40B4-BE49-F238E27FC236}">
                  <a16:creationId xmlns:a16="http://schemas.microsoft.com/office/drawing/2014/main" id="{82721FCD-6344-493D-B70A-CDCF7E7503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16" y="1472"/>
              <a:ext cx="826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80" name="Line 47">
              <a:extLst>
                <a:ext uri="{FF2B5EF4-FFF2-40B4-BE49-F238E27FC236}">
                  <a16:creationId xmlns:a16="http://schemas.microsoft.com/office/drawing/2014/main" id="{883C07F4-169F-45E9-A7AC-15700FAFA5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8" y="1472"/>
              <a:ext cx="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81" name="Text Box 51">
              <a:extLst>
                <a:ext uri="{FF2B5EF4-FFF2-40B4-BE49-F238E27FC236}">
                  <a16:creationId xmlns:a16="http://schemas.microsoft.com/office/drawing/2014/main" id="{9E439CB8-5A1F-4148-AA0C-9D7E0E91E4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7" y="257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82" name="Text Box 55">
              <a:extLst>
                <a:ext uri="{FF2B5EF4-FFF2-40B4-BE49-F238E27FC236}">
                  <a16:creationId xmlns:a16="http://schemas.microsoft.com/office/drawing/2014/main" id="{028C9FB7-5508-4152-9608-810E628858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5" y="257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83" name="Rectangle 182">
              <a:extLst>
                <a:ext uri="{FF2B5EF4-FFF2-40B4-BE49-F238E27FC236}">
                  <a16:creationId xmlns:a16="http://schemas.microsoft.com/office/drawing/2014/main" id="{FF6F0B50-0465-4114-A60F-AFD3CD8F5D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400"/>
              <a:ext cx="96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84" name="Rectangle 184">
              <a:extLst>
                <a:ext uri="{FF2B5EF4-FFF2-40B4-BE49-F238E27FC236}">
                  <a16:creationId xmlns:a16="http://schemas.microsoft.com/office/drawing/2014/main" id="{2281B430-5EB3-46C2-89EC-CA11F38A0D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2400"/>
              <a:ext cx="288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6" name="Group 199">
            <a:extLst>
              <a:ext uri="{FF2B5EF4-FFF2-40B4-BE49-F238E27FC236}">
                <a16:creationId xmlns:a16="http://schemas.microsoft.com/office/drawing/2014/main" id="{9D11C24A-5AF1-4B6B-B685-F50013207C85}"/>
              </a:ext>
            </a:extLst>
          </p:cNvPr>
          <p:cNvGrpSpPr>
            <a:grpSpLocks/>
          </p:cNvGrpSpPr>
          <p:nvPr/>
        </p:nvGrpSpPr>
        <p:grpSpPr bwMode="auto">
          <a:xfrm>
            <a:off x="1344613" y="2336800"/>
            <a:ext cx="5476875" cy="2495550"/>
            <a:chOff x="847" y="1472"/>
            <a:chExt cx="3450" cy="1572"/>
          </a:xfrm>
        </p:grpSpPr>
        <p:sp>
          <p:nvSpPr>
            <p:cNvPr id="51273" name="Line 57">
              <a:extLst>
                <a:ext uri="{FF2B5EF4-FFF2-40B4-BE49-F238E27FC236}">
                  <a16:creationId xmlns:a16="http://schemas.microsoft.com/office/drawing/2014/main" id="{F91F0457-AB36-4431-9F80-F1B98A7BDE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34" y="1472"/>
              <a:ext cx="708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74" name="Line 58">
              <a:extLst>
                <a:ext uri="{FF2B5EF4-FFF2-40B4-BE49-F238E27FC236}">
                  <a16:creationId xmlns:a16="http://schemas.microsoft.com/office/drawing/2014/main" id="{A221EBF0-2F11-488C-B698-E26351225F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60" y="1472"/>
              <a:ext cx="1299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75" name="Text Box 62">
              <a:extLst>
                <a:ext uri="{FF2B5EF4-FFF2-40B4-BE49-F238E27FC236}">
                  <a16:creationId xmlns:a16="http://schemas.microsoft.com/office/drawing/2014/main" id="{94E5AC6E-F36D-4F20-A63B-9E78A16CEA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7" y="292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76" name="Text Box 66">
              <a:extLst>
                <a:ext uri="{FF2B5EF4-FFF2-40B4-BE49-F238E27FC236}">
                  <a16:creationId xmlns:a16="http://schemas.microsoft.com/office/drawing/2014/main" id="{DBB42527-4219-4E7E-88D9-2A3FE8D32B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3" y="2578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77" name="Rectangle 185">
              <a:extLst>
                <a:ext uri="{FF2B5EF4-FFF2-40B4-BE49-F238E27FC236}">
                  <a16:creationId xmlns:a16="http://schemas.microsoft.com/office/drawing/2014/main" id="{24602F8E-AE88-4FA9-9C42-C931C5F80E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2736"/>
              <a:ext cx="288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78" name="Rectangle 187">
              <a:extLst>
                <a:ext uri="{FF2B5EF4-FFF2-40B4-BE49-F238E27FC236}">
                  <a16:creationId xmlns:a16="http://schemas.microsoft.com/office/drawing/2014/main" id="{B726C1E2-469F-4DF1-8B1B-8D55D69EBB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400"/>
              <a:ext cx="96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7" name="Group 200">
            <a:extLst>
              <a:ext uri="{FF2B5EF4-FFF2-40B4-BE49-F238E27FC236}">
                <a16:creationId xmlns:a16="http://schemas.microsoft.com/office/drawing/2014/main" id="{8A2E519C-CDE5-4792-ABBE-EA3EC9107075}"/>
              </a:ext>
            </a:extLst>
          </p:cNvPr>
          <p:cNvGrpSpPr>
            <a:grpSpLocks/>
          </p:cNvGrpSpPr>
          <p:nvPr/>
        </p:nvGrpSpPr>
        <p:grpSpPr bwMode="auto">
          <a:xfrm>
            <a:off x="2281238" y="2336800"/>
            <a:ext cx="5476875" cy="2495550"/>
            <a:chOff x="1437" y="1472"/>
            <a:chExt cx="3450" cy="1572"/>
          </a:xfrm>
        </p:grpSpPr>
        <p:sp>
          <p:nvSpPr>
            <p:cNvPr id="51267" name="Line 68">
              <a:extLst>
                <a:ext uri="{FF2B5EF4-FFF2-40B4-BE49-F238E27FC236}">
                  <a16:creationId xmlns:a16="http://schemas.microsoft.com/office/drawing/2014/main" id="{BA4191C9-C9BB-43F7-9196-9767DC0809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52" y="1472"/>
              <a:ext cx="118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68" name="Line 69">
              <a:extLst>
                <a:ext uri="{FF2B5EF4-FFF2-40B4-BE49-F238E27FC236}">
                  <a16:creationId xmlns:a16="http://schemas.microsoft.com/office/drawing/2014/main" id="{3D1EF4FF-B081-4564-AD1D-5F36316B81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0" y="1472"/>
              <a:ext cx="827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69" name="Text Box 73">
              <a:extLst>
                <a:ext uri="{FF2B5EF4-FFF2-40B4-BE49-F238E27FC236}">
                  <a16:creationId xmlns:a16="http://schemas.microsoft.com/office/drawing/2014/main" id="{3DAAD8D5-C15E-4F02-8E3F-D8FD8DBEAF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7" y="292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70" name="Text Box 77">
              <a:extLst>
                <a:ext uri="{FF2B5EF4-FFF2-40B4-BE49-F238E27FC236}">
                  <a16:creationId xmlns:a16="http://schemas.microsoft.com/office/drawing/2014/main" id="{1A208982-69F4-4573-A75D-2574EBB121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33" y="2578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71" name="Rectangle 186">
              <a:extLst>
                <a:ext uri="{FF2B5EF4-FFF2-40B4-BE49-F238E27FC236}">
                  <a16:creationId xmlns:a16="http://schemas.microsoft.com/office/drawing/2014/main" id="{C875ED36-9270-42C1-B817-2BDF422730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736"/>
              <a:ext cx="96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72" name="Rectangle 188">
              <a:extLst>
                <a:ext uri="{FF2B5EF4-FFF2-40B4-BE49-F238E27FC236}">
                  <a16:creationId xmlns:a16="http://schemas.microsoft.com/office/drawing/2014/main" id="{C8AE1A40-C5EC-4159-B061-91053A9292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400"/>
              <a:ext cx="288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8" name="Group 201">
            <a:extLst>
              <a:ext uri="{FF2B5EF4-FFF2-40B4-BE49-F238E27FC236}">
                <a16:creationId xmlns:a16="http://schemas.microsoft.com/office/drawing/2014/main" id="{3EB3625A-9962-4B59-9471-1AFB0F4F833A}"/>
              </a:ext>
            </a:extLst>
          </p:cNvPr>
          <p:cNvGrpSpPr>
            <a:grpSpLocks/>
          </p:cNvGrpSpPr>
          <p:nvPr/>
        </p:nvGrpSpPr>
        <p:grpSpPr bwMode="auto">
          <a:xfrm>
            <a:off x="3802063" y="2336800"/>
            <a:ext cx="3019425" cy="2495550"/>
            <a:chOff x="2395" y="1472"/>
            <a:chExt cx="1902" cy="1572"/>
          </a:xfrm>
        </p:grpSpPr>
        <p:sp>
          <p:nvSpPr>
            <p:cNvPr id="51261" name="Line 79">
              <a:extLst>
                <a:ext uri="{FF2B5EF4-FFF2-40B4-BE49-F238E27FC236}">
                  <a16:creationId xmlns:a16="http://schemas.microsoft.com/office/drawing/2014/main" id="{90EF4A54-437B-4C26-91FB-B56E23FFCE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68" y="1472"/>
              <a:ext cx="709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62" name="Line 80">
              <a:extLst>
                <a:ext uri="{FF2B5EF4-FFF2-40B4-BE49-F238E27FC236}">
                  <a16:creationId xmlns:a16="http://schemas.microsoft.com/office/drawing/2014/main" id="{EB32D3FA-BBD8-4F80-AA7E-6CC92A4EBD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5" y="1472"/>
              <a:ext cx="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63" name="Text Box 84">
              <a:extLst>
                <a:ext uri="{FF2B5EF4-FFF2-40B4-BE49-F238E27FC236}">
                  <a16:creationId xmlns:a16="http://schemas.microsoft.com/office/drawing/2014/main" id="{330D145D-5503-4D0A-A7E5-B96741239E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5" y="292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64" name="Text Box 88">
              <a:extLst>
                <a:ext uri="{FF2B5EF4-FFF2-40B4-BE49-F238E27FC236}">
                  <a16:creationId xmlns:a16="http://schemas.microsoft.com/office/drawing/2014/main" id="{DA980DCB-FAC8-482C-B48A-C5AD5AAE2B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3" y="2928"/>
              <a:ext cx="35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65" name="Rectangle 189">
              <a:extLst>
                <a:ext uri="{FF2B5EF4-FFF2-40B4-BE49-F238E27FC236}">
                  <a16:creationId xmlns:a16="http://schemas.microsoft.com/office/drawing/2014/main" id="{425BF0EA-07BB-4326-8BBC-03B87010EF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736"/>
              <a:ext cx="288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66" name="Rectangle 191">
              <a:extLst>
                <a:ext uri="{FF2B5EF4-FFF2-40B4-BE49-F238E27FC236}">
                  <a16:creationId xmlns:a16="http://schemas.microsoft.com/office/drawing/2014/main" id="{E40DCCE6-0BBC-4612-873F-D8DC35EF54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736"/>
              <a:ext cx="96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9" name="Group 202">
            <a:extLst>
              <a:ext uri="{FF2B5EF4-FFF2-40B4-BE49-F238E27FC236}">
                <a16:creationId xmlns:a16="http://schemas.microsoft.com/office/drawing/2014/main" id="{F46CEC74-C165-4E2A-91C0-DA6BD2636946}"/>
              </a:ext>
            </a:extLst>
          </p:cNvPr>
          <p:cNvGrpSpPr>
            <a:grpSpLocks/>
          </p:cNvGrpSpPr>
          <p:nvPr/>
        </p:nvGrpSpPr>
        <p:grpSpPr bwMode="auto">
          <a:xfrm>
            <a:off x="4724400" y="2336800"/>
            <a:ext cx="3033713" cy="2495550"/>
            <a:chOff x="2976" y="1472"/>
            <a:chExt cx="1911" cy="1572"/>
          </a:xfrm>
        </p:grpSpPr>
        <p:sp>
          <p:nvSpPr>
            <p:cNvPr id="51255" name="Line 90">
              <a:extLst>
                <a:ext uri="{FF2B5EF4-FFF2-40B4-BE49-F238E27FC236}">
                  <a16:creationId xmlns:a16="http://schemas.microsoft.com/office/drawing/2014/main" id="{1A58518F-BC9D-48CB-A08D-C7E58E0ADE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87" y="1472"/>
              <a:ext cx="118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56" name="Line 91">
              <a:extLst>
                <a:ext uri="{FF2B5EF4-FFF2-40B4-BE49-F238E27FC236}">
                  <a16:creationId xmlns:a16="http://schemas.microsoft.com/office/drawing/2014/main" id="{21C21FD2-5D78-47FE-BA06-B6D58349B2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85" y="1472"/>
              <a:ext cx="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57" name="Text Box 95">
              <a:extLst>
                <a:ext uri="{FF2B5EF4-FFF2-40B4-BE49-F238E27FC236}">
                  <a16:creationId xmlns:a16="http://schemas.microsoft.com/office/drawing/2014/main" id="{C20F4A45-2FCA-439A-AD18-AFFED94487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5" y="292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58" name="Text Box 99">
              <a:extLst>
                <a:ext uri="{FF2B5EF4-FFF2-40B4-BE49-F238E27FC236}">
                  <a16:creationId xmlns:a16="http://schemas.microsoft.com/office/drawing/2014/main" id="{2F7CE955-DF2F-4EDE-87C6-56FF8D8179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33" y="2928"/>
              <a:ext cx="35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59" name="Rectangle 190">
              <a:extLst>
                <a:ext uri="{FF2B5EF4-FFF2-40B4-BE49-F238E27FC236}">
                  <a16:creationId xmlns:a16="http://schemas.microsoft.com/office/drawing/2014/main" id="{69237F9E-4C20-4BD2-A289-B1BEC404D2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2736"/>
              <a:ext cx="96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60" name="Rectangle 192">
              <a:extLst>
                <a:ext uri="{FF2B5EF4-FFF2-40B4-BE49-F238E27FC236}">
                  <a16:creationId xmlns:a16="http://schemas.microsoft.com/office/drawing/2014/main" id="{05AAE798-B0CC-434D-B3CF-2ADC4F98E0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736"/>
              <a:ext cx="288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0" name="Group 218">
            <a:extLst>
              <a:ext uri="{FF2B5EF4-FFF2-40B4-BE49-F238E27FC236}">
                <a16:creationId xmlns:a16="http://schemas.microsoft.com/office/drawing/2014/main" id="{C48CBF45-02D9-4F67-B332-B2E02D2C951B}"/>
              </a:ext>
            </a:extLst>
          </p:cNvPr>
          <p:cNvGrpSpPr>
            <a:grpSpLocks/>
          </p:cNvGrpSpPr>
          <p:nvPr/>
        </p:nvGrpSpPr>
        <p:grpSpPr bwMode="auto">
          <a:xfrm>
            <a:off x="1219200" y="4832350"/>
            <a:ext cx="2066925" cy="1409700"/>
            <a:chOff x="768" y="3044"/>
            <a:chExt cx="1302" cy="888"/>
          </a:xfrm>
        </p:grpSpPr>
        <p:sp>
          <p:nvSpPr>
            <p:cNvPr id="51249" name="AutoShape 114">
              <a:extLst>
                <a:ext uri="{FF2B5EF4-FFF2-40B4-BE49-F238E27FC236}">
                  <a16:creationId xmlns:a16="http://schemas.microsoft.com/office/drawing/2014/main" id="{6AFC0810-2579-41A0-95EF-E673AC70392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146" y="3160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50" name="Group 209">
              <a:extLst>
                <a:ext uri="{FF2B5EF4-FFF2-40B4-BE49-F238E27FC236}">
                  <a16:creationId xmlns:a16="http://schemas.microsoft.com/office/drawing/2014/main" id="{005469FB-1D39-48D7-A949-1D5027569B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8" y="3552"/>
              <a:ext cx="1302" cy="380"/>
              <a:chOff x="768" y="3552"/>
              <a:chExt cx="1302" cy="380"/>
            </a:xfrm>
          </p:grpSpPr>
          <p:sp>
            <p:nvSpPr>
              <p:cNvPr id="51251" name="Line 160">
                <a:extLst>
                  <a:ext uri="{FF2B5EF4-FFF2-40B4-BE49-F238E27FC236}">
                    <a16:creationId xmlns:a16="http://schemas.microsoft.com/office/drawing/2014/main" id="{896D2C5D-D733-4FAE-AFD6-0FB3B0A423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2" y="3930"/>
                <a:ext cx="1108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52" name="Line 162">
                <a:extLst>
                  <a:ext uri="{FF2B5EF4-FFF2-40B4-BE49-F238E27FC236}">
                    <a16:creationId xmlns:a16="http://schemas.microsoft.com/office/drawing/2014/main" id="{72CCDA6E-8CFD-4A5D-B70A-F7EB0A38B6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34" y="3557"/>
                <a:ext cx="0" cy="375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53" name="Freeform 172">
                <a:extLst>
                  <a:ext uri="{FF2B5EF4-FFF2-40B4-BE49-F238E27FC236}">
                    <a16:creationId xmlns:a16="http://schemas.microsoft.com/office/drawing/2014/main" id="{6106DC0D-BCC3-4435-8E1B-D0072F0272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8" y="3552"/>
                <a:ext cx="816" cy="352"/>
              </a:xfrm>
              <a:custGeom>
                <a:avLst/>
                <a:gdLst>
                  <a:gd name="T0" fmla="*/ 0 w 816"/>
                  <a:gd name="T1" fmla="*/ 336 h 352"/>
                  <a:gd name="T2" fmla="*/ 48 w 816"/>
                  <a:gd name="T3" fmla="*/ 336 h 352"/>
                  <a:gd name="T4" fmla="*/ 144 w 816"/>
                  <a:gd name="T5" fmla="*/ 240 h 352"/>
                  <a:gd name="T6" fmla="*/ 240 w 816"/>
                  <a:gd name="T7" fmla="*/ 0 h 352"/>
                  <a:gd name="T8" fmla="*/ 336 w 816"/>
                  <a:gd name="T9" fmla="*/ 240 h 352"/>
                  <a:gd name="T10" fmla="*/ 816 w 816"/>
                  <a:gd name="T11" fmla="*/ 336 h 3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16"/>
                  <a:gd name="T19" fmla="*/ 0 h 352"/>
                  <a:gd name="T20" fmla="*/ 816 w 816"/>
                  <a:gd name="T21" fmla="*/ 352 h 3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16" h="352">
                    <a:moveTo>
                      <a:pt x="0" y="336"/>
                    </a:moveTo>
                    <a:cubicBezTo>
                      <a:pt x="12" y="344"/>
                      <a:pt x="24" y="352"/>
                      <a:pt x="48" y="336"/>
                    </a:cubicBezTo>
                    <a:cubicBezTo>
                      <a:pt x="72" y="320"/>
                      <a:pt x="112" y="296"/>
                      <a:pt x="144" y="240"/>
                    </a:cubicBezTo>
                    <a:cubicBezTo>
                      <a:pt x="176" y="184"/>
                      <a:pt x="208" y="0"/>
                      <a:pt x="240" y="0"/>
                    </a:cubicBezTo>
                    <a:cubicBezTo>
                      <a:pt x="272" y="0"/>
                      <a:pt x="240" y="184"/>
                      <a:pt x="336" y="240"/>
                    </a:cubicBezTo>
                    <a:cubicBezTo>
                      <a:pt x="432" y="296"/>
                      <a:pt x="624" y="316"/>
                      <a:pt x="816" y="33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54" name="Object 206">
                <a:extLst>
                  <a:ext uri="{FF2B5EF4-FFF2-40B4-BE49-F238E27FC236}">
                    <a16:creationId xmlns:a16="http://schemas.microsoft.com/office/drawing/2014/main" id="{234F6E5E-79E4-45C8-B7D4-A9DE201877F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68" y="3552"/>
              <a:ext cx="335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54" name="Equation" r:id="rId3" imgW="393529" imgH="253890" progId="Equation.3">
                      <p:embed/>
                    </p:oleObj>
                  </mc:Choice>
                  <mc:Fallback>
                    <p:oleObj name="Equation" r:id="rId3" imgW="393529" imgH="253890" progId="Equation.3">
                      <p:embed/>
                      <p:pic>
                        <p:nvPicPr>
                          <p:cNvPr id="51254" name="Object 206">
                            <a:extLst>
                              <a:ext uri="{FF2B5EF4-FFF2-40B4-BE49-F238E27FC236}">
                                <a16:creationId xmlns:a16="http://schemas.microsoft.com/office/drawing/2014/main" id="{234F6E5E-79E4-45C8-B7D4-A9DE201877FB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68" y="3552"/>
                            <a:ext cx="335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2" name="Group 220">
            <a:extLst>
              <a:ext uri="{FF2B5EF4-FFF2-40B4-BE49-F238E27FC236}">
                <a16:creationId xmlns:a16="http://schemas.microsoft.com/office/drawing/2014/main" id="{3D53FB4E-F08A-4C05-8606-BED93E4DABF8}"/>
              </a:ext>
            </a:extLst>
          </p:cNvPr>
          <p:cNvGrpSpPr>
            <a:grpSpLocks/>
          </p:cNvGrpSpPr>
          <p:nvPr/>
        </p:nvGrpSpPr>
        <p:grpSpPr bwMode="auto">
          <a:xfrm>
            <a:off x="6172200" y="4832350"/>
            <a:ext cx="1906588" cy="1401763"/>
            <a:chOff x="3888" y="3044"/>
            <a:chExt cx="1201" cy="883"/>
          </a:xfrm>
        </p:grpSpPr>
        <p:sp>
          <p:nvSpPr>
            <p:cNvPr id="51243" name="AutoShape 116">
              <a:extLst>
                <a:ext uri="{FF2B5EF4-FFF2-40B4-BE49-F238E27FC236}">
                  <a16:creationId xmlns:a16="http://schemas.microsoft.com/office/drawing/2014/main" id="{F86DCE0D-8BF3-41D5-B07D-6037DE31B8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215" y="3160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44" name="Group 211">
              <a:extLst>
                <a:ext uri="{FF2B5EF4-FFF2-40B4-BE49-F238E27FC236}">
                  <a16:creationId xmlns:a16="http://schemas.microsoft.com/office/drawing/2014/main" id="{545A734A-E877-4804-BBCD-FB87A7EEE1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8" y="3552"/>
              <a:ext cx="1201" cy="375"/>
              <a:chOff x="3888" y="3552"/>
              <a:chExt cx="1201" cy="375"/>
            </a:xfrm>
          </p:grpSpPr>
          <p:sp>
            <p:nvSpPr>
              <p:cNvPr id="51245" name="Line 168">
                <a:extLst>
                  <a:ext uri="{FF2B5EF4-FFF2-40B4-BE49-F238E27FC236}">
                    <a16:creationId xmlns:a16="http://schemas.microsoft.com/office/drawing/2014/main" id="{D2F2A243-2864-4449-9590-F831818567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84" y="3925"/>
                <a:ext cx="1105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46" name="Line 170">
                <a:extLst>
                  <a:ext uri="{FF2B5EF4-FFF2-40B4-BE49-F238E27FC236}">
                    <a16:creationId xmlns:a16="http://schemas.microsoft.com/office/drawing/2014/main" id="{303A7683-63BC-445A-A84A-6E52B9FA16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35" y="3552"/>
                <a:ext cx="0" cy="375"/>
              </a:xfrm>
              <a:prstGeom prst="line">
                <a:avLst/>
              </a:prstGeom>
              <a:noFill/>
              <a:ln w="9525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47" name="Freeform 174">
                <a:extLst>
                  <a:ext uri="{FF2B5EF4-FFF2-40B4-BE49-F238E27FC236}">
                    <a16:creationId xmlns:a16="http://schemas.microsoft.com/office/drawing/2014/main" id="{5339A555-96F8-4C24-BC0A-F59A8C6B35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8" y="3552"/>
                <a:ext cx="952" cy="352"/>
              </a:xfrm>
              <a:custGeom>
                <a:avLst/>
                <a:gdLst>
                  <a:gd name="T0" fmla="*/ 40 w 952"/>
                  <a:gd name="T1" fmla="*/ 336 h 352"/>
                  <a:gd name="T2" fmla="*/ 88 w 952"/>
                  <a:gd name="T3" fmla="*/ 336 h 352"/>
                  <a:gd name="T4" fmla="*/ 568 w 952"/>
                  <a:gd name="T5" fmla="*/ 240 h 352"/>
                  <a:gd name="T6" fmla="*/ 664 w 952"/>
                  <a:gd name="T7" fmla="*/ 0 h 352"/>
                  <a:gd name="T8" fmla="*/ 760 w 952"/>
                  <a:gd name="T9" fmla="*/ 240 h 352"/>
                  <a:gd name="T10" fmla="*/ 952 w 952"/>
                  <a:gd name="T11" fmla="*/ 336 h 3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52"/>
                  <a:gd name="T19" fmla="*/ 0 h 352"/>
                  <a:gd name="T20" fmla="*/ 952 w 952"/>
                  <a:gd name="T21" fmla="*/ 352 h 3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52" h="352">
                    <a:moveTo>
                      <a:pt x="40" y="336"/>
                    </a:moveTo>
                    <a:cubicBezTo>
                      <a:pt x="20" y="344"/>
                      <a:pt x="0" y="352"/>
                      <a:pt x="88" y="336"/>
                    </a:cubicBezTo>
                    <a:cubicBezTo>
                      <a:pt x="176" y="320"/>
                      <a:pt x="472" y="296"/>
                      <a:pt x="568" y="240"/>
                    </a:cubicBezTo>
                    <a:cubicBezTo>
                      <a:pt x="664" y="184"/>
                      <a:pt x="632" y="0"/>
                      <a:pt x="664" y="0"/>
                    </a:cubicBezTo>
                    <a:cubicBezTo>
                      <a:pt x="696" y="0"/>
                      <a:pt x="712" y="184"/>
                      <a:pt x="760" y="240"/>
                    </a:cubicBezTo>
                    <a:cubicBezTo>
                      <a:pt x="808" y="296"/>
                      <a:pt x="880" y="316"/>
                      <a:pt x="952" y="33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48" name="Object 207">
                <a:extLst>
                  <a:ext uri="{FF2B5EF4-FFF2-40B4-BE49-F238E27FC236}">
                    <a16:creationId xmlns:a16="http://schemas.microsoft.com/office/drawing/2014/main" id="{2ABE587D-72E2-453E-904F-ED3292EAE39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888" y="3552"/>
              <a:ext cx="334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55" name="Equation" r:id="rId5" imgW="393529" imgH="253890" progId="Equation.3">
                      <p:embed/>
                    </p:oleObj>
                  </mc:Choice>
                  <mc:Fallback>
                    <p:oleObj name="Equation" r:id="rId5" imgW="393529" imgH="253890" progId="Equation.3">
                      <p:embed/>
                      <p:pic>
                        <p:nvPicPr>
                          <p:cNvPr id="51248" name="Object 207">
                            <a:extLst>
                              <a:ext uri="{FF2B5EF4-FFF2-40B4-BE49-F238E27FC236}">
                                <a16:creationId xmlns:a16="http://schemas.microsoft.com/office/drawing/2014/main" id="{2ABE587D-72E2-453E-904F-ED3292EAE39F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88" y="3552"/>
                            <a:ext cx="334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4" name="Group 219">
            <a:extLst>
              <a:ext uri="{FF2B5EF4-FFF2-40B4-BE49-F238E27FC236}">
                <a16:creationId xmlns:a16="http://schemas.microsoft.com/office/drawing/2014/main" id="{8BF014B5-CF7B-4D01-BB0F-7D2488D469F3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4832350"/>
            <a:ext cx="2060575" cy="1401763"/>
            <a:chOff x="2304" y="3044"/>
            <a:chExt cx="1298" cy="883"/>
          </a:xfrm>
        </p:grpSpPr>
        <p:sp>
          <p:nvSpPr>
            <p:cNvPr id="51237" name="AutoShape 115">
              <a:extLst>
                <a:ext uri="{FF2B5EF4-FFF2-40B4-BE49-F238E27FC236}">
                  <a16:creationId xmlns:a16="http://schemas.microsoft.com/office/drawing/2014/main" id="{6C0081F6-F5F6-4A82-904B-279E3B7F94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680" y="3160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38" name="Group 210">
              <a:extLst>
                <a:ext uri="{FF2B5EF4-FFF2-40B4-BE49-F238E27FC236}">
                  <a16:creationId xmlns:a16="http://schemas.microsoft.com/office/drawing/2014/main" id="{332AF60F-E2CA-4DBA-803A-FA6A657471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04" y="3544"/>
              <a:ext cx="1298" cy="383"/>
              <a:chOff x="2304" y="3544"/>
              <a:chExt cx="1298" cy="383"/>
            </a:xfrm>
          </p:grpSpPr>
          <p:sp>
            <p:nvSpPr>
              <p:cNvPr id="51239" name="Line 164">
                <a:extLst>
                  <a:ext uri="{FF2B5EF4-FFF2-40B4-BE49-F238E27FC236}">
                    <a16:creationId xmlns:a16="http://schemas.microsoft.com/office/drawing/2014/main" id="{31A7152C-FD21-40A9-9CD1-BBC3D0BCCB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6" y="3925"/>
                <a:ext cx="1106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40" name="Line 166">
                <a:extLst>
                  <a:ext uri="{FF2B5EF4-FFF2-40B4-BE49-F238E27FC236}">
                    <a16:creationId xmlns:a16="http://schemas.microsoft.com/office/drawing/2014/main" id="{A12C4F4A-FB4F-4477-AA30-6E83ADC8A8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1" y="3552"/>
                <a:ext cx="0" cy="375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41" name="Freeform 173">
                <a:extLst>
                  <a:ext uri="{FF2B5EF4-FFF2-40B4-BE49-F238E27FC236}">
                    <a16:creationId xmlns:a16="http://schemas.microsoft.com/office/drawing/2014/main" id="{29106E1C-4680-4238-B93E-3833E4CA9F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4" y="3544"/>
                <a:ext cx="864" cy="352"/>
              </a:xfrm>
              <a:custGeom>
                <a:avLst/>
                <a:gdLst>
                  <a:gd name="T0" fmla="*/ 0 w 864"/>
                  <a:gd name="T1" fmla="*/ 344 h 352"/>
                  <a:gd name="T2" fmla="*/ 288 w 864"/>
                  <a:gd name="T3" fmla="*/ 296 h 352"/>
                  <a:gd name="T4" fmla="*/ 384 w 864"/>
                  <a:gd name="T5" fmla="*/ 8 h 352"/>
                  <a:gd name="T6" fmla="*/ 480 w 864"/>
                  <a:gd name="T7" fmla="*/ 248 h 352"/>
                  <a:gd name="T8" fmla="*/ 864 w 864"/>
                  <a:gd name="T9" fmla="*/ 344 h 3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4"/>
                  <a:gd name="T16" fmla="*/ 0 h 352"/>
                  <a:gd name="T17" fmla="*/ 864 w 864"/>
                  <a:gd name="T18" fmla="*/ 352 h 3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4" h="352">
                    <a:moveTo>
                      <a:pt x="0" y="344"/>
                    </a:moveTo>
                    <a:cubicBezTo>
                      <a:pt x="112" y="348"/>
                      <a:pt x="224" y="352"/>
                      <a:pt x="288" y="296"/>
                    </a:cubicBezTo>
                    <a:cubicBezTo>
                      <a:pt x="352" y="240"/>
                      <a:pt x="352" y="16"/>
                      <a:pt x="384" y="8"/>
                    </a:cubicBezTo>
                    <a:cubicBezTo>
                      <a:pt x="416" y="0"/>
                      <a:pt x="400" y="192"/>
                      <a:pt x="480" y="248"/>
                    </a:cubicBezTo>
                    <a:cubicBezTo>
                      <a:pt x="560" y="304"/>
                      <a:pt x="712" y="324"/>
                      <a:pt x="864" y="34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42" name="Object 208">
                <a:extLst>
                  <a:ext uri="{FF2B5EF4-FFF2-40B4-BE49-F238E27FC236}">
                    <a16:creationId xmlns:a16="http://schemas.microsoft.com/office/drawing/2014/main" id="{6D41C3A8-9CA8-4508-AD04-82F42FE18B4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304" y="3552"/>
              <a:ext cx="335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56" name="Equation" r:id="rId7" imgW="393529" imgH="253890" progId="Equation.3">
                      <p:embed/>
                    </p:oleObj>
                  </mc:Choice>
                  <mc:Fallback>
                    <p:oleObj name="Equation" r:id="rId7" imgW="393529" imgH="253890" progId="Equation.3">
                      <p:embed/>
                      <p:pic>
                        <p:nvPicPr>
                          <p:cNvPr id="51242" name="Object 208">
                            <a:extLst>
                              <a:ext uri="{FF2B5EF4-FFF2-40B4-BE49-F238E27FC236}">
                                <a16:creationId xmlns:a16="http://schemas.microsoft.com/office/drawing/2014/main" id="{6D41C3A8-9CA8-4508-AD04-82F42FE18B40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04" y="3552"/>
                            <a:ext cx="335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6" name="Group 221">
            <a:extLst>
              <a:ext uri="{FF2B5EF4-FFF2-40B4-BE49-F238E27FC236}">
                <a16:creationId xmlns:a16="http://schemas.microsoft.com/office/drawing/2014/main" id="{EBF4DA0E-EF8F-45A4-8781-6CEA78B8F7F8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3241675"/>
            <a:ext cx="2060575" cy="1743075"/>
            <a:chOff x="672" y="2042"/>
            <a:chExt cx="1298" cy="1098"/>
          </a:xfrm>
        </p:grpSpPr>
        <p:sp>
          <p:nvSpPr>
            <p:cNvPr id="51231" name="Line 148">
              <a:extLst>
                <a:ext uri="{FF2B5EF4-FFF2-40B4-BE49-F238E27FC236}">
                  <a16:creationId xmlns:a16="http://schemas.microsoft.com/office/drawing/2014/main" id="{33740F9C-A2B1-4DEF-856A-1A3DEFFB61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351"/>
              <a:ext cx="70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32" name="Line 150">
              <a:extLst>
                <a:ext uri="{FF2B5EF4-FFF2-40B4-BE49-F238E27FC236}">
                  <a16:creationId xmlns:a16="http://schemas.microsoft.com/office/drawing/2014/main" id="{CCC22481-D629-4880-A4DF-9522FB6121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6" y="2112"/>
              <a:ext cx="0" cy="24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33" name="Group 215">
              <a:extLst>
                <a:ext uri="{FF2B5EF4-FFF2-40B4-BE49-F238E27FC236}">
                  <a16:creationId xmlns:a16="http://schemas.microsoft.com/office/drawing/2014/main" id="{505A963E-C03D-4F4A-8D6B-9A637E3140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2" y="2042"/>
              <a:ext cx="1298" cy="1098"/>
              <a:chOff x="672" y="2042"/>
              <a:chExt cx="1298" cy="1098"/>
            </a:xfrm>
          </p:grpSpPr>
          <p:sp>
            <p:nvSpPr>
              <p:cNvPr id="51234" name="AutoShape 127">
                <a:extLst>
                  <a:ext uri="{FF2B5EF4-FFF2-40B4-BE49-F238E27FC236}">
                    <a16:creationId xmlns:a16="http://schemas.microsoft.com/office/drawing/2014/main" id="{138ACEDB-8726-4C18-9060-B900899FB8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" y="2042"/>
                <a:ext cx="1298" cy="1098"/>
              </a:xfrm>
              <a:prstGeom prst="roundRect">
                <a:avLst>
                  <a:gd name="adj" fmla="val 16667"/>
                </a:avLst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235" name="Freeform 149">
                <a:extLst>
                  <a:ext uri="{FF2B5EF4-FFF2-40B4-BE49-F238E27FC236}">
                    <a16:creationId xmlns:a16="http://schemas.microsoft.com/office/drawing/2014/main" id="{9B591BCA-69C9-49C4-8B9C-5686CAE034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2" y="2104"/>
                <a:ext cx="528" cy="200"/>
              </a:xfrm>
              <a:custGeom>
                <a:avLst/>
                <a:gdLst>
                  <a:gd name="T0" fmla="*/ 0 w 528"/>
                  <a:gd name="T1" fmla="*/ 200 h 200"/>
                  <a:gd name="T2" fmla="*/ 144 w 528"/>
                  <a:gd name="T3" fmla="*/ 8 h 200"/>
                  <a:gd name="T4" fmla="*/ 288 w 528"/>
                  <a:gd name="T5" fmla="*/ 152 h 200"/>
                  <a:gd name="T6" fmla="*/ 528 w 528"/>
                  <a:gd name="T7" fmla="*/ 200 h 2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8"/>
                  <a:gd name="T13" fmla="*/ 0 h 200"/>
                  <a:gd name="T14" fmla="*/ 528 w 528"/>
                  <a:gd name="T15" fmla="*/ 200 h 2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8" h="200">
                    <a:moveTo>
                      <a:pt x="0" y="200"/>
                    </a:moveTo>
                    <a:cubicBezTo>
                      <a:pt x="48" y="108"/>
                      <a:pt x="96" y="16"/>
                      <a:pt x="144" y="8"/>
                    </a:cubicBezTo>
                    <a:cubicBezTo>
                      <a:pt x="192" y="0"/>
                      <a:pt x="224" y="120"/>
                      <a:pt x="288" y="152"/>
                    </a:cubicBezTo>
                    <a:cubicBezTo>
                      <a:pt x="352" y="184"/>
                      <a:pt x="440" y="192"/>
                      <a:pt x="528" y="20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36" name="Object 212">
                <a:extLst>
                  <a:ext uri="{FF2B5EF4-FFF2-40B4-BE49-F238E27FC236}">
                    <a16:creationId xmlns:a16="http://schemas.microsoft.com/office/drawing/2014/main" id="{610AEA43-AE94-4B1D-B9F1-D405C9D5075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64" y="2112"/>
              <a:ext cx="258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57" name="Equation" r:id="rId9" imgW="304536" imgH="253780" progId="Equation.3">
                      <p:embed/>
                    </p:oleObj>
                  </mc:Choice>
                  <mc:Fallback>
                    <p:oleObj name="Equation" r:id="rId9" imgW="304536" imgH="253780" progId="Equation.3">
                      <p:embed/>
                      <p:pic>
                        <p:nvPicPr>
                          <p:cNvPr id="51236" name="Object 212">
                            <a:extLst>
                              <a:ext uri="{FF2B5EF4-FFF2-40B4-BE49-F238E27FC236}">
                                <a16:creationId xmlns:a16="http://schemas.microsoft.com/office/drawing/2014/main" id="{610AEA43-AE94-4B1D-B9F1-D405C9D5075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64" y="2112"/>
                            <a:ext cx="258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8" name="Group 223">
            <a:extLst>
              <a:ext uri="{FF2B5EF4-FFF2-40B4-BE49-F238E27FC236}">
                <a16:creationId xmlns:a16="http://schemas.microsoft.com/office/drawing/2014/main" id="{4C51213E-D559-43AF-8E68-0CDAD1B7B2F6}"/>
              </a:ext>
            </a:extLst>
          </p:cNvPr>
          <p:cNvGrpSpPr>
            <a:grpSpLocks/>
          </p:cNvGrpSpPr>
          <p:nvPr/>
        </p:nvGrpSpPr>
        <p:grpSpPr bwMode="auto">
          <a:xfrm>
            <a:off x="5943600" y="3241675"/>
            <a:ext cx="2060575" cy="1746250"/>
            <a:chOff x="3744" y="2042"/>
            <a:chExt cx="1298" cy="1100"/>
          </a:xfrm>
        </p:grpSpPr>
        <p:sp>
          <p:nvSpPr>
            <p:cNvPr id="51225" name="Line 156">
              <a:extLst>
                <a:ext uri="{FF2B5EF4-FFF2-40B4-BE49-F238E27FC236}">
                  <a16:creationId xmlns:a16="http://schemas.microsoft.com/office/drawing/2014/main" id="{7DC959BA-26FF-4C4F-98DD-70FCC0E53A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1" y="2351"/>
              <a:ext cx="70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26" name="Line 158">
              <a:extLst>
                <a:ext uri="{FF2B5EF4-FFF2-40B4-BE49-F238E27FC236}">
                  <a16:creationId xmlns:a16="http://schemas.microsoft.com/office/drawing/2014/main" id="{8968E91E-DAE5-44BD-B3DC-08D6359F24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38" y="2112"/>
              <a:ext cx="0" cy="24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27" name="Group 217">
              <a:extLst>
                <a:ext uri="{FF2B5EF4-FFF2-40B4-BE49-F238E27FC236}">
                  <a16:creationId xmlns:a16="http://schemas.microsoft.com/office/drawing/2014/main" id="{128C4517-14A9-459A-8D16-9C6CFA80DA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44" y="2042"/>
              <a:ext cx="1298" cy="1100"/>
              <a:chOff x="3744" y="2042"/>
              <a:chExt cx="1298" cy="1100"/>
            </a:xfrm>
          </p:grpSpPr>
          <p:sp>
            <p:nvSpPr>
              <p:cNvPr id="51228" name="AutoShape 129">
                <a:extLst>
                  <a:ext uri="{FF2B5EF4-FFF2-40B4-BE49-F238E27FC236}">
                    <a16:creationId xmlns:a16="http://schemas.microsoft.com/office/drawing/2014/main" id="{0FC7D69B-6457-4DAA-B931-0FE372A64D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4" y="2042"/>
                <a:ext cx="1298" cy="1100"/>
              </a:xfrm>
              <a:prstGeom prst="roundRect">
                <a:avLst>
                  <a:gd name="adj" fmla="val 16667"/>
                </a:avLst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229" name="Freeform 157">
                <a:extLst>
                  <a:ext uri="{FF2B5EF4-FFF2-40B4-BE49-F238E27FC236}">
                    <a16:creationId xmlns:a16="http://schemas.microsoft.com/office/drawing/2014/main" id="{16D1ABEF-E151-43FE-A963-9BF1CF9FD2F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254" y="2112"/>
                <a:ext cx="528" cy="200"/>
              </a:xfrm>
              <a:custGeom>
                <a:avLst/>
                <a:gdLst>
                  <a:gd name="T0" fmla="*/ 0 w 528"/>
                  <a:gd name="T1" fmla="*/ 200 h 200"/>
                  <a:gd name="T2" fmla="*/ 144 w 528"/>
                  <a:gd name="T3" fmla="*/ 8 h 200"/>
                  <a:gd name="T4" fmla="*/ 288 w 528"/>
                  <a:gd name="T5" fmla="*/ 152 h 200"/>
                  <a:gd name="T6" fmla="*/ 528 w 528"/>
                  <a:gd name="T7" fmla="*/ 200 h 2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8"/>
                  <a:gd name="T13" fmla="*/ 0 h 200"/>
                  <a:gd name="T14" fmla="*/ 528 w 528"/>
                  <a:gd name="T15" fmla="*/ 200 h 2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8" h="200">
                    <a:moveTo>
                      <a:pt x="0" y="200"/>
                    </a:moveTo>
                    <a:cubicBezTo>
                      <a:pt x="48" y="108"/>
                      <a:pt x="96" y="16"/>
                      <a:pt x="144" y="8"/>
                    </a:cubicBezTo>
                    <a:cubicBezTo>
                      <a:pt x="192" y="0"/>
                      <a:pt x="224" y="120"/>
                      <a:pt x="288" y="152"/>
                    </a:cubicBezTo>
                    <a:cubicBezTo>
                      <a:pt x="352" y="184"/>
                      <a:pt x="440" y="192"/>
                      <a:pt x="528" y="20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30" name="Object 213">
                <a:extLst>
                  <a:ext uri="{FF2B5EF4-FFF2-40B4-BE49-F238E27FC236}">
                    <a16:creationId xmlns:a16="http://schemas.microsoft.com/office/drawing/2014/main" id="{363D613F-4C26-4080-A3B4-4BCFA2447FB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984" y="2112"/>
              <a:ext cx="259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58" name="Equation" r:id="rId11" imgW="304536" imgH="253780" progId="Equation.3">
                      <p:embed/>
                    </p:oleObj>
                  </mc:Choice>
                  <mc:Fallback>
                    <p:oleObj name="Equation" r:id="rId11" imgW="304536" imgH="253780" progId="Equation.3">
                      <p:embed/>
                      <p:pic>
                        <p:nvPicPr>
                          <p:cNvPr id="51230" name="Object 213">
                            <a:extLst>
                              <a:ext uri="{FF2B5EF4-FFF2-40B4-BE49-F238E27FC236}">
                                <a16:creationId xmlns:a16="http://schemas.microsoft.com/office/drawing/2014/main" id="{363D613F-4C26-4080-A3B4-4BCFA2447FB3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84" y="2112"/>
                            <a:ext cx="259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20" name="Group 222">
            <a:extLst>
              <a:ext uri="{FF2B5EF4-FFF2-40B4-BE49-F238E27FC236}">
                <a16:creationId xmlns:a16="http://schemas.microsoft.com/office/drawing/2014/main" id="{04AAF5EC-00CB-4FD6-9372-248CEA446AFB}"/>
              </a:ext>
            </a:extLst>
          </p:cNvPr>
          <p:cNvGrpSpPr>
            <a:grpSpLocks/>
          </p:cNvGrpSpPr>
          <p:nvPr/>
        </p:nvGrpSpPr>
        <p:grpSpPr bwMode="auto">
          <a:xfrm>
            <a:off x="3524250" y="3241675"/>
            <a:ext cx="2060575" cy="1743075"/>
            <a:chOff x="2220" y="2042"/>
            <a:chExt cx="1298" cy="1098"/>
          </a:xfrm>
        </p:grpSpPr>
        <p:sp>
          <p:nvSpPr>
            <p:cNvPr id="51219" name="Line 152">
              <a:extLst>
                <a:ext uri="{FF2B5EF4-FFF2-40B4-BE49-F238E27FC236}">
                  <a16:creationId xmlns:a16="http://schemas.microsoft.com/office/drawing/2014/main" id="{6DA7541A-127C-4E08-BBDE-23DCF916EC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6" y="2351"/>
              <a:ext cx="70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20" name="Line 154">
              <a:extLst>
                <a:ext uri="{FF2B5EF4-FFF2-40B4-BE49-F238E27FC236}">
                  <a16:creationId xmlns:a16="http://schemas.microsoft.com/office/drawing/2014/main" id="{AFC5BD92-476E-430C-AF1F-B85DF36A97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8" y="2112"/>
              <a:ext cx="0" cy="24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21" name="Group 216">
              <a:extLst>
                <a:ext uri="{FF2B5EF4-FFF2-40B4-BE49-F238E27FC236}">
                  <a16:creationId xmlns:a16="http://schemas.microsoft.com/office/drawing/2014/main" id="{68E4057A-627F-4FDA-8AE4-CC6579FEE4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20" y="2042"/>
              <a:ext cx="1298" cy="1098"/>
              <a:chOff x="2220" y="2042"/>
              <a:chExt cx="1298" cy="1098"/>
            </a:xfrm>
          </p:grpSpPr>
          <p:sp>
            <p:nvSpPr>
              <p:cNvPr id="51222" name="AutoShape 128">
                <a:extLst>
                  <a:ext uri="{FF2B5EF4-FFF2-40B4-BE49-F238E27FC236}">
                    <a16:creationId xmlns:a16="http://schemas.microsoft.com/office/drawing/2014/main" id="{F5128095-7285-4D6F-9D0B-42B12DA861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0" y="2042"/>
                <a:ext cx="1298" cy="1098"/>
              </a:xfrm>
              <a:prstGeom prst="roundRect">
                <a:avLst>
                  <a:gd name="adj" fmla="val 16667"/>
                </a:avLst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223" name="Freeform 153">
                <a:extLst>
                  <a:ext uri="{FF2B5EF4-FFF2-40B4-BE49-F238E27FC236}">
                    <a16:creationId xmlns:a16="http://schemas.microsoft.com/office/drawing/2014/main" id="{1D8643D9-2C23-41F5-B016-C22F8861F9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6" y="2112"/>
                <a:ext cx="528" cy="192"/>
              </a:xfrm>
              <a:custGeom>
                <a:avLst/>
                <a:gdLst>
                  <a:gd name="T0" fmla="*/ 0 w 528"/>
                  <a:gd name="T1" fmla="*/ 192 h 192"/>
                  <a:gd name="T2" fmla="*/ 96 w 528"/>
                  <a:gd name="T3" fmla="*/ 144 h 192"/>
                  <a:gd name="T4" fmla="*/ 192 w 528"/>
                  <a:gd name="T5" fmla="*/ 0 h 192"/>
                  <a:gd name="T6" fmla="*/ 336 w 528"/>
                  <a:gd name="T7" fmla="*/ 144 h 192"/>
                  <a:gd name="T8" fmla="*/ 528 w 528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8"/>
                  <a:gd name="T16" fmla="*/ 0 h 192"/>
                  <a:gd name="T17" fmla="*/ 528 w 528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8" h="192">
                    <a:moveTo>
                      <a:pt x="0" y="192"/>
                    </a:moveTo>
                    <a:cubicBezTo>
                      <a:pt x="32" y="184"/>
                      <a:pt x="64" y="176"/>
                      <a:pt x="96" y="144"/>
                    </a:cubicBezTo>
                    <a:cubicBezTo>
                      <a:pt x="128" y="112"/>
                      <a:pt x="152" y="0"/>
                      <a:pt x="192" y="0"/>
                    </a:cubicBezTo>
                    <a:cubicBezTo>
                      <a:pt x="232" y="0"/>
                      <a:pt x="280" y="112"/>
                      <a:pt x="336" y="144"/>
                    </a:cubicBezTo>
                    <a:cubicBezTo>
                      <a:pt x="392" y="176"/>
                      <a:pt x="460" y="184"/>
                      <a:pt x="528" y="19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24" name="Object 214">
                <a:extLst>
                  <a:ext uri="{FF2B5EF4-FFF2-40B4-BE49-F238E27FC236}">
                    <a16:creationId xmlns:a16="http://schemas.microsoft.com/office/drawing/2014/main" id="{148C0193-F2DE-430D-BB31-7ABEFBBC8A1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448" y="2112"/>
              <a:ext cx="258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59" name="Equation" r:id="rId13" imgW="304536" imgH="253780" progId="Equation.3">
                      <p:embed/>
                    </p:oleObj>
                  </mc:Choice>
                  <mc:Fallback>
                    <p:oleObj name="Equation" r:id="rId13" imgW="304536" imgH="253780" progId="Equation.3">
                      <p:embed/>
                      <p:pic>
                        <p:nvPicPr>
                          <p:cNvPr id="51224" name="Object 214">
                            <a:extLst>
                              <a:ext uri="{FF2B5EF4-FFF2-40B4-BE49-F238E27FC236}">
                                <a16:creationId xmlns:a16="http://schemas.microsoft.com/office/drawing/2014/main" id="{148C0193-F2DE-430D-BB31-7ABEFBBC8A14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48" y="2112"/>
                            <a:ext cx="258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  <p:extLst>
      <p:ext uri="{BB962C8B-B14F-4D97-AF65-F5344CB8AC3E}">
        <p14:creationId xmlns:p14="http://schemas.microsoft.com/office/powerpoint/2010/main" val="193264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72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5" grpId="0"/>
      <p:bldP spid="172036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>
            <a:extLst>
              <a:ext uri="{FF2B5EF4-FFF2-40B4-BE49-F238E27FC236}">
                <a16:creationId xmlns:a16="http://schemas.microsoft.com/office/drawing/2014/main" id="{5B003D44-517C-41F0-9A31-3940DFAAD0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Recognition</a:t>
            </a:r>
          </a:p>
        </p:txBody>
      </p:sp>
      <p:pic>
        <p:nvPicPr>
          <p:cNvPr id="52227" name="Picture 5" descr="h:/creatas/DV/00012/031678.JPG">
            <a:hlinkClick r:id="rId2" action="ppaction://hlinkfile"/>
            <a:extLst>
              <a:ext uri="{FF2B5EF4-FFF2-40B4-BE49-F238E27FC236}">
                <a16:creationId xmlns:a16="http://schemas.microsoft.com/office/drawing/2014/main" id="{405925F6-35E5-4D8C-AA6B-A695D5F45AD7}"/>
              </a:ext>
            </a:extLst>
          </p:cNvPr>
          <p:cNvPicPr>
            <a:picLocks noGrp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2057400"/>
            <a:ext cx="1692275" cy="1268413"/>
          </a:xfrm>
        </p:spPr>
      </p:pic>
      <p:sp>
        <p:nvSpPr>
          <p:cNvPr id="52228" name="Text Box 27">
            <a:extLst>
              <a:ext uri="{FF2B5EF4-FFF2-40B4-BE49-F238E27FC236}">
                <a16:creationId xmlns:a16="http://schemas.microsoft.com/office/drawing/2014/main" id="{49072BD2-DBDD-467F-8257-5D700C3ED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447800"/>
            <a:ext cx="1327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Test Image</a:t>
            </a:r>
          </a:p>
        </p:txBody>
      </p:sp>
      <p:grpSp>
        <p:nvGrpSpPr>
          <p:cNvPr id="52229" name="Group 42">
            <a:extLst>
              <a:ext uri="{FF2B5EF4-FFF2-40B4-BE49-F238E27FC236}">
                <a16:creationId xmlns:a16="http://schemas.microsoft.com/office/drawing/2014/main" id="{5FA55A98-61A1-46A8-B718-34BE41561257}"/>
              </a:ext>
            </a:extLst>
          </p:cNvPr>
          <p:cNvGrpSpPr>
            <a:grpSpLocks/>
          </p:cNvGrpSpPr>
          <p:nvPr/>
        </p:nvGrpSpPr>
        <p:grpSpPr bwMode="auto">
          <a:xfrm>
            <a:off x="2819400" y="1524000"/>
            <a:ext cx="2393950" cy="1801813"/>
            <a:chOff x="1824" y="1392"/>
            <a:chExt cx="1508" cy="1135"/>
          </a:xfrm>
        </p:grpSpPr>
        <p:pic>
          <p:nvPicPr>
            <p:cNvPr id="52253" name="Picture 7" descr="031678">
              <a:extLst>
                <a:ext uri="{FF2B5EF4-FFF2-40B4-BE49-F238E27FC236}">
                  <a16:creationId xmlns:a16="http://schemas.microsoft.com/office/drawing/2014/main" id="{8868E6E0-5DE6-441A-88A9-DE35D036927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1728"/>
              <a:ext cx="1066" cy="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54" name="AutoShape 11">
              <a:extLst>
                <a:ext uri="{FF2B5EF4-FFF2-40B4-BE49-F238E27FC236}">
                  <a16:creationId xmlns:a16="http://schemas.microsoft.com/office/drawing/2014/main" id="{47E377FD-5BF4-4441-8E35-B4BEC5D1D4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2064"/>
              <a:ext cx="222" cy="148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2255" name="Text Box 28">
              <a:extLst>
                <a:ext uri="{FF2B5EF4-FFF2-40B4-BE49-F238E27FC236}">
                  <a16:creationId xmlns:a16="http://schemas.microsoft.com/office/drawing/2014/main" id="{84BE45B5-DBFD-44B0-B59A-0843AB6C39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4" y="1392"/>
              <a:ext cx="102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Color Regions</a:t>
              </a:r>
            </a:p>
          </p:txBody>
        </p:sp>
      </p:grpSp>
      <p:grpSp>
        <p:nvGrpSpPr>
          <p:cNvPr id="52230" name="Group 43">
            <a:extLst>
              <a:ext uri="{FF2B5EF4-FFF2-40B4-BE49-F238E27FC236}">
                <a16:creationId xmlns:a16="http://schemas.microsoft.com/office/drawing/2014/main" id="{FFE3D572-4F47-45AE-BE4B-857C3C70ED2A}"/>
              </a:ext>
            </a:extLst>
          </p:cNvPr>
          <p:cNvGrpSpPr>
            <a:grpSpLocks/>
          </p:cNvGrpSpPr>
          <p:nvPr/>
        </p:nvGrpSpPr>
        <p:grpSpPr bwMode="auto">
          <a:xfrm>
            <a:off x="5486400" y="838200"/>
            <a:ext cx="2747963" cy="2743200"/>
            <a:chOff x="3456" y="960"/>
            <a:chExt cx="1731" cy="1728"/>
          </a:xfrm>
        </p:grpSpPr>
        <p:sp>
          <p:nvSpPr>
            <p:cNvPr id="52245" name="AutoShape 10">
              <a:extLst>
                <a:ext uri="{FF2B5EF4-FFF2-40B4-BE49-F238E27FC236}">
                  <a16:creationId xmlns:a16="http://schemas.microsoft.com/office/drawing/2014/main" id="{8A4F6E5E-2386-4E04-82B2-8628846FF1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2064"/>
              <a:ext cx="259" cy="1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36 w 21600"/>
                <a:gd name="T13" fmla="*/ 5400 h 21600"/>
                <a:gd name="T14" fmla="*/ 18931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6" name="Freeform 16">
              <a:extLst>
                <a:ext uri="{FF2B5EF4-FFF2-40B4-BE49-F238E27FC236}">
                  <a16:creationId xmlns:a16="http://schemas.microsoft.com/office/drawing/2014/main" id="{D34DCC49-F0FB-4F02-AA32-304C2A8C2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4" y="1824"/>
              <a:ext cx="580" cy="218"/>
            </a:xfrm>
            <a:custGeom>
              <a:avLst/>
              <a:gdLst>
                <a:gd name="T0" fmla="*/ 0 w 1224"/>
                <a:gd name="T1" fmla="*/ 0 h 456"/>
                <a:gd name="T2" fmla="*/ 0 w 1224"/>
                <a:gd name="T3" fmla="*/ 0 h 456"/>
                <a:gd name="T4" fmla="*/ 0 w 1224"/>
                <a:gd name="T5" fmla="*/ 0 h 456"/>
                <a:gd name="T6" fmla="*/ 0 w 1224"/>
                <a:gd name="T7" fmla="*/ 0 h 456"/>
                <a:gd name="T8" fmla="*/ 0 w 1224"/>
                <a:gd name="T9" fmla="*/ 0 h 456"/>
                <a:gd name="T10" fmla="*/ 0 w 1224"/>
                <a:gd name="T11" fmla="*/ 0 h 4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24"/>
                <a:gd name="T19" fmla="*/ 0 h 456"/>
                <a:gd name="T20" fmla="*/ 1224 w 1224"/>
                <a:gd name="T21" fmla="*/ 456 h 4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24" h="456">
                  <a:moveTo>
                    <a:pt x="24" y="432"/>
                  </a:moveTo>
                  <a:cubicBezTo>
                    <a:pt x="12" y="436"/>
                    <a:pt x="0" y="440"/>
                    <a:pt x="72" y="432"/>
                  </a:cubicBezTo>
                  <a:cubicBezTo>
                    <a:pt x="144" y="424"/>
                    <a:pt x="360" y="456"/>
                    <a:pt x="456" y="384"/>
                  </a:cubicBezTo>
                  <a:cubicBezTo>
                    <a:pt x="552" y="312"/>
                    <a:pt x="584" y="0"/>
                    <a:pt x="648" y="0"/>
                  </a:cubicBezTo>
                  <a:cubicBezTo>
                    <a:pt x="712" y="0"/>
                    <a:pt x="744" y="312"/>
                    <a:pt x="840" y="384"/>
                  </a:cubicBezTo>
                  <a:cubicBezTo>
                    <a:pt x="936" y="456"/>
                    <a:pt x="1080" y="444"/>
                    <a:pt x="1224" y="432"/>
                  </a:cubicBezTo>
                </a:path>
              </a:pathLst>
            </a:custGeom>
            <a:noFill/>
            <a:ln w="95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47" name="Freeform 17">
              <a:extLst>
                <a:ext uri="{FF2B5EF4-FFF2-40B4-BE49-F238E27FC236}">
                  <a16:creationId xmlns:a16="http://schemas.microsoft.com/office/drawing/2014/main" id="{76283FA2-B66A-4698-BDB4-2559A04A88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" y="2256"/>
              <a:ext cx="592" cy="222"/>
            </a:xfrm>
            <a:custGeom>
              <a:avLst/>
              <a:gdLst>
                <a:gd name="T0" fmla="*/ 0 w 1248"/>
                <a:gd name="T1" fmla="*/ 0 h 464"/>
                <a:gd name="T2" fmla="*/ 0 w 1248"/>
                <a:gd name="T3" fmla="*/ 0 h 464"/>
                <a:gd name="T4" fmla="*/ 0 w 1248"/>
                <a:gd name="T5" fmla="*/ 0 h 464"/>
                <a:gd name="T6" fmla="*/ 0 w 1248"/>
                <a:gd name="T7" fmla="*/ 0 h 464"/>
                <a:gd name="T8" fmla="*/ 0 w 1248"/>
                <a:gd name="T9" fmla="*/ 0 h 464"/>
                <a:gd name="T10" fmla="*/ 0 w 1248"/>
                <a:gd name="T11" fmla="*/ 0 h 4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48"/>
                <a:gd name="T19" fmla="*/ 0 h 464"/>
                <a:gd name="T20" fmla="*/ 1248 w 1248"/>
                <a:gd name="T21" fmla="*/ 464 h 4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48" h="464">
                  <a:moveTo>
                    <a:pt x="48" y="440"/>
                  </a:moveTo>
                  <a:cubicBezTo>
                    <a:pt x="24" y="444"/>
                    <a:pt x="0" y="448"/>
                    <a:pt x="96" y="440"/>
                  </a:cubicBezTo>
                  <a:cubicBezTo>
                    <a:pt x="192" y="432"/>
                    <a:pt x="504" y="464"/>
                    <a:pt x="624" y="392"/>
                  </a:cubicBezTo>
                  <a:cubicBezTo>
                    <a:pt x="744" y="320"/>
                    <a:pt x="752" y="16"/>
                    <a:pt x="816" y="8"/>
                  </a:cubicBezTo>
                  <a:cubicBezTo>
                    <a:pt x="880" y="0"/>
                    <a:pt x="936" y="272"/>
                    <a:pt x="1008" y="344"/>
                  </a:cubicBezTo>
                  <a:cubicBezTo>
                    <a:pt x="1080" y="416"/>
                    <a:pt x="1164" y="428"/>
                    <a:pt x="1248" y="440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48" name="Text Box 18">
              <a:extLst>
                <a:ext uri="{FF2B5EF4-FFF2-40B4-BE49-F238E27FC236}">
                  <a16:creationId xmlns:a16="http://schemas.microsoft.com/office/drawing/2014/main" id="{5F9A4B97-3555-432C-B6E1-A5D3235FA8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2" y="1728"/>
              <a:ext cx="41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rgbClr val="008000"/>
                  </a:solidFill>
                  <a:ea typeface="SimSun" panose="02010600030101010101" pitchFamily="2" charset="-122"/>
                </a:rPr>
                <a:t>Tree</a:t>
              </a:r>
            </a:p>
          </p:txBody>
        </p:sp>
        <p:sp>
          <p:nvSpPr>
            <p:cNvPr id="52249" name="Text Box 19">
              <a:extLst>
                <a:ext uri="{FF2B5EF4-FFF2-40B4-BE49-F238E27FC236}">
                  <a16:creationId xmlns:a16="http://schemas.microsoft.com/office/drawing/2014/main" id="{9353FAC9-56F7-4332-AC02-1C7CCEBA31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0" y="2160"/>
              <a:ext cx="3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accent2"/>
                  </a:solidFill>
                  <a:ea typeface="SimSun" panose="02010600030101010101" pitchFamily="2" charset="-122"/>
                </a:rPr>
                <a:t>Sky</a:t>
              </a:r>
            </a:p>
          </p:txBody>
        </p:sp>
        <p:sp>
          <p:nvSpPr>
            <p:cNvPr id="52250" name="AutoShape 20">
              <a:extLst>
                <a:ext uri="{FF2B5EF4-FFF2-40B4-BE49-F238E27FC236}">
                  <a16:creationId xmlns:a16="http://schemas.microsoft.com/office/drawing/2014/main" id="{7DC6EBAD-3B81-4A49-A452-4ECB7BA0CE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1392"/>
              <a:ext cx="963" cy="1296"/>
            </a:xfrm>
            <a:prstGeom prst="can">
              <a:avLst>
                <a:gd name="adj" fmla="val 2386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2251" name="Text Box 29">
              <a:extLst>
                <a:ext uri="{FF2B5EF4-FFF2-40B4-BE49-F238E27FC236}">
                  <a16:creationId xmlns:a16="http://schemas.microsoft.com/office/drawing/2014/main" id="{84593EDD-3FE4-48F6-BCB1-EBFC35FAC7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1776"/>
              <a:ext cx="6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compare</a:t>
              </a:r>
            </a:p>
          </p:txBody>
        </p:sp>
        <p:sp>
          <p:nvSpPr>
            <p:cNvPr id="52252" name="Text Box 30">
              <a:extLst>
                <a:ext uri="{FF2B5EF4-FFF2-40B4-BE49-F238E27FC236}">
                  <a16:creationId xmlns:a16="http://schemas.microsoft.com/office/drawing/2014/main" id="{7E75A98F-B1C6-4CBC-870F-C7BCB2A43C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0" y="960"/>
              <a:ext cx="96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Object Model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 Database</a:t>
              </a:r>
            </a:p>
          </p:txBody>
        </p:sp>
      </p:grpSp>
      <p:sp>
        <p:nvSpPr>
          <p:cNvPr id="178207" name="Text Box 31">
            <a:extLst>
              <a:ext uri="{FF2B5EF4-FFF2-40B4-BE49-F238E27FC236}">
                <a16:creationId xmlns:a16="http://schemas.microsoft.com/office/drawing/2014/main" id="{65AEAADF-E296-498F-9090-7B998E4C6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725" y="4376738"/>
            <a:ext cx="28225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To calculate </a:t>
            </a:r>
            <a:r>
              <a:rPr lang="en-US" altLang="zh-CN" sz="1800" i="1">
                <a:latin typeface="Times" panose="02020603050405020304" pitchFamily="18" charset="0"/>
                <a:ea typeface="SimSun" panose="02010600030101010101" pitchFamily="2" charset="-122"/>
              </a:rPr>
              <a:t>p</a:t>
            </a:r>
            <a:r>
              <a:rPr lang="en-US" altLang="zh-CN" sz="1800">
                <a:latin typeface="Times" panose="02020603050405020304" pitchFamily="18" charset="0"/>
                <a:ea typeface="SimSun" panose="02010600030101010101" pitchFamily="2" charset="-122"/>
              </a:rPr>
              <a:t>(</a:t>
            </a:r>
            <a:r>
              <a:rPr lang="en-US" altLang="zh-CN" sz="1800" i="1">
                <a:latin typeface="Times" panose="02020603050405020304" pitchFamily="18" charset="0"/>
                <a:ea typeface="SimSun" panose="02010600030101010101" pitchFamily="2" charset="-122"/>
              </a:rPr>
              <a:t>tree | image</a:t>
            </a:r>
            <a:r>
              <a:rPr lang="en-US" altLang="zh-CN" sz="1800">
                <a:latin typeface="Times" panose="02020603050405020304" pitchFamily="18" charset="0"/>
                <a:ea typeface="SimSun" panose="02010600030101010101" pitchFamily="2" charset="-122"/>
              </a:rPr>
              <a:t>)</a:t>
            </a:r>
          </a:p>
        </p:txBody>
      </p:sp>
      <p:grpSp>
        <p:nvGrpSpPr>
          <p:cNvPr id="4" name="Group 65">
            <a:extLst>
              <a:ext uri="{FF2B5EF4-FFF2-40B4-BE49-F238E27FC236}">
                <a16:creationId xmlns:a16="http://schemas.microsoft.com/office/drawing/2014/main" id="{65BF4648-355D-448F-AA4C-5714B1C50154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4800600"/>
            <a:ext cx="3886200" cy="1676400"/>
            <a:chOff x="672" y="3024"/>
            <a:chExt cx="2448" cy="1056"/>
          </a:xfrm>
        </p:grpSpPr>
        <p:sp>
          <p:nvSpPr>
            <p:cNvPr id="52235" name="Rectangle 64">
              <a:extLst>
                <a:ext uri="{FF2B5EF4-FFF2-40B4-BE49-F238E27FC236}">
                  <a16:creationId xmlns:a16="http://schemas.microsoft.com/office/drawing/2014/main" id="{9BD1D817-2E64-47A2-9CD2-492D03D29B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3801"/>
              <a:ext cx="10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p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(</a:t>
              </a: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 tree|             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)</a:t>
              </a:r>
            </a:p>
          </p:txBody>
        </p:sp>
        <p:sp>
          <p:nvSpPr>
            <p:cNvPr id="52236" name="Rectangle 63">
              <a:extLst>
                <a:ext uri="{FF2B5EF4-FFF2-40B4-BE49-F238E27FC236}">
                  <a16:creationId xmlns:a16="http://schemas.microsoft.com/office/drawing/2014/main" id="{EFF39827-56E6-4D84-A5AD-8E7D69F098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3561"/>
              <a:ext cx="10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p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(</a:t>
              </a: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 tree|             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)</a:t>
              </a:r>
            </a:p>
          </p:txBody>
        </p:sp>
        <p:pic>
          <p:nvPicPr>
            <p:cNvPr id="52237" name="Picture 24" descr="seg2_sky">
              <a:extLst>
                <a:ext uri="{FF2B5EF4-FFF2-40B4-BE49-F238E27FC236}">
                  <a16:creationId xmlns:a16="http://schemas.microsoft.com/office/drawing/2014/main" id="{E0810172-1F11-4AB0-A6FD-69D95A079A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3069"/>
              <a:ext cx="37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38" name="Rectangle 32">
              <a:extLst>
                <a:ext uri="{FF2B5EF4-FFF2-40B4-BE49-F238E27FC236}">
                  <a16:creationId xmlns:a16="http://schemas.microsoft.com/office/drawing/2014/main" id="{E6D3125E-4CC4-4584-8F03-464F1BD166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3024"/>
              <a:ext cx="10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p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(</a:t>
              </a: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 tree|             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)</a:t>
              </a:r>
            </a:p>
          </p:txBody>
        </p:sp>
        <p:pic>
          <p:nvPicPr>
            <p:cNvPr id="52239" name="Picture 23" descr="seg2_tree">
              <a:extLst>
                <a:ext uri="{FF2B5EF4-FFF2-40B4-BE49-F238E27FC236}">
                  <a16:creationId xmlns:a16="http://schemas.microsoft.com/office/drawing/2014/main" id="{17231D5E-D175-49CA-8897-1C62AFCBE1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1" y="3312"/>
              <a:ext cx="375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40" name="Picture 25" descr="seg2_sand">
              <a:extLst>
                <a:ext uri="{FF2B5EF4-FFF2-40B4-BE49-F238E27FC236}">
                  <a16:creationId xmlns:a16="http://schemas.microsoft.com/office/drawing/2014/main" id="{423C7A02-6329-4B62-879A-ECCE74BB5A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3648"/>
              <a:ext cx="375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41" name="Picture 26" descr="seg2_black">
              <a:extLst>
                <a:ext uri="{FF2B5EF4-FFF2-40B4-BE49-F238E27FC236}">
                  <a16:creationId xmlns:a16="http://schemas.microsoft.com/office/drawing/2014/main" id="{95FC6D97-E997-4C02-A504-B74970C1CC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1" y="3888"/>
              <a:ext cx="199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42" name="Text Box 40">
              <a:extLst>
                <a:ext uri="{FF2B5EF4-FFF2-40B4-BE49-F238E27FC236}">
                  <a16:creationId xmlns:a16="http://schemas.microsoft.com/office/drawing/2014/main" id="{C391E2B9-CEE3-4F5E-A85D-FB4C820B91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" y="3360"/>
              <a:ext cx="127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 i="1">
                  <a:latin typeface="Times" panose="02020603050405020304" pitchFamily="18" charset="0"/>
                  <a:ea typeface="SimSun" panose="02010600030101010101" pitchFamily="2" charset="-122"/>
                </a:rPr>
                <a:t>p</a:t>
              </a:r>
              <a:r>
                <a:rPr lang="en-US" altLang="zh-CN" sz="2000">
                  <a:latin typeface="Times" panose="02020603050405020304" pitchFamily="18" charset="0"/>
                  <a:ea typeface="SimSun" panose="02010600030101010101" pitchFamily="2" charset="-122"/>
                </a:rPr>
                <a:t>(</a:t>
              </a:r>
              <a:r>
                <a:rPr lang="en-US" altLang="zh-CN" sz="2000" i="1">
                  <a:latin typeface="Times" panose="02020603050405020304" pitchFamily="18" charset="0"/>
                  <a:ea typeface="SimSun" panose="02010600030101010101" pitchFamily="2" charset="-122"/>
                </a:rPr>
                <a:t>tree | image</a:t>
              </a:r>
              <a:r>
                <a:rPr lang="en-US" altLang="zh-CN" sz="2000">
                  <a:latin typeface="Times" panose="02020603050405020304" pitchFamily="18" charset="0"/>
                  <a:ea typeface="SimSun" panose="02010600030101010101" pitchFamily="2" charset="-122"/>
                </a:rPr>
                <a:t>) = </a:t>
              </a:r>
              <a:r>
                <a:rPr lang="en-US" altLang="zh-CN" sz="2000" i="1">
                  <a:latin typeface="Times" panose="02020603050405020304" pitchFamily="18" charset="0"/>
                  <a:ea typeface="SimSun" panose="02010600030101010101" pitchFamily="2" charset="-122"/>
                </a:rPr>
                <a:t>f</a:t>
              </a:r>
            </a:p>
          </p:txBody>
        </p:sp>
        <p:sp>
          <p:nvSpPr>
            <p:cNvPr id="52243" name="AutoShape 41">
              <a:extLst>
                <a:ext uri="{FF2B5EF4-FFF2-40B4-BE49-F238E27FC236}">
                  <a16:creationId xmlns:a16="http://schemas.microsoft.com/office/drawing/2014/main" id="{ECA3CC43-60DE-4996-80D0-802F8B3B3F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3024"/>
              <a:ext cx="1152" cy="1056"/>
            </a:xfrm>
            <a:prstGeom prst="bracketPair">
              <a:avLst>
                <a:gd name="adj" fmla="val 6912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2244" name="Rectangle 62">
              <a:extLst>
                <a:ext uri="{FF2B5EF4-FFF2-40B4-BE49-F238E27FC236}">
                  <a16:creationId xmlns:a16="http://schemas.microsoft.com/office/drawing/2014/main" id="{9CAF2395-9739-45CA-A6F9-9A43EB8396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8" y="3312"/>
              <a:ext cx="10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p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(</a:t>
              </a: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 tree|             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)</a:t>
              </a:r>
            </a:p>
          </p:txBody>
        </p:sp>
      </p:grpSp>
      <p:sp>
        <p:nvSpPr>
          <p:cNvPr id="178242" name="Text Box 66">
            <a:extLst>
              <a:ext uri="{FF2B5EF4-FFF2-40B4-BE49-F238E27FC236}">
                <a16:creationId xmlns:a16="http://schemas.microsoft.com/office/drawing/2014/main" id="{95CFB0BC-725A-48BA-B1BB-38B4793B7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4711700"/>
            <a:ext cx="3165475" cy="1474788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/>
              <a:t>f</a:t>
            </a:r>
            <a:r>
              <a:rPr lang="en-US" altLang="en-US" sz="1800"/>
              <a:t>  is a function that combines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probabilities from all the color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regions in the image.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e.g. max or mean</a:t>
            </a:r>
          </a:p>
        </p:txBody>
      </p:sp>
      <p:sp>
        <p:nvSpPr>
          <p:cNvPr id="52234" name="Text Box 33">
            <a:extLst>
              <a:ext uri="{FF2B5EF4-FFF2-40B4-BE49-F238E27FC236}">
                <a16:creationId xmlns:a16="http://schemas.microsoft.com/office/drawing/2014/main" id="{1F6E7529-D44B-45FF-946C-3F4AB090D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925" y="3621088"/>
            <a:ext cx="764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How do you decide if a particular object is in an image?</a:t>
            </a:r>
          </a:p>
        </p:txBody>
      </p:sp>
    </p:spTree>
    <p:extLst>
      <p:ext uri="{BB962C8B-B14F-4D97-AF65-F5344CB8AC3E}">
        <p14:creationId xmlns:p14="http://schemas.microsoft.com/office/powerpoint/2010/main" val="611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8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8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207" grpId="0"/>
      <p:bldP spid="178242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26">
            <a:extLst>
              <a:ext uri="{FF2B5EF4-FFF2-40B4-BE49-F238E27FC236}">
                <a16:creationId xmlns:a16="http://schemas.microsoft.com/office/drawing/2014/main" id="{34D581D0-4DFB-41FB-861C-A837A9F118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534400" cy="944563"/>
          </a:xfrm>
        </p:spPr>
        <p:txBody>
          <a:bodyPr/>
          <a:lstStyle/>
          <a:p>
            <a:pPr eaLnBrk="1" hangingPunct="1"/>
            <a:r>
              <a:rPr lang="en-US" altLang="zh-CN" sz="3600">
                <a:ea typeface="SimSun" panose="02010600030101010101" pitchFamily="2" charset="-122"/>
              </a:rPr>
              <a:t>Combining different types of </a:t>
            </a:r>
            <a:br>
              <a:rPr lang="en-US" altLang="zh-CN" sz="3600">
                <a:ea typeface="SimSun" panose="02010600030101010101" pitchFamily="2" charset="-122"/>
              </a:rPr>
            </a:br>
            <a:r>
              <a:rPr lang="en-US" altLang="zh-CN" sz="3600">
                <a:ea typeface="SimSun" panose="02010600030101010101" pitchFamily="2" charset="-122"/>
              </a:rPr>
              <a:t>abstract regions: First Try</a:t>
            </a:r>
          </a:p>
        </p:txBody>
      </p:sp>
      <p:sp>
        <p:nvSpPr>
          <p:cNvPr id="45059" name="Rectangle 1027">
            <a:extLst>
              <a:ext uri="{FF2B5EF4-FFF2-40B4-BE49-F238E27FC236}">
                <a16:creationId xmlns:a16="http://schemas.microsoft.com/office/drawing/2014/main" id="{F69CF060-99D1-4E21-BB0D-3218249B41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2688" y="2017713"/>
            <a:ext cx="7351712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zh-CN" sz="2800" dirty="0">
                <a:ea typeface="SimSun" panose="02010600030101010101" pitchFamily="2" charset="-122"/>
              </a:rPr>
              <a:t>Treat the different types of regions </a:t>
            </a:r>
            <a:r>
              <a:rPr lang="en-US" altLang="zh-CN" sz="2800" dirty="0">
                <a:solidFill>
                  <a:srgbClr val="FF0000"/>
                </a:solidFill>
                <a:ea typeface="SimSun" panose="02010600030101010101" pitchFamily="2" charset="-122"/>
              </a:rPr>
              <a:t>independently</a:t>
            </a:r>
            <a:r>
              <a:rPr lang="en-US" altLang="zh-CN" sz="2800" dirty="0">
                <a:ea typeface="SimSun" panose="02010600030101010101" pitchFamily="2" charset="-122"/>
              </a:rPr>
              <a:t> and combine at the time of classification.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800" dirty="0">
              <a:ea typeface="SimSun" panose="02010600030101010101" pitchFamily="2" charset="-122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1. P(object| a</a:t>
            </a:r>
            <a:r>
              <a:rPr lang="en-US" altLang="zh-CN" sz="2400" baseline="-25000" dirty="0">
                <a:solidFill>
                  <a:srgbClr val="0000FF"/>
                </a:solidFill>
                <a:ea typeface="SimSun" panose="02010600030101010101" pitchFamily="2" charset="-122"/>
              </a:rPr>
              <a:t>1</a:t>
            </a: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, a</a:t>
            </a:r>
            <a:r>
              <a:rPr lang="en-US" altLang="zh-CN" sz="2400" baseline="-25000" dirty="0">
                <a:solidFill>
                  <a:srgbClr val="0000FF"/>
                </a:solidFill>
                <a:ea typeface="SimSun" panose="02010600030101010101" pitchFamily="2" charset="-122"/>
              </a:rPr>
              <a:t>2</a:t>
            </a: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,..,a</a:t>
            </a:r>
            <a:r>
              <a:rPr lang="en-US" altLang="zh-CN" sz="2400" baseline="-25000" dirty="0">
                <a:solidFill>
                  <a:srgbClr val="0000FF"/>
                </a:solidFill>
                <a:ea typeface="SimSun" panose="02010600030101010101" pitchFamily="2" charset="-122"/>
              </a:rPr>
              <a:t>n</a:t>
            </a: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) = P(object|a</a:t>
            </a:r>
            <a:r>
              <a:rPr lang="en-US" altLang="zh-CN" sz="2400" baseline="-25000" dirty="0">
                <a:solidFill>
                  <a:srgbClr val="0000FF"/>
                </a:solidFill>
                <a:ea typeface="SimSun" panose="02010600030101010101" pitchFamily="2" charset="-122"/>
              </a:rPr>
              <a:t>1</a:t>
            </a: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)*..*P(</a:t>
            </a:r>
            <a:r>
              <a:rPr lang="en-US" altLang="zh-CN" sz="2400" dirty="0" err="1">
                <a:solidFill>
                  <a:srgbClr val="0000FF"/>
                </a:solidFill>
                <a:ea typeface="SimSun" panose="02010600030101010101" pitchFamily="2" charset="-122"/>
              </a:rPr>
              <a:t>object|a</a:t>
            </a:r>
            <a:r>
              <a:rPr lang="en-US" altLang="zh-CN" sz="2400" baseline="-25000" dirty="0" err="1">
                <a:solidFill>
                  <a:srgbClr val="0000FF"/>
                </a:solidFill>
                <a:ea typeface="SimSun" panose="02010600030101010101" pitchFamily="2" charset="-122"/>
              </a:rPr>
              <a:t>n</a:t>
            </a: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800" dirty="0">
              <a:ea typeface="SimSun" panose="02010600030101010101" pitchFamily="2" charset="-122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zh-CN" sz="2800" dirty="0">
                <a:ea typeface="SimSun" panose="02010600030101010101" pitchFamily="2" charset="-122"/>
              </a:rPr>
              <a:t>2. Form </a:t>
            </a:r>
            <a:r>
              <a:rPr lang="en-US" altLang="zh-CN" sz="2800" dirty="0">
                <a:solidFill>
                  <a:srgbClr val="FF0000"/>
                </a:solidFill>
                <a:ea typeface="SimSun" panose="02010600030101010101" pitchFamily="2" charset="-122"/>
              </a:rPr>
              <a:t>intersections</a:t>
            </a:r>
            <a:r>
              <a:rPr lang="en-US" altLang="zh-CN" sz="2800" dirty="0">
                <a:solidFill>
                  <a:schemeClr val="hlink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800" dirty="0">
                <a:ea typeface="SimSun" panose="02010600030101010101" pitchFamily="2" charset="-122"/>
              </a:rPr>
              <a:t>of the different types of regions, creating smaller regions that have both color and texture properties for classification.</a:t>
            </a:r>
          </a:p>
        </p:txBody>
      </p:sp>
    </p:spTree>
    <p:extLst>
      <p:ext uri="{BB962C8B-B14F-4D97-AF65-F5344CB8AC3E}">
        <p14:creationId xmlns:p14="http://schemas.microsoft.com/office/powerpoint/2010/main" val="141837095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26">
            <a:extLst>
              <a:ext uri="{FF2B5EF4-FFF2-40B4-BE49-F238E27FC236}">
                <a16:creationId xmlns:a16="http://schemas.microsoft.com/office/drawing/2014/main" id="{15E68CE2-3199-42F6-A92E-93856EF4E1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Experiments </a:t>
            </a:r>
            <a:r>
              <a:rPr lang="en-US" altLang="zh-CN" sz="3600">
                <a:ea typeface="SimSun" panose="02010600030101010101" pitchFamily="2" charset="-122"/>
              </a:rPr>
              <a:t>(on 860 images)</a:t>
            </a:r>
          </a:p>
        </p:txBody>
      </p:sp>
      <p:sp>
        <p:nvSpPr>
          <p:cNvPr id="54275" name="Rectangle 1027">
            <a:extLst>
              <a:ext uri="{FF2B5EF4-FFF2-40B4-BE49-F238E27FC236}">
                <a16:creationId xmlns:a16="http://schemas.microsoft.com/office/drawing/2014/main" id="{00422EE3-626A-4D79-9522-95BDE09F71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1447800"/>
            <a:ext cx="7199313" cy="4572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18 keywords: </a:t>
            </a:r>
            <a:r>
              <a:rPr lang="en-US" altLang="zh-CN" sz="2400">
                <a:solidFill>
                  <a:schemeClr val="hlink"/>
                </a:solidFill>
                <a:ea typeface="SimSun" panose="02010600030101010101" pitchFamily="2" charset="-122"/>
              </a:rPr>
              <a:t>mountains </a:t>
            </a:r>
            <a:r>
              <a:rPr lang="en-US" altLang="zh-CN" sz="2400">
                <a:ea typeface="SimSun" panose="02010600030101010101" pitchFamily="2" charset="-122"/>
              </a:rPr>
              <a:t>(30), </a:t>
            </a:r>
            <a:r>
              <a:rPr lang="en-US" altLang="zh-CN" sz="2400">
                <a:solidFill>
                  <a:srgbClr val="FF9900"/>
                </a:solidFill>
                <a:ea typeface="SimSun" panose="02010600030101010101" pitchFamily="2" charset="-122"/>
              </a:rPr>
              <a:t>orangutan</a:t>
            </a:r>
            <a:r>
              <a:rPr lang="en-US" altLang="zh-CN" sz="2400">
                <a:ea typeface="SimSun" panose="02010600030101010101" pitchFamily="2" charset="-122"/>
              </a:rPr>
              <a:t> (37), </a:t>
            </a:r>
            <a:r>
              <a:rPr lang="en-US" altLang="zh-CN" sz="2400">
                <a:solidFill>
                  <a:srgbClr val="CC3300"/>
                </a:solidFill>
                <a:ea typeface="SimSun" panose="02010600030101010101" pitchFamily="2" charset="-122"/>
              </a:rPr>
              <a:t>track</a:t>
            </a:r>
            <a:r>
              <a:rPr lang="en-US" altLang="zh-CN" sz="2400">
                <a:ea typeface="SimSun" panose="02010600030101010101" pitchFamily="2" charset="-122"/>
              </a:rPr>
              <a:t> (40), </a:t>
            </a:r>
            <a:r>
              <a:rPr lang="en-US" altLang="zh-CN" sz="2400">
                <a:solidFill>
                  <a:srgbClr val="996633"/>
                </a:solidFill>
                <a:ea typeface="SimSun" panose="02010600030101010101" pitchFamily="2" charset="-122"/>
              </a:rPr>
              <a:t>tree trunk</a:t>
            </a:r>
            <a:r>
              <a:rPr lang="en-US" altLang="zh-CN" sz="2400">
                <a:ea typeface="SimSun" panose="02010600030101010101" pitchFamily="2" charset="-122"/>
              </a:rPr>
              <a:t> (43), </a:t>
            </a:r>
            <a:r>
              <a:rPr lang="en-US" altLang="zh-CN" sz="2400">
                <a:solidFill>
                  <a:srgbClr val="339966"/>
                </a:solidFill>
                <a:ea typeface="SimSun" panose="02010600030101010101" pitchFamily="2" charset="-122"/>
              </a:rPr>
              <a:t>football field</a:t>
            </a:r>
            <a:r>
              <a:rPr lang="en-US" altLang="zh-CN" sz="2400">
                <a:ea typeface="SimSun" panose="02010600030101010101" pitchFamily="2" charset="-122"/>
              </a:rPr>
              <a:t> (43), </a:t>
            </a:r>
            <a:r>
              <a:rPr lang="en-US" altLang="zh-CN" sz="2400">
                <a:solidFill>
                  <a:srgbClr val="FF9966"/>
                </a:solidFill>
                <a:ea typeface="SimSun" panose="02010600030101010101" pitchFamily="2" charset="-122"/>
              </a:rPr>
              <a:t>beach</a:t>
            </a:r>
            <a:r>
              <a:rPr lang="en-US" altLang="zh-CN" sz="2400">
                <a:ea typeface="SimSun" panose="02010600030101010101" pitchFamily="2" charset="-122"/>
              </a:rPr>
              <a:t> (45), </a:t>
            </a:r>
            <a:r>
              <a:rPr lang="en-US" altLang="zh-CN" sz="2400">
                <a:solidFill>
                  <a:srgbClr val="C1BB3F"/>
                </a:solidFill>
                <a:ea typeface="SimSun" panose="02010600030101010101" pitchFamily="2" charset="-122"/>
              </a:rPr>
              <a:t>prairie grass</a:t>
            </a:r>
            <a:r>
              <a:rPr lang="en-US" altLang="zh-CN" sz="2400">
                <a:ea typeface="SimSun" panose="02010600030101010101" pitchFamily="2" charset="-122"/>
              </a:rPr>
              <a:t> (53), </a:t>
            </a:r>
            <a:r>
              <a:rPr lang="en-US" altLang="zh-CN" sz="2400">
                <a:solidFill>
                  <a:srgbClr val="CC0099"/>
                </a:solidFill>
                <a:ea typeface="SimSun" panose="02010600030101010101" pitchFamily="2" charset="-122"/>
              </a:rPr>
              <a:t>cherry tree</a:t>
            </a:r>
            <a:r>
              <a:rPr lang="en-US" altLang="zh-CN" sz="2400">
                <a:ea typeface="SimSun" panose="02010600030101010101" pitchFamily="2" charset="-122"/>
              </a:rPr>
              <a:t> (53), </a:t>
            </a:r>
            <a:r>
              <a:rPr lang="en-US" altLang="zh-CN" sz="2400">
                <a:solidFill>
                  <a:srgbClr val="777777"/>
                </a:solidFill>
                <a:ea typeface="SimSun" panose="02010600030101010101" pitchFamily="2" charset="-122"/>
              </a:rPr>
              <a:t>snow</a:t>
            </a:r>
            <a:r>
              <a:rPr lang="en-US" altLang="zh-CN" sz="2400">
                <a:solidFill>
                  <a:schemeClr val="folHlink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400">
                <a:ea typeface="SimSun" panose="02010600030101010101" pitchFamily="2" charset="-122"/>
              </a:rPr>
              <a:t>(54), zebra (56), </a:t>
            </a:r>
            <a:r>
              <a:rPr lang="en-US" altLang="zh-CN" sz="2400">
                <a:solidFill>
                  <a:srgbClr val="808080"/>
                </a:solidFill>
                <a:ea typeface="SimSun" panose="02010600030101010101" pitchFamily="2" charset="-122"/>
              </a:rPr>
              <a:t>polar bear</a:t>
            </a:r>
            <a:r>
              <a:rPr lang="en-US" altLang="zh-CN" sz="2400">
                <a:ea typeface="SimSun" panose="02010600030101010101" pitchFamily="2" charset="-122"/>
              </a:rPr>
              <a:t> (56), </a:t>
            </a:r>
            <a:r>
              <a:rPr lang="en-US" altLang="zh-CN" sz="2400">
                <a:solidFill>
                  <a:srgbClr val="FF9933"/>
                </a:solidFill>
                <a:ea typeface="SimSun" panose="02010600030101010101" pitchFamily="2" charset="-122"/>
              </a:rPr>
              <a:t>lion </a:t>
            </a:r>
            <a:r>
              <a:rPr lang="en-US" altLang="zh-CN" sz="2400">
                <a:ea typeface="SimSun" panose="02010600030101010101" pitchFamily="2" charset="-122"/>
              </a:rPr>
              <a:t>(71), </a:t>
            </a:r>
            <a:r>
              <a:rPr lang="en-US" altLang="zh-CN" sz="2400">
                <a:solidFill>
                  <a:schemeClr val="folHlink"/>
                </a:solidFill>
                <a:ea typeface="SimSun" panose="02010600030101010101" pitchFamily="2" charset="-122"/>
              </a:rPr>
              <a:t>water</a:t>
            </a:r>
            <a:r>
              <a:rPr lang="en-US" altLang="zh-CN" sz="2400">
                <a:ea typeface="SimSun" panose="02010600030101010101" pitchFamily="2" charset="-122"/>
              </a:rPr>
              <a:t> (76), </a:t>
            </a:r>
            <a:r>
              <a:rPr lang="en-US" altLang="zh-CN" sz="2400">
                <a:solidFill>
                  <a:srgbClr val="663300"/>
                </a:solidFill>
                <a:ea typeface="SimSun" panose="02010600030101010101" pitchFamily="2" charset="-122"/>
              </a:rPr>
              <a:t>chimpanzee</a:t>
            </a:r>
            <a:r>
              <a:rPr lang="en-US" altLang="zh-CN" sz="2400">
                <a:ea typeface="SimSun" panose="02010600030101010101" pitchFamily="2" charset="-122"/>
              </a:rPr>
              <a:t> (79), </a:t>
            </a:r>
            <a:r>
              <a:rPr lang="en-US" altLang="zh-CN" sz="2400">
                <a:solidFill>
                  <a:srgbClr val="CC6600"/>
                </a:solidFill>
                <a:ea typeface="SimSun" panose="02010600030101010101" pitchFamily="2" charset="-122"/>
              </a:rPr>
              <a:t>cheetah</a:t>
            </a:r>
            <a:r>
              <a:rPr lang="en-US" altLang="zh-CN" sz="2400">
                <a:ea typeface="SimSun" panose="02010600030101010101" pitchFamily="2" charset="-122"/>
              </a:rPr>
              <a:t> (112), </a:t>
            </a:r>
            <a:r>
              <a:rPr lang="en-US" altLang="zh-CN" sz="2400">
                <a:solidFill>
                  <a:srgbClr val="3399FF"/>
                </a:solidFill>
                <a:ea typeface="SimSun" panose="02010600030101010101" pitchFamily="2" charset="-122"/>
              </a:rPr>
              <a:t>sky</a:t>
            </a:r>
            <a:r>
              <a:rPr lang="en-US" altLang="zh-CN" sz="2400">
                <a:ea typeface="SimSun" panose="02010600030101010101" pitchFamily="2" charset="-122"/>
              </a:rPr>
              <a:t> (259), </a:t>
            </a:r>
            <a:r>
              <a:rPr lang="en-US" altLang="zh-CN" sz="2400">
                <a:solidFill>
                  <a:srgbClr val="2CB836"/>
                </a:solidFill>
                <a:ea typeface="SimSun" panose="02010600030101010101" pitchFamily="2" charset="-122"/>
              </a:rPr>
              <a:t>grass</a:t>
            </a:r>
            <a:r>
              <a:rPr lang="en-US" altLang="zh-CN" sz="2400">
                <a:solidFill>
                  <a:schemeClr val="accent1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400">
                <a:ea typeface="SimSun" panose="02010600030101010101" pitchFamily="2" charset="-122"/>
              </a:rPr>
              <a:t>(272), </a:t>
            </a:r>
            <a:r>
              <a:rPr lang="en-US" altLang="zh-CN" sz="2400">
                <a:solidFill>
                  <a:srgbClr val="339966"/>
                </a:solidFill>
                <a:ea typeface="SimSun" panose="02010600030101010101" pitchFamily="2" charset="-122"/>
              </a:rPr>
              <a:t>tree</a:t>
            </a:r>
            <a:r>
              <a:rPr lang="en-US" altLang="zh-CN" sz="2400">
                <a:ea typeface="SimSun" panose="02010600030101010101" pitchFamily="2" charset="-122"/>
              </a:rPr>
              <a:t> (361).</a:t>
            </a:r>
          </a:p>
          <a:p>
            <a:pPr eaLnBrk="1" hangingPunct="1">
              <a:lnSpc>
                <a:spcPct val="80000"/>
              </a:lnSpc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A set of cross-validation experiments (80% as training set and the other 20% as test set)</a:t>
            </a:r>
          </a:p>
          <a:p>
            <a:pPr eaLnBrk="1" hangingPunct="1">
              <a:lnSpc>
                <a:spcPct val="80000"/>
              </a:lnSpc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The poorest results are on object classes </a:t>
            </a:r>
            <a:r>
              <a:rPr lang="en-US" altLang="zh-CN" sz="2400">
                <a:solidFill>
                  <a:srgbClr val="008000"/>
                </a:solidFill>
                <a:ea typeface="SimSun" panose="02010600030101010101" pitchFamily="2" charset="-122"/>
              </a:rPr>
              <a:t>“tree,”</a:t>
            </a:r>
            <a:r>
              <a:rPr lang="en-US" altLang="zh-CN" sz="2400">
                <a:ea typeface="SimSun" panose="02010600030101010101" pitchFamily="2" charset="-122"/>
              </a:rPr>
              <a:t> </a:t>
            </a:r>
            <a:r>
              <a:rPr lang="en-US" altLang="zh-CN" sz="2400">
                <a:solidFill>
                  <a:srgbClr val="2CB836"/>
                </a:solidFill>
                <a:ea typeface="SimSun" panose="02010600030101010101" pitchFamily="2" charset="-122"/>
              </a:rPr>
              <a:t>“grass,”</a:t>
            </a:r>
            <a:r>
              <a:rPr lang="en-US" altLang="zh-CN" sz="2400">
                <a:ea typeface="SimSun" panose="02010600030101010101" pitchFamily="2" charset="-122"/>
              </a:rPr>
              <a:t> and </a:t>
            </a:r>
            <a:r>
              <a:rPr lang="en-US" altLang="zh-CN" sz="2400">
                <a:solidFill>
                  <a:schemeClr val="folHlink"/>
                </a:solidFill>
                <a:ea typeface="SimSun" panose="02010600030101010101" pitchFamily="2" charset="-122"/>
              </a:rPr>
              <a:t>“water,”</a:t>
            </a:r>
            <a:r>
              <a:rPr lang="en-US" altLang="zh-CN" sz="2400">
                <a:ea typeface="SimSun" panose="02010600030101010101" pitchFamily="2" charset="-122"/>
              </a:rPr>
              <a:t> each of which has a high variance; a single Gaussian model is insufficient.</a:t>
            </a:r>
          </a:p>
        </p:txBody>
      </p:sp>
    </p:spTree>
    <p:extLst>
      <p:ext uri="{BB962C8B-B14F-4D97-AF65-F5344CB8AC3E}">
        <p14:creationId xmlns:p14="http://schemas.microsoft.com/office/powerpoint/2010/main" val="164026562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298" name="Object 2">
            <a:extLst>
              <a:ext uri="{FF2B5EF4-FFF2-40B4-BE49-F238E27FC236}">
                <a16:creationId xmlns:a16="http://schemas.microsoft.com/office/drawing/2014/main" id="{6101843C-159B-4004-AE46-42B48ADF82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48200" y="1905000"/>
          <a:ext cx="3857625" cy="385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4" name="Chart" r:id="rId4" imgW="7010400" imgH="7001053" progId="Excel.Chart.8">
                  <p:embed/>
                </p:oleObj>
              </mc:Choice>
              <mc:Fallback>
                <p:oleObj name="Chart" r:id="rId4" imgW="7010400" imgH="7001053" progId="Excel.Chart.8">
                  <p:embed/>
                  <p:pic>
                    <p:nvPicPr>
                      <p:cNvPr id="55298" name="Object 2">
                        <a:extLst>
                          <a:ext uri="{FF2B5EF4-FFF2-40B4-BE49-F238E27FC236}">
                            <a16:creationId xmlns:a16="http://schemas.microsoft.com/office/drawing/2014/main" id="{6101843C-159B-4004-AE46-42B48ADF825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905000"/>
                        <a:ext cx="3857625" cy="3852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299" name="Object 3">
            <a:extLst>
              <a:ext uri="{FF2B5EF4-FFF2-40B4-BE49-F238E27FC236}">
                <a16:creationId xmlns:a16="http://schemas.microsoft.com/office/drawing/2014/main" id="{FC27BC96-03B6-4D91-8F8E-A576BBEBCEE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" y="1905000"/>
          <a:ext cx="3857625" cy="385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5" name="Chart" r:id="rId6" imgW="7010400" imgH="7001053" progId="Excel.Chart.8">
                  <p:embed/>
                </p:oleObj>
              </mc:Choice>
              <mc:Fallback>
                <p:oleObj name="Chart" r:id="rId6" imgW="7010400" imgH="7001053" progId="Excel.Chart.8">
                  <p:embed/>
                  <p:pic>
                    <p:nvPicPr>
                      <p:cNvPr id="55299" name="Object 3">
                        <a:extLst>
                          <a:ext uri="{FF2B5EF4-FFF2-40B4-BE49-F238E27FC236}">
                            <a16:creationId xmlns:a16="http://schemas.microsoft.com/office/drawing/2014/main" id="{FC27BC96-03B6-4D91-8F8E-A576BBEBCEE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905000"/>
                        <a:ext cx="3857625" cy="3852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0" name="Rectangle 4">
            <a:extLst>
              <a:ext uri="{FF2B5EF4-FFF2-40B4-BE49-F238E27FC236}">
                <a16:creationId xmlns:a16="http://schemas.microsoft.com/office/drawing/2014/main" id="{B6D701E9-1EC6-4351-8317-F0852F1BA0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3200">
                <a:ea typeface="SimSun" panose="02010600030101010101" pitchFamily="2" charset="-122"/>
              </a:rPr>
              <a:t>ROC Charts: </a:t>
            </a:r>
            <a:br>
              <a:rPr lang="en-US" altLang="zh-CN" sz="3200">
                <a:ea typeface="SimSun" panose="02010600030101010101" pitchFamily="2" charset="-122"/>
              </a:rPr>
            </a:br>
            <a:r>
              <a:rPr lang="en-US" altLang="zh-CN" sz="3200">
                <a:ea typeface="SimSun" panose="02010600030101010101" pitchFamily="2" charset="-122"/>
              </a:rPr>
              <a:t>True Positive vs. False Positive</a:t>
            </a:r>
          </a:p>
        </p:txBody>
      </p:sp>
      <p:sp>
        <p:nvSpPr>
          <p:cNvPr id="55301" name="Text Box 5">
            <a:extLst>
              <a:ext uri="{FF2B5EF4-FFF2-40B4-BE49-F238E27FC236}">
                <a16:creationId xmlns:a16="http://schemas.microsoft.com/office/drawing/2014/main" id="{B8053BA3-4F1F-4A86-87C9-DBE88D083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791200"/>
            <a:ext cx="28590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Independent Treatment 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 Color and Texture</a:t>
            </a:r>
          </a:p>
        </p:txBody>
      </p:sp>
      <p:sp>
        <p:nvSpPr>
          <p:cNvPr id="55302" name="Text Box 6">
            <a:extLst>
              <a:ext uri="{FF2B5EF4-FFF2-40B4-BE49-F238E27FC236}">
                <a16:creationId xmlns:a16="http://schemas.microsoft.com/office/drawing/2014/main" id="{3888DC22-335C-44C5-8FD1-825F8013A1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5791200"/>
            <a:ext cx="29305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Using Intersections 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 Color and Texture Regions</a:t>
            </a:r>
          </a:p>
        </p:txBody>
      </p:sp>
    </p:spTree>
    <p:extLst>
      <p:ext uri="{BB962C8B-B14F-4D97-AF65-F5344CB8AC3E}">
        <p14:creationId xmlns:p14="http://schemas.microsoft.com/office/powerpoint/2010/main" val="98766700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15">
            <a:extLst>
              <a:ext uri="{FF2B5EF4-FFF2-40B4-BE49-F238E27FC236}">
                <a16:creationId xmlns:a16="http://schemas.microsoft.com/office/drawing/2014/main" id="{ECD4C227-90C5-4487-9229-47F9A8F4C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728913"/>
            <a:ext cx="16033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>
                <a:ea typeface="SimSun" panose="02010600030101010101" pitchFamily="2" charset="-122"/>
              </a:rPr>
              <a:t>cheetah</a:t>
            </a:r>
          </a:p>
        </p:txBody>
      </p:sp>
      <p:pic>
        <p:nvPicPr>
          <p:cNvPr id="57347" name="Picture 17" descr="421074">
            <a:extLst>
              <a:ext uri="{FF2B5EF4-FFF2-40B4-BE49-F238E27FC236}">
                <a16:creationId xmlns:a16="http://schemas.microsoft.com/office/drawing/2014/main" id="{7CDB78D5-DA7E-4E03-8138-2B77E4866F1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119313"/>
            <a:ext cx="2559050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18" descr="433051">
            <a:extLst>
              <a:ext uri="{FF2B5EF4-FFF2-40B4-BE49-F238E27FC236}">
                <a16:creationId xmlns:a16="http://schemas.microsoft.com/office/drawing/2014/main" id="{92043FCE-5CCD-47FE-9CC4-0727594B335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119313"/>
            <a:ext cx="2559050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19" descr="421082">
            <a:extLst>
              <a:ext uri="{FF2B5EF4-FFF2-40B4-BE49-F238E27FC236}">
                <a16:creationId xmlns:a16="http://schemas.microsoft.com/office/drawing/2014/main" id="{C033DE81-47C6-41CC-A3CB-24AB7FBB6A75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148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20" descr="433047">
            <a:extLst>
              <a:ext uri="{FF2B5EF4-FFF2-40B4-BE49-F238E27FC236}">
                <a16:creationId xmlns:a16="http://schemas.microsoft.com/office/drawing/2014/main" id="{9E90FF52-AEE9-4DD8-AE1B-1FF5D22F7A52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1148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21" descr="003234TB">
            <a:extLst>
              <a:ext uri="{FF2B5EF4-FFF2-40B4-BE49-F238E27FC236}">
                <a16:creationId xmlns:a16="http://schemas.microsoft.com/office/drawing/2014/main" id="{63E89CF9-512D-46FC-93FA-F9E6F1AF5BC9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148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Rectangle 48">
            <a:extLst>
              <a:ext uri="{FF2B5EF4-FFF2-40B4-BE49-F238E27FC236}">
                <a16:creationId xmlns:a16="http://schemas.microsoft.com/office/drawing/2014/main" id="{B5E2900A-DBFF-4FBD-9CDE-137237FD30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Sample Retrieval Results</a:t>
            </a:r>
          </a:p>
        </p:txBody>
      </p:sp>
    </p:spTree>
    <p:extLst>
      <p:ext uri="{BB962C8B-B14F-4D97-AF65-F5344CB8AC3E}">
        <p14:creationId xmlns:p14="http://schemas.microsoft.com/office/powerpoint/2010/main" val="254915489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2">
            <a:extLst>
              <a:ext uri="{FF2B5EF4-FFF2-40B4-BE49-F238E27FC236}">
                <a16:creationId xmlns:a16="http://schemas.microsoft.com/office/drawing/2014/main" id="{B07E5591-88A4-4A83-BA14-EB10CEBAA4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Sample Results (Cont.)</a:t>
            </a:r>
            <a:endParaRPr lang="zh-CN" altLang="en-US">
              <a:ea typeface="SimSun" panose="02010600030101010101" pitchFamily="2" charset="-122"/>
            </a:endParaRPr>
          </a:p>
        </p:txBody>
      </p:sp>
      <p:sp>
        <p:nvSpPr>
          <p:cNvPr id="58371" name="Text Box 5">
            <a:extLst>
              <a:ext uri="{FF2B5EF4-FFF2-40B4-BE49-F238E27FC236}">
                <a16:creationId xmlns:a16="http://schemas.microsoft.com/office/drawing/2014/main" id="{B80EE161-BBBD-4EF3-8F50-623B5AB28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667000"/>
            <a:ext cx="11303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>
                <a:ea typeface="SimSun" panose="02010600030101010101" pitchFamily="2" charset="-122"/>
              </a:rPr>
              <a:t>grass</a:t>
            </a:r>
          </a:p>
        </p:txBody>
      </p:sp>
      <p:pic>
        <p:nvPicPr>
          <p:cNvPr id="58372" name="Picture 7">
            <a:extLst>
              <a:ext uri="{FF2B5EF4-FFF2-40B4-BE49-F238E27FC236}">
                <a16:creationId xmlns:a16="http://schemas.microsoft.com/office/drawing/2014/main" id="{7F7AF0CE-D697-4A07-8E30-05A44FACE91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1336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8">
            <a:extLst>
              <a:ext uri="{FF2B5EF4-FFF2-40B4-BE49-F238E27FC236}">
                <a16:creationId xmlns:a16="http://schemas.microsoft.com/office/drawing/2014/main" id="{926442EE-79C8-449F-9F17-774AF9A3A46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9">
            <a:extLst>
              <a:ext uri="{FF2B5EF4-FFF2-40B4-BE49-F238E27FC236}">
                <a16:creationId xmlns:a16="http://schemas.microsoft.com/office/drawing/2014/main" id="{EDD59853-F0A4-4574-9728-2B1EAF4A636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10">
            <a:extLst>
              <a:ext uri="{FF2B5EF4-FFF2-40B4-BE49-F238E27FC236}">
                <a16:creationId xmlns:a16="http://schemas.microsoft.com/office/drawing/2014/main" id="{5C984B34-2F4B-4A8D-A6B3-8FBF2F9F9541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11" descr="506022">
            <a:extLst>
              <a:ext uri="{FF2B5EF4-FFF2-40B4-BE49-F238E27FC236}">
                <a16:creationId xmlns:a16="http://schemas.microsoft.com/office/drawing/2014/main" id="{BE9CD201-1969-411E-9A36-79E39FDCD896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1336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98089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>
            <a:extLst>
              <a:ext uri="{FF2B5EF4-FFF2-40B4-BE49-F238E27FC236}">
                <a16:creationId xmlns:a16="http://schemas.microsoft.com/office/drawing/2014/main" id="{AB2CFCDF-5DB1-4726-8CD0-19F88C067F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Sample Results (Cont.)</a:t>
            </a:r>
          </a:p>
        </p:txBody>
      </p:sp>
      <p:pic>
        <p:nvPicPr>
          <p:cNvPr id="59395" name="Picture 7">
            <a:extLst>
              <a:ext uri="{FF2B5EF4-FFF2-40B4-BE49-F238E27FC236}">
                <a16:creationId xmlns:a16="http://schemas.microsoft.com/office/drawing/2014/main" id="{122BE83A-74AE-41E0-9B15-44C73441794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150" y="21336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8">
            <a:extLst>
              <a:ext uri="{FF2B5EF4-FFF2-40B4-BE49-F238E27FC236}">
                <a16:creationId xmlns:a16="http://schemas.microsoft.com/office/drawing/2014/main" id="{0842F9AE-728C-48DF-9552-F9155B2667C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0" y="21336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9">
            <a:extLst>
              <a:ext uri="{FF2B5EF4-FFF2-40B4-BE49-F238E27FC236}">
                <a16:creationId xmlns:a16="http://schemas.microsoft.com/office/drawing/2014/main" id="{803F1DAB-4654-4CE2-9902-0C7976D995B2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10">
            <a:extLst>
              <a:ext uri="{FF2B5EF4-FFF2-40B4-BE49-F238E27FC236}">
                <a16:creationId xmlns:a16="http://schemas.microsoft.com/office/drawing/2014/main" id="{63F33DA1-A64E-462A-9CD5-DD96B8530F60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15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11">
            <a:extLst>
              <a:ext uri="{FF2B5EF4-FFF2-40B4-BE49-F238E27FC236}">
                <a16:creationId xmlns:a16="http://schemas.microsoft.com/office/drawing/2014/main" id="{F705CC42-749D-4FCD-A00F-F03CA7F18C00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0" y="41148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0" name="Text Box 12">
            <a:extLst>
              <a:ext uri="{FF2B5EF4-FFF2-40B4-BE49-F238E27FC236}">
                <a16:creationId xmlns:a16="http://schemas.microsoft.com/office/drawing/2014/main" id="{A94090CD-9F75-4D77-B77E-B77B941522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590800"/>
            <a:ext cx="21463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>
                <a:ea typeface="SimSun" panose="02010600030101010101" pitchFamily="2" charset="-122"/>
              </a:rPr>
              <a:t>cherry tree</a:t>
            </a:r>
          </a:p>
        </p:txBody>
      </p:sp>
    </p:spTree>
    <p:extLst>
      <p:ext uri="{BB962C8B-B14F-4D97-AF65-F5344CB8AC3E}">
        <p14:creationId xmlns:p14="http://schemas.microsoft.com/office/powerpoint/2010/main" val="75378313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>
            <a:extLst>
              <a:ext uri="{FF2B5EF4-FFF2-40B4-BE49-F238E27FC236}">
                <a16:creationId xmlns:a16="http://schemas.microsoft.com/office/drawing/2014/main" id="{D7B02B94-EC5D-4F08-BDEC-E3478268FE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Sample Results (Cont.)</a:t>
            </a:r>
          </a:p>
        </p:txBody>
      </p:sp>
      <p:sp>
        <p:nvSpPr>
          <p:cNvPr id="60419" name="Text Box 6">
            <a:extLst>
              <a:ext uri="{FF2B5EF4-FFF2-40B4-BE49-F238E27FC236}">
                <a16:creationId xmlns:a16="http://schemas.microsoft.com/office/drawing/2014/main" id="{C0AC5BC8-C5DF-45BF-AA16-C12EA396C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667000"/>
            <a:ext cx="819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>
                <a:ea typeface="SimSun" panose="02010600030101010101" pitchFamily="2" charset="-122"/>
              </a:rPr>
              <a:t>lion</a:t>
            </a:r>
          </a:p>
        </p:txBody>
      </p:sp>
      <p:pic>
        <p:nvPicPr>
          <p:cNvPr id="60420" name="Picture 8" descr="033017">
            <a:extLst>
              <a:ext uri="{FF2B5EF4-FFF2-40B4-BE49-F238E27FC236}">
                <a16:creationId xmlns:a16="http://schemas.microsoft.com/office/drawing/2014/main" id="{B1959C5E-C76E-4C2D-B594-E2A6B31FF43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057400"/>
            <a:ext cx="14620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9" descr="421068">
            <a:extLst>
              <a:ext uri="{FF2B5EF4-FFF2-40B4-BE49-F238E27FC236}">
                <a16:creationId xmlns:a16="http://schemas.microsoft.com/office/drawing/2014/main" id="{6F4AB3C1-61B7-409D-A11A-111B12D6156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0574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10" descr="033009">
            <a:extLst>
              <a:ext uri="{FF2B5EF4-FFF2-40B4-BE49-F238E27FC236}">
                <a16:creationId xmlns:a16="http://schemas.microsoft.com/office/drawing/2014/main" id="{6E290310-3387-4343-B07B-EB79162DFDB4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191000"/>
            <a:ext cx="14620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11" descr="510008">
            <a:extLst>
              <a:ext uri="{FF2B5EF4-FFF2-40B4-BE49-F238E27FC236}">
                <a16:creationId xmlns:a16="http://schemas.microsoft.com/office/drawing/2014/main" id="{ED122607-6E67-4B5F-98AE-967564ECE88B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Picture 12" descr="029039">
            <a:extLst>
              <a:ext uri="{FF2B5EF4-FFF2-40B4-BE49-F238E27FC236}">
                <a16:creationId xmlns:a16="http://schemas.microsoft.com/office/drawing/2014/main" id="{A0CEF1E1-85B4-4323-B47B-8EB5BD5C15C0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91000"/>
            <a:ext cx="14620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917157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F78CC8FD-6AE3-4094-9072-244F3F3E14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Summary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EAA36318-67A9-495B-856F-B6E54B6D2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2057400"/>
            <a:ext cx="77724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Designed a set of abstract region features: </a:t>
            </a:r>
            <a:r>
              <a:rPr lang="en-US" altLang="zh-CN" sz="2400">
                <a:solidFill>
                  <a:schemeClr val="hlink"/>
                </a:solidFill>
                <a:ea typeface="SimSun" panose="02010600030101010101" pitchFamily="2" charset="-122"/>
              </a:rPr>
              <a:t>color, </a:t>
            </a: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400">
                <a:ea typeface="SimSun" panose="02010600030101010101" pitchFamily="2" charset="-122"/>
              </a:rPr>
              <a:t>    </a:t>
            </a:r>
            <a:r>
              <a:rPr lang="en-US" altLang="zh-CN" sz="2400">
                <a:solidFill>
                  <a:srgbClr val="008000"/>
                </a:solidFill>
                <a:ea typeface="SimSun" panose="02010600030101010101" pitchFamily="2" charset="-122"/>
              </a:rPr>
              <a:t>texture, </a:t>
            </a:r>
            <a:r>
              <a:rPr lang="en-US" altLang="zh-CN" sz="2400">
                <a:solidFill>
                  <a:srgbClr val="0066CC"/>
                </a:solidFill>
                <a:ea typeface="SimSun" panose="02010600030101010101" pitchFamily="2" charset="-122"/>
              </a:rPr>
              <a:t>structure,</a:t>
            </a:r>
            <a:r>
              <a:rPr lang="en-US" altLang="zh-CN" sz="2400">
                <a:solidFill>
                  <a:schemeClr val="folHlink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400">
                <a:ea typeface="SimSun" panose="02010600030101010101" pitchFamily="2" charset="-122"/>
              </a:rPr>
              <a:t>. . .</a:t>
            </a:r>
          </a:p>
          <a:p>
            <a:pPr eaLnBrk="1" hangingPunct="1">
              <a:lnSpc>
                <a:spcPct val="80000"/>
              </a:lnSpc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Developed a new </a:t>
            </a:r>
            <a:r>
              <a:rPr lang="en-US" altLang="zh-CN" sz="2400">
                <a:solidFill>
                  <a:srgbClr val="6600CC"/>
                </a:solidFill>
                <a:ea typeface="SimSun" panose="02010600030101010101" pitchFamily="2" charset="-122"/>
              </a:rPr>
              <a:t>semi-supervised EM-like algorithm</a:t>
            </a:r>
            <a:r>
              <a:rPr lang="en-US" altLang="zh-CN" sz="2400">
                <a:ea typeface="SimSun" panose="02010600030101010101" pitchFamily="2" charset="-122"/>
              </a:rPr>
              <a:t> to recognize object classes in color photographic images of outdoor scenes; tested on 860 images.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Compared </a:t>
            </a:r>
            <a:r>
              <a:rPr lang="en-US" altLang="zh-CN" sz="2400">
                <a:solidFill>
                  <a:srgbClr val="CC3300"/>
                </a:solidFill>
                <a:ea typeface="SimSun" panose="02010600030101010101" pitchFamily="2" charset="-122"/>
              </a:rPr>
              <a:t>two different methods of combining</a:t>
            </a:r>
            <a:r>
              <a:rPr lang="en-US" altLang="zh-CN" sz="2400">
                <a:ea typeface="SimSun" panose="02010600030101010101" pitchFamily="2" charset="-122"/>
              </a:rPr>
              <a:t> different types of abstract regions. The intersection method had a higher performance</a:t>
            </a:r>
          </a:p>
        </p:txBody>
      </p:sp>
    </p:spTree>
    <p:extLst>
      <p:ext uri="{BB962C8B-B14F-4D97-AF65-F5344CB8AC3E}">
        <p14:creationId xmlns:p14="http://schemas.microsoft.com/office/powerpoint/2010/main" val="1718477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4">
            <a:extLst>
              <a:ext uri="{FF2B5EF4-FFF2-40B4-BE49-F238E27FC236}">
                <a16:creationId xmlns:a16="http://schemas.microsoft.com/office/drawing/2014/main" id="{12C61AC1-5BBE-47A7-B6F2-79C7B8A22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6C7B252-F9CE-4E8A-B3B4-8B54FB924A95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en-US" altLang="en-US" sz="1400"/>
          </a:p>
        </p:txBody>
      </p:sp>
      <p:sp>
        <p:nvSpPr>
          <p:cNvPr id="12291" name="Rectangle 1026">
            <a:extLst>
              <a:ext uri="{FF2B5EF4-FFF2-40B4-BE49-F238E27FC236}">
                <a16:creationId xmlns:a16="http://schemas.microsoft.com/office/drawing/2014/main" id="{76191F4D-8BF2-4133-98EF-5AB549AFDD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/>
              <a:t>Problem with Text-Based Search</a:t>
            </a:r>
          </a:p>
        </p:txBody>
      </p:sp>
      <p:sp>
        <p:nvSpPr>
          <p:cNvPr id="12292" name="Text Box 1028">
            <a:extLst>
              <a:ext uri="{FF2B5EF4-FFF2-40B4-BE49-F238E27FC236}">
                <a16:creationId xmlns:a16="http://schemas.microsoft.com/office/drawing/2014/main" id="{51799FC2-B997-4D2F-BDA0-823EFA775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514600"/>
            <a:ext cx="719613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Retrieval for pigs for the color chapter of my book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Small company (was called Ditto)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Allows you to search for pictures from web pages</a:t>
            </a:r>
          </a:p>
        </p:txBody>
      </p:sp>
      <p:pic>
        <p:nvPicPr>
          <p:cNvPr id="12293" name="Picture 1029" descr="nopigs">
            <a:extLst>
              <a:ext uri="{FF2B5EF4-FFF2-40B4-BE49-F238E27FC236}">
                <a16:creationId xmlns:a16="http://schemas.microsoft.com/office/drawing/2014/main" id="{C0229D45-BB06-4962-A659-747628CCF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648200"/>
            <a:ext cx="2514600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030" descr="pigs1">
            <a:extLst>
              <a:ext uri="{FF2B5EF4-FFF2-40B4-BE49-F238E27FC236}">
                <a16:creationId xmlns:a16="http://schemas.microsoft.com/office/drawing/2014/main" id="{AD34C2C9-8BA7-45BA-A341-A1F50E353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667250"/>
            <a:ext cx="2743200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832834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>
            <a:extLst>
              <a:ext uri="{FF2B5EF4-FFF2-40B4-BE49-F238E27FC236}">
                <a16:creationId xmlns:a16="http://schemas.microsoft.com/office/drawing/2014/main" id="{D90F2D55-F4F3-4714-A793-6B506D843E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Weakness of the EM Classifier Approach</a:t>
            </a:r>
          </a:p>
        </p:txBody>
      </p:sp>
      <p:sp>
        <p:nvSpPr>
          <p:cNvPr id="62467" name="Content Placeholder 2">
            <a:extLst>
              <a:ext uri="{FF2B5EF4-FFF2-40B4-BE49-F238E27FC236}">
                <a16:creationId xmlns:a16="http://schemas.microsoft.com/office/drawing/2014/main" id="{55F629C9-0DFF-40EE-A9DB-E28577A3C18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It did not generalize well to multiple features</a:t>
            </a:r>
          </a:p>
          <a:p>
            <a:endParaRPr lang="en-US" altLang="en-US"/>
          </a:p>
          <a:p>
            <a:r>
              <a:rPr lang="en-US" altLang="en-US"/>
              <a:t>It assumed that object classes could be modeled as Gaussians</a:t>
            </a:r>
          </a:p>
        </p:txBody>
      </p:sp>
    </p:spTree>
    <p:extLst>
      <p:ext uri="{BB962C8B-B14F-4D97-AF65-F5344CB8AC3E}">
        <p14:creationId xmlns:p14="http://schemas.microsoft.com/office/powerpoint/2010/main" val="81799476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</TotalTime>
  <Words>3479</Words>
  <Application>Microsoft Office PowerPoint</Application>
  <PresentationFormat>On-screen Show (4:3)</PresentationFormat>
  <Paragraphs>737</Paragraphs>
  <Slides>90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90</vt:i4>
      </vt:variant>
    </vt:vector>
  </HeadingPairs>
  <TitlesOfParts>
    <vt:vector size="106" baseType="lpstr">
      <vt:lpstr>宋体</vt:lpstr>
      <vt:lpstr>宋体</vt:lpstr>
      <vt:lpstr>Arial</vt:lpstr>
      <vt:lpstr>Arial Black</vt:lpstr>
      <vt:lpstr>Arial Rounded MT Bold</vt:lpstr>
      <vt:lpstr>CMBX5</vt:lpstr>
      <vt:lpstr>Script MT Bold</vt:lpstr>
      <vt:lpstr>Symbol</vt:lpstr>
      <vt:lpstr>Tahoma</vt:lpstr>
      <vt:lpstr>Times</vt:lpstr>
      <vt:lpstr>Times (PCL6)</vt:lpstr>
      <vt:lpstr>Times New Roman</vt:lpstr>
      <vt:lpstr>Wingdings</vt:lpstr>
      <vt:lpstr>Default Design</vt:lpstr>
      <vt:lpstr>Equation</vt:lpstr>
      <vt:lpstr>Chart</vt:lpstr>
      <vt:lpstr>  Computer Vision   CSE 455 Content-Based Image Retrieval and the EM Algorithm  Linda Shapiro Professor of Computer Science &amp; Engineering Professor of Electrical Engineering</vt:lpstr>
      <vt:lpstr>Content-Based Image Retrieval </vt:lpstr>
      <vt:lpstr>Content-based Image Retrieval (CBIR)</vt:lpstr>
      <vt:lpstr>Applications</vt:lpstr>
      <vt:lpstr>What is a query?</vt:lpstr>
      <vt:lpstr>Some Systems You Can Try</vt:lpstr>
      <vt:lpstr>Google Image</vt:lpstr>
      <vt:lpstr>Microsoft Bing</vt:lpstr>
      <vt:lpstr>Problem with Text-Based Search</vt:lpstr>
      <vt:lpstr> Features</vt:lpstr>
      <vt:lpstr> Color Histograms</vt:lpstr>
      <vt:lpstr>Gridded Color</vt:lpstr>
      <vt:lpstr>  Color Layout   (IBM’s Gridded Color)</vt:lpstr>
      <vt:lpstr>Texture Distances</vt:lpstr>
      <vt:lpstr> Laws Texture</vt:lpstr>
      <vt:lpstr>Shape Distances</vt:lpstr>
      <vt:lpstr>Global Shape Properties: Projection Matching</vt:lpstr>
      <vt:lpstr>Global Shape Properties: Tangent-Angle Histograms</vt:lpstr>
      <vt:lpstr>Boundary Matching</vt:lpstr>
      <vt:lpstr> Del Bimbo Elastic Shape Matching</vt:lpstr>
      <vt:lpstr> Regions and Relationships</vt:lpstr>
      <vt:lpstr>Blobworld (Carson et al, 1999)</vt:lpstr>
      <vt:lpstr>Tiger Image as a Graph  (motivated by Blobworld)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Weakness of Low-level Features</vt:lpstr>
      <vt:lpstr>Yi Li’s Overall Approach</vt:lpstr>
      <vt:lpstr>Building Features:  Consistent Line Clusters (CLC)</vt:lpstr>
      <vt:lpstr>Experimental Evaluation</vt:lpstr>
      <vt:lpstr>Experimental Evaluation    Well-Patterned Buildings</vt:lpstr>
      <vt:lpstr>Experimental Evaluation    Non-Well-Patterned Buildings</vt:lpstr>
      <vt:lpstr>Experimental Evaluation    Non-Well-Patterned Non-Buildings</vt:lpstr>
      <vt:lpstr>Experimental Evaluation Well-Patterned Non-Buildings (false positives)</vt:lpstr>
      <vt:lpstr>Experimental Evaluation (CBIR)</vt:lpstr>
      <vt:lpstr>Experimental Evaluation (CBIR)         False positives from Yellowstone</vt:lpstr>
      <vt:lpstr>Machine Learning!</vt:lpstr>
      <vt:lpstr>Clustering</vt:lpstr>
      <vt:lpstr>K-Means Clustering</vt:lpstr>
      <vt:lpstr>K-Means Example 1</vt:lpstr>
      <vt:lpstr>K-Means Example 2</vt:lpstr>
      <vt:lpstr>K-Means Example 3</vt:lpstr>
      <vt:lpstr>K-means Variants</vt:lpstr>
      <vt:lpstr>K-Means </vt:lpstr>
      <vt:lpstr>K-Means Example</vt:lpstr>
      <vt:lpstr>K-Means Example</vt:lpstr>
      <vt:lpstr>K-Means  EM</vt:lpstr>
      <vt:lpstr>What is a covariance matrix</vt:lpstr>
      <vt:lpstr>1-D EM with Gaussian Distributions</vt:lpstr>
      <vt:lpstr>Expectation</vt:lpstr>
      <vt:lpstr>PowerPoint Presentation</vt:lpstr>
      <vt:lpstr>Maximization</vt:lpstr>
      <vt:lpstr>Multi-Dimensional Expectation Step for Color Image Segmentation</vt:lpstr>
      <vt:lpstr>Multi-dimensional Maximization Step for Color Image Segmentation</vt:lpstr>
      <vt:lpstr>Full EM Algorithm Multi-Dimensional</vt:lpstr>
      <vt:lpstr>EM Applications</vt:lpstr>
      <vt:lpstr>Blobworld: Sample Results</vt:lpstr>
      <vt:lpstr>EM Classifier Approach Object Class Recognition using Images of Abstract Regions</vt:lpstr>
      <vt:lpstr>Problem Statement</vt:lpstr>
      <vt:lpstr>Image Features for Object Recognition</vt:lpstr>
      <vt:lpstr>Abstract Regions</vt:lpstr>
      <vt:lpstr> Abstract Regions </vt:lpstr>
      <vt:lpstr>Model Initial Estimation</vt:lpstr>
      <vt:lpstr>EM Classifier: the Idea</vt:lpstr>
      <vt:lpstr>EM Algorithm</vt:lpstr>
      <vt:lpstr>1-D EM with Gaussian Distributions</vt:lpstr>
      <vt:lpstr>Standard EM to EM Classifier</vt:lpstr>
      <vt:lpstr>EM Classifier</vt:lpstr>
      <vt:lpstr>1. Initialization Step (Example)</vt:lpstr>
      <vt:lpstr>2. Iteration Step (Example)</vt:lpstr>
      <vt:lpstr>Recognition</vt:lpstr>
      <vt:lpstr>Combining different types of  abstract regions: First Try</vt:lpstr>
      <vt:lpstr>Experiments (on 860 images)</vt:lpstr>
      <vt:lpstr>ROC Charts:  True Positive vs. False Positive</vt:lpstr>
      <vt:lpstr>Sample Retrieval Results</vt:lpstr>
      <vt:lpstr>Sample Results (Cont.)</vt:lpstr>
      <vt:lpstr>Sample Results (Cont.)</vt:lpstr>
      <vt:lpstr>Sample Results (Cont.)</vt:lpstr>
      <vt:lpstr>Summary</vt:lpstr>
      <vt:lpstr>Weakness of the EM Classifier Approach</vt:lpstr>
    </vt:vector>
  </TitlesOfParts>
  <Company>UW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Kadir Operator Saliency, Scale and Image Description  Timor Kadir and Michael Brady University of Oxford</dc:title>
  <dc:creator>cse</dc:creator>
  <cp:lastModifiedBy>shapiro</cp:lastModifiedBy>
  <cp:revision>30</cp:revision>
  <dcterms:created xsi:type="dcterms:W3CDTF">2007-04-05T03:29:23Z</dcterms:created>
  <dcterms:modified xsi:type="dcterms:W3CDTF">2020-05-04T22:02:47Z</dcterms:modified>
</cp:coreProperties>
</file>