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ink/ink2.xml" ContentType="application/inkml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8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9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0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11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1"/>
  </p:notesMasterIdLst>
  <p:sldIdLst>
    <p:sldId id="256" r:id="rId2"/>
    <p:sldId id="447" r:id="rId3"/>
    <p:sldId id="327" r:id="rId4"/>
    <p:sldId id="328" r:id="rId5"/>
    <p:sldId id="288" r:id="rId6"/>
    <p:sldId id="289" r:id="rId7"/>
    <p:sldId id="329" r:id="rId8"/>
    <p:sldId id="330" r:id="rId9"/>
    <p:sldId id="361" r:id="rId10"/>
    <p:sldId id="350" r:id="rId11"/>
    <p:sldId id="351" r:id="rId12"/>
    <p:sldId id="367" r:id="rId13"/>
    <p:sldId id="401" r:id="rId14"/>
    <p:sldId id="411" r:id="rId15"/>
    <p:sldId id="418" r:id="rId16"/>
    <p:sldId id="417" r:id="rId17"/>
    <p:sldId id="419" r:id="rId18"/>
    <p:sldId id="420" r:id="rId19"/>
    <p:sldId id="421" r:id="rId20"/>
    <p:sldId id="423" r:id="rId21"/>
    <p:sldId id="442" r:id="rId22"/>
    <p:sldId id="424" r:id="rId23"/>
    <p:sldId id="425" r:id="rId24"/>
    <p:sldId id="443" r:id="rId25"/>
    <p:sldId id="444" r:id="rId26"/>
    <p:sldId id="426" r:id="rId27"/>
    <p:sldId id="427" r:id="rId28"/>
    <p:sldId id="428" r:id="rId29"/>
    <p:sldId id="429" r:id="rId30"/>
    <p:sldId id="430" r:id="rId31"/>
    <p:sldId id="431" r:id="rId32"/>
    <p:sldId id="432" r:id="rId33"/>
    <p:sldId id="433" r:id="rId34"/>
    <p:sldId id="434" r:id="rId35"/>
    <p:sldId id="435" r:id="rId36"/>
    <p:sldId id="436" r:id="rId37"/>
    <p:sldId id="437" r:id="rId38"/>
    <p:sldId id="448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449" r:id="rId47"/>
    <p:sldId id="312" r:id="rId48"/>
    <p:sldId id="313" r:id="rId49"/>
    <p:sldId id="314" r:id="rId50"/>
    <p:sldId id="315" r:id="rId51"/>
    <p:sldId id="316" r:id="rId52"/>
    <p:sldId id="317" r:id="rId53"/>
    <p:sldId id="318" r:id="rId54"/>
    <p:sldId id="450" r:id="rId55"/>
    <p:sldId id="451" r:id="rId56"/>
    <p:sldId id="321" r:id="rId57"/>
    <p:sldId id="322" r:id="rId58"/>
    <p:sldId id="452" r:id="rId59"/>
    <p:sldId id="324" r:id="rId60"/>
    <p:sldId id="453" r:id="rId61"/>
    <p:sldId id="454" r:id="rId62"/>
    <p:sldId id="455" r:id="rId63"/>
    <p:sldId id="456" r:id="rId64"/>
    <p:sldId id="457" r:id="rId65"/>
    <p:sldId id="458" r:id="rId66"/>
    <p:sldId id="331" r:id="rId67"/>
    <p:sldId id="332" r:id="rId68"/>
    <p:sldId id="333" r:id="rId69"/>
    <p:sldId id="334" r:id="rId70"/>
    <p:sldId id="335" r:id="rId71"/>
    <p:sldId id="336" r:id="rId72"/>
    <p:sldId id="337" r:id="rId73"/>
    <p:sldId id="338" r:id="rId74"/>
    <p:sldId id="339" r:id="rId75"/>
    <p:sldId id="340" r:id="rId76"/>
    <p:sldId id="341" r:id="rId77"/>
    <p:sldId id="342" r:id="rId78"/>
    <p:sldId id="343" r:id="rId79"/>
    <p:sldId id="446" r:id="rId80"/>
    <p:sldId id="461" r:id="rId81"/>
    <p:sldId id="462" r:id="rId82"/>
    <p:sldId id="463" r:id="rId83"/>
    <p:sldId id="464" r:id="rId84"/>
    <p:sldId id="465" r:id="rId85"/>
    <p:sldId id="466" r:id="rId86"/>
    <p:sldId id="467" r:id="rId87"/>
    <p:sldId id="468" r:id="rId88"/>
    <p:sldId id="469" r:id="rId89"/>
    <p:sldId id="470" r:id="rId90"/>
    <p:sldId id="471" r:id="rId91"/>
    <p:sldId id="472" r:id="rId92"/>
    <p:sldId id="473" r:id="rId93"/>
    <p:sldId id="474" r:id="rId94"/>
    <p:sldId id="475" r:id="rId95"/>
    <p:sldId id="476" r:id="rId96"/>
    <p:sldId id="477" r:id="rId97"/>
    <p:sldId id="478" r:id="rId98"/>
    <p:sldId id="479" r:id="rId99"/>
    <p:sldId id="480" r:id="rId100"/>
    <p:sldId id="481" r:id="rId101"/>
    <p:sldId id="482" r:id="rId102"/>
    <p:sldId id="483" r:id="rId103"/>
    <p:sldId id="543" r:id="rId104"/>
    <p:sldId id="548" r:id="rId105"/>
    <p:sldId id="544" r:id="rId106"/>
    <p:sldId id="549" r:id="rId107"/>
    <p:sldId id="550" r:id="rId108"/>
    <p:sldId id="551" r:id="rId109"/>
    <p:sldId id="545" r:id="rId110"/>
    <p:sldId id="552" r:id="rId111"/>
    <p:sldId id="553" r:id="rId112"/>
    <p:sldId id="546" r:id="rId113"/>
    <p:sldId id="554" r:id="rId114"/>
    <p:sldId id="555" r:id="rId115"/>
    <p:sldId id="556" r:id="rId116"/>
    <p:sldId id="547" r:id="rId117"/>
    <p:sldId id="557" r:id="rId118"/>
    <p:sldId id="558" r:id="rId119"/>
    <p:sldId id="559" r:id="rId1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5440" autoAdjust="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532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529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3T17:19:12.5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16081 14447 144 0,'9'42'40'0,"-9"-42"-61"16,0 0-15-16,0 0-2 15,0 0 20-15,0 0 62 16,0 0 34-16,0 0 56 16,-1 0 13-16,1 0-16 15,-2-1-15-15,1 1-26 16,0 0-11-16,0-1-11 0,0 0-7 16,0 0-14-16,0 1-7 15,-1-2-11-15,1 2-5 16,0 0-11-16,0 0-4 15,0 0-2-15,0 0 4 16,-1 0-1-16,1 0-1 16,0 0-3-16,0 0-6 15,0 0-2-15,0 0-2 16,0 0 0-16,-1 0-1 0,2 0 3 16,0 0 1-16,0 0 1 15,4-1 1-15,14 0-1 16,33 1 0-16,-28-2 0 15,-2 0 0-15,-2-1 0 16,0 1-1-16,-6-2 1 16,-3 2-1-16,1-1 0 15,-2 2 0-15,-5 1 0 16,2 0-1-16,-3-2 1 16,-3 2 0-16,0 0 1 15,0 0 0-15,0 0 1 16,2 0 0-16,9 0 0 15,-3 0 0-15,8 0-1 16,25 2 1-16,-30-2-1 16,4-2 0-16,-1 2 0 15,3 0 0-15,1 0 0 16,-2 3 0-16,3-3 0 0,1 0 0 16,6 0 1-16,2-3 0 15,-3 0 0-15,2 0-1 16,-10 0 0-16,-4 2-1 15,-4 0 0-15,-2 0 1 16,-1 0 0-16,4 2 1 16,1-1 1-16,0 1 0 15,11 0 0-15,-4-1-1 0,7 0 1 16,-2 0 0-16,-6-2-1 16,3-1 1-16,-7 2 2 15,1 1 1-15,-4 1 1 16,-4-1-1-16,4 2-1 15,-3-2 0-15,3 0 2 16,1 0-1-16,2 0 0 16,3 0-2-16,-2 0-1 15,2 1 1-15,2-1-1 16,-1 1 0-16,1-2-1 16,2 2 1-16,1 2-1 15,1-1 0-15,3-1-1 16,-1 0 1-16,2-1-1 15,-1 1 1-15,1 0-1 16,0 1 1-16,-3-2-1 16,2 0 1-16,-3 0-1 15,-1-2 0-15,3 2 0 0,-6-2 1 16,2 0-1-16,0 0 0 16,-1 0 1-16,5 1-1 15,4 0 1-15,1 0-1 16,0-1 0-16,-2 2 0 15,-1-4 0-15,-3 5 0 16,-2-1 0-16,-2 0 0 16,0 5 0-16,5-5 1 15,-6 1-1-15,5-4 1 0,0-2-1 16,-3-1 1-16,3 0 0 16,-1 4 0-1,-2-2 3-15,0 4 2 0,0-3 2 16,0 3 0-16,-4 0-1 15,-4 0-1-15,-2 1 4 16,-6 0 0-16,-1-1 4 16,-1 1 0-16,-2-1-3 15,0 0-3-15,0 0-3 16,15 8-1-16,37 18 0 16,-28-22 0-16,2 2 4 15,1-1 5-15,2-2 6 16,1 1 2-16,1-2-2 15,0-1-4-15,1-1-7 16,-2 0-2-16,5-1-2 16,2 0 0-16,2-1-2 0,4-1 1 15,-3 1-2-15,-1 0 1 16,1-3 1-16,-3 2 0 16,0-1 3-16,-6 1 1 15,-4 0 1-15,1 2 0 16,-1-1-2-16,7 1-2 15,-1 0-1-15,2-4-1 16,0 0-1-16,1 1-1 16,3-3 0-16,-2 0 1 15,0 1-1-15,0 0 0 0,-1 1 1 16,1 0-1-16,-6-1 0 16,1-2 1-16,-3 4-1 15,1-2 1-15,3 2-1 16,0 2 1-16,0 1-1 15,-3 0 1-15,-1 1-1 16,-3 1 1-16,0 1-1 16,0 2 1-16,2 0-1 15,1 2 1-15,0-3 0 16,-1 2 0-16,-1-4 0 16,-6 0 0-16,5-1 0 15,1 4-1-15,3-1 1 16,3 1 0-16,-2 0 0 15,3-1 0-15,1-1-1 16,1 3 1-16,2-3 0 16,0 0-1-16,-2-2 1 0,-3-2-1 15,0 1 1-15,-1-2 0 16,-1 1 0-16,2-2-1 16,9-1 0-16,3 1 1 15,3-2-1-15,4 1 1 16,-6 0-1-16,0 1 1 15,-5 1 4-15,-7 1 2 16,-4-1 4-16,-3 3 2 16,-5 0-4-16,2 0-1 0,3-1-4 15,-3-2-1-15,5 1-2 16,-1-4 0-16,2 2 0 16,1-2-1-16,2 1 1 15,1 3-1-15,-1-2 0 16,1 2 0-16,1 2 0 15,-3 0 0-15,0 1 0 16,-1 2-1-16,-2-3 1 16,1 3-2-16,3 0 1 15,-3-1 0-15,1 1 0 16,0 2 1-16,-7-1-1 16,1 3 1-16,0 0 0 15,-4 0 0-15,-1-4-2 16,-5 1-6-16,-6-2-20 15,-1-1-18-15,0 5-88 16,4 3-123-16,4 9 167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3T17:28:50.9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7318 4701 292 0,'-4'2'73'0</inkml:trace>
  <inkml:trace contextRef="#ctx0" brushRef="#br0" timeOffset="1168.066">7297 4708 268 0,'-8'4'141'0,"1"-2"-33"0,0-1-68 16,1-1-14-16,2-1-16 15,-1 0-3-15,1-1 4 16,1-1 5-16,0 2 10 16,-1 0 3-16,2 0-6 15,0 0-6-15,0 0-10 16,1-1-2-16,1 2 0 15,1-1 2-15,1 0 0 16,-1-1 1-16,0-1-4 16,0 1-1-16,-1 1-1 15,1 0 0-15,0 1 4 16,2 0 0-16,-1 0 4 16,-1 0 2-16,1-1 7 15,2 0 2-15,2-1 0 16,0 1-2-16,4 0-9 0,5-1-5 15,28-4-2-15,-26 5-1 16,-6 1 2-16,1 0 3 16,-1 0 14-16,2 1 8 15,1-1 7-15,-2 1 2 16,3 0-7-16,0 0-4 16,-1 1-2-16,1 0 3 15,-2 3 3-15,1-3 0 16,-2 1-3-16,2 1-5 15,-1-2-6-15,0 3-2 0,-1 3-2 16,2-1 2-16,1 0 5 16,-1-2 2-16,-1 0 8 15,-4 0 3-15,2 0 1 16,0 3-4-16,3-3-9 16,1 3-5-16,2 0-7 15,2-2-2 1,-5 0 2-16,0-3 0 0,1-1 2 15,0-2 1-15,2 0 0 16,1 2-1-16,-2-6 0 16,-1 0-2-16,1-2-1 15,-2-1-1-15,1 3-2 16,-3 1 0-16,1 2 0 16,3 0-1-16,0-4-2 15,5 5 0-15,2-1-2 16,0-4 1-16,4 1 0 0,0-2 0 15,-3 0 0-15,0 5 0 16,-1-4-1-16,-2 3 1 16,3-5-1-16,0-1 0 15,1 3 1-15,-4-4-1 16,1 2 0-16,-2 3 1 16,-3-1 0-16,-1 2 0 15,-3-1-1-15,-1 2 1 0,5-2-1 16,1 1 0-16,4 1 0 15,2-2 0-15,3 1 0 16,-1 0 0-16,1-1 1 16,-3 0 0-16,-1 2 1 15,-2 0 0-15,-4-1 0 16,5 2-1-16,-6 1 1 16,-2 0 1-16,1 0 0 15,-4-1 1-15,3 2 2 16,1-1 2-16,0 4 1 15,4 2 0-15,3-4-1 16,-2 4-3-16,1-3-2 16,-1 1-1-16,3-1 0 15,2 0 1-15,0 1 0 16,1-3 1-16,-4-1 1 16,0 0-1-16,-4 1-2 15,-3-1 1-15,0 2-1 0,-3 1 0 16,0-2 0-16,2 4-1 15,-1-4 0-15,-2 1 0 16,-2-2 0-16,-3 1 1 16,2 3 1-16,-5-2 1 15,2 1 2-15,-1-3 1 16,-4 0 0-16,0 0-1 16,0 0-4-16,0 0-4 0,0 0-27 15,0 0-38-15,2 0-139 16,3-1-163-16,20-5 228 15</inkml:trace>
  <inkml:trace contextRef="#ctx0" brushRef="#br0" timeOffset="7399.416">3417 7435 429 0,'-1'0'202'0,"2"0"-25"0,5 3-188 15,-6-3-2-15,0 0 0 16,0 0 1-16,0 0 12 16,0 0 13-16,0 0 38 15,0 0 16-15,0 0 33 16,0 0 0-16,0 0-18 16,0 0-11-16,4 1-25 15,-2-1-9-15,-2 0-5 16,0 0 1-16,0 0 4 15,0 0 1-15,0 0-13 16,0 0-6-16,-1 0-12 16,0 0-4-16,-24 0-1 15,-33 3-1-15,23-1 0 16,-3 4-1-16,0 2 0 16,0 0 0-16,1 7-1 15,5 0 1-15,4 2-2 0,5 5-1 16,5 1 1-16,3 4-1 15,5 0 0-15,6 0 0 16,5 5-1-16,4 7 0 16,8 1 0-16,6 1 0 15,8-3 2-15,6-1 0 16,11 9 1-16,-1 6 1 16,0 5 1-16,-4 4 1 0,-6-4 0 15,-8-4-1-15,-7-7-1 16,-7-10 0-16,-9-7 2 15,-2-7 0-15,-3 0 2 16,-3-1-1-16,-5-6 0 16,-2-1-3-16,-10-7-1 15,-1 0-1-15,-3-7 2 16,-1-3 0-16,2-6 1 16,-1-3 0-16,2-2 2 15,1-1-1-15,2 4-1 16,3-5 1-16,4 1 0 15,6-1 0-15,4-5 0 16,3 3 0-16,8-6 0 16,1-5 0-16,5-3 0 15,0-4 1-15,1 0-1 16,0 0-1-16,1-2 2 16,0 0-1-16,0-3 2 0,0 4 0 15,-3 6 2-15,1 1 0 16,1 4 0-16,-2-4-1 15,5 0-2-15,3-1 1 16,1-3-1-16,3 4 0 16,-2 4 0-16,-1 2 0 15,-4 7 0-15,-7 4-2 16,2 1 0-16,-7 3-1 16,0 4-35-16,-1 2-56 15,-3-6-211-15,2-1 195 0</inkml:trace>
  <inkml:trace contextRef="#ctx0" brushRef="#br0" timeOffset="9397.654">2224 7625 661 0,'7'5'310'15,"1"-6"-64"-15,6 1-355 16,9-2-119-16,0 2-15 16,-2 4 36-16,-5-1 73 15,-7-2 208-15,-2 1 65 0,-1-2 54 16,0-4 6-16,-2 1-70 16,3-4-33-16,-4-2-44 15,-8-2-14-15,-2-7-19 16,-9-1-7-16,-8 0-6 15,-4-2-1-15,-10 7-1 16,-2 4-2-16,-2 5-2 16,1 4-2-16,-2 6-4 15,3 3-3-15,4 10 0 16,2 5 2-16,3 5 1 16,2-3 2-16,8 3 1 15,1 0 1-15,15 5 0 16,7 3 2-16,8 4 2 15,6-1 2-15,1-1 1 16,5 4-1-16,6 6-3 16,-3 4 0-16,8 3 0 15,-3 3 0-15,-3-1 1 0,2-4-1 16,-11-5 2-16,-7-6 2 16,-9-10 21-16,-4-6 8 15,-7 0 2-15,-2-2 0 16,-5-1-26-16,-5 0-10 15,-2-8-5-15,1-2 1 16,-1-10 4-16,6-3 8 16,3-2 12-16,0-6 10 15,4 0 18-15,-4-2-1 16,5 1-6-16,3-1-10 0,7-4-21 16,4-2-3-16,4-9-2 15,2-1 1-15,2-2 5 16,2 0 3-16,6-5 5 15,0-7-1-15,4-11-3 16,5 1-3-16,1-10-5 16,3-1-1-16,-8 4 0 15,-2 3-1-15,-7 8 1 16,-6 3-1-16,-5-1-5 16,-5 4-22-16,-3 3-124 15,-5 4-138-15,-2 0 173 16</inkml:trace>
  <inkml:trace contextRef="#ctx0" brushRef="#br0" timeOffset="9985.635">2522 7752 1093 0,'-6'3'327'0,"8"-3"-538"16,4 1-74-16,5 6-23 16,-4 3 49-16,3 5 225 0,-2 0 104 15,2 0 110-15,3-3 6 16,3 0-17-16,1-2-21 16,2-3-60-16,1 1-20 15,-1 1-30-15,2 4-12 16,-2 3-11-16,2 4-3 15,3 4-3-15,-2 1 1 16,-1 8-2-16,-5 0-1 16,-2-2-23-16,-4 4-26 15,-4-4-72-15,2 1-51 0,-7-5 99 16</inkml:trace>
  <inkml:trace contextRef="#ctx0" brushRef="#br0" timeOffset="10351.916">2805 7611 857 0,'39'42'278'16,"-42"-26"-350"-16,0 12-63 16,-4 12 10-16,-8 1 11 15,-3 1 113-15,-5-5 53 16,-6 4 61-16,4 8 22 15,-6 3 2-15,2 5-17 16,0 4-53-16,1 3-24 16,-2-4-31-16,0 1-31 0,2 1-308 15,1-1 239-15</inkml:trace>
  <inkml:trace contextRef="#ctx0" brushRef="#br0" timeOffset="29027.148">7467 8266 116 0,'3'-2'53'0,"1"-3"-18"0,0 2-28 16,-2 0-4-16,-1 2 13 16,-1 0 24-16,1 0 46 15,-1 0 19-15,0 0-2 16,0-1-23-16,0 1-45 15,0 0-19-15,0 0-1 16,0-1 3-16,-1-3 11 16,0 2 4-16,0 1-2 15,0 1-3-15,0 0-10 16,0 0-8-16,1 0-7 16,0 0-1-16,0 0 4 15,0-1 4-15,0 1 16 16,0 0 11-16,0 0 18 15,0 0 8-15,0 0 2 16,0-1-5-16,0 1-16 16,0-7-10-16,0-6-20 15,0-1-5-15,-3-28-6 16,0 26 1-16,-6 1-1 0,-1 4 2 16,-4-6 0-16,0 0 0 15,-4-2-1-15,-3 1-2 16,1 3-4-16,-5 3-5 15,2 3-6-15,0-1-4 16,-2 4-6-16,1-1 2 16,-3 2-1-16,-2 2 3 15,-2 4-2-15,3 6-5 0,-4-2-7 16,2 4-1-16,2-2 7 16,0 1 6-16,3 3 9 15,-1 0 2-15,2 1 2 16,-1-1 1-16,2 2-2 15,-2 3-3-15,1 2-9 16,-1 1-1-16,1 0 6 16,2 0 2-16,-1 5 11 15,6 5 1-15,0 3 0 16,-4 0-1-16,5 2 1 16,1-4 1-16,-1-1 0 15,1 2 1-15,1 3 0 16,-2 1 0-16,6 3 2 15,4-1 1-15,5-6 2 16,2 0 1-16,5 0 1 16,0 2 0-16,3 1-1 0,-1 2 0 15,0-4 0-15,1-1 1 16,-2-1 8-16,0-5 4 16,-5-2 13-16,1 0 1 15,4 2-3-15,1-2-4 16,7 2-11-16,0-3-2 15,5-4 2-15,0 1 1 16,4-5 4-16,2-2-1 16,0-4 2-16,3 1 0 15,-5-1-2-15,0 0 0 0,-1 1-1 16,-2-2 2-16,4-6 4 16,0 0 1-16,3-9-1 15,5 0-4 1,-1 1-7-16,0-3-2 0,-3-4-4 15,-4-4-1-15,-1-5-1 16,-4 0 2-16,1 0 0 16,2 3 0-16,-1 1-2 15,1 1-1-15,-1 0-3 16,-4-2 0-16,1 3-1 16,-2 2 1-16,0-3-1 15,0 3 1-15,0-2-1 16,0-4 1-16,-1 2 0 15,0 0 1-15,-2-2-1 16,-2 1 0-16,1 4 0 16,-4-3 0-16,0 3 1 0,-1-3 0 15,-1-8 1-15,1 1-1 16,-2-4-1-16,0-2 0 16,-3 6-1-16,3 2 1 15,-4 1 1-15,-1 0 1 16,-1-1 4-16,-3-1 2 15,-4-1-1-15,-1-3 0 16,-1-1-6-16,-2-1-2 16,2 12-4-16,-1-2-1 0,-3 3-3 15,-1 0 0-15,-3-3 0 16,-2 3-1-16,-4 1-3 16,0 1-10-16,-4 3-36 15,1 1-54-15,3 5 72 16</inkml:trace>
  <inkml:trace contextRef="#ctx0" brushRef="#br0" timeOffset="30482.398">7137 6768 212 0,'0'-2'157'0,"0"2"-6"0,0 2 1 15,0-2-5-15,0 0-34 16,0 0-20-16,0 0-36 16,-2 0-12-16,1-1-16 15,0 1-7-15,0-1-9 16,0 0-6-16,-10 0-2 15,-6 0 3-15,-29-5 6 16,25 4 2-16,5-2-2 16,-2 1-4-16,3 3-4 15,-3 0-1-15,1 1-2 16,1 2 0-16,-4 3-4 16,1 2-2-16,-2 5 0 15,3 1-1-15,1 8 1 16,1-2 0-16,5 3 0 15,-3 4 0-15,9-1 0 0,-3 3 1 16,5 2-2 0,4 6 0-16,-1 2 0 0,8 2 0 15,2-2-1-15,2-6 2 16,2-1 0-16,2 0 1 16,-1-4 2-16,2 2 0 15,-3-3 1-15,-1-5 0 16,1 0-1-16,-2-2 0 15,3-5 0-15,-1-3 0 16,1 1-1-16,0-2 1 0,1-1 2 16,3 0 0-16,4-6 3 15,4-3 1-15,1-2 5 16,-1-4 0-16,0-5 8 16,0-3-2-16,3-2-3 15,1-5-2-15,1 0-8 16,2-6-1-16,0-3-1 15,3 3 0-15,-2-4 1 16,-2 1 2-16,-4 6 8 16,-3 0 2-16,-3 7 4 15,-3-4-2-15,-4-1-6 16,-1-3-2-16,-6-3-1 16,2 0 1-16,-5-2 0 15,-3 3 1-15,-2 3 2 16,0 3 8-16,-1 3 5 15,-1 3 2-15,-2 0 1 0,-4-1-9 16,-4 1-2-16,-2-4-2 16,-7-3-7-16,-2-1-2 15,-3 3-1-15,-1 4 2 16,1 1 3-16,2 2 0 16,-1 1 3-16,2-1-2 15,1 4-3-15,0 0-3 16,-2 5-7-16,0 0-6 15,-2 3-22-15,1 1-12 0,-3 2-20 16,-1 1-8-16,6 2-2 16,-2-2 0-16,0 0-29 15,0-2-49-15,-12 1 98 16</inkml:trace>
  <inkml:trace contextRef="#ctx0" brushRef="#br0" timeOffset="31275.406">6965 6958 455 0,'-7'-2'186'0,"2"2"-125"16,1 0-51-16,-4 2-61 15,0 2-23-15,-6 2-15 16,1 0 14-16,3-1 44 16,0 1 27-16,5-2 30 15,-1-1 7-15,2-2 10 16,2 0 0-16,1-1-6 15,1 0-8-15,-1 0-23 16,1-1-9-16,0 0-4 16,-1 0 2-16,1 0 4 15,0 1 2-15,0 0 5 16,0 0 2-16,0 0 4 16,0 0 1-16,0 0 3 15,0 0 3-15,0 0 3 0,0 0-3 16,0 0-7-1,0 0-5-15,0 0 5 0,0 0 5 16,10 1 10-16,10 0 3 16,37 5-5-16,-27-6 2 15,4 0 5-15,1 0 2 16,1-1 0-16,-1 0-5 16,-9-1-3-16,2 2 2 15,-8 3 8-15,-5-1 2 16,-2 0-4-16,2 2-7 15,0-2-14-15,-2-1-3 0,0 0-4 16,-5-1 0-16,-5 0 2 16,1 3 6-16,-4-2 11 15,0-1 3-15,0 0-10 16,0 0-21-16,-1 0-67 16,-1 0-44-16,1 2-71 15,-8 15-24-15,-15 24 130 16</inkml:trace>
  <inkml:trace contextRef="#ctx0" brushRef="#br0" timeOffset="43824.556">10604 11460 140 0,'2'3'103'16,"-2"-2"1"-16,0 0-11 16,0-1-4-16,0 0-1 15,0 0-1-15,0 0-4 16,0 0-3-16,0 0-11 16,0 0-6-16,0 0-13 15,0 0-8-15,0 0-12 16,0 0-3-16,0 0-3 15,0 0 3-15,0-1 3 16,0 1 1-16,0 0 2 16,0-1 1-16,0 1 1 15,0 0-2-15,0 0-4 0,0 0-10 16,-2-1-10-16,1 0-4 16,0 0-4-16,-2-1 5 15,-11-2 6-15,0-1 3 16,-34-9-2-16,30 9-2 15,-7 0-6-15,-7 1-3 16,2 3-2-16,-4 0 0 16,1 2 0-16,2 3-1 15,1-1 1-15,1 1 0 0,6-3 1 16,3 0 2-16,1-2 1 16,4 0 1-16,0-2-1 15,-3 1-1-15,3 0-1 16,-4-2 0-16,0 2-1 15,0-1 0-15,-3-1-1 16,0 3 1-16,-7-3 6 16,4 4 4-16,-1 0 10 15,-1 0 5-15,4 0 1 16,-3 0-3-16,1-1-9 16,1 0-2-16,2-1-6 15,0 1 1-15,5-2 6 16,0 0 5-16,1 1 9 15,1-1 1-15,-2 0-2 16,-1 1-3-16,-2-1-6 16,0 0-3-16,-2-1-3 15,3-1-4-15,-2-1-1 0,-2 2 0 16,5 0 1-16,-3 4 1 16,2-3-1-16,6 2 1 15,-6 0-4-15,1 0 0 16,-1 1-2-16,-3-2 0 15,4 3-1-15,-5 0 1 16,0 1 0-16,0 1 0 16,0-1 1-16,1-2 1 0,1 2 1 15,-1 1 2-15,-2-2-1 16,3 1 0-16,2-1 0 16,-8-1-1-16,7 0-1 15,-3 0-2-15,-3-1 0 16,5 2 1-16,-5-1 2 15,0-1 1-15,0-1 2 16,0-1-1-16,4 2-2 16,1-1 0-16,-3 2-4 15,3-2 0-15,-4 2-2 16,1 0 0-16,1 0 0 16,-3-2 0-16,5 1 0 15,4 1 1-15,-2 0 0 16,4 1 0-16,0 1-1 15,-4-2 1-15,5 0 1 16,-2-4 0-16,-3 0 2 16,0-1 1-16,-3 1 1 0,1 2-1 15,1 2-1-15,3-1-1 16,-4-2-2-16,0-1 0 16,-2-2 0-16,-1 3 0 15,1-1 1-15,1 2-1 16,4 1 0-16,-1-3 0 15,1 4-1-15,-2 0-1 16,0 0 0-16,-1 2-1 16,-1-4 2-16,2 2-1 0,5 2 1 15,-3-2 0-15,5-2 0 16,2 4 1-16,-4-4 0 16,4 2 0-16,0 0 0 15,-3-2-1-15,1 1 0 16,-4-1 1-16,3 2 0 15,-4-1 0-15,-3-2 0 16,2 1-1-16,-6-1 0 16,0 0 1-16,-3 2-1 15,-1-1 0-15,2-1-1 16,0 2 1-16,1-4-1 16,1 0-1-16,-1 0 0 15,-2 2-1-15,4 2 1 16,-1 0 1-16,-1 1-1 15,1 0 0-15,-6-3-3 16,-4 3-3-16,-3-3-3 0,-2 2-3 16,-1 3-1-16,1-1 1 15,2 7 4-15,2-1 3 16,6-2 3-16,3-2 2 16,4 2-1-1,5 1-1-15,4 3-1 0,2 0-1 16,5 0-5-16,-5 4-4 15,5 4 0-15,0 5-1 16,1 9 7-16,0 3 3 16,0 2 2-16,-4 4 1 0,0 7 0 15,1 3-3-15,-1 3-2 16,6-4 0-16,0-3 0 16,-3 0 4-16,1 4 3 15,1 0 0-15,1-2 1 16,2 2-1-16,-1-1 0 15,2 5 1-15,2-2 0 16,0 3 0-16,1-3 0 16,1 4 0-16,-3-4 0 15,0 3 0-15,2 4 0 16,-2-2 0-16,5 0 1 16,-2-4-1-16,3-1 2 15,1 0 0-15,-2 1 0 16,3 1 1-16,-4 2-1 15,-2-1 0-15,1 0 0 16,-2-3-1-16,1-8 0 0,2-5 0 16,-2 3-1-16,3 0 0 15,-2-1 0-15,3 4 0 16,-3 0 2-16,-3 3-1 16,6 3 0-16,-1-1 0 15,3 4-1-15,-2-3 0 16,-5 1 0-16,6-3 0 15,-3-4 0-15,4-1 0 16,-3-5 0-16,-4 5 1 0,0-6-1 16,4-2 2-16,0-6 0 15,-2-5 0-15,2 1 0 16,-6-1-1-16,1-3-1 16,1 1 0-16,-2-3 0 15,1-1 0-15,2 2 0 16,0-3 0-1,4-3 1-15,-2 2 1 0,1-7-1 16,2 0 1-16,-1 1-1 16,3-1 0-16,3 3 0 15,-2-1 0-15,4 2-1 16,-2 1 1-16,-2 3 0 16,1-1 0-16,-3 1 0 15,-1 0 0-15,-1-2 0 16,-1 0 0-16,-3-5 0 15,-1 1 1-15,-1-3 0 0,1 0 0 16,-1 2-1-16,0 0 1 16,-1 3 0-16,0-1 0 15,0 2-1-15,1-3 0 16,0-1 0-16,0-1-1 16,0-4 0-16,3 0-1 15,1 3 0-15,1-1 1 16,5 1 0-16,2 0 1 15,6 2 1-15,1 0 0 0,7-1-1 16,-1 0 0-16,6-4 0 16,2 3 0-16,1 2-1 15,-1 0 1-15,-2 2 0 16,2-4-1-16,0 0 1 16,3 0 0-16,2-1-1 15,1 0 0-15,6 3 2 16,0 1-1-16,3 1 2 15,0 0-1-15,-4 2-1 16,-3-3 1-16,1 3 0 16,-3 0 1-16,0-2 1 15,2 1 0-15,-1-4 0 16,0-3 0-16,3 1-1 16,2-1 1-16,0-1 1 15,2-1 1-15,-9-3-2 16,-1-2-1-16,-6 0-1 0,-2 1 0 15,3 1 0-15,0 1 0 16,5-1 0-16,0 0 0 16,2-1 0-16,-1 1-1 15,2-1 0-15,3 2-1 16,0 2 1-16,1 1 0 16,-5-2 1-16,-4 2 0 15,1 1-1-15,-2 0 0 16,4 1 0-16,5 0-1 0,-3 1 0 15,3 0 1 1,2-2 0-16,-3 4-1 0,3-3 0 16,-3 0 0-16,-4-2 1 15,0-3-1-15,-4 4 0 16,4-1 1-16,3 3 0 16,0 0 0-16,5-1 0 15,-1-1-1-15,1-3 0 16,1-2 0-16,-8-2 0 15,-2 0 0-15,-5 0 0 16,-2 0-1-16,2-7-1 16,3-2 1-16,2-7-1 15,2-6 1-15,1-3-2 16,1-1-1-16,-5-1 1 16,-1 2 1-16,-6 0 2 15,-5-2 1-15,-8-4 5 16,2-1 2-16,-12-5 1 15,7 2 1-15,-1-2-4 0,-4-5-1 16,7-3-3-16,-8-5-1 16,3-3 2-16,2-1 0 15,-2-6 5-15,3-3 3 16,-2 5 7-16,0 0 1 16,-5 3 0-16,2 2-4 15,-3-9-6-15,0-7-3 0,0-11-3 16,1-1-1-16,3-12-2 15,2 2 0-15,3-9 0 16,2-3-1-16,1 7 1 16,0 2 0-16,-4 19 0 15,-3 8 1-15,-5 4 1 16,-1 0-1-16,-6 2 1 16,-2-5 0-16,-4 5 0 15,-5 3-1-15,-2 1-1 16,-2 1 0-16,-5-10 0 15,0 0-1-15,-2-10-2 16,0-2 1-16,-2 5-1 16,-2 4 0-16,5 4 2 15,-2 1 0-15,2 6 0 16,-2 0 1-16,0 2-1 16,2 4 1-16,5 5 0 15,3 3-1-15,3 14 0 0,2 1-3 16,2 3-3-16,0 0-6 15,2 1-23-15,2 2-25 16,1-7-275-16,6-3 234 16</inkml:trace>
  <inkml:trace contextRef="#ctx0" brushRef="#br0" timeOffset="46778.019">22082 11458 377 0,'-2'-9'221'15,"-7"0"-19"-15,3-3-90 16,0 2-9-16,-8-2-2 16,10 1-1-16,-3 4-18 15,-3-3-12-15,3 6-25 16,-5-2-8-16,-3 4-18 16,-3 2-8-16,-3 1-7 0,-4-1 0 15,-3 3 0-15,3-1 2 16,-12 1 1-1,0 1 1-15,-5-1-2 0,-4-2 0 16,-1 2-3-16,0 1-2 16,-3 0 0-16,3 2 0 15,-5 0-1-15,-7 0 1 16,-7 3 0-16,-3 1-1 16,2 1 1-16,5 1-1 0,3-2 0 15,-4-2 0-15,-5-1 0 16,-7 0 0-16,-5-2-1 15,5-1 0-15,5 1-3 16,4-4 0-16,1-1 0 16,-1 0 2-16,-3-1 2 15,2-1 0-15,6-3 1 16,0 1-1-16,10-1 0 16,-1-1 0-16,3-2 0 15,1 1 0-15,-7-1 0 16,3-1 0-16,1-1-1 15,-3-1 0-15,7-2 0 16,2 2 1-16,3-1 1 16,2 3 0-16,-1-1 0 15,-4 0-1-15,-4 3 0 16,2-1 1-16,-3 0 0 16,2 4 1-16,4 0-1 0,1 2 0 15,8 1-1-15,5 1 0 16,0 1 0-16,3 2-1 15,2 3 2-15,-2-4 1 16,4 2 4-16,3-1 0 16,3 4 1-16,1 1-1 15,-1 3-3-15,-1 0-2 16,-4 5-1-16,1 4-1 0,2 3 1 16,1 4 0-16,2-1 0 15,2 4 0-15,5 9 0 16,0 3 0-16,4 5 1 15,-1-1 0-15,0-4 0 16,0 5 0 0,-6 8 0-16,0 2 0 0,-1 13-1 15,-3 0 0-15,-4-2 0 16,1 9 0-16,-2 2 1 16,-3-4-1-16,5 20 0 15,-2-4 0-15,5-3 0 16,2 5 0-16,8-17 0 15,-1 6 0-15,7 2 0 16,0-6 0-16,4 6 0 16,3-2 0-16,-1-9 0 15,1 6 2-15,-4 0 1 16,0-6 1-16,3 5 0 16,0-6 0-16,-1-5-3 0,-1 1 1 15,-1 0-1-15,-3-2 0 16,0-5 0-16,0-3 0 15,0-10 0-15,0-5-1 16,3 2 2-16,0-3-2 16,1 0 0-16,5 4 0 15,-5-4-4-15,1 1 0 16,5-5-2-16,-5-4 0 0,3-9 4 16,4-6 1-16,-7-1 3 15,5-1 3-15,0-2 0 16,-4 3 1-16,3-13-1 15,-2 3 1-15,-3-4-1 16,1-2 0-16,6 7 2 16,-2-6 4-16,11-1 3 15,2-2 1-15,5-7-2 16,7 3-4-16,7-3-3 16,6 0-3-16,5 0 0 15,0-1-1-15,5 0-1 16,1-2 0-16,9 4 0 15,5 0 0-15,7 3-1 16,1 5 0-16,-7 5 2 16,-3 1-1-16,-4 3 8 15,-1 3 3-15,8 0 4 16,2 7 2-16,-1-4-6 0,-6-3-3 16,1-4 3-16,1-3 1 15,7-1 0-15,6 3 0 16,-2-1-1-16,-6 2 2 15,-8 0 7-15,-3-6 4 16,-2 3 1-16,2-2-2 16,1 3-1-16,-2-1-3 15,-3-3-3-15,-5 2-2 16,-3-1 0-16,-3-1-1 0,-6 0 1 16,-1-3 1-16,-3-1-3 15,2 2-1-15,-3-1-4 16,0 3-2-16,2 0-4 15,-7 0 0-15,-6 1-1 16,-1-1 0-16,-5 1 0 16,1 2 1-16,-5-4-1 15,0 2 0-15,1-2-1 16,-4-2 0-16,3 3 0 16,-4-4 0-16,-7 1 0 15,-3 0 1-15,-4-1 0 16,0 0-1-16,0-1-1 15,-1 0-4-15,2 1-1 16,0-1-1-16,0 1 2 16,0-1 4-16,0-1 2 15,0 1 1-15,0 0 3 16,5-2-1-16,12-5 0 16,31-40-1-16,-33 28 0 0,-3-4 1 15,1-3 1-15,0-11 0 16,2-12-2-16,2-2-1 15,1-17-1-15,2-2-1 16,0 3 0-16,-2-6 0 16,-4 16 0-16,-3 6 2 15,-3 7 3-15,-2 7 4 0,-1 3 7 16,-4 1 4-16,-2 0-1 31,1 16-3-31,0 2-8 0,-3-58-3 0,1-10-4 16,0-5-1-16,4 21 0 15,0-8 0-15,1-3 0 16,1-1 0-16,1-3 0 16,2 15 1-16,1 8 2 15,-1 6-1-15,-2 7 1 16,-3-5 1-16,-1 1-1 16,-1 3 1-16,0-4-1 15,-1 0-1-15,-6-2-2 16,6-4 0-16,-4-1-1 15,4-3-1-15,1-2 0 16,-1-7 0-16,2 6 1 16,0 5 1-16,1 3 0 15,3 4 1-15,-5 0-1 0,-2-2 1 16,-2 2-1-16,-3 3-1 16,-1 3-1-1,4 1-2-15,-4 1-1 0,0 2-2 16,-2 5-1-16,0 6-1 15,2 4 3-15,-2-2 1 16,3 4 3-16,0-2 0 16,2 0 2-16,0 3 0 15,1 1 0-15,0 2-1 16,0 1-4-16,0 3-8 0,-3-1-18 16,0 0-17-16,-3-1-53 15,-6-1-46-15,-2 5 92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3T17:30:20.1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1073 6313 195 0,'-69'-17'117'16,"61"16"-1"-16,-1 0-13 0,1 1-7 15,0-2 0-15,-1 0-9 16,1 1-11-16,0-1-15 15,-3-1-6-15,8 3-7 16,-3-1-3-16,4 0-7 16,1 0-3-16,-1 0-1 15,1 0 2-15,0-1 6 16,0 1 2-16,-1 0 8 16,-5 0 0-16,-2 0-4 15,-1 0-3-15,2 1-13 16,0-2-6-16,5 2-8 15,-1 0-4-15,2 0-6 16,-1 0-1-16,-2 0-4 16,0 0-3-16,0 3 0 15,-2 4-2-15,-1 21-1 16,-30 42 0-16,31-22 0 0,1 7 1 16,1 13 1-16,-1-1 0 15,0 4 1-15,-3-4-1 16,3-11 1-16,0-4 0 15,0-12 0-15,1-5-3 16,1-10-27-16,-1-6-17 16,3-6-41-16,1-4-18 15,0-6-42-15,-1-3-89 0,2-13 159 16</inkml:trace>
  <inkml:trace contextRef="#ctx0" brushRef="#br0" timeOffset="266.491">1390 5888 670 0,'5'12'155'16,"-5"6"-396"-16,4 8 143 16</inkml:trace>
  <inkml:trace contextRef="#ctx0" brushRef="#br0" timeOffset="988.29">1398 5991 302 0,'-5'108'183'15,"5"-94"-21"-15,-2-5-25 16,3-5-37-16,0 0-8 16,-1-1-16-16,0-3-9 15,0 0-22-15,-1 0-13 0,0 0-15 16,0 0-5-16,-1 0-8 16,-1 0-3-16,-9 4-1 15,4-1 0-15,0 2 0 16,-31 22-1-16,30-17-1 15,-2-1 0-15,1 5 0 16,-3 2 0-16,0 2 1 16,-2 3 1-16,0 0 0 15,0 1 0-15,-2 8 0 16,1 1 0-16,-1 6 0 16,1 2 0-16,0-1 0 15,-2 3 0-15,6 4 0 16,-7 4 0-16,3-2 1 15,0-5-1-15,-1-8 0 16,4 2 0-16,2-3-1 16,6 2 1-16,-2-5-1 15,7-7 0-15,0-7-1 0,-3-2 0 16,7-2-2-16,-3-2-2 16,6 1-1-16,1 0-1 15,4 0 2-15,6 0 4 16,2-3 3-16,3-2 4 15,6-5 2-15,-2-2 0 16,3-5 1-16,2-3 0 16,-1-2-1-16,0 0-1 15,-2-2 1-15,2 1 0 0,-4 0 3 16,-4-3 2-16,1 2 0 16,-6-1 0-16,-9-1-1 15,2 3 0 1,-8-2 0-16,-3 3 2 0,-1 0-3 15,0-3-2-15,-7 0-7 16,2 0-1-16,-4 2 0 16,-8 1 0-16,0 2 1 15,-2 2 0-15,-6 4-1 16,-1 2-2-16,-2 3 1 16,-1 5 0-16,-1 7 1 15,0 2 0-15,2 7 1 16,2 1-1-16,4 5 0 15,-1-3-1-15,4-1-1 16,-1-4 0-16,6-2-18 16,3-1-22-16,6 2-108 0,2 0-141 15,9-9 184-15</inkml:trace>
  <inkml:trace contextRef="#ctx0" brushRef="#br0" timeOffset="1484.599">1754 6507 1070 0,'2'2'355'16,"5"2"-359"-16,3 6-16 0,4 5 0 15,0 5 4-15,-1 0 10 16,2 2 6-16,-4-1 0 16,3 0 1-16,2-2 0 15,-3-1 0-15,1-1-1 16,1-1 0-16,-5-1-5 15,-2-3-38-15,0-2-25 16,-5-3-62-16,2-3-32 0,1-1-8 16,-2-3-6-16,3-8 118 15</inkml:trace>
  <inkml:trace contextRef="#ctx0" brushRef="#br0" timeOffset="1723.958">2059 6322 601 0,'-26'90'95'0,"15"-64"-143"0</inkml:trace>
  <inkml:trace contextRef="#ctx0" brushRef="#br0" timeOffset="1842.696">1914 6647 193 0,'-22'23'138'15,"-1"-4"2"-15,0-3-37 16,-3 1-62-16,-1-2-18 15,-2 3-23-15,3 1-5 16,-2-4-13-16,3 3-19 0,5-5 25 16</inkml:trace>
  <inkml:trace contextRef="#ctx0" brushRef="#br0" timeOffset="2321.999">2515 6110 951 0,'-5'22'316'0,"-1"7"-317"16,1 12-4-16,2 1 1 15,-7 1 4-15,1-2 0 16,-10-1 4-16,3 2 3 0,6-6 6 16,-5-2 5-16,4 1 4 15,-4 2 4-15,-5 7-1 16,2 1-3-16,-4-9-4 16,7-1-7-16,0-10-7 15,2-4-2-15,8-4-29 16,-1-7-29-16,6-6-87 15,1-4-36-15,9-15 106 16</inkml:trace>
  <inkml:trace contextRef="#ctx0" brushRef="#br0" timeOffset="3013.149">3015 5998 1024 0,'0'4'340'16,"-8"7"-362"-16,-2 7-6 15,-11 13 4-15,-2 6 4 16,-1 9 23-16,1-1 1 15,0-1-2-15,-3-5 0 16,0-6 9-16,-2 2 7 0,-1-5 15 16,3 0 5-16,6-3-1 15,0-5-6-15,5-2-13 16,3-2-6-16,0 5-8 16,2 4 1-16,4 6-4 15,1 4 1-15,4-1-1 16,2 0 0-16,6-6 3 15,3 0 0-15,5-4 1 16,0-2 4-16,2-1 6 16,4-2 3-16,-2-1 4 15,4-5-2-15,1-4-5 16,1-1-3-16,-2-7-1 16,-1 0-2-16,1 0 0 15,-5-2-1-15,2-1-1 16,-2 0-1-16,-4-5-1 15,4 2 1-15,0-3-1 16,-2-3 1-16,-1-4-1 0,-4-2-1 16,-1-8-1-16,-3 4 0 15,-3-3 1-15,-1-1 1 16,-3 4-1-16,-3-2 1 16,-1 1-2-16,-2 1 0 15,-2 3 1-15,-4 3 0 16,-3 6-2-16,-2 4 0 15,-7 10-2-15,4 8 0 0,-5 13 1 16,1 7 0-16,-2 18-1 16,-5 5 0-16,-1 13 0 15,-4 10-2-15,1 1-66 16,-1 3-84-16,9 1 96 16</inkml:trace>
  <inkml:trace contextRef="#ctx0" brushRef="#br0" timeOffset="15891.312">14744 12873 108 0,'-28'29'84'15,"26"-29"8"-15,4 0-30 16,-1 0-13-16,-1-1-6 16,0 1-5-16,0 0-4 15,0 0-2-15,0 0-2 16,0 0 2-16,0 0 5 15,0 0-2-15,0 0-8 16,0 0-6-16,0 0-11 16,0 0-3-16,0 0-3 0,3 7 0 15,2 3 2-15,1 0 0 16,22 31 3-16,-18-31 2 16,2-3 10-16,-1-1 4 15,-7-3 5-15,7-1-2 16,-7 0-9-16,4-2-7 15,4-3-6-15,-3 1-2 16,3-4 6-16,-2 0 6 16,-1-3 17-16,4 0 7 0,-2 1 6 15,0-2-3-15,-1 0-8 16,-2 0-6-16,-1 0-6 16,2-1-1-16,-1-1-3 15,-1 0-2-15,1-4-6 16,-2-3-4-16,-1-1-7 15,2-2 0-15,0-1 0 16,-2 1 1-16,2 2 2 16,-2-1 1-16,-2 10 21 15,0 1 9-15,-2 1 15 16,0 3 3-16,-2-7-19 16,-1-2-9-16,-3-7-17 15,-1-2-4-15,0-4-2 16,-2-1 0-16,-2-2 1 15,0-2-1-15,-3 5 1 16,1 2 5-16,0 0 6 0,1 3 1 16,0-6 0-16,2 2-4 15,-1 2-5-15,1 1-3 16,2 1-2-16,0 1 0 16,5 0-2-16,0 3 1 15,-1 5 1-15,-1 1 0 16,1 1 3-16,1-1 0 15,-1-3-1-15,-1-2 0 16,-5-1-2-16,-1-2 0 16,0 0 0-16,-3-3 0 0,1 3-2 15,-1 2-1-15,-7 0 1 16,0 2 0-16,-7-1 2 16,-4-2 0-16,-6 0-1 15,1 3-2-15,-7 2 0 16,-3 1 0-16,5 4 2 15,1 3 0-15,0 1-5 16,-2 6-5-16,-5 5-6 16,-3 1-1-16,-4 4 4 15,1-1 4-15,2 2 7 16,2 1 0-16,2 0 0 16,3-1 0-16,2 1 1 15,3 1 1-15,-1-1-8 16,-3-1-6-16,0-2-11 15,-3 2-8-15,4 1-7 0,-1 2-1 16,4 3 4-16,1-1 3 16,4 1 13-16,0 3 5 15,5-2 11-15,4 3 3 16,0-1 4-16,5 1 1 16,2-3-1-16,1 4-1 15,5 0-1-15,1 3-4 16,1 3 0-16,0 0 1 15,2 1 2-15,1-1 4 0,3 1 7 16,-2-1 1-16,3-6 6 16,0 5 1-16,-1 0 0 15,2 2 0-15,1 4-4 16,-1-1-2-16,3-2-2 16,4 0-1-16,2-1-2 15,1 0-1-15,0-1 1 16,-1-2 0-16,3 2 3 15,2-2 2-15,-2 0 0 16,2-2-2-16,-3-2-2 16,-3 0-2-16,-1 0-3 15,-1 1-1-15,-1 0 0 16,2 0-1-16,1 0 0 16,5-1-1-16,2 1 0 15,2-3 0-15,3-1 1 16,5-3 0-16,7-3 2 15,3-2 2-15,5 2 0 0,-4-3 0 16,3-2-1 0,0 0-1-16,-2-1 0 0,-1-3 0 15,1 2 4-15,-4-2 4 16,2-4 6-16,-2 0 1 16,-5-4-2-16,-2 0-4 15,-2 0-3-15,0-1 0 16,7-2-1-16,1-2 0 0,3-2 0 15,3 0-2-15,0-1-2 16,2 0 0-16,0 0-2 16,0-1 0-16,-1 2 0 15,-5 2 0-15,-5-6 1 16,3 3 0-16,-3-3 1 16,4 0-1-16,3 3 0 15,-2-2 0-15,1 0 0 16,-2-1 3-16,-1 4 5 15,-3 2 1-15,-3 4 5 16,-1 0 0-16,-3-1 0 16,-1 0 1-16,-1 1-1 15,-1-1-2-15,-1 0-4 16,-2-1 0-16,-1 0-3 16,-3 1 0-16,-1 1-3 15,3-2 0-15,-2 3-2 16,2 2 0-16,-7-1-1 0,-2 1 0 15,-1 0 0-15,-2 1 0 16,0 0-1-16,0 0 1 16,0 1-2-16,0 0-8 15,0 0-46-15,0 0-32 16,0-2-61-16,0 1-64 16,6-3 139-16</inkml:trace>
  <inkml:trace contextRef="#ctx0" brushRef="#br0" timeOffset="35969.345">11461 6768 116 0,'0'0'77'0,"2"2"-7"16,1-2-22-16,-3 0-29 15,0 0-6-15,0 0-2 16,0 0 0-16,0 0-3 16,7 0-2-16,9 1 4 15,29 6 11-15,-25-6 23 16,3-1 9-16,3 0 7 16,3 0-6-16,1 1-21 15,0 2-7-15,1-1-9 16,0 1-1-16,-1-3 0 0,1-1 1 15,1 3-4-15,-1-2-1 16,-2 3-5-16,-3-1-1 16,-5-3-1-16,0 0 1 15,-1-1 9-15,3-1 3 16,-2-2 2-16,4 2-2 16,3-4-9-16,-3 3-3 15,6 1-3-15,-2 0-1 16,0-1 0-16,0 0-1 0,1 0-1 15,-3-1 1-15,3 5-1 16,-1-2 1-16,-2 1-1 16,-3 3 1-16,-5-3 13 15,-1 3 6-15,-3 0 14 16,-2-5 5-16,1 6-5 16,-1-3-4-16,0-2-9 15,0 4-3-15,-2-2-6 16,4 1-1-16,-1-1-1 15,0 1 2-15,2 0 1 16,-3-1 1-16,4 0 3 16,0 0 4-16,5 1 3 15,-1-1 1-15,3 0-6 16,1-1-5-16,1 1-7 16,2-1-3-16,2 1-2 15,0-1 0-15,1-3 0 16,-2 2 0-16,-3-1-1 0,-3 0 0 15,-3 1 0-15,0-2-1 16,-2 1 1-16,3-4 0 16,1 1 0-16,5 1 0 15,4-1-1-15,2-1 1 16,5-2-1-16,4-1 0 16,3-3 1-16,0 3-1 15,-2-2 0-15,-2 0 0 0,-4 2-1 16,-2-2 1-16,2 1 0 15,0-1 0-15,1 0 0 16,3-2 0-16,1 2 0 16,2-1 0-16,5 4 0 15,-3 1 0-15,0 1-1 16,-4 1 1-16,-1 1 0 16,-1 1 0-16,2 0 0 15,1 1 1-15,0 2-1 16,2-1 0-16,3 1 1 15,2 0 0-15,3-2-1 16,0 2 1-16,4-1 0 16,0 1 1-16,4 0 7 15,3-1 5-15,-1-1 13 16,2 1 4-16,-5-3 1 16,0 2 1-16,-2-2-5 15,0-1-3-15,7-1-5 0,0-2-4 16,-1 1-7-16,1 1 0 15,-8 0 3-15,1 2-1 16,-2-1 0-16,-1 1-2 16,7 0-4-16,-1 0-2 15,3-1 2-15,2 0-1 16,-3 1-1-16,0 0 0 16,-9-3-2-16,-1 1 0 0,-1 2 0 15,-2 3 1-15,0 3-1 16,-3-2 0-16,-1-2 0 15,0 3 1-15,1 0-1 16,1 0 0-16,7 2 0 16,1-1-1-16,7-1 1 15,3 0-1-15,-2 1 0 16,1-1 0-16,-14 0 0 16,0 0 1-16,-9-2-1 15,-1 0 0-15,6 7 1 16,-5-1 0-16,6 2 0 15,-5 5-1-15,3-3 1 16,-1 3-1-16,2 1 0 16,-1-2 0-16,-1-2 0 15,-3 2 0-15,2-3 1 16,0-1 0-16,0 1 0 16,-2-1 0-16,1-1 0 0,1-2 0 15,2 2 0-15,1-1 1 16,-2 0-1-16,-2 1 0 15,-1-3 0-15,2 2 1 16,4-1-2-16,3 1 1 16,-3 0 2-16,-1-1 3 15,-3 1 7-15,-3-2 1 16,-3 1 0-16,3 1-2 16,-2 2-5-16,-2-1-2 15,4 1-1-15,-2 0-1 0,2-3 0 16,-2 1 2-16,-2-2 4 15,0 2 0-15,-1 0 1 16,-2 1-2-16,-2 0-4 16,2-1-1-16,-4 1-2 15,0-1 0-15,4 1-1 16,1 1 1-16,2-3 0 16,0 2 0-16,-5-2 0 15,-2 2 0-15,-6-1-1 16,-1 3 0-16,-4 0 0 15,-3-1 0-15,-5 1-35 16,0 1-37-16,-4 4-203 16,-4 1 180-16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3T18:14:29.1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6890 7860 110 0,'-77'64'44'0,"74"-62"-16"15,2 4-28-15,2 2 3 16,0 0 11-16,3-1 24 16,-1 0 11-16,3-3 21 15,-4 0 3-15,1-1 4 16,-3-3 4-16,0 0-12 0,0 0-10 15,0 0-23-15,0 0-14 16,0 0-10-16,9-1 0 16,1 0 2-16,3 0 3 15,27-5 3-15,-25 6 0 16,-1-2-2-16,0-1 0 16,2 2 5-16,0 0 2 15,0 1 6-15,1 1-2 16,1 0-2-16,2 1 1 0,5 0 6 15,4 1 3-15,-1-2 2 16,0-1 0-16,-2-2-3 16,-4-2 1-16,0-1 1 15,-1 0 0-15,4 1-2 16,-1 1 0-16,4 1-7 16,-4-3-6-16,0 2-11 15,1 0-4-15,-3-2-1 16,0 5 5-16,-1-2 14 15,-3-1 6-15,2 5 8 16,-2-4-2-16,2 4-9 16,0 1-4-16,-1-2-6 15,3 3-2-15,0-2-6 16,0 1-1-16,-4 3-3 16,3 0 0-16,-5-2 4 15,0 1 1-15,2-3 4 16,-3 1 0-16,1-2-2 0,0-1-2 15,0 1-4-15,0-1-1 16,-1 0-3-16,-1-1 0 16,-1-1-1-16,-1-2 0 15,3 2 0-15,4-1-1 16,5 0 0-16,-2 0 0 16,1 1 0-16,0 1-2 15,-1 1 1-15,2 0 0 0,-1 0-1 16,-2 0 1-16,-4 0 0 15,-1 1 0-15,2-1 0 16,0-1-1-16,-2-2 2 16,4-1-1-16,1 1 1 15,3-1 0-15,1 1-1 16,-1-2 0-16,2-2-1 16,-2 1 0-16,0-3 0 15,2 0 0-15,2 2 0 16,2-2 0-16,6 2 0 15,1 3 0-15,1-2 0 16,0 3 0-16,-6 1 0 16,2 0-1-16,-4 3 1 15,-1-1 0-15,2 1 0 16,-2 3 0-16,-3 0 0 16,-1 0 0-16,-2 0 0 15,-1 1 0-15,-4-3-1 0,-3 1 0 16,-6-2-1-16,-2 0 0 15,-3-1-4-15,-1 0-13 16,-2 2-64 0,-1-3-45-16,0 0 74 0</inkml:trace>
  <inkml:trace contextRef="#ctx0" brushRef="#br0" timeOffset="4122.029">10119 10431 368 0,'0'-1'148'0,"1"-2"-93"15,0-1-34-15,2-2-14 16,-2 3-1-16,-1-1-1 15,0 1 0-15,0 2-4 16,0-3 0-16,0 2 6 0,-1-3 10 16,0 3 18-16,-1 0 5 15,1-2 1-15,0 1-8 16,-1-4-17-16,1 2-6 16,-2 0-6-1,2 0 0-15,0 2 7 0,0-2 3 16,0 1 4-16,0 3 2 15,-2-3 8-15,2 1 10 16,0 1 17-16,0 0 6 16,0-1 1-16,-2-2-10 0,1 0-21 15,0-5-9 1,-1-3-15-16,-4-27-2 0,7 25-1 16,0 3 0-16,-1 2 1 15,4 1 1-15,-5-2 9 16,-1 2 4-16,2 7 4 15,0-3-1-15,1 5-11 16,0 0-7-16,0 0-8 16,0 0-3-16,0 0-4 15,0 0-4-15,0 0 1 16,0 0 3-16,0 0 5 16,1 4 3-16,3 12 4 15,14 32-1-15,-9-26 0 16,-3-1 1-16,1 2-1 15,1-1-1-15,-4 1 0 16,1 2 1-16,-2 4 0 16,-3 6 0-16,-1 5 0 0,1 1 0 15,-1 0 0-15,1-3 0 16,0 0 0-16,-3-4 0 16,3 4 0-16,0-1 0 15,0-7 0-15,3 3 0 16,2 0 0-16,-3 2 1 15,1 7 0-15,-1 2 0 16,-1-5 2-16,0-1 3 0,-1-1 0 16,0 0 1-16,-1 2-2 15,0-3-2-15,1-5-2 16,0-7-1-16,0-3 1 16,2 1 1-16,-1 1 0 15,3 4 0-15,-2 1 2 16,-1 1 0-16,0-2-1 15,0 2 1-15,-1-2-1 16,0 3-1-16,0 4 1 16,-3 1 0-16,1 2-1 15,-1-2 0-15,-1-4 0 16,2-2-1-16,0-2 0 16,-1 2 0-16,2 1 0 15,-2 3 3-15,3 1 6 16,0 0 3-16,-3-7 1 15,2-1-1-15,-3-3-5 16,-3 0-3-16,7 0-2 0,0-4 1 16,4-1-2-16,-2-3 1 15,0-4-1-15,-2-4 0 16,-1 0-2-16,1-2 1 16,-2-4 0-16,4 3-1 15,-2-4 1-15,0 0 0 16,0 0 0-16,0 0 0 15,0 0-5-15,0 0-27 16,0 0-114-16,0 0-78 0,7-1 127 16</inkml:trace>
  <inkml:trace contextRef="#ctx0" brushRef="#br0" timeOffset="13334.563">699 9199 573 0,'-6'1'199'0,"2"1"-199"16,1 2-16-16,2-4-6 0,0 0 1 16,0 0 19-16,0 0 8 15,0 0 16-15,-2 1 8 16,2-1 23-16,0 0 8 15,0 0-4-15,0 1-3 16,-1-1-22-16,1 1-9 16,0-1-14-16,0 0-5 15,0 0-6-15,0 0-5 16,-2 4 1-16,0 2 1 16,1 6 2-16,2 1 3 0,10 34 0 15,2-24 0 1,4 2 0-16,0 4 0 0,3 1 0 15,0-3 0-15,0 6 0 16,2-1 0-16,-5 9-1 16,2 3 1-16,-3-1 0 15,-2 3-1-15,-3-2 0 16,-1 0-1-16,-7 1-3 16,1-2-5-16,-2-9-26 15,-1-7-26-15,0-10-78 16,0-6-76-16,0-2 136 15</inkml:trace>
  <inkml:trace contextRef="#ctx0" brushRef="#br0" timeOffset="13978.955">1117 9179 427 0,'-36'7'155'15,"31"-7"-140"-15,3 0-69 16,-1 5-2-16,2-5 28 16,0 0 44-16,0 0 71 15,0 0 20-15,0 0 5 16,-1 0-9-16,1 0-26 16,0 0-14-16,0 0-20 15,0 0-9-15,0 0-15 16,0 0-8-16,-1 1-10 15,-1 6-1-15,-4 9-2 16,-18 29 0-16,15-20 1 16,0 4 0-16,-5 2-1 15,4 4-1-15,-3-5-1 16,0 1-2-16,0 3-2 0,-3 3-1 16,-1 5 2-16,-2-2 3 15,0-4 3-15,2-4 1 16,-3-2 0-16,2-3 1 15,3-4 0-15,1-1-1 16,3-2 1-16,0-1 0 16,3 0 0-16,2 0 1 15,-1-6-2-15,3 0 1 16,1-1-1-16,-1-6-1 16,4 2 0-16,-3-2 0 15,2-3 0-15,1 0-4 0,0-3-23 16,0 0-18-16,0 0-49 15,-1 0-41-15,1 0 87 16</inkml:trace>
  <inkml:trace contextRef="#ctx0" brushRef="#br0" timeOffset="14683.647">1338 9573 281 0,'5'12'146'15,"-5"-5"-1"-15,3 7-134 0,-2 1-11 16,1 3 1-16,-2-4 11 16,-2-4 14-16,-3 0 39 15,1-5 19-15,-2 3 21 16,1-2-5-16,0 1-27 15,0 0-18-15,-3 1-26 16,1-1-10-16,-2 7-12 16,-2 4-3-16,2 8-3 15,-2 1 0-15,-2 3-1 16,1 0 1-16,2-1 0 16,-2 3-1-16,3 4 1 15,-2-1-1-15,0 4 0 16,2-3 0-16,1-4 0 15,1-2 1-15,1-6-1 16,1-2 1-16,-1-4 0 16,2 2 0-16,2-7 0 15,0 2-1-15,2-5 0 0,-1-2 0 16,3 1 0-16,1-2 1 16,7 4 5-16,1 0 1 15,6 2 5-15,5 3 0 16,9-2-1-16,4 0-2 15,10-4-4 1,2 0-3-16,-2 1-2 0,-2-3 0 16,-13 1 0-16,-4-2 0 15,-7-2-10-15,-2-2-16 0,-4-3-32 16,-1-2-30-16,-1-9-56 16,-2 0-49-16,-2-9 122 15</inkml:trace>
  <inkml:trace contextRef="#ctx0" brushRef="#br0" timeOffset="15277.668">1002 9963 673 0,'0'0'289'15,"0"1"-163"-15,2-1-79 0,-2-1-37 16,0 0-13-16,0 0 3 16,0 0 0-16,0-1 3 15,0 2 0-15,0 0 2 16,0 0-1-16,0 0 0 15,0 0 1-15,0 0 1 16,0 0 6-16,0-1 9 16,0 0 1-16,24-3 2 15,32-8-3-15,-20 10 3 16,4-3 3-16,4 4 3 16,2 1-2-16,-2-1-11 15,-1 2-5-15,-8 0-7 16,-6 1-2-16,-4 1-3 15,-6-2 0-15,-9-1 0 16,1 0 0-16,-8 0 0 16,1 0 0-16,-3 0-18 0,-1 0-31 15,0-1-140-15,0 0 125 16</inkml:trace>
  <inkml:trace contextRef="#ctx0" brushRef="#br0" timeOffset="15922.504">1694 9134 805 0,'3'59'260'0,"0"-60"-411"0,-2 1-77 16,1 2-43-16,-2-2 17 15,0 0 162-15,0 0 73 16,0 0 87-16,0 0 25 15,0 0 43-15,0 0 10 16,0 0-9-16,0 0-12 0,0 0-30 16,2 1-16-16,12 0-28 15,6 10-11-15,36 8-20 16,-25-19-7-16,3 2-9 16,0 1-2-16,-4 0 0 15,-1 2 0-15,0 4 3 16,-2 2 0-16,0 0 2 15,0 3-1-15,-5-2-1 16,-2-1-2-16,-3-1-2 16,-4 0 0-16,-3-5-1 15,-1 1-1-15,-3-3-39 16,-2 1-48-16,0-4-180 16,-4 2 170-16</inkml:trace>
  <inkml:trace contextRef="#ctx0" brushRef="#br0" timeOffset="16317.488">1711 9632 602 0,'-1'1'172'0,"3"-1"-157"16</inkml:trace>
  <inkml:trace contextRef="#ctx0" brushRef="#br0" timeOffset="16647.318">1728 9643 175 0,'3'1'156'0,"-2"-1"22"16,0 0-42-16,-1 0-23 16,0 0-53-16,0 0-23 15,1 0-27-15,0 0-7 16,-1 0-2-16,0 0-1 15,0 0-1-15,0 0 1 16,5 2-1-16,1 0 1 16,6 1 2-16,3-1 1 0,35 3 7 15,-28-9 5-15,3-2 5 16,3 4 1-16,-2-3-6 16,3 2 2-16,2 0 6 15,1-2 1 1,0 0 4-16,-2 1-4 0,-8 1-9 15,-4-1-1-15,-10 3-5 16,-3-1 0-16,-4 1-4 16,-1 1-7-16,0 0-61 15,-1 0-69-15,0-1 81 16</inkml:trace>
  <inkml:trace contextRef="#ctx0" brushRef="#br0" timeOffset="18335.745">2702 9193 280 0,'-2'0'152'0,"1"0"-27"16,0 0-124-16,0 0-25 16,0 0 2-16,0 0 40 15,-1 0 21-15,2 0 14 16,0 0-4-16,0 0-17 15,0 0-4-15,0 0 13 16,0 0 11-16,0 0 16 16,0 0 2-16,0 0-16 15,0 0-13-15,0 0-23 16,0 0-8-16,0 0-8 16,0 0-1-16,4 12-1 15,4 2 1-15,30 37-1 16,-15-25 0-16,9 9 0 15,-4 7 1-15,4 3 1 0,-2 7 0 16,-6 4-2-16,4 2 0 16,-7-4 0-16,1-7 1 15,-6-10 1-15,0-5 0 16,-3-5-1-16,-3-2 0 16,-1-11-1-16,-4-1-1 15,-3-6-49-15,1-4-46 16,-3-1-110-16,-2-2 119 0</inkml:trace>
  <inkml:trace contextRef="#ctx0" brushRef="#br0" timeOffset="18759.831">3035 9200 930 0,'-1'-1'298'0,"-1"0"-445"0,0 1-59 16,-8 3-9-16,-4 2 36 15,-36 52 172-15,30-29 55 16,2-2 38-16,0 0-5 16,6-2-12-1,2-2-5-15,-7 0-10 0,2-4 3 16,-3 0 9-16,-2 1-1 16,-1 9-14-16,-2 3-12 15,-3 7-23-15,3 4-8 0,4-2-7 16,3 1-1-16,1-3-3 15,3 0-1-15,3-1-15 16,1-3-14-16,5-7-47 16,1-5-39-16,4-7 74 15</inkml:trace>
  <inkml:trace contextRef="#ctx0" brushRef="#br0" timeOffset="19180.54">3307 9653 919 0,'0'1'276'15,"0"6"-350"-15,-1 2-11 16,-2 7 8-16,-1 4 32 16,-6 2 51-16,-2 2 11 0,0-1 16 15,3-1 5-15,1-1 10 16,1-3-1-16,1 1-14 15,1 0-2-15,0-1-6 16,0 1-4-16,2 4-2 16,-2-2-5-16,-1 3-8 15,1 2-2-15,1-5-5 16,0-2-12-16,2-3-91 16,1-6-97-16,2-4 123 15</inkml:trace>
  <inkml:trace contextRef="#ctx0" brushRef="#br0" timeOffset="20193.231">3543 8464 679 0,'-1'-1'169'0,"2"6"-342"15,-1 1-50-15,0-6 33 16,-1 0 76-16,-1 7 166 15,-4 5 57-15,1-5 28 16,-21 30-17-16,22-32-35 16,-1-1-24-16,-1 0-21 15,1-2 0-15,-4 0 6 16,5 1 1-16,0 1-12 16,-2 3-8-16,-1 5-15 0,-2 0-5 15,-1 7-4-15,2 0-1 16,-2 6-1-16,6 0 0 15,1 5 0-15,-5-2 0 16,7-1 0-16,-6 0 0 16,-1-3-1-16,5 3 0 15,-1-6 0-15,2 4 1 16,0-7 0-16,-1-1 0 0,0-3-1 16,-3-5-21-16,4-2-129 15,-2-2 107-15</inkml:trace>
  <inkml:trace contextRef="#ctx0" brushRef="#br0" timeOffset="21153.181">3774 9586 811 0,'0'2'289'16,"1"0"-259"-16,-2-2-29 15,1-2-7-15,0 2 4 16,0 0 14-16,0 0 2 0,0 0 0 16,0 0 4-16,0 0 16 15,0 0 7-15,0 0 3 16,0 0-5-16,0 0-18 15,0 0-8-15,0 0-10 16,0 0 0-16,0 0 10 16,0 0 3-16,18 4 3 15,31 9-2-15,-33-8-11 16,2 1-3-16,1 4-3 16,0-1 0-16,2-3 0 15,-3 4 0-15,-7-5-2 16,-1 1-1-16,-4-1-10 15,-4-3-14-15,0 2-25 16,-2-4-16-16,0 0-17 16,-1-2-7-16,1 1-22 15,0 1-5-15,0-1-63 16,0 0 111-16</inkml:trace>
  <inkml:trace contextRef="#ctx0" brushRef="#br0" timeOffset="21618.018">4319 9268 600 0,'2'5'191'0,"1"4"-201"16,-1 6-4-16,-1 5 14 16,-1 2 3-16,0-3 12 15,1-1 11-15,4-3 28 16,1 0 10-16,-1-4 12 15,3-1-6-15,4-1-21 16,2-1-9-16,2 3-19 16,2 1-7-16,3 7-8 15,0 3-2-15,4 5-2 0,1 1-1 16,-1 3-1-16,-1 1-1 16,-3-2-2-16,-3-1-2 15,-3-5-25-15,-2 2-16 16,-4-5-22-16,-2-1-8 15,-3-8-8-15,-2-6-12 16,-1-4-76-16,-1-2 108 16</inkml:trace>
  <inkml:trace contextRef="#ctx0" brushRef="#br0" timeOffset="22112.832">4573 9175 976 0,'2'10'305'0,"-2"-9"-545"16,1 4-93-16,0 9 16 15,-1 3 78-15,-11 29 295 0,-3-28 82 16,-1-2 29-16,2-2-34 16,4 0-36-16,0-3-9 15,-2-3-28-15,1 0-6 16,-3 1-8-16,1 4-3 15,-5 3-9-15,1 1-7 16,-2 5-12-16,-3 4-4 16,0 16-5-16,-2 5-2 15,-2 10-2-15,-3-5-1 0,1-4-1 16,2 0 0-16,4-4 0 16,2 0 0-16,6-9 0 15,2-7 1-15,3-8 0 16,3-3 0-16,3-4-14 15,0-4-37-15,0-4-204 16,2-3 174-16</inkml:trace>
  <inkml:trace contextRef="#ctx0" brushRef="#br0" timeOffset="22716.407">4974 9766 928 0,'-1'0'341'16,"2"1"-222"-16,2 1-280 15,-3-2-19-15,0 0 29 16,0 0 50-16,0 5 72 16,3 8 19-16,-2-6 35 15,0-2 21-15,-1-3 35 16,0 0 15-16,0-2-1 15,0 0-14-15,0 2-30 0,0-2-15 16,1 6-16-16,2 5 2 16,3 7 3-16,14 32 2 15,-12-22-8-15,-1 6-4 16,2 11-5-16,-3 3-2 16,-2 0-3-16,1-2-3 15,-5-9-2-15,1-3-1 16,2-4-49-16,-3 0-67 15,0-1 76-15</inkml:trace>
  <inkml:trace contextRef="#ctx0" brushRef="#br0" timeOffset="36310.689">6982 9066 82 0,'-68'29'39'0,"66"-28"-20"16,-1-1-17-16,3 0-20 15,0 0-2 1,0 0 24-16,0-1 18 0,0 0 30 16,0 0 2-16,11-3-19 15,4-2-10-15,27-11-19 16,-29 11-3-16,0-2-1 15,-2 3 2-15,0-4 9 16,0 3 7-16,1 2 7 16,1-2 2-16,-2 3-4 15,3 1-2-15,0 2-2 16,1-4 2-16,-1 4 5 16,2 0 2-16,1-1 11 15,0 1 4-15,4-1 0 16,2-3-1-16,0 2-7 15,5 0-2-15,5-2 0 0,-1 3 0 16,2-1-5-16,-1 1-1 16,3-2 0-16,1 0-2 15,4-1 0-15,1-1-2 16,1-1-5-16,-5-1 0 16,-5 1-2-16,3 0 1 15,-6 1 0-15,4 4 2 16,1-2 6-16,0 2 5 15,6 3 4-15,3-2-2 16,2 4-10-16,4-1-6 0,-4 2-12 16,0 0-2-16,-5-1-1 15,-3 0 0-15,-1 0 5 16,-4 0 3-16,0-1 3 16,-3 2 0-16,-1-3-2 15,1 0-1-15,-1 2-1 16,2 2 0-16,1 2-1 15,0 3 0-15,-1 2-3 16,1 2-1-16,-7-2-3 16,-3-1 0-16,-1-1-1 15,-6-2 1-15,-5 1-2 16,-1-2 0-16,-4-1-8 16,-1 1-26-16,-1-3-184 15,1 3 153-15</inkml:trace>
  <inkml:trace contextRef="#ctx0" brushRef="#br0" timeOffset="38718.082">819 11443 97 0,'-1'4'10'15,"1"-1"-13"-15,0 1-33 16,0-4 63-16,-1 1 70 16,-2 0 27-16,0 0 50 0,0 0-15 15,1-1-11-15,-1 0-18 16,0 0-20-16,1 0-42 15,-1 0-21-15,-1 0-27 16,1-1-7-16,-1-1-9 16,0-2-2-16,-1 1-1 15,0 0 0-15,1-1 0 16,-1 1 1-16,2-1-1 16,-1 1 0-16,2-1 0 15,0 2 2-15,-1 0 6 16,2 0 6-16,0 1 14 15,0 1 7-15,0 0 1 16,1 0 1-16,0 0-12 16,0 0-8-16,0 0-9 15,0 1-6-15,0-1-4 16,0 2-2-16,0 0 0 16,0 3 1-16,0 3 2 0,0 8-1 15,0 29 0-15,0-28-2 16,1 4 0-16,4 0-2 15,0 2-1-15,2-2 0 16,1-4-2-16,2 0 0 16,-2-6 1-16,0 0 2 15,2-2 3-15,-1-3 0 16,4 1 0-16,-3-4 0 0,3 2 0 16,0-4 1-1,-4 1 0-15,6 1-1 0,0-3-1 16,0-5-4-16,4-10-3 15,1-3 1-15,-5-10 1 16,3 0 5-16,-3 2 4 16,-8 0 1-16,5 8 6 15,-4 4 4-15,-5 4 1 16,2-3 0-16,-3-1-6 16,-4-3-3-16,2-2-2 15,-3 3-1-15,-2 5 12 16,2-1 7-16,-3 9 16 15,3 0 6-15,2 1-5 16,1 2-8-16,1 0-14 16,-1 0-9-16,0 0-10 15,0 0-6-15,-1 0-6 16,1 1 2-16,0 5 5 16,1 4 6-16,5 15 3 0,9 30 0 15,-7-32 0-15,0 4 0 16,-1 7-1-16,-1 2 0 15,0 7 0-15,-3-4 1 16,3 0-1-16,-1 4 0 16,-5 3 1-16,0 2-1 15,-5-1 1-15,0 2 0 16,1-4 0-16,0 0 0 0,-3 0 2 16,-2-10 0-16,-1-8 5 15,-4-6 5-15,4-5 12 16,0-4 7-16,-3 1 7 15,3-2-1-15,-6-2-7 16,-6 1-4-16,0 3-6 16,-6 0 0-16,-4-4-1 15,4 3-3-15,-6-5-6 16,-2-1-8-16,-4-1-14 16,3-2-8-16,5-2-17 15,4-1-5-15,13-1-47 16,3-7-56-16,10-12-249 15,6-6 255-15</inkml:trace>
  <inkml:trace contextRef="#ctx0" brushRef="#br0" timeOffset="39356.897">1565 11411 933 0,'0'0'296'0,"0"0"-422"16,0 1-57-16,0 0-3 15,-1 3 31-15,-2 4 145 16,1 10 69-16,-10 32 43 16,12-30 2-16,-2-3-15 15,1 0-9-15,0 2-16 16,0-1 0-16,0 3 12 16,-3 2-1-16,2-1-13 15,-2 3-9-15,-1 0-23 16,2 0-9-16,-4 5-15 15,2 3-3-15,-3 7-2 16,-1 5-1-16,1-1 1 16,-1 0 0-16,-4-4 1 15,0 0-1-15,0-5 2 0,-3 1-1 16,1-9 3-16,2-6 5 16,2-3 10-16,-1-7 7 15,5-5 6-15,1-1-3 16,6-5-12-16,3 0-7 15,-3 0-11-15,1 0-4 16,0 0-1-16,0 1 0 16,3 1 1-16,3 3 1 15,9 5-1-15,38 18 0 0,-24-12-1 16,0-5-10-16,4 2-19 16,3 2-17-1,-3-3-48-15,-4-4-20 0,-4 0-49 16,-3-2-20-1,-7-1-38-15,-2 1-26 0,-8-4 166 16</inkml:trace>
  <inkml:trace contextRef="#ctx0" brushRef="#br0" timeOffset="39953.45">1288 11779 745 0,'5'1'328'0,"-5"-1"-153"16,1 0-140-16,-1 0-63 15,0 0-9-15,0 1 1 16,0 0 8-16,1 0 19 16,0-1 1-16,-1 0 6 15,0 0 3-15,0 0 10 16,0 0 8-16,0 0 9 16,1 0 2-16,0 0-8 15,1 0-7-15,0 2-3 16,4 0-1-16,5 3 2 15,19 7 0-15,35 8 2 16,-27-11 1-16,2-1-1 16,-1-2-1-16,2 4-9 15,-3-3-3-15,-9-1 0 0,-4-1-1 16,-9-1-1-16,-3-2 0 16,-5 0-23-16,-1-1-35 15,-3-4-125-15,1-1-122 16,1-11 187-16</inkml:trace>
  <inkml:trace contextRef="#ctx0" brushRef="#br0" timeOffset="57503.811">2390 11748 615 0,'-3'0'204'0,"0"-3"-237"16,2 3-33-16,1 0 0 16,-1 0 17-16,0 0 57 15,0 0 32-15,0-1 22 0,0 0 7 16,-1 0 9-16,1 0-4 16,0 0-7-16,0 0-1 15,0-1-4-15,0 1-5 16,-1 0-18-16,1 0-12 15,0 0-21-15,0 0-6 16,1-1-3-16,0 1 1 16,9-4 5-16,18-8 1 15,33-8 2-15,-22 13 1 16,2 3 1-16,5-2-1 0,0 2 0 16,-3 0-1-16,-8-4-4 15,-4 1 1-15,-3 3-2 16,-5 1 1-16,-8 1-1 15,0 3-12-15,-10-1-50 16,-1-2-36-16,-3 3-113 16,0-1 126-16</inkml:trace>
  <inkml:trace contextRef="#ctx0" brushRef="#br0" timeOffset="57973.198">2352 12022 518 0,'1'0'213'16,"0"0"-103"-16,5-1-98 15,-6 0-8-15,0 0 4 16,0 0 1-16,11-2 4 16,-2 1 4-16,8-2-2 15,33-6-2-15,-32 8-5 16,5-1-4-16,3 5-3 16,-2-1-1-16,1 1-4 15,1 0-14-15,-6 1-48 16,1-1-29-16,-4-2-67 15,-1 2-31-15,1-3 124 16</inkml:trace>
  <inkml:trace contextRef="#ctx0" brushRef="#br0" timeOffset="59313.839">2997 11739 606 0,'-4'3'274'16,"2"-3"-79"-16,2 1-236 15,0-1-17-15,0 0 21 16,0 0 20-16,0 0 42 15,0 0 2-15,-1-1-15 16,0 1-5-16,1 0-3 16,0 0 4-16,0 0 10 15,0 0 5-15,0 0 3 0,0 0-4 16,0 0-11-16,0 0-4 16,0 0-6-16,0 0 0 15,0 0-2-15,0 0-3 16,0 0-3-16,0 0-2 15,0 0 2-15,0 0 3 16,0 0 9-16,0-1 4 16,0 0 1-16,0 0-1 15,0-1-7-15,3-2 1 0,4-7 8 16,-1 0 8-16,27-27 10 16,-31 31 4-16,0 0-7 15,-2 0-6-15,0 4-10 16,-2 1-4-16,2 2 0 15,0 0 6-15,0 0 15 16,0 0 13-16,0 0 11 16,0 0-1-16,0 0-15 15,0 0-12-15,0 0-16 16,-1 0-6-16,0 0-3 16,0 0-1-16,-2 13 2 15,-2 3 0-15,-3 26 1 16,8-27 0-16,1-3-2 15,2 2 1-15,4 1 0 16,0 0 0-16,3 3 0 16,-1-2-1-16,3 1-2 15,1-1-2-15,2-2-2 0,1-1 0 16,-1-4 0-16,-1 0 1 16,-1-4 3-16,-3-4 0 15,3-2 1-15,1-5 0 16,2 0 0-16,1 0 1 15,-2-2 2-15,1-1 0 16,-2-5 0-16,1-1 1 16,1 0-1-16,-2-1 0 0,-1 1-1 15,-3 0-3-15,-1-1-2 16,-1 0-1-16,3-1 1 16,-3-1 0-16,-6-4 2 15,2 2-1-15,-6-6 1 16,1 0-1-16,2-1 0 15,-1 2 1-15,3 3 3 16,-3 7 0-16,0 6 4 16,-1 3 4-16,-3 4 8 15,4 1 2-15,0 1-3 16,0 0-4-16,0 0-10 16,0 0-5-16,-1 0 0 15,1 0 2-15,0 27 3 16,2 37 0-16,1-27 3 15,-2 1 0-15,1 0 1 16,-2-4 1-16,1 8-1 16,0 3-1-16,-2 1-2 0,-5 2-1 15,1 1 0-15,-1-3 0 16,-2 0 0-16,5 0 0 16,-6-13 1-16,1-1 1 15,-3-6 1-15,-3-2 0 16,0-1 1-16,-1-2-1 15,2-1 0-15,-2-1 0 16,-2-1 2-16,-3 1 1 16,-3-2 0-16,-2-2 2 0,-1 0 0 15,-2-4 2-15,1-4-5 16,4-2-8-16,4-5-48 16,0-2-59-16,2-6 70 15</inkml:trace>
  <inkml:trace contextRef="#ctx0" brushRef="#br0" timeOffset="59786.634">3726 11963 667 0,'4'0'275'0,"-4"0"-162"15,1 1-67-15,-1-1-13 16,0 0 22-16,0 0 18 16,-1 0 1-16,0 0-28 15,0 0-26-15,-1 0-20 16,1 0-2-16,0 0-3 15,-5 3 0-15,-2 5-4 16,-1 9-1-16,-28 34 0 16,31-27-1-16,2 3-12 15,0-1-18-15,1-1-63 16,1-3-56-16,0-4 98 16</inkml:trace>
  <inkml:trace contextRef="#ctx0" brushRef="#br0" timeOffset="60296.68">3884 11054 525 0,'0'1'211'0,"-1"-1"-134"15,1 0-52-15,0 0-23 16,0 0 9-16,0 0 14 16,0 0 3-16,0 0 0 15,-1 0-6-15,1 0-6 16,0 0 1-16,0 0 4 15,0 0 3-15,-1 6 3 0,1 20 0 16,-1 36-5-16,1-21-5 16,-1-7-6-16,-7-1-3 15,6 2-7-15,-1-5-2 16,-2 5-29-16,5-1-42 16,-2-6 47-16</inkml:trace>
  <inkml:trace contextRef="#ctx0" brushRef="#br0" timeOffset="60740.496">4242 11581 173 0,'0'2'119'0,"2"-1"52"0,5 4-20 16,-4-3 17-16,2-1 13 16,2 6-13-16,-4-5-17 15,9 2-52-15,2 0-22 16,1 0-42-16,1-3-17 16,1 0-12-16,3-1-1 15,4-2-3-15,-2 2-1 16,-4 0-4-16,-3-2-13 15,-3 0-50-15,-1 0-52 0,2-1-150 16,4-1 166 0</inkml:trace>
  <inkml:trace contextRef="#ctx0" brushRef="#br0" timeOffset="61436.162">4788 11299 1107 0,'3'5'377'0,"-2"9"-423"0,-1 9-94 16,2 22-7-16,-4 5 26 16,-6 2 108-16,-6-2 36 15,6-5 5-15,7 0-12 16,2-7-13-16,9-4 1 16,-3-13 3-16,-2-8 9 15,3-6 26-15,-7-4 13 16,1-3 15-16,0 1-6 0,-2-2-22 15,0 0-16-15,0 0-28 16,0 0-14-16,0 0-35 16,0 0-15-1,4-3-6-15,5-3 9 0,-3 4 31 16,1-10 28-16,24-27 43 16,-28 30 21-16,-1 2 31 15,-1 5 0-15,1 2-13 16,-2 1-12-16,0 0-30 15,0 0-13-15,0 0-24 16,0 0-9-16,0 0-6 16,0 0 3-16,9 17 6 15,26 44 1-15,-20-15 3 16,-4 11 0-16,-4 7 4 16,-2 8 5-16,-5-1 5 15,-4-3 4-15,-4-4 2 16,-1-7 1-16,-5-2 0 0,-3-5 2 15,1-7 9-15,0-7 5 16,1-14 9-16,2-6 3 16,-4-1-3-16,-6-2-6 15,-15-1-29-15,-6-5-18 16,-15-11-22-16,0-7-3 16,10-9-20-16,5-8-46 15,22-31 69-15</inkml:trace>
  <inkml:trace contextRef="#ctx0" brushRef="#br0" timeOffset="62182.607">5355 11747 786 0,'0'0'157'0,"2"3"-315"16,0 4-3-16,-2-7 101 15,0 0 63-15,0 18 44 0,0 29 18 16,0-31 34-16,0-3 19 15,1-2 13-15,-1-2-10 16,-1-2-45-16,1 3-22 16,-1 1-25-16,1 3-8 15,2 4-14-15,-3 0-4 16,-1 8-6-16,-2 3-16 16,1 10-120-16,1 8 99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EA11BDB-0838-4A53-8BEA-BFA0E67499C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5</a:t>
            </a:fld>
            <a:endParaRPr/>
          </a:p>
        </p:txBody>
      </p:sp>
      <p:sp>
        <p:nvSpPr>
          <p:cNvPr id="719" name="PlaceHolder 2"/>
          <p:cNvSpPr>
            <a:spLocks noGrp="1"/>
          </p:cNvSpPr>
          <p:nvPr>
            <p:ph type="body"/>
          </p:nvPr>
        </p:nvSpPr>
        <p:spPr>
          <a:xfrm>
            <a:off x="890640" y="4324320"/>
            <a:ext cx="5047920" cy="41698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790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D5E1BE-B0FA-44E2-A977-46DBF9532936}" type="slidenum">
              <a:rPr lang="en-US"/>
              <a:pPr/>
              <a:t>28</a:t>
            </a:fld>
            <a:endParaRPr lang="en-US"/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20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F31161-A0B0-4F0C-91C4-7892FD27BBC7}" type="slidenum">
              <a:rPr lang="en-US"/>
              <a:pPr/>
              <a:t>29</a:t>
            </a:fld>
            <a:endParaRPr lang="en-US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37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9BA6E9C-8CF3-3240-ABE4-29F896DCC555}" type="slidenum">
              <a:rPr lang="en-US" sz="1100"/>
              <a:pPr/>
              <a:t>30</a:t>
            </a:fld>
            <a:endParaRPr lang="en-US" sz="11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2150"/>
            <a:ext cx="4554537" cy="3417888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92" tIns="44945" rIns="89892" bIns="44945"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968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896bd62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896bd62d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4351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896bd62d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896bd62d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046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896bd62d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3896bd62d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913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896bd62d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896bd62d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550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896bd62d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896bd62d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25960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896bd62df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896bd62df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65720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896bd62d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896bd62df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37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026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896bd62d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896bd62d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56039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896bd62df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896bd62df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8298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896bd62df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3896bd62df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85420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896bd62df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3896bd62df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51154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896bd62df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896bd62df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48143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896bd62df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896bd62df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7756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896bd62df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896bd62df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13714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896bd62df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896bd62df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39395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896bd62df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3896bd62df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49593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896bd62df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3896bd62df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568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19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896bd62df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3896bd62df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36509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3896bd62df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3896bd62df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8051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896bd62df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896bd62df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8089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3896bd62df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3896bd62df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87447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896bd62df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3896bd62df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79360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896bd62d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3896bd62df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09289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896bd62df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3896bd62df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1083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896bd62df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896bd62df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2753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896bd62df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896bd62df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15052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896bd62df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3896bd62df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2591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3819" y="8684684"/>
            <a:ext cx="297299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C7513BB9-4657-5346-AB75-9940C9884D6A}" type="slidenum">
              <a:rPr lang="en-US"/>
              <a:pPr eaLnBrk="1" hangingPunct="1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475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896bd62df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3896bd62df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74090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896bd62df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3896bd62df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85979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896bd62df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3896bd62df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3895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896bd62df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3896bd62df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9471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896bd62df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3896bd62df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7271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3896bd62df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3896bd62df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448029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896bd62df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3896bd62df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56345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896bd62df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896bd62df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0367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896bd62df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3896bd62df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87245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896bd62df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3896bd62df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8396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4C295AE-8BAF-D047-9F9A-D66E2E6179B2}" type="slidenum">
              <a:rPr lang="en-US" sz="1100">
                <a:solidFill>
                  <a:srgbClr val="000000"/>
                </a:solidFill>
              </a:rPr>
              <a:pPr/>
              <a:t>20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6071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3896bd62df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3896bd62df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44445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3896bd62df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3896bd62df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92244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3896bd62df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3896bd62df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97877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4450">
              <a:spcBef>
                <a:spcPts val="450"/>
              </a:spcBef>
            </a:pPr>
            <a:r>
              <a:rPr lang="en-US">
                <a:solidFill>
                  <a:srgbClr val="000000"/>
                </a:solidFill>
                <a:cs typeface="Times New Roman" charset="0"/>
                <a:sym typeface="Times New Roman" charset="0"/>
              </a:rPr>
              <a:t>A:  render as black</a:t>
            </a:r>
          </a:p>
        </p:txBody>
      </p:sp>
    </p:spTree>
    <p:extLst>
      <p:ext uri="{BB962C8B-B14F-4D97-AF65-F5344CB8AC3E}">
        <p14:creationId xmlns:p14="http://schemas.microsoft.com/office/powerpoint/2010/main" val="12274676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4C1D97-9B10-47B5-9558-7769BC7A9F10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46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4C295AE-8BAF-D047-9F9A-D66E2E6179B2}" type="slidenum">
              <a:rPr lang="en-US" sz="1100">
                <a:solidFill>
                  <a:srgbClr val="000000"/>
                </a:solidFill>
              </a:rPr>
              <a:pPr/>
              <a:t>21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344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E9862E5-B739-764F-A9F7-54AB8F87F26E}" type="slidenum">
              <a:rPr lang="en-US" sz="1100">
                <a:solidFill>
                  <a:srgbClr val="000000"/>
                </a:solidFill>
              </a:rPr>
              <a:pPr/>
              <a:t>23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609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809CCE-BE2E-45D0-AE4C-224FB9243A0D}" type="slidenum">
              <a:rPr lang="en-US"/>
              <a:pPr/>
              <a:t>26</a:t>
            </a:fld>
            <a:endParaRPr lang="en-US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17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040D12-D1A7-44C6-836B-3B58236411C6}" type="slidenum">
              <a:rPr lang="en-US"/>
              <a:pPr/>
              <a:t>27</a:t>
            </a:fld>
            <a:endParaRPr lang="en-US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44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4983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9878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4/27/2020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4/27/2020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4/27/2020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13" Type="http://schemas.openxmlformats.org/officeDocument/2006/relationships/image" Target="../media/image137.jpeg"/><Relationship Id="rId18" Type="http://schemas.openxmlformats.org/officeDocument/2006/relationships/image" Target="../media/image142.jpeg"/><Relationship Id="rId26" Type="http://schemas.openxmlformats.org/officeDocument/2006/relationships/image" Target="../media/image150.jpeg"/><Relationship Id="rId3" Type="http://schemas.openxmlformats.org/officeDocument/2006/relationships/image" Target="../media/image127.jpeg"/><Relationship Id="rId21" Type="http://schemas.openxmlformats.org/officeDocument/2006/relationships/image" Target="../media/image145.jpeg"/><Relationship Id="rId7" Type="http://schemas.openxmlformats.org/officeDocument/2006/relationships/image" Target="../media/image131.jpeg"/><Relationship Id="rId12" Type="http://schemas.openxmlformats.org/officeDocument/2006/relationships/image" Target="../media/image136.jpeg"/><Relationship Id="rId17" Type="http://schemas.openxmlformats.org/officeDocument/2006/relationships/image" Target="../media/image141.jpeg"/><Relationship Id="rId25" Type="http://schemas.openxmlformats.org/officeDocument/2006/relationships/image" Target="../media/image149.jpeg"/><Relationship Id="rId2" Type="http://schemas.openxmlformats.org/officeDocument/2006/relationships/image" Target="../media/image126.jpeg"/><Relationship Id="rId16" Type="http://schemas.openxmlformats.org/officeDocument/2006/relationships/image" Target="../media/image140.jpeg"/><Relationship Id="rId20" Type="http://schemas.openxmlformats.org/officeDocument/2006/relationships/image" Target="../media/image144.jpeg"/><Relationship Id="rId29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11" Type="http://schemas.openxmlformats.org/officeDocument/2006/relationships/image" Target="../media/image135.jpeg"/><Relationship Id="rId24" Type="http://schemas.openxmlformats.org/officeDocument/2006/relationships/image" Target="../media/image148.jpeg"/><Relationship Id="rId5" Type="http://schemas.openxmlformats.org/officeDocument/2006/relationships/image" Target="../media/image129.jpeg"/><Relationship Id="rId15" Type="http://schemas.openxmlformats.org/officeDocument/2006/relationships/image" Target="../media/image139.jpeg"/><Relationship Id="rId23" Type="http://schemas.openxmlformats.org/officeDocument/2006/relationships/image" Target="../media/image147.jpeg"/><Relationship Id="rId28" Type="http://schemas.openxmlformats.org/officeDocument/2006/relationships/image" Target="../media/image152.jpeg"/><Relationship Id="rId10" Type="http://schemas.openxmlformats.org/officeDocument/2006/relationships/image" Target="../media/image134.jpeg"/><Relationship Id="rId19" Type="http://schemas.openxmlformats.org/officeDocument/2006/relationships/image" Target="../media/image143.jpeg"/><Relationship Id="rId4" Type="http://schemas.openxmlformats.org/officeDocument/2006/relationships/image" Target="../media/image128.jpeg"/><Relationship Id="rId9" Type="http://schemas.openxmlformats.org/officeDocument/2006/relationships/image" Target="../media/image133.jpeg"/><Relationship Id="rId14" Type="http://schemas.openxmlformats.org/officeDocument/2006/relationships/image" Target="../media/image138.jpeg"/><Relationship Id="rId22" Type="http://schemas.openxmlformats.org/officeDocument/2006/relationships/image" Target="../media/image146.jpeg"/><Relationship Id="rId27" Type="http://schemas.openxmlformats.org/officeDocument/2006/relationships/image" Target="../media/image151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hyperlink" Target="http://robots.stanford.edu/cs223b07/notes/CS223B-L11-Panoramas.ppt" TargetMode="External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0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30.png"/><Relationship Id="rId7" Type="http://schemas.openxmlformats.org/officeDocument/2006/relationships/customXml" Target="../ink/ink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11.xml"/><Relationship Id="rId7" Type="http://schemas.openxmlformats.org/officeDocument/2006/relationships/image" Target="../media/image43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.xml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image" Target="../media/image49.png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tags" Target="../tags/tag16.xml"/><Relationship Id="rId16" Type="http://schemas.openxmlformats.org/officeDocument/2006/relationships/image" Target="../media/image52.pn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47.png"/><Relationship Id="rId5" Type="http://schemas.openxmlformats.org/officeDocument/2006/relationships/tags" Target="../tags/tag19.xml"/><Relationship Id="rId15" Type="http://schemas.openxmlformats.org/officeDocument/2006/relationships/image" Target="../media/image51.png"/><Relationship Id="rId10" Type="http://schemas.openxmlformats.org/officeDocument/2006/relationships/notesSlide" Target="../notesSlides/notesSlide7.xml"/><Relationship Id="rId4" Type="http://schemas.openxmlformats.org/officeDocument/2006/relationships/tags" Target="../tags/tag1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image" Target="../media/image55.png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notesSlide" Target="../notesSlides/notesSlide8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7.xml"/><Relationship Id="rId10" Type="http://schemas.openxmlformats.org/officeDocument/2006/relationships/tags" Target="../tags/tag32.xml"/><Relationship Id="rId4" Type="http://schemas.openxmlformats.org/officeDocument/2006/relationships/tags" Target="../tags/tag26.xml"/><Relationship Id="rId9" Type="http://schemas.openxmlformats.org/officeDocument/2006/relationships/tags" Target="../tags/tag3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image" Target="../media/image55.png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notesSlide" Target="../notesSlides/notesSlide9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7.xml"/><Relationship Id="rId10" Type="http://schemas.openxmlformats.org/officeDocument/2006/relationships/tags" Target="../tags/tag42.xml"/><Relationship Id="rId4" Type="http://schemas.openxmlformats.org/officeDocument/2006/relationships/tags" Target="../tags/tag36.xml"/><Relationship Id="rId9" Type="http://schemas.openxmlformats.org/officeDocument/2006/relationships/tags" Target="../tags/tag4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image" Target="../media/image55.png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12" Type="http://schemas.openxmlformats.org/officeDocument/2006/relationships/notesSlide" Target="../notesSlides/notesSlide10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47.xml"/><Relationship Id="rId10" Type="http://schemas.openxmlformats.org/officeDocument/2006/relationships/tags" Target="../tags/tag52.xml"/><Relationship Id="rId4" Type="http://schemas.openxmlformats.org/officeDocument/2006/relationships/tags" Target="../tags/tag46.xml"/><Relationship Id="rId9" Type="http://schemas.openxmlformats.org/officeDocument/2006/relationships/tags" Target="../tags/tag5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13" Type="http://schemas.openxmlformats.org/officeDocument/2006/relationships/notesSlide" Target="../notesSlides/notesSlide11.xml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tags" Target="../tags/tag63.xml"/><Relationship Id="rId5" Type="http://schemas.openxmlformats.org/officeDocument/2006/relationships/tags" Target="../tags/tag57.xml"/><Relationship Id="rId10" Type="http://schemas.openxmlformats.org/officeDocument/2006/relationships/tags" Target="../tags/tag62.xml"/><Relationship Id="rId4" Type="http://schemas.openxmlformats.org/officeDocument/2006/relationships/tags" Target="../tags/tag56.xml"/><Relationship Id="rId9" Type="http://schemas.openxmlformats.org/officeDocument/2006/relationships/tags" Target="../tags/tag61.xml"/><Relationship Id="rId1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image" Target="../media/image90.jpg"/><Relationship Id="rId7" Type="http://schemas.openxmlformats.org/officeDocument/2006/relationships/image" Target="../media/image9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10" Type="http://schemas.openxmlformats.org/officeDocument/2006/relationships/image" Target="../media/image97.jpg"/><Relationship Id="rId4" Type="http://schemas.openxmlformats.org/officeDocument/2006/relationships/image" Target="../media/image91.jpg"/><Relationship Id="rId9" Type="http://schemas.openxmlformats.org/officeDocument/2006/relationships/image" Target="../media/image96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9" Type="http://schemas.openxmlformats.org/officeDocument/2006/relationships/image" Target="../media/image2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ieeexplore.ieee.org/iel1/38/7531/00310740.pdf?isNumber=7531&amp;prod=JNL&amp;arnumber=310740&amp;arSt=83&amp;ared=87&amp;arAuthor=Blinn,+J.F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customXml" Target="../ink/ink3.xml"/><Relationship Id="rId5" Type="http://schemas.openxmlformats.org/officeDocument/2006/relationships/image" Target="../media/image4.gif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13" Type="http://schemas.openxmlformats.org/officeDocument/2006/relationships/image" Target="../media/image137.jpeg"/><Relationship Id="rId18" Type="http://schemas.openxmlformats.org/officeDocument/2006/relationships/image" Target="../media/image142.jpeg"/><Relationship Id="rId26" Type="http://schemas.openxmlformats.org/officeDocument/2006/relationships/image" Target="../media/image150.jpeg"/><Relationship Id="rId3" Type="http://schemas.openxmlformats.org/officeDocument/2006/relationships/image" Target="../media/image127.jpeg"/><Relationship Id="rId21" Type="http://schemas.openxmlformats.org/officeDocument/2006/relationships/image" Target="../media/image145.jpeg"/><Relationship Id="rId7" Type="http://schemas.openxmlformats.org/officeDocument/2006/relationships/image" Target="../media/image131.jpeg"/><Relationship Id="rId12" Type="http://schemas.openxmlformats.org/officeDocument/2006/relationships/image" Target="../media/image136.jpeg"/><Relationship Id="rId17" Type="http://schemas.openxmlformats.org/officeDocument/2006/relationships/image" Target="../media/image141.jpeg"/><Relationship Id="rId25" Type="http://schemas.openxmlformats.org/officeDocument/2006/relationships/image" Target="../media/image149.jpeg"/><Relationship Id="rId2" Type="http://schemas.openxmlformats.org/officeDocument/2006/relationships/image" Target="../media/image126.jpeg"/><Relationship Id="rId16" Type="http://schemas.openxmlformats.org/officeDocument/2006/relationships/image" Target="../media/image140.jpeg"/><Relationship Id="rId20" Type="http://schemas.openxmlformats.org/officeDocument/2006/relationships/image" Target="../media/image144.jpeg"/><Relationship Id="rId29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11" Type="http://schemas.openxmlformats.org/officeDocument/2006/relationships/image" Target="../media/image135.jpeg"/><Relationship Id="rId24" Type="http://schemas.openxmlformats.org/officeDocument/2006/relationships/image" Target="../media/image148.jpeg"/><Relationship Id="rId5" Type="http://schemas.openxmlformats.org/officeDocument/2006/relationships/image" Target="../media/image129.jpeg"/><Relationship Id="rId15" Type="http://schemas.openxmlformats.org/officeDocument/2006/relationships/image" Target="../media/image139.jpeg"/><Relationship Id="rId23" Type="http://schemas.openxmlformats.org/officeDocument/2006/relationships/image" Target="../media/image147.jpeg"/><Relationship Id="rId28" Type="http://schemas.openxmlformats.org/officeDocument/2006/relationships/image" Target="../media/image152.jpeg"/><Relationship Id="rId10" Type="http://schemas.openxmlformats.org/officeDocument/2006/relationships/image" Target="../media/image134.jpeg"/><Relationship Id="rId19" Type="http://schemas.openxmlformats.org/officeDocument/2006/relationships/image" Target="../media/image143.jpeg"/><Relationship Id="rId4" Type="http://schemas.openxmlformats.org/officeDocument/2006/relationships/image" Target="../media/image128.jpeg"/><Relationship Id="rId9" Type="http://schemas.openxmlformats.org/officeDocument/2006/relationships/image" Target="../media/image133.jpeg"/><Relationship Id="rId14" Type="http://schemas.openxmlformats.org/officeDocument/2006/relationships/image" Target="../media/image138.jpeg"/><Relationship Id="rId22" Type="http://schemas.openxmlformats.org/officeDocument/2006/relationships/image" Target="../media/image146.jpeg"/><Relationship Id="rId27" Type="http://schemas.openxmlformats.org/officeDocument/2006/relationships/image" Target="../media/image151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13" Type="http://schemas.openxmlformats.org/officeDocument/2006/relationships/image" Target="../media/image141.jpeg"/><Relationship Id="rId18" Type="http://schemas.openxmlformats.org/officeDocument/2006/relationships/image" Target="../media/image146.jpeg"/><Relationship Id="rId3" Type="http://schemas.openxmlformats.org/officeDocument/2006/relationships/image" Target="../media/image131.jpeg"/><Relationship Id="rId21" Type="http://schemas.openxmlformats.org/officeDocument/2006/relationships/image" Target="../media/image149.jpeg"/><Relationship Id="rId7" Type="http://schemas.openxmlformats.org/officeDocument/2006/relationships/image" Target="../media/image135.jpeg"/><Relationship Id="rId12" Type="http://schemas.openxmlformats.org/officeDocument/2006/relationships/image" Target="../media/image140.jpeg"/><Relationship Id="rId17" Type="http://schemas.openxmlformats.org/officeDocument/2006/relationships/image" Target="../media/image145.jpeg"/><Relationship Id="rId25" Type="http://schemas.openxmlformats.org/officeDocument/2006/relationships/image" Target="../media/image153.jpeg"/><Relationship Id="rId2" Type="http://schemas.openxmlformats.org/officeDocument/2006/relationships/image" Target="../media/image130.jpeg"/><Relationship Id="rId16" Type="http://schemas.openxmlformats.org/officeDocument/2006/relationships/image" Target="../media/image144.jpeg"/><Relationship Id="rId20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11" Type="http://schemas.openxmlformats.org/officeDocument/2006/relationships/image" Target="../media/image139.jpeg"/><Relationship Id="rId24" Type="http://schemas.openxmlformats.org/officeDocument/2006/relationships/image" Target="../media/image152.jpeg"/><Relationship Id="rId5" Type="http://schemas.openxmlformats.org/officeDocument/2006/relationships/image" Target="../media/image133.jpeg"/><Relationship Id="rId15" Type="http://schemas.openxmlformats.org/officeDocument/2006/relationships/image" Target="../media/image143.jpeg"/><Relationship Id="rId23" Type="http://schemas.openxmlformats.org/officeDocument/2006/relationships/image" Target="../media/image151.jpeg"/><Relationship Id="rId10" Type="http://schemas.openxmlformats.org/officeDocument/2006/relationships/image" Target="../media/image138.jpeg"/><Relationship Id="rId19" Type="http://schemas.openxmlformats.org/officeDocument/2006/relationships/image" Target="../media/image147.jpe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Relationship Id="rId14" Type="http://schemas.openxmlformats.org/officeDocument/2006/relationships/image" Target="../media/image142.jpeg"/><Relationship Id="rId22" Type="http://schemas.openxmlformats.org/officeDocument/2006/relationships/image" Target="../media/image150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13" Type="http://schemas.openxmlformats.org/officeDocument/2006/relationships/image" Target="../media/image141.jpeg"/><Relationship Id="rId18" Type="http://schemas.openxmlformats.org/officeDocument/2006/relationships/image" Target="../media/image146.jpeg"/><Relationship Id="rId3" Type="http://schemas.openxmlformats.org/officeDocument/2006/relationships/image" Target="../media/image131.jpeg"/><Relationship Id="rId21" Type="http://schemas.openxmlformats.org/officeDocument/2006/relationships/image" Target="../media/image149.jpeg"/><Relationship Id="rId7" Type="http://schemas.openxmlformats.org/officeDocument/2006/relationships/image" Target="../media/image135.jpeg"/><Relationship Id="rId12" Type="http://schemas.openxmlformats.org/officeDocument/2006/relationships/image" Target="../media/image140.jpeg"/><Relationship Id="rId17" Type="http://schemas.openxmlformats.org/officeDocument/2006/relationships/image" Target="../media/image145.jpeg"/><Relationship Id="rId25" Type="http://schemas.openxmlformats.org/officeDocument/2006/relationships/image" Target="../media/image153.jpeg"/><Relationship Id="rId2" Type="http://schemas.openxmlformats.org/officeDocument/2006/relationships/image" Target="../media/image130.jpeg"/><Relationship Id="rId16" Type="http://schemas.openxmlformats.org/officeDocument/2006/relationships/image" Target="../media/image144.jpeg"/><Relationship Id="rId20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11" Type="http://schemas.openxmlformats.org/officeDocument/2006/relationships/image" Target="../media/image139.jpeg"/><Relationship Id="rId24" Type="http://schemas.openxmlformats.org/officeDocument/2006/relationships/image" Target="../media/image152.jpeg"/><Relationship Id="rId5" Type="http://schemas.openxmlformats.org/officeDocument/2006/relationships/image" Target="../media/image133.jpeg"/><Relationship Id="rId15" Type="http://schemas.openxmlformats.org/officeDocument/2006/relationships/image" Target="../media/image143.jpeg"/><Relationship Id="rId23" Type="http://schemas.openxmlformats.org/officeDocument/2006/relationships/image" Target="../media/image151.jpeg"/><Relationship Id="rId10" Type="http://schemas.openxmlformats.org/officeDocument/2006/relationships/image" Target="../media/image138.jpeg"/><Relationship Id="rId19" Type="http://schemas.openxmlformats.org/officeDocument/2006/relationships/image" Target="../media/image147.jpe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Relationship Id="rId14" Type="http://schemas.openxmlformats.org/officeDocument/2006/relationships/image" Target="../media/image142.jpeg"/><Relationship Id="rId22" Type="http://schemas.openxmlformats.org/officeDocument/2006/relationships/image" Target="../media/image150.jpe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13" Type="http://schemas.openxmlformats.org/officeDocument/2006/relationships/image" Target="../media/image141.jpeg"/><Relationship Id="rId18" Type="http://schemas.openxmlformats.org/officeDocument/2006/relationships/image" Target="../media/image146.jpeg"/><Relationship Id="rId3" Type="http://schemas.openxmlformats.org/officeDocument/2006/relationships/image" Target="../media/image131.jpeg"/><Relationship Id="rId21" Type="http://schemas.openxmlformats.org/officeDocument/2006/relationships/image" Target="../media/image149.jpeg"/><Relationship Id="rId7" Type="http://schemas.openxmlformats.org/officeDocument/2006/relationships/image" Target="../media/image135.jpeg"/><Relationship Id="rId12" Type="http://schemas.openxmlformats.org/officeDocument/2006/relationships/image" Target="../media/image140.jpeg"/><Relationship Id="rId17" Type="http://schemas.openxmlformats.org/officeDocument/2006/relationships/image" Target="../media/image145.jpeg"/><Relationship Id="rId25" Type="http://schemas.openxmlformats.org/officeDocument/2006/relationships/image" Target="../media/image153.jpeg"/><Relationship Id="rId2" Type="http://schemas.openxmlformats.org/officeDocument/2006/relationships/image" Target="../media/image130.jpeg"/><Relationship Id="rId16" Type="http://schemas.openxmlformats.org/officeDocument/2006/relationships/image" Target="../media/image144.jpeg"/><Relationship Id="rId20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11" Type="http://schemas.openxmlformats.org/officeDocument/2006/relationships/image" Target="../media/image139.jpeg"/><Relationship Id="rId24" Type="http://schemas.openxmlformats.org/officeDocument/2006/relationships/image" Target="../media/image152.jpeg"/><Relationship Id="rId5" Type="http://schemas.openxmlformats.org/officeDocument/2006/relationships/image" Target="../media/image133.jpeg"/><Relationship Id="rId15" Type="http://schemas.openxmlformats.org/officeDocument/2006/relationships/image" Target="../media/image143.jpeg"/><Relationship Id="rId23" Type="http://schemas.openxmlformats.org/officeDocument/2006/relationships/image" Target="../media/image151.jpeg"/><Relationship Id="rId10" Type="http://schemas.openxmlformats.org/officeDocument/2006/relationships/image" Target="../media/image138.jpeg"/><Relationship Id="rId19" Type="http://schemas.openxmlformats.org/officeDocument/2006/relationships/image" Target="../media/image147.jpe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Relationship Id="rId14" Type="http://schemas.openxmlformats.org/officeDocument/2006/relationships/image" Target="../media/image142.jpeg"/><Relationship Id="rId22" Type="http://schemas.openxmlformats.org/officeDocument/2006/relationships/image" Target="../media/image150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 455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More Matching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820738" y="3436938"/>
            <a:ext cx="7485062" cy="2663825"/>
            <a:chOff x="0" y="0"/>
            <a:chExt cx="4715" cy="1678"/>
          </a:xfrm>
        </p:grpSpPr>
        <p:pic>
          <p:nvPicPr>
            <p:cNvPr id="16385" name="Picture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6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6389" name="Rectangle 5"/>
          <p:cNvSpPr>
            <a:spLocks/>
          </p:cNvSpPr>
          <p:nvPr/>
        </p:nvSpPr>
        <p:spPr bwMode="auto">
          <a:xfrm>
            <a:off x="838200" y="1219200"/>
            <a:ext cx="7086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3168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Finding the panoramas</a:t>
            </a:r>
          </a:p>
        </p:txBody>
      </p:sp>
      <p:grpSp>
        <p:nvGrpSpPr>
          <p:cNvPr id="44035" name="Group 1028"/>
          <p:cNvGrpSpPr>
            <a:grpSpLocks noChangeAspect="1"/>
          </p:cNvGrpSpPr>
          <p:nvPr/>
        </p:nvGrpSpPr>
        <p:grpSpPr bwMode="auto">
          <a:xfrm>
            <a:off x="1614488" y="3709988"/>
            <a:ext cx="5959475" cy="3022600"/>
            <a:chOff x="9504" y="5904"/>
            <a:chExt cx="8160" cy="4137"/>
          </a:xfrm>
        </p:grpSpPr>
        <p:pic>
          <p:nvPicPr>
            <p:cNvPr id="44062" name="Picture 1029" descr="C:\WINDOWS\Desktop\is2003\images\rohr2Large.jpg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" y="5904"/>
              <a:ext cx="3840" cy="2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3" name="Picture 1030" descr="C:\WINDOWS\Desktop\is2003\images\rohr1Large.jpg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4" y="5904"/>
              <a:ext cx="3241" cy="4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4" name="Picture 1031" descr="C:\WINDOWS\Desktop\is2003\images\rohr3Large.jpg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" y="8256"/>
              <a:ext cx="2496" cy="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5" name="Picture 1032" descr="C:\WINDOWS\Desktop\is2003\images\rohr4Large.jpg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08" y="8256"/>
              <a:ext cx="2256" cy="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4036" name="Group 103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4038" name="Picture 1034" descr="C:\WINDOWS\Desktop\is2003\images\thumb\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9" name="Picture 1035" descr="C:\WINDOWS\Desktop\is2003\images\thumb\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0" name="Picture 1036" descr="C:\WINDOWS\Desktop\is2003\images\thumb\2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1" name="Picture 1037" descr="C:\WINDOWS\Desktop\is2003\images\thumb\4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2" name="Picture 1038" descr="C:\WINDOWS\Desktop\is2003\images\thumb\5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3" name="Picture 1039" descr="C:\WINDOWS\Desktop\is2003\images\thumb\6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4" name="Picture 1040" descr="C:\WINDOWS\Desktop\is2003\images\thumb\7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5" name="Picture 1041" descr="C:\WINDOWS\Desktop\is2003\images\thumb\8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6" name="Picture 104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7" name="Picture 104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8" name="Picture 104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9" name="Picture 104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0" name="Picture 104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1" name="Picture 104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2" name="Picture 104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3" name="Picture 104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4" name="Picture 105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5" name="Picture 105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6" name="Picture 105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7" name="Picture 105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8" name="Picture 105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9" name="Picture 105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0" name="Picture 105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1" name="Picture 105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7" name="AutoShape 105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33019"/>
      </p:ext>
    </p:extLst>
  </p:cSld>
  <p:clrMapOvr>
    <a:masterClrMapping/>
  </p:clrMapOvr>
  <p:transition>
    <p:dissolv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CREATING PANORAMAS!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26" y="3237877"/>
            <a:ext cx="8250475" cy="241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5985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Useful structures (defined in </a:t>
            </a:r>
            <a:r>
              <a:rPr lang="en-US" dirty="0" err="1"/>
              <a:t>image.h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4603" cy="4950502"/>
          </a:xfrm>
        </p:spPr>
        <p:txBody>
          <a:bodyPr>
            <a:normAutofit/>
          </a:bodyPr>
          <a:lstStyle/>
          <a:p>
            <a:r>
              <a:rPr lang="en-US" sz="2400" b="1" dirty="0"/>
              <a:t>Data structure for an point</a:t>
            </a:r>
          </a:p>
          <a:p>
            <a:pPr marL="0" indent="0">
              <a:buNone/>
            </a:pP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float x, y;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} point;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2400" b="1" dirty="0"/>
              <a:t>Data structure for a descriptor</a:t>
            </a:r>
          </a:p>
          <a:p>
            <a:pPr marL="0" indent="0">
              <a:buNone/>
            </a:pP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point p;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&lt;-pixel location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n;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&lt;-size of data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float *data;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} descriptor;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102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01718" y="2199806"/>
            <a:ext cx="4414603" cy="4950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Data structure for a match</a:t>
            </a:r>
          </a:p>
          <a:p>
            <a:pPr marL="0" indent="0">
              <a:buNone/>
            </a:pP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point p, q;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&lt;-matching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points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ai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, bi;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&lt;-matching indices of descriptor arrays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float distance;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&lt;-dist.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between matching descriptors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} match;</a:t>
            </a:r>
          </a:p>
        </p:txBody>
      </p:sp>
    </p:spTree>
    <p:extLst>
      <p:ext uri="{BB962C8B-B14F-4D97-AF65-F5344CB8AC3E}">
        <p14:creationId xmlns:p14="http://schemas.microsoft.com/office/powerpoint/2010/main" val="103681079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Overall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image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panorama_image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(image a, image b, float sigma, float thresh,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nms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float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inlier_thresh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iters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cutoff)   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// Calculate corners and descriptors 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      						descriptor *ad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harris_corner_detector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(a, sigma, thresh,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nms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&amp;an);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   descriptor *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bd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harris_corner_detector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(b, sigma, thresh,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nms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&amp;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bn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);</a:t>
            </a:r>
          </a:p>
          <a:p>
            <a:pPr marL="0" indent="0">
              <a:buNone/>
            </a:pP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// Find matches       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match *m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match_descriptors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(ad, an,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bd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bn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&amp;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mn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);        </a:t>
            </a:r>
          </a:p>
          <a:p>
            <a:pPr marL="0" indent="0">
              <a:buNone/>
            </a:pP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// Run RANSAC to find the </a:t>
            </a:r>
            <a:r>
              <a:rPr lang="en-US" sz="1600" i="1" dirty="0" err="1">
                <a:latin typeface="Consolas" charset="0"/>
                <a:ea typeface="Consolas" charset="0"/>
                <a:cs typeface="Consolas" charset="0"/>
              </a:rPr>
              <a:t>homography</a:t>
            </a:r>
            <a:endParaRPr lang="en-US" sz="1600" i="1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matrix H = RANSAC(m,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mn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inlier_thresh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iters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cutoff);       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// Stitch the images together with the </a:t>
            </a:r>
            <a:r>
              <a:rPr lang="en-US" sz="1600" i="1" dirty="0" err="1">
                <a:latin typeface="Consolas" charset="0"/>
                <a:ea typeface="Consolas" charset="0"/>
                <a:cs typeface="Consolas" charset="0"/>
              </a:rPr>
              <a:t>homography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       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image combine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combine_images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(a, b, H);        </a:t>
            </a:r>
          </a:p>
          <a:p>
            <a:pPr marL="0" indent="0">
              <a:buNone/>
            </a:pP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return combine;   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6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TODO #1.1: Compute structure matrix S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TODO #1.2: Compute </a:t>
            </a:r>
            <a:r>
              <a:rPr lang="en-US" sz="3000" dirty="0" err="1">
                <a:ea typeface="Calibri" charset="0"/>
                <a:cs typeface="Calibri" charset="0"/>
              </a:rPr>
              <a:t>cornerness</a:t>
            </a:r>
            <a:r>
              <a:rPr lang="en-US" sz="3000" dirty="0">
                <a:ea typeface="Calibri" charset="0"/>
                <a:cs typeface="Calibri" charset="0"/>
              </a:rPr>
              <a:t> response map R from structure matrix S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TODO #1.3: Find local maxes in map R using non-maximum suppression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TODO #1.4: Compute descriptors for final corners 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 Harris corner detection</a:t>
            </a:r>
          </a:p>
        </p:txBody>
      </p:sp>
    </p:spTree>
    <p:extLst>
      <p:ext uri="{BB962C8B-B14F-4D97-AF65-F5344CB8AC3E}">
        <p14:creationId xmlns:p14="http://schemas.microsoft.com/office/powerpoint/2010/main" val="202093181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Compute Ix and </a:t>
            </a:r>
            <a:r>
              <a:rPr lang="en-US" sz="3000" dirty="0" err="1">
                <a:ea typeface="Calibri" charset="0"/>
                <a:cs typeface="Calibri" charset="0"/>
              </a:rPr>
              <a:t>Iy</a:t>
            </a:r>
            <a:r>
              <a:rPr lang="en-US" sz="3000" dirty="0">
                <a:ea typeface="Calibri" charset="0"/>
                <a:cs typeface="Calibri" charset="0"/>
              </a:rPr>
              <a:t> using Sobel filters from HW2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Create an empty image of 3 channels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Assign channel 1 to Ix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Assign channel 2 to Iy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Assign channel 3 to Ix</a:t>
            </a:r>
            <a:r>
              <a:rPr lang="en-US" sz="2600" baseline="30000" dirty="0">
                <a:ea typeface="Calibri" charset="0"/>
                <a:cs typeface="Calibri" charset="0"/>
              </a:rPr>
              <a:t> </a:t>
            </a:r>
            <a:r>
              <a:rPr lang="en-US" sz="2600" dirty="0">
                <a:ea typeface="Calibri" charset="0"/>
                <a:cs typeface="Calibri" charset="0"/>
              </a:rPr>
              <a:t>* </a:t>
            </a:r>
            <a:r>
              <a:rPr lang="en-US" sz="2600" dirty="0" err="1">
                <a:ea typeface="Calibri" charset="0"/>
                <a:cs typeface="Calibri" charset="0"/>
              </a:rPr>
              <a:t>Iy</a:t>
            </a:r>
            <a:endParaRPr lang="en-US" sz="2600" dirty="0">
              <a:ea typeface="Calibri" charset="0"/>
              <a:cs typeface="Calibri" charset="0"/>
            </a:endParaRPr>
          </a:p>
          <a:p>
            <a:endParaRPr lang="en-US" sz="3000" baseline="30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Compute weighted sum of neighbors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smooth the image with a </a:t>
            </a:r>
            <a:r>
              <a:rPr lang="en-US" sz="2600" dirty="0" err="1">
                <a:ea typeface="Calibri" charset="0"/>
                <a:cs typeface="Calibri" charset="0"/>
              </a:rPr>
              <a:t>gaussian</a:t>
            </a:r>
            <a:r>
              <a:rPr lang="en-US" sz="2600" dirty="0">
                <a:ea typeface="Calibri" charset="0"/>
                <a:cs typeface="Calibri" charset="0"/>
              </a:rPr>
              <a:t> of given sigma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#1.1</a:t>
            </a:r>
            <a:r>
              <a:rPr lang="en-US" dirty="0"/>
              <a:t>: structure matrix</a:t>
            </a:r>
          </a:p>
        </p:txBody>
      </p:sp>
    </p:spTree>
    <p:extLst>
      <p:ext uri="{BB962C8B-B14F-4D97-AF65-F5344CB8AC3E}">
        <p14:creationId xmlns:p14="http://schemas.microsoft.com/office/powerpoint/2010/main" val="1257847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For each pixel of the given structure matrix S: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Get Ix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  <a:r>
              <a:rPr lang="en-US" sz="2600" dirty="0">
                <a:ea typeface="Calibri" charset="0"/>
                <a:cs typeface="Calibri" charset="0"/>
              </a:rPr>
              <a:t>, Iy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  <a:r>
              <a:rPr lang="en-US" sz="2600" dirty="0">
                <a:ea typeface="Calibri" charset="0"/>
                <a:cs typeface="Calibri" charset="0"/>
              </a:rPr>
              <a:t> and </a:t>
            </a:r>
            <a:r>
              <a:rPr lang="en-US" sz="2600" dirty="0" err="1">
                <a:ea typeface="Calibri" charset="0"/>
                <a:cs typeface="Calibri" charset="0"/>
              </a:rPr>
              <a:t>IxIy</a:t>
            </a:r>
            <a:r>
              <a:rPr lang="en-US" sz="2600" dirty="0">
                <a:ea typeface="Calibri" charset="0"/>
                <a:cs typeface="Calibri" charset="0"/>
              </a:rPr>
              <a:t> from the 3 channels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</a:t>
            </a:r>
            <a:r>
              <a:rPr lang="en-US" sz="2600" dirty="0" err="1">
                <a:ea typeface="Calibri" charset="0"/>
                <a:cs typeface="Calibri" charset="0"/>
              </a:rPr>
              <a:t>Det</a:t>
            </a:r>
            <a:r>
              <a:rPr lang="en-US" sz="2600" dirty="0">
                <a:ea typeface="Calibri" charset="0"/>
                <a:cs typeface="Calibri" charset="0"/>
              </a:rPr>
              <a:t>(S) = Ix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  <a:r>
              <a:rPr lang="en-US" sz="2600" dirty="0">
                <a:ea typeface="Calibri" charset="0"/>
                <a:cs typeface="Calibri" charset="0"/>
              </a:rPr>
              <a:t> * Iy</a:t>
            </a:r>
            <a:r>
              <a:rPr lang="en-US" sz="2600" baseline="30000" dirty="0">
                <a:ea typeface="Calibri" charset="0"/>
                <a:cs typeface="Calibri" charset="0"/>
              </a:rPr>
              <a:t>2 </a:t>
            </a:r>
            <a:r>
              <a:rPr lang="mr-IN" sz="2600" dirty="0">
                <a:ea typeface="Calibri" charset="0"/>
                <a:cs typeface="Calibri" charset="0"/>
              </a:rPr>
              <a:t>–</a:t>
            </a:r>
            <a:r>
              <a:rPr lang="en-US" sz="2600" dirty="0">
                <a:ea typeface="Calibri" charset="0"/>
                <a:cs typeface="Calibri" charset="0"/>
              </a:rPr>
              <a:t> </a:t>
            </a:r>
            <a:r>
              <a:rPr lang="en-US" sz="2600" dirty="0" err="1">
                <a:ea typeface="Calibri" charset="0"/>
                <a:cs typeface="Calibri" charset="0"/>
              </a:rPr>
              <a:t>IxIy</a:t>
            </a:r>
            <a:r>
              <a:rPr lang="en-US" sz="2600" dirty="0">
                <a:ea typeface="Calibri" charset="0"/>
                <a:cs typeface="Calibri" charset="0"/>
              </a:rPr>
              <a:t> * </a:t>
            </a:r>
            <a:r>
              <a:rPr lang="en-US" sz="2600" dirty="0" err="1">
                <a:ea typeface="Calibri" charset="0"/>
                <a:cs typeface="Calibri" charset="0"/>
              </a:rPr>
              <a:t>IxIy</a:t>
            </a:r>
            <a:endParaRPr lang="en-US" sz="2600" dirty="0">
              <a:ea typeface="Calibri" charset="0"/>
              <a:cs typeface="Calibri" charset="0"/>
            </a:endParaRP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</a:t>
            </a:r>
            <a:r>
              <a:rPr lang="en-US" sz="2600" dirty="0" err="1">
                <a:ea typeface="Calibri" charset="0"/>
                <a:cs typeface="Calibri" charset="0"/>
              </a:rPr>
              <a:t>Tr</a:t>
            </a:r>
            <a:r>
              <a:rPr lang="en-US" sz="2600" dirty="0">
                <a:ea typeface="Calibri" charset="0"/>
                <a:cs typeface="Calibri" charset="0"/>
              </a:rPr>
              <a:t>(S) = Ix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  <a:r>
              <a:rPr lang="en-US" sz="2600" dirty="0">
                <a:ea typeface="Calibri" charset="0"/>
                <a:cs typeface="Calibri" charset="0"/>
              </a:rPr>
              <a:t> + Iy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</a:p>
          <a:p>
            <a:pPr lvl="1"/>
            <a:endParaRPr lang="en-US" sz="2600" baseline="30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R = </a:t>
            </a:r>
            <a:r>
              <a:rPr lang="en-US" sz="2600" dirty="0" err="1">
                <a:ea typeface="Calibri" charset="0"/>
                <a:cs typeface="Calibri" charset="0"/>
              </a:rPr>
              <a:t>Det</a:t>
            </a:r>
            <a:r>
              <a:rPr lang="en-US" sz="2600" dirty="0">
                <a:ea typeface="Calibri" charset="0"/>
                <a:cs typeface="Calibri" charset="0"/>
              </a:rPr>
              <a:t>(S) </a:t>
            </a:r>
            <a:r>
              <a:rPr lang="mr-IN" sz="2600" dirty="0">
                <a:ea typeface="Calibri" charset="0"/>
                <a:cs typeface="Calibri" charset="0"/>
              </a:rPr>
              <a:t>–</a:t>
            </a:r>
            <a:r>
              <a:rPr lang="en-US" sz="2600" dirty="0">
                <a:ea typeface="Calibri" charset="0"/>
                <a:cs typeface="Calibri" charset="0"/>
              </a:rPr>
              <a:t> 0.06 * </a:t>
            </a:r>
            <a:r>
              <a:rPr lang="en-US" sz="2600" dirty="0" err="1">
                <a:ea typeface="Calibri" charset="0"/>
                <a:cs typeface="Calibri" charset="0"/>
              </a:rPr>
              <a:t>Tr</a:t>
            </a:r>
            <a:r>
              <a:rPr lang="en-US" sz="2600" dirty="0">
                <a:ea typeface="Calibri" charset="0"/>
                <a:cs typeface="Calibri" charset="0"/>
              </a:rPr>
              <a:t>(S) * </a:t>
            </a:r>
            <a:r>
              <a:rPr lang="en-US" sz="2600" dirty="0" err="1">
                <a:ea typeface="Calibri" charset="0"/>
                <a:cs typeface="Calibri" charset="0"/>
              </a:rPr>
              <a:t>Tr</a:t>
            </a:r>
            <a:r>
              <a:rPr lang="en-US" sz="2600" dirty="0">
                <a:ea typeface="Calibri" charset="0"/>
                <a:cs typeface="Calibri" charset="0"/>
              </a:rPr>
              <a:t>(S)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#1.2</a:t>
            </a:r>
            <a:r>
              <a:rPr lang="en-US" dirty="0"/>
              <a:t>: response map</a:t>
            </a:r>
          </a:p>
        </p:txBody>
      </p:sp>
    </p:spTree>
    <p:extLst>
      <p:ext uri="{BB962C8B-B14F-4D97-AF65-F5344CB8AC3E}">
        <p14:creationId xmlns:p14="http://schemas.microsoft.com/office/powerpoint/2010/main" val="95947119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For each pixel ‘p’ of the given response map R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get value(p)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loop over all neighboring pixels ‘q’ in a 2w+1 window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+/- w around the current pixel location</a:t>
            </a:r>
            <a:endParaRPr lang="en-US" sz="2200" baseline="30000" dirty="0">
              <a:ea typeface="Calibri" charset="0"/>
              <a:cs typeface="Calibri" charset="0"/>
            </a:endParaRP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if value(q) &gt; value (p), value(p) = -99999 (very low)</a:t>
            </a:r>
          </a:p>
          <a:p>
            <a:pPr lvl="2"/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set ‘p’ to value(p)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#1.3</a:t>
            </a:r>
            <a:r>
              <a:rPr lang="en-US" dirty="0"/>
              <a:t>: NMS</a:t>
            </a:r>
          </a:p>
        </p:txBody>
      </p:sp>
    </p:spTree>
    <p:extLst>
      <p:ext uri="{BB962C8B-B14F-4D97-AF65-F5344CB8AC3E}">
        <p14:creationId xmlns:p14="http://schemas.microsoft.com/office/powerpoint/2010/main" val="180251425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46956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Given: Response map after NMS</a:t>
            </a:r>
          </a:p>
          <a:p>
            <a:r>
              <a:rPr lang="en-US" sz="3000" dirty="0">
                <a:ea typeface="Calibri" charset="0"/>
                <a:cs typeface="Calibri" charset="0"/>
              </a:rPr>
              <a:t>Initialize count; loop over each pixel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pixel value &gt; threshold, increment count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Initialize descriptor array of size ‘count’ </a:t>
            </a:r>
          </a:p>
          <a:p>
            <a:r>
              <a:rPr lang="en-US" sz="3000" dirty="0">
                <a:ea typeface="Calibri" charset="0"/>
                <a:cs typeface="Calibri" charset="0"/>
              </a:rPr>
              <a:t>Loop over each pixel again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pixel value &gt; threshold, create descriptor for that pixel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use </a:t>
            </a:r>
            <a:r>
              <a:rPr lang="en-US" sz="2200" dirty="0" err="1">
                <a:ea typeface="Calibri" charset="0"/>
                <a:cs typeface="Calibri" charset="0"/>
              </a:rPr>
              <a:t>make_descriptor</a:t>
            </a:r>
            <a:r>
              <a:rPr lang="en-US" sz="2200" dirty="0">
                <a:ea typeface="Calibri" charset="0"/>
                <a:cs typeface="Calibri" charset="0"/>
              </a:rPr>
              <a:t>() defined in </a:t>
            </a:r>
            <a:r>
              <a:rPr lang="en-US" sz="2200" dirty="0" err="1">
                <a:ea typeface="Calibri" charset="0"/>
                <a:cs typeface="Calibri" charset="0"/>
              </a:rPr>
              <a:t>panorama_helpers.c</a:t>
            </a:r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add this new descriptor to the array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#1.4</a:t>
            </a:r>
            <a:r>
              <a:rPr lang="en-US" dirty="0"/>
              <a:t>: corner descriptors</a:t>
            </a:r>
          </a:p>
        </p:txBody>
      </p:sp>
    </p:spTree>
    <p:extLst>
      <p:ext uri="{BB962C8B-B14F-4D97-AF65-F5344CB8AC3E}">
        <p14:creationId xmlns:p14="http://schemas.microsoft.com/office/powerpoint/2010/main" val="93342911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Matching descriptors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TODO #2.1: Find best matches from descriptor array “a” to descriptor array “b”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TODO #2.2: Eliminate duplicate matches to ensure one-to-one match between “a” and “b” 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01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7410" name="Rectangle 2"/>
          <p:cNvSpPr>
            <a:spLocks/>
          </p:cNvSpPr>
          <p:nvPr/>
        </p:nvSpPr>
        <p:spPr bwMode="auto">
          <a:xfrm>
            <a:off x="838200" y="1219200"/>
            <a:ext cx="70866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</p:txBody>
      </p: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822325" y="3436938"/>
            <a:ext cx="7485063" cy="2663825"/>
            <a:chOff x="0" y="0"/>
            <a:chExt cx="4715" cy="1678"/>
          </a:xfrm>
        </p:grpSpPr>
        <p:pic>
          <p:nvPicPr>
            <p:cNvPr id="17411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 rot="10800000" flipH="1">
              <a:off x="1536" y="504"/>
              <a:ext cx="1200" cy="9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2130" y="674"/>
              <a:ext cx="1144" cy="9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 rot="10800000" flipH="1">
              <a:off x="1810" y="1368"/>
              <a:ext cx="1070" cy="9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 rot="10800000" flipH="1">
              <a:off x="2098" y="1080"/>
              <a:ext cx="1094" cy="2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 rot="10800000" flipH="1">
              <a:off x="1634" y="816"/>
              <a:ext cx="1150" cy="82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48698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For each descriptor ‘</a:t>
            </a:r>
            <a:r>
              <a:rPr lang="en-US" sz="3000" dirty="0" err="1">
                <a:ea typeface="Calibri" charset="0"/>
                <a:cs typeface="Calibri" charset="0"/>
              </a:rPr>
              <a:t>a</a:t>
            </a:r>
            <a:r>
              <a:rPr lang="en-US" sz="3000" baseline="-25000" dirty="0" err="1">
                <a:ea typeface="Calibri" charset="0"/>
                <a:cs typeface="Calibri" charset="0"/>
              </a:rPr>
              <a:t>r</a:t>
            </a:r>
            <a:r>
              <a:rPr lang="en-US" sz="3000" dirty="0">
                <a:ea typeface="Calibri" charset="0"/>
                <a:cs typeface="Calibri" charset="0"/>
              </a:rPr>
              <a:t>’ in array ‘a’: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initialize </a:t>
            </a:r>
            <a:r>
              <a:rPr lang="en-US" sz="2600" dirty="0" err="1">
                <a:ea typeface="Calibri" charset="0"/>
                <a:cs typeface="Calibri" charset="0"/>
              </a:rPr>
              <a:t>min_distance</a:t>
            </a:r>
            <a:r>
              <a:rPr lang="en-US" sz="2600" dirty="0">
                <a:ea typeface="Calibri" charset="0"/>
                <a:cs typeface="Calibri" charset="0"/>
              </a:rPr>
              <a:t> and </a:t>
            </a:r>
            <a:r>
              <a:rPr lang="en-US" sz="2600" dirty="0" err="1">
                <a:ea typeface="Calibri" charset="0"/>
                <a:cs typeface="Calibri" charset="0"/>
              </a:rPr>
              <a:t>best_index</a:t>
            </a:r>
            <a:endParaRPr lang="en-US" sz="2600" dirty="0">
              <a:ea typeface="Calibri" charset="0"/>
              <a:cs typeface="Calibri" charset="0"/>
            </a:endParaRP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for each descriptor ‘</a:t>
            </a:r>
            <a:r>
              <a:rPr lang="en-US" sz="2600" dirty="0" err="1">
                <a:ea typeface="Calibri" charset="0"/>
                <a:cs typeface="Calibri" charset="0"/>
              </a:rPr>
              <a:t>b</a:t>
            </a:r>
            <a:r>
              <a:rPr lang="en-US" sz="2600" baseline="-25000" dirty="0" err="1">
                <a:ea typeface="Calibri" charset="0"/>
                <a:cs typeface="Calibri" charset="0"/>
              </a:rPr>
              <a:t>s</a:t>
            </a:r>
            <a:r>
              <a:rPr lang="en-US" sz="2600" dirty="0">
                <a:ea typeface="Calibri" charset="0"/>
                <a:cs typeface="Calibri" charset="0"/>
              </a:rPr>
              <a:t>’ in array ‘b’: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L1 distance between </a:t>
            </a:r>
            <a:r>
              <a:rPr lang="en-US" sz="2400" dirty="0" err="1">
                <a:ea typeface="Calibri" charset="0"/>
                <a:cs typeface="Calibri" charset="0"/>
              </a:rPr>
              <a:t>a</a:t>
            </a:r>
            <a:r>
              <a:rPr lang="en-US" sz="2400" baseline="-25000" dirty="0" err="1">
                <a:ea typeface="Calibri" charset="0"/>
                <a:cs typeface="Calibri" charset="0"/>
              </a:rPr>
              <a:t>r</a:t>
            </a:r>
            <a:r>
              <a:rPr lang="en-US" sz="2400" baseline="-25000" dirty="0">
                <a:ea typeface="Calibri" charset="0"/>
                <a:cs typeface="Calibri" charset="0"/>
              </a:rPr>
              <a:t> </a:t>
            </a:r>
            <a:r>
              <a:rPr lang="en-US" sz="2400" dirty="0">
                <a:ea typeface="Calibri" charset="0"/>
                <a:cs typeface="Calibri" charset="0"/>
              </a:rPr>
              <a:t>and </a:t>
            </a:r>
            <a:r>
              <a:rPr lang="en-US" sz="2600" dirty="0" err="1">
                <a:ea typeface="Calibri" charset="0"/>
                <a:cs typeface="Calibri" charset="0"/>
              </a:rPr>
              <a:t>b</a:t>
            </a:r>
            <a:r>
              <a:rPr lang="en-US" sz="2600" baseline="-25000" dirty="0" err="1">
                <a:ea typeface="Calibri" charset="0"/>
                <a:cs typeface="Calibri" charset="0"/>
              </a:rPr>
              <a:t>s</a:t>
            </a:r>
            <a:endParaRPr lang="en-US" sz="2600" dirty="0">
              <a:ea typeface="Calibri" charset="0"/>
              <a:cs typeface="Calibri" charset="0"/>
            </a:endParaRP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sum of absolute differences</a:t>
            </a:r>
          </a:p>
          <a:p>
            <a:pPr lvl="2"/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distance &lt; </a:t>
            </a:r>
            <a:r>
              <a:rPr lang="en-US" sz="2600" dirty="0" err="1">
                <a:ea typeface="Calibri" charset="0"/>
                <a:cs typeface="Calibri" charset="0"/>
              </a:rPr>
              <a:t>min_distance</a:t>
            </a:r>
            <a:r>
              <a:rPr lang="en-US" sz="2600" dirty="0">
                <a:ea typeface="Calibri" charset="0"/>
                <a:cs typeface="Calibri" charset="0"/>
              </a:rPr>
              <a:t>: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update </a:t>
            </a:r>
            <a:r>
              <a:rPr lang="en-US" sz="2200" dirty="0" err="1">
                <a:ea typeface="Calibri" charset="0"/>
                <a:cs typeface="Calibri" charset="0"/>
              </a:rPr>
              <a:t>min_distance</a:t>
            </a:r>
            <a:r>
              <a:rPr lang="en-US" sz="2200" dirty="0">
                <a:ea typeface="Calibri" charset="0"/>
                <a:cs typeface="Calibri" charset="0"/>
              </a:rPr>
              <a:t> and </a:t>
            </a:r>
            <a:r>
              <a:rPr lang="en-US" sz="2200" dirty="0" err="1">
                <a:ea typeface="Calibri" charset="0"/>
                <a:cs typeface="Calibri" charset="0"/>
              </a:rPr>
              <a:t>best_index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110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#2.1</a:t>
            </a:r>
            <a:r>
              <a:rPr lang="en-US" dirty="0"/>
              <a:t>: best matches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368928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Initialize an array of 0s called ‘seen’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Loop over all matches: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b-index of current match is ≠1 in ‘seen’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set the corresponding value in ‘seen’ to 1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retain the match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else, discard the match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111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#2.2</a:t>
            </a:r>
            <a:r>
              <a:rPr lang="en-US" dirty="0"/>
              <a:t>: remove duplicates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4498257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Perform RANSAC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TODO #3.1: Implement projecting a point given a </a:t>
            </a:r>
            <a:r>
              <a:rPr lang="en-US" sz="3000" dirty="0" err="1"/>
              <a:t>homography</a:t>
            </a:r>
            <a:endParaRPr lang="en-US" sz="3000" dirty="0"/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TODO #3.2: Compute inliers from an array of matches (using 3.1)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TODO #3.3: Implement RANSAC algorithm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9904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86997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Given point p, set matrix c</a:t>
            </a:r>
            <a:r>
              <a:rPr lang="en-US" sz="3000" baseline="-25000" dirty="0">
                <a:ea typeface="Calibri" charset="0"/>
                <a:cs typeface="Calibri" charset="0"/>
              </a:rPr>
              <a:t>3x1</a:t>
            </a:r>
            <a:r>
              <a:rPr lang="en-US" sz="3000" dirty="0">
                <a:ea typeface="Calibri" charset="0"/>
                <a:cs typeface="Calibri" charset="0"/>
              </a:rPr>
              <a:t> = [x-</a:t>
            </a:r>
            <a:r>
              <a:rPr lang="en-US" sz="3000" dirty="0" err="1">
                <a:ea typeface="Calibri" charset="0"/>
                <a:cs typeface="Calibri" charset="0"/>
              </a:rPr>
              <a:t>coord</a:t>
            </a:r>
            <a:r>
              <a:rPr lang="en-US" sz="3000" dirty="0">
                <a:ea typeface="Calibri" charset="0"/>
                <a:cs typeface="Calibri" charset="0"/>
              </a:rPr>
              <a:t>, y-coord,1] 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Compute M</a:t>
            </a:r>
            <a:r>
              <a:rPr lang="en-US" sz="3000" baseline="-25000" dirty="0">
                <a:ea typeface="Calibri" charset="0"/>
                <a:cs typeface="Calibri" charset="0"/>
              </a:rPr>
              <a:t>3x1</a:t>
            </a:r>
            <a:r>
              <a:rPr lang="en-US" sz="3000" dirty="0">
                <a:ea typeface="Calibri" charset="0"/>
                <a:cs typeface="Calibri" charset="0"/>
              </a:rPr>
              <a:t> = H</a:t>
            </a:r>
            <a:r>
              <a:rPr lang="en-US" sz="3000" baseline="-25000" dirty="0">
                <a:ea typeface="Calibri" charset="0"/>
                <a:cs typeface="Calibri" charset="0"/>
              </a:rPr>
              <a:t>3x3</a:t>
            </a:r>
            <a:r>
              <a:rPr lang="en-US" sz="3000" dirty="0">
                <a:ea typeface="Calibri" charset="0"/>
                <a:cs typeface="Calibri" charset="0"/>
              </a:rPr>
              <a:t>* c</a:t>
            </a:r>
            <a:r>
              <a:rPr lang="en-US" sz="3000" baseline="-25000" dirty="0">
                <a:ea typeface="Calibri" charset="0"/>
                <a:cs typeface="Calibri" charset="0"/>
              </a:rPr>
              <a:t>3x1 </a:t>
            </a:r>
            <a:r>
              <a:rPr lang="en-US" sz="3000" dirty="0">
                <a:ea typeface="Calibri" charset="0"/>
                <a:cs typeface="Calibri" charset="0"/>
              </a:rPr>
              <a:t>with given </a:t>
            </a:r>
            <a:r>
              <a:rPr lang="en-US" sz="3000" dirty="0" err="1">
                <a:ea typeface="Calibri" charset="0"/>
                <a:cs typeface="Calibri" charset="0"/>
              </a:rPr>
              <a:t>Homography</a:t>
            </a:r>
            <a:endParaRPr lang="en-US" sz="3000" baseline="-25000" dirty="0">
              <a:ea typeface="Calibri" charset="0"/>
              <a:cs typeface="Calibri" charset="0"/>
            </a:endParaRP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Compute </a:t>
            </a:r>
            <a:r>
              <a:rPr lang="en-US" sz="3000" dirty="0" err="1">
                <a:ea typeface="Calibri" charset="0"/>
                <a:cs typeface="Calibri" charset="0"/>
              </a:rPr>
              <a:t>x,y</a:t>
            </a:r>
            <a:r>
              <a:rPr lang="en-US" sz="3000" dirty="0">
                <a:ea typeface="Calibri" charset="0"/>
                <a:cs typeface="Calibri" charset="0"/>
              </a:rPr>
              <a:t> coordinates of a point ’q’: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x-</a:t>
            </a:r>
            <a:r>
              <a:rPr lang="en-US" sz="2200" dirty="0" err="1">
                <a:ea typeface="Calibri" charset="0"/>
                <a:cs typeface="Calibri" charset="0"/>
              </a:rPr>
              <a:t>coord</a:t>
            </a:r>
            <a:r>
              <a:rPr lang="en-US" sz="2200" dirty="0">
                <a:ea typeface="Calibri" charset="0"/>
                <a:cs typeface="Calibri" charset="0"/>
              </a:rPr>
              <a:t>: M[0] / M[2]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y-</a:t>
            </a:r>
            <a:r>
              <a:rPr lang="en-US" sz="2200" dirty="0" err="1">
                <a:ea typeface="Calibri" charset="0"/>
                <a:cs typeface="Calibri" charset="0"/>
              </a:rPr>
              <a:t>coord</a:t>
            </a:r>
            <a:r>
              <a:rPr lang="en-US" sz="2200" dirty="0">
                <a:ea typeface="Calibri" charset="0"/>
                <a:cs typeface="Calibri" charset="0"/>
              </a:rPr>
              <a:t>: M[1] / M[2]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Return point ‘q’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113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#3.1</a:t>
            </a:r>
            <a:r>
              <a:rPr lang="en-US" dirty="0"/>
              <a:t>: point projection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0804596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Loop over each match from array of matches (starting from end):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project point ‘p’ of match using given ‘H’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L2 distance between point ‘q’ of match and the projected point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distance &lt; given threshold: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it is an inlier; bring match to the front of array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update inlier count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114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#3.2</a:t>
            </a:r>
            <a:r>
              <a:rPr lang="en-US" dirty="0"/>
              <a:t>: model inliers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603433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>
                <a:ea typeface="Calibri" charset="0"/>
                <a:cs typeface="Calibri" charset="0"/>
              </a:rPr>
              <a:t>For each iteration</a:t>
            </a:r>
            <a:r>
              <a:rPr lang="en-US" sz="3000" dirty="0">
                <a:ea typeface="Calibri" charset="0"/>
                <a:cs typeface="Calibri" charset="0"/>
              </a:rPr>
              <a:t>: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dirty="0">
                <a:ea typeface="Calibri" charset="0"/>
                <a:cs typeface="Calibri" charset="0"/>
              </a:rPr>
              <a:t>compute </a:t>
            </a:r>
            <a:r>
              <a:rPr lang="en-US" dirty="0" err="1">
                <a:ea typeface="Calibri" charset="0"/>
                <a:cs typeface="Calibri" charset="0"/>
              </a:rPr>
              <a:t>homography</a:t>
            </a:r>
            <a:r>
              <a:rPr lang="en-US" dirty="0">
                <a:ea typeface="Calibri" charset="0"/>
                <a:cs typeface="Calibri" charset="0"/>
              </a:rPr>
              <a:t> with 4 random matches</a:t>
            </a: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call </a:t>
            </a:r>
            <a:r>
              <a:rPr lang="en-US" sz="2300" dirty="0" err="1">
                <a:ea typeface="Calibri" charset="0"/>
                <a:cs typeface="Calibri" charset="0"/>
              </a:rPr>
              <a:t>compute_homography</a:t>
            </a:r>
            <a:r>
              <a:rPr lang="en-US" sz="2300" dirty="0">
                <a:ea typeface="Calibri" charset="0"/>
                <a:cs typeface="Calibri" charset="0"/>
              </a:rPr>
              <a:t>() with argument 4</a:t>
            </a:r>
          </a:p>
          <a:p>
            <a:pPr lvl="2"/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dirty="0">
                <a:ea typeface="Calibri" charset="0"/>
                <a:cs typeface="Calibri" charset="0"/>
              </a:rPr>
              <a:t>if </a:t>
            </a:r>
            <a:r>
              <a:rPr lang="en-US" dirty="0" err="1">
                <a:ea typeface="Calibri" charset="0"/>
                <a:cs typeface="Calibri" charset="0"/>
              </a:rPr>
              <a:t>homography</a:t>
            </a:r>
            <a:r>
              <a:rPr lang="en-US" dirty="0">
                <a:ea typeface="Calibri" charset="0"/>
                <a:cs typeface="Calibri" charset="0"/>
              </a:rPr>
              <a:t> is empty matrix, continue</a:t>
            </a:r>
          </a:p>
          <a:p>
            <a:pPr lvl="1"/>
            <a:r>
              <a:rPr lang="en-US" dirty="0">
                <a:ea typeface="Calibri" charset="0"/>
                <a:cs typeface="Calibri" charset="0"/>
              </a:rPr>
              <a:t>else compute inliers with this </a:t>
            </a:r>
            <a:r>
              <a:rPr lang="en-US" dirty="0" err="1">
                <a:ea typeface="Calibri" charset="0"/>
                <a:cs typeface="Calibri" charset="0"/>
              </a:rPr>
              <a:t>homography</a:t>
            </a:r>
            <a:endParaRPr lang="en-US" dirty="0">
              <a:ea typeface="Calibri" charset="0"/>
              <a:cs typeface="Calibri" charset="0"/>
            </a:endParaRP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dirty="0">
                <a:ea typeface="Calibri" charset="0"/>
                <a:cs typeface="Calibri" charset="0"/>
              </a:rPr>
              <a:t>if #inliers &gt; </a:t>
            </a:r>
            <a:r>
              <a:rPr lang="en-US" dirty="0" err="1">
                <a:ea typeface="Calibri" charset="0"/>
                <a:cs typeface="Calibri" charset="0"/>
              </a:rPr>
              <a:t>max_inliers</a:t>
            </a:r>
            <a:r>
              <a:rPr lang="en-US" sz="2600" dirty="0">
                <a:ea typeface="Calibri" charset="0"/>
                <a:cs typeface="Calibri" charset="0"/>
              </a:rPr>
              <a:t>:</a:t>
            </a: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compute new </a:t>
            </a:r>
            <a:r>
              <a:rPr lang="en-US" sz="2300" dirty="0" err="1">
                <a:ea typeface="Calibri" charset="0"/>
                <a:cs typeface="Calibri" charset="0"/>
              </a:rPr>
              <a:t>homography</a:t>
            </a:r>
            <a:r>
              <a:rPr lang="en-US" sz="2300" dirty="0">
                <a:ea typeface="Calibri" charset="0"/>
                <a:cs typeface="Calibri" charset="0"/>
              </a:rPr>
              <a:t> with all inliers</a:t>
            </a: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update </a:t>
            </a:r>
            <a:r>
              <a:rPr lang="en-US" sz="2300" dirty="0" err="1">
                <a:ea typeface="Calibri" charset="0"/>
                <a:cs typeface="Calibri" charset="0"/>
              </a:rPr>
              <a:t>best_homography</a:t>
            </a:r>
            <a:r>
              <a:rPr lang="en-US" sz="2300" dirty="0">
                <a:ea typeface="Calibri" charset="0"/>
                <a:cs typeface="Calibri" charset="0"/>
              </a:rPr>
              <a:t> with this new </a:t>
            </a:r>
            <a:r>
              <a:rPr lang="en-US" sz="2300" dirty="0" err="1">
                <a:ea typeface="Calibri" charset="0"/>
                <a:cs typeface="Calibri" charset="0"/>
              </a:rPr>
              <a:t>homography</a:t>
            </a:r>
            <a:endParaRPr lang="en-US" sz="2300" dirty="0">
              <a:ea typeface="Calibri" charset="0"/>
              <a:cs typeface="Calibri" charset="0"/>
            </a:endParaRP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update </a:t>
            </a:r>
            <a:r>
              <a:rPr lang="en-US" sz="2300" dirty="0" err="1">
                <a:ea typeface="Calibri" charset="0"/>
                <a:cs typeface="Calibri" charset="0"/>
              </a:rPr>
              <a:t>max_inliers</a:t>
            </a:r>
            <a:r>
              <a:rPr lang="en-US" sz="2300" dirty="0">
                <a:ea typeface="Calibri" charset="0"/>
                <a:cs typeface="Calibri" charset="0"/>
              </a:rPr>
              <a:t> with #inliers computed with this new </a:t>
            </a:r>
            <a:r>
              <a:rPr lang="en-US" sz="2300" dirty="0" err="1">
                <a:ea typeface="Calibri" charset="0"/>
                <a:cs typeface="Calibri" charset="0"/>
              </a:rPr>
              <a:t>homography</a:t>
            </a:r>
            <a:r>
              <a:rPr lang="en-US" sz="2300" dirty="0">
                <a:ea typeface="Calibri" charset="0"/>
                <a:cs typeface="Calibri" charset="0"/>
              </a:rPr>
              <a:t> unless new </a:t>
            </a:r>
            <a:r>
              <a:rPr lang="en-US" sz="2300" dirty="0" err="1">
                <a:ea typeface="Calibri" charset="0"/>
                <a:cs typeface="Calibri" charset="0"/>
              </a:rPr>
              <a:t>homography</a:t>
            </a:r>
            <a:r>
              <a:rPr lang="en-US" sz="2300" dirty="0">
                <a:ea typeface="Calibri" charset="0"/>
                <a:cs typeface="Calibri" charset="0"/>
              </a:rPr>
              <a:t> is empty</a:t>
            </a: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if updated </a:t>
            </a:r>
            <a:r>
              <a:rPr lang="en-US" sz="2300" dirty="0" err="1">
                <a:ea typeface="Calibri" charset="0"/>
                <a:cs typeface="Calibri" charset="0"/>
              </a:rPr>
              <a:t>max_inliers</a:t>
            </a:r>
            <a:r>
              <a:rPr lang="en-US" sz="2300" dirty="0">
                <a:ea typeface="Calibri" charset="0"/>
                <a:cs typeface="Calibri" charset="0"/>
              </a:rPr>
              <a:t> &gt; given cutoff: return </a:t>
            </a:r>
            <a:r>
              <a:rPr lang="en-US" sz="2300" dirty="0" err="1">
                <a:ea typeface="Calibri" charset="0"/>
                <a:cs typeface="Calibri" charset="0"/>
              </a:rPr>
              <a:t>best_homography</a:t>
            </a:r>
            <a:endParaRPr lang="en-US" sz="2300" dirty="0">
              <a:ea typeface="Calibri" charset="0"/>
              <a:cs typeface="Calibri" charset="0"/>
            </a:endParaRPr>
          </a:p>
          <a:p>
            <a:pPr lvl="2"/>
            <a:endParaRPr lang="en-US" sz="2200" dirty="0">
              <a:ea typeface="Calibri" charset="0"/>
              <a:cs typeface="Calibri" charset="0"/>
            </a:endParaRPr>
          </a:p>
          <a:p>
            <a:r>
              <a:rPr lang="en-US" sz="3100" dirty="0">
                <a:ea typeface="Calibri" charset="0"/>
                <a:cs typeface="Calibri" charset="0"/>
              </a:rPr>
              <a:t>Return </a:t>
            </a:r>
            <a:r>
              <a:rPr lang="en-US" sz="3100" dirty="0" err="1">
                <a:ea typeface="Calibri" charset="0"/>
                <a:cs typeface="Calibri" charset="0"/>
              </a:rPr>
              <a:t>best_homography</a:t>
            </a:r>
            <a:br>
              <a:rPr lang="en-US" sz="3400" dirty="0">
                <a:ea typeface="Calibri" charset="0"/>
                <a:cs typeface="Calibri" charset="0"/>
              </a:rPr>
            </a:br>
            <a:endParaRPr lang="en-US" sz="34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115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#3.3</a:t>
            </a:r>
            <a:r>
              <a:rPr lang="en-US" dirty="0"/>
              <a:t>: implement RANSAC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56299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Combine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2600" dirty="0"/>
              <a:t>Project corners of image ‘b’ and create a big empty image ‘c’ to place image ‘a’ and projected ‘b’. </a:t>
            </a:r>
            <a:r>
              <a:rPr lang="en-US" sz="2600" dirty="0">
                <a:solidFill>
                  <a:srgbClr val="FF0000"/>
                </a:solidFill>
              </a:rPr>
              <a:t>This part is given in the code.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2600" dirty="0">
                <a:ea typeface="Calibri" charset="0"/>
                <a:cs typeface="Calibri" charset="0"/>
              </a:rPr>
              <a:t>For each pixel in image ‘a’, get pixel value and assign it to ‘c’ after proper offset</a:t>
            </a:r>
          </a:p>
          <a:p>
            <a:endParaRPr lang="en-US" sz="2600" dirty="0">
              <a:ea typeface="Calibri" charset="0"/>
              <a:cs typeface="Calibri" charset="0"/>
            </a:endParaRPr>
          </a:p>
          <a:p>
            <a:r>
              <a:rPr lang="en-US" sz="2600" dirty="0">
                <a:ea typeface="Calibri" charset="0"/>
                <a:cs typeface="Calibri" charset="0"/>
              </a:rPr>
              <a:t>For each pixel in image ’c’ within projected bounds: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project to image ‘b’ using given </a:t>
            </a:r>
            <a:r>
              <a:rPr lang="en-US" sz="2200" dirty="0" err="1">
                <a:ea typeface="Calibri" charset="0"/>
                <a:cs typeface="Calibri" charset="0"/>
              </a:rPr>
              <a:t>homography</a:t>
            </a:r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get pixel value at projected location using bilinear interpolation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assign the value to ’c’ after proper offset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8456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442803"/>
          </a:xfrm>
        </p:spPr>
        <p:txBody>
          <a:bodyPr>
            <a:normAutofit/>
          </a:bodyPr>
          <a:lstStyle/>
          <a:p>
            <a:r>
              <a:rPr lang="en-US" sz="2800" dirty="0"/>
              <a:t>Stitch together more than 2 images to create a big panorama. See </a:t>
            </a:r>
            <a:r>
              <a:rPr lang="en-US" sz="2800" dirty="0" err="1"/>
              <a:t>rainier_panorama</a:t>
            </a:r>
            <a:r>
              <a:rPr lang="en-US" sz="2800" dirty="0"/>
              <a:t>() in tryhw3.py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56644"/>
            <a:ext cx="2131124" cy="1320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218" y="3426705"/>
            <a:ext cx="2106467" cy="1779965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2588324" y="4182256"/>
            <a:ext cx="481894" cy="35976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201342" y="4182256"/>
            <a:ext cx="481894" cy="35976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935B26-CE81-4DC4-AD76-7294054780D1}"/>
              </a:ext>
            </a:extLst>
          </p:cNvPr>
          <p:cNvSpPr txBox="1"/>
          <p:nvPr/>
        </p:nvSpPr>
        <p:spPr>
          <a:xfrm>
            <a:off x="1034068" y="5547616"/>
            <a:ext cx="3590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images                                 3 images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C31B04-3C7F-484B-B8FA-F6DA18354880}"/>
              </a:ext>
            </a:extLst>
          </p:cNvPr>
          <p:cNvSpPr txBox="1"/>
          <p:nvPr/>
        </p:nvSpPr>
        <p:spPr>
          <a:xfrm>
            <a:off x="5933440" y="3895689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7294913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Super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Implement cylindrical projection for an image </a:t>
            </a:r>
          </a:p>
          <a:p>
            <a:pPr lvl="1"/>
            <a:r>
              <a:rPr lang="en-US" sz="2600" dirty="0"/>
              <a:t>See lecture slides for the formula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5047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119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76912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Have Fun</a:t>
            </a:r>
          </a:p>
        </p:txBody>
      </p:sp>
    </p:spTree>
    <p:extLst>
      <p:ext uri="{BB962C8B-B14F-4D97-AF65-F5344CB8AC3E}">
        <p14:creationId xmlns:p14="http://schemas.microsoft.com/office/powerpoint/2010/main" val="2018595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74E9C-A1F7-44A7-91E6-A9D96A37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the best matches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1195-64E4-4916-96F5-CED0FA57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240" y="1624012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For each descriptor a in A, find its best match b in B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store it in a vector of matches</a:t>
            </a:r>
          </a:p>
          <a:p>
            <a:r>
              <a:rPr lang="en-US" dirty="0"/>
              <a:t>Note: this is abstract; see code for details.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1E811-431C-42F4-8E3A-2C98BD1B5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C1D59F-B964-464E-805A-678F8BF5971A}"/>
              </a:ext>
            </a:extLst>
          </p:cNvPr>
          <p:cNvSpPr/>
          <p:nvPr/>
        </p:nvSpPr>
        <p:spPr>
          <a:xfrm>
            <a:off x="1645920" y="2667793"/>
            <a:ext cx="934720" cy="2438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130141-23FE-4C91-8FFD-959833BD6A19}"/>
              </a:ext>
            </a:extLst>
          </p:cNvPr>
          <p:cNvSpPr/>
          <p:nvPr/>
        </p:nvSpPr>
        <p:spPr>
          <a:xfrm>
            <a:off x="3312160" y="2663506"/>
            <a:ext cx="934720" cy="2438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36B26D-6B5E-4D2B-A414-A93A4E61ECAA}"/>
              </a:ext>
            </a:extLst>
          </p:cNvPr>
          <p:cNvSpPr/>
          <p:nvPr/>
        </p:nvSpPr>
        <p:spPr>
          <a:xfrm>
            <a:off x="1645920" y="3272393"/>
            <a:ext cx="934720" cy="284480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8B361C-6A12-42A9-BC07-0DACA6039600}"/>
              </a:ext>
            </a:extLst>
          </p:cNvPr>
          <p:cNvSpPr/>
          <p:nvPr/>
        </p:nvSpPr>
        <p:spPr>
          <a:xfrm>
            <a:off x="3312160" y="4054713"/>
            <a:ext cx="934720" cy="28448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77C4FF-1786-4C05-BC25-6BE5672D9BE8}"/>
              </a:ext>
            </a:extLst>
          </p:cNvPr>
          <p:cNvCxnSpPr>
            <a:stCxn id="7" idx="3"/>
            <a:endCxn id="9" idx="1"/>
          </p:cNvCxnSpPr>
          <p:nvPr/>
        </p:nvCxnSpPr>
        <p:spPr>
          <a:xfrm>
            <a:off x="2580640" y="3414633"/>
            <a:ext cx="731520" cy="7823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7DF4036-AA40-46E1-AEFC-B24C67036438}"/>
              </a:ext>
            </a:extLst>
          </p:cNvPr>
          <p:cNvSpPr/>
          <p:nvPr/>
        </p:nvSpPr>
        <p:spPr>
          <a:xfrm>
            <a:off x="5455920" y="2663506"/>
            <a:ext cx="1198880" cy="24426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4C8E13-3751-449B-82FC-857F8FCEF2E4}"/>
              </a:ext>
            </a:extLst>
          </p:cNvPr>
          <p:cNvSpPr txBox="1"/>
          <p:nvPr/>
        </p:nvSpPr>
        <p:spPr>
          <a:xfrm>
            <a:off x="1267460" y="3229967"/>
            <a:ext cx="208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i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0C1AA1-3E4F-4185-A476-137B7E04D168}"/>
              </a:ext>
            </a:extLst>
          </p:cNvPr>
          <p:cNvSpPr txBox="1"/>
          <p:nvPr/>
        </p:nvSpPr>
        <p:spPr>
          <a:xfrm>
            <a:off x="4246880" y="3972560"/>
            <a:ext cx="325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8ADBB0-F50B-4E5F-9A79-A02DA574ABA4}"/>
              </a:ext>
            </a:extLst>
          </p:cNvPr>
          <p:cNvSpPr txBox="1"/>
          <p:nvPr/>
        </p:nvSpPr>
        <p:spPr>
          <a:xfrm>
            <a:off x="5455920" y="2667793"/>
            <a:ext cx="1198881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   </a:t>
            </a:r>
            <a:r>
              <a:rPr lang="en-US" sz="2400" dirty="0" err="1"/>
              <a:t>i</a:t>
            </a:r>
            <a:r>
              <a:rPr lang="en-US" sz="2400" dirty="0"/>
              <a:t>       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12D959-22C2-40B7-B3DE-10233996A0FD}"/>
              </a:ext>
            </a:extLst>
          </p:cNvPr>
          <p:cNvSpPr txBox="1"/>
          <p:nvPr/>
        </p:nvSpPr>
        <p:spPr>
          <a:xfrm flipH="1">
            <a:off x="1844039" y="2256810"/>
            <a:ext cx="541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                              B                                         M</a:t>
            </a:r>
          </a:p>
        </p:txBody>
      </p:sp>
    </p:spTree>
    <p:extLst>
      <p:ext uri="{BB962C8B-B14F-4D97-AF65-F5344CB8AC3E}">
        <p14:creationId xmlns:p14="http://schemas.microsoft.com/office/powerpoint/2010/main" val="1328338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54229" y="382406"/>
            <a:ext cx="8229600" cy="5135563"/>
          </a:xfrm>
        </p:spPr>
        <p:txBody>
          <a:bodyPr/>
          <a:lstStyle/>
          <a:p>
            <a:r>
              <a:rPr lang="en-US" dirty="0"/>
              <a:t>Larger Goal: Combine two or more overlapping images to make one larger image</a:t>
            </a:r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581400" y="3352800"/>
            <a:ext cx="1531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Add example</a:t>
            </a:r>
          </a:p>
        </p:txBody>
      </p:sp>
      <p:grpSp>
        <p:nvGrpSpPr>
          <p:cNvPr id="18437" name="Group 24"/>
          <p:cNvGrpSpPr>
            <a:grpSpLocks/>
          </p:cNvGrpSpPr>
          <p:nvPr/>
        </p:nvGrpSpPr>
        <p:grpSpPr bwMode="auto">
          <a:xfrm>
            <a:off x="3028950" y="2254250"/>
            <a:ext cx="5797550" cy="1022350"/>
            <a:chOff x="2012" y="1200"/>
            <a:chExt cx="3652" cy="644"/>
          </a:xfrm>
        </p:grpSpPr>
        <p:pic>
          <p:nvPicPr>
            <p:cNvPr id="18440" name="Picture 17" descr="small-P10100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1" name="Picture 18" descr="small-P10100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2" name="Picture 19" descr="small-P10100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3" name="Picture 20" descr="small-P101003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4" name="Picture 21" descr="small-P10100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5" name="Picture 22" descr="small-P101003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6" name="Picture 23" descr="small-P101003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438" name="Picture 25" descr="small-emlak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22923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TextBox 13"/>
          <p:cNvSpPr txBox="1">
            <a:spLocks noChangeArrowheads="1"/>
          </p:cNvSpPr>
          <p:nvPr/>
        </p:nvSpPr>
        <p:spPr bwMode="auto">
          <a:xfrm>
            <a:off x="6249988" y="6488113"/>
            <a:ext cx="2894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Slide credit: </a:t>
            </a:r>
            <a:r>
              <a:rPr lang="en-US">
                <a:hlinkClick r:id="rId10"/>
              </a:rPr>
              <a:t>Vaibhav Vaish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55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858838" y="4953000"/>
            <a:ext cx="7904162" cy="1524000"/>
            <a:chOff x="858976" y="5105400"/>
            <a:chExt cx="7904024" cy="1524000"/>
          </a:xfrm>
        </p:grpSpPr>
        <p:sp>
          <p:nvSpPr>
            <p:cNvPr id="82980" name="TextBox 52"/>
            <p:cNvSpPr txBox="1">
              <a:spLocks noChangeArrowheads="1"/>
            </p:cNvSpPr>
            <p:nvPr/>
          </p:nvSpPr>
          <p:spPr bwMode="auto">
            <a:xfrm>
              <a:off x="858976" y="5619690"/>
              <a:ext cx="243007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9pPr>
            </a:lstStyle>
            <a:p>
              <a:pPr eaLnBrk="1" hangingPunct="1"/>
              <a:r>
                <a:rPr lang="en-US" sz="2000">
                  <a:latin typeface="Calibri" charset="0"/>
                  <a:cs typeface="Arial" charset="0"/>
                </a:rPr>
                <a:t>Mean displacement = </a:t>
              </a:r>
              <a:endParaRPr lang="en-US" sz="2000" i="1">
                <a:latin typeface="Calibri" charset="0"/>
                <a:cs typeface="Arial" charset="0"/>
              </a:endParaRPr>
            </a:p>
          </p:txBody>
        </p:sp>
        <p:pic>
          <p:nvPicPr>
            <p:cNvPr id="82981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298" y="5105400"/>
              <a:ext cx="5600702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" name="Rectangle 53"/>
          <p:cNvSpPr/>
          <p:nvPr/>
        </p:nvSpPr>
        <p:spPr>
          <a:xfrm>
            <a:off x="533400" y="5410200"/>
            <a:ext cx="2743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sym typeface="Times New Roman" pitchFamily="-1" charset="0"/>
              </a:rPr>
              <a:t> </a:t>
            </a:r>
          </a:p>
        </p:txBody>
      </p:sp>
      <p:pic>
        <p:nvPicPr>
          <p:cNvPr id="340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0"/>
            <a:ext cx="2114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95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3925" y="1393825"/>
            <a:ext cx="3952875" cy="2171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8295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Simple case: translations</a:t>
            </a:r>
          </a:p>
        </p:txBody>
      </p:sp>
      <p:pic>
        <p:nvPicPr>
          <p:cNvPr id="3389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5" y="1393825"/>
            <a:ext cx="3933825" cy="2181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82952" name="Group 52"/>
          <p:cNvGrpSpPr>
            <a:grpSpLocks/>
          </p:cNvGrpSpPr>
          <p:nvPr/>
        </p:nvGrpSpPr>
        <p:grpSpPr bwMode="auto">
          <a:xfrm>
            <a:off x="2817813" y="1371600"/>
            <a:ext cx="3635375" cy="1851025"/>
            <a:chOff x="2732314" y="1654628"/>
            <a:chExt cx="3635828" cy="1850572"/>
          </a:xfrm>
        </p:grpSpPr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 flipV="1">
              <a:off x="3635714" y="1719700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3559504" y="190539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6085532" y="165462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5" name="Straight Connector 34"/>
            <p:cNvCxnSpPr>
              <a:cxnSpLocks noChangeShapeType="1"/>
            </p:cNvCxnSpPr>
            <p:nvPr/>
          </p:nvCxnSpPr>
          <p:spPr bwMode="auto">
            <a:xfrm flipV="1">
              <a:off x="3765905" y="212282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3689695" y="230851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6215723" y="205775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8" name="Straight Connector 37"/>
            <p:cNvCxnSpPr>
              <a:cxnSpLocks noChangeShapeType="1"/>
            </p:cNvCxnSpPr>
            <p:nvPr/>
          </p:nvCxnSpPr>
          <p:spPr bwMode="auto">
            <a:xfrm flipV="1">
              <a:off x="3678582" y="2656096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3603960" y="2841787"/>
              <a:ext cx="150832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6128399" y="259102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1" name="Straight Connector 40"/>
            <p:cNvCxnSpPr>
              <a:cxnSpLocks noChangeShapeType="1"/>
            </p:cNvCxnSpPr>
            <p:nvPr/>
          </p:nvCxnSpPr>
          <p:spPr bwMode="auto">
            <a:xfrm flipV="1">
              <a:off x="3734151" y="2971931"/>
              <a:ext cx="2524440" cy="261874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3657941" y="3157623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6182381" y="2906859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4" name="Straight Connector 43"/>
            <p:cNvCxnSpPr>
              <a:cxnSpLocks noChangeShapeType="1"/>
            </p:cNvCxnSpPr>
            <p:nvPr/>
          </p:nvCxnSpPr>
          <p:spPr bwMode="auto">
            <a:xfrm flipV="1">
              <a:off x="2808523" y="2862420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732314" y="304811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5258341" y="279734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7" name="Straight Connector 46"/>
            <p:cNvCxnSpPr>
              <a:cxnSpLocks noChangeShapeType="1"/>
            </p:cNvCxnSpPr>
            <p:nvPr/>
          </p:nvCxnSpPr>
          <p:spPr bwMode="auto">
            <a:xfrm flipV="1">
              <a:off x="3559504" y="316714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3483295" y="3352837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6009322" y="310207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</p:grpSp>
      <p:pic>
        <p:nvPicPr>
          <p:cNvPr id="33997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1184275"/>
            <a:ext cx="920750" cy="33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53100" y="947738"/>
            <a:ext cx="952500" cy="395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3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43200" y="1905000"/>
            <a:ext cx="936625" cy="347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4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16688" y="1633538"/>
            <a:ext cx="939800" cy="366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5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13807" y="3135312"/>
            <a:ext cx="912812" cy="32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6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89675" y="3027363"/>
            <a:ext cx="923925" cy="37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1309688" y="4191000"/>
            <a:ext cx="6005512" cy="633413"/>
            <a:chOff x="1309008" y="4343400"/>
            <a:chExt cx="6006192" cy="633412"/>
          </a:xfrm>
        </p:grpSpPr>
        <p:pic>
          <p:nvPicPr>
            <p:cNvPr id="82960" name="Picture 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1950" y="4343400"/>
              <a:ext cx="3143250" cy="63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61" name="TextBox 51"/>
            <p:cNvSpPr txBox="1">
              <a:spLocks noChangeArrowheads="1"/>
            </p:cNvSpPr>
            <p:nvPr/>
          </p:nvSpPr>
          <p:spPr bwMode="auto">
            <a:xfrm>
              <a:off x="1309008" y="4454918"/>
              <a:ext cx="2995457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9pPr>
            </a:lstStyle>
            <a:p>
              <a:pPr eaLnBrk="1" hangingPunct="1"/>
              <a:r>
                <a:rPr lang="en-US" sz="2000">
                  <a:latin typeface="Calibri" charset="0"/>
                  <a:cs typeface="Arial" charset="0"/>
                </a:rPr>
                <a:t>Displacement of match </a:t>
              </a:r>
              <a:r>
                <a:rPr lang="en-US" sz="2000" i="1">
                  <a:latin typeface="Calibri" charset="0"/>
                  <a:cs typeface="Arial" charset="0"/>
                </a:rPr>
                <a:t>i </a:t>
              </a:r>
              <a:r>
                <a:rPr lang="en-US" sz="2000">
                  <a:latin typeface="Calibri" charset="0"/>
                  <a:cs typeface="Arial" charset="0"/>
                </a:rPr>
                <a:t> =</a:t>
              </a:r>
              <a:endParaRPr lang="en-US" sz="2000" i="1">
                <a:latin typeface="Calibri" charset="0"/>
                <a:cs typeface="Arial" charset="0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1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9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9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0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translations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Using least squares</a:t>
            </a:r>
          </a:p>
        </p:txBody>
      </p:sp>
      <p:pic>
        <p:nvPicPr>
          <p:cNvPr id="3440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478088"/>
            <a:ext cx="4724400" cy="307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525713" y="5673725"/>
            <a:ext cx="3932237" cy="1020763"/>
            <a:chOff x="2525486" y="5673538"/>
            <a:chExt cx="3932025" cy="1020394"/>
          </a:xfrm>
        </p:grpSpPr>
        <p:pic>
          <p:nvPicPr>
            <p:cNvPr id="4915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7182" y="5673538"/>
              <a:ext cx="700554" cy="764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5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6712" y="5673538"/>
              <a:ext cx="379227" cy="694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1476" y="5881967"/>
              <a:ext cx="457485" cy="428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1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3100" y="5673538"/>
              <a:ext cx="541338" cy="694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2" name="TextBox 10"/>
            <p:cNvSpPr txBox="1">
              <a:spLocks noChangeArrowheads="1"/>
            </p:cNvSpPr>
            <p:nvPr/>
          </p:nvSpPr>
          <p:spPr bwMode="auto">
            <a:xfrm>
              <a:off x="2525486" y="6324600"/>
              <a:ext cx="7425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2</a:t>
              </a:r>
              <a:r>
                <a:rPr lang="en-US" i="1"/>
                <a:t>n </a:t>
              </a:r>
              <a:r>
                <a:rPr lang="en-US"/>
                <a:t>x 2</a:t>
              </a:r>
            </a:p>
          </p:txBody>
        </p:sp>
        <p:sp>
          <p:nvSpPr>
            <p:cNvPr id="49163" name="TextBox 11"/>
            <p:cNvSpPr txBox="1">
              <a:spLocks noChangeArrowheads="1"/>
            </p:cNvSpPr>
            <p:nvPr/>
          </p:nvSpPr>
          <p:spPr bwMode="auto">
            <a:xfrm>
              <a:off x="3842658" y="6324600"/>
              <a:ext cx="62388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2</a:t>
              </a:r>
              <a:r>
                <a:rPr lang="en-US" i="1"/>
                <a:t> </a:t>
              </a:r>
              <a:r>
                <a:rPr lang="en-US"/>
                <a:t>x 1</a:t>
              </a:r>
            </a:p>
          </p:txBody>
        </p:sp>
        <p:sp>
          <p:nvSpPr>
            <p:cNvPr id="49164" name="TextBox 12"/>
            <p:cNvSpPr txBox="1">
              <a:spLocks noChangeArrowheads="1"/>
            </p:cNvSpPr>
            <p:nvPr/>
          </p:nvSpPr>
          <p:spPr bwMode="auto">
            <a:xfrm>
              <a:off x="5715000" y="6324600"/>
              <a:ext cx="7425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2</a:t>
              </a:r>
              <a:r>
                <a:rPr lang="en-US" i="1"/>
                <a:t>n </a:t>
              </a:r>
              <a:r>
                <a:rPr lang="en-US"/>
                <a:t>x 1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E4441C3-CBA3-45CC-B3BE-FA2C7A88832C}"/>
                  </a:ext>
                </a:extLst>
              </p14:cNvPr>
              <p14:cNvContentPartPr/>
              <p14:nvPr/>
            </p14:nvContentPartPr>
            <p14:xfrm>
              <a:off x="217440" y="2826000"/>
              <a:ext cx="3442680" cy="1672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E4441C3-CBA3-45CC-B3BE-FA2C7A88832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8080" y="2816640"/>
                <a:ext cx="3461400" cy="169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0281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4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Least squares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459163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Find </a:t>
            </a: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t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that minimizes </a:t>
            </a:r>
          </a:p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To solve, form the </a:t>
            </a:r>
            <a:r>
              <a:rPr lang="en-US" i="1">
                <a:latin typeface="Calibri" charset="0"/>
                <a:ea typeface="ＭＳ Ｐゴシック" charset="0"/>
                <a:cs typeface="ＭＳ Ｐゴシック" charset="0"/>
              </a:rPr>
              <a:t>normal equations</a:t>
            </a:r>
          </a:p>
        </p:txBody>
      </p:sp>
      <p:pic>
        <p:nvPicPr>
          <p:cNvPr id="890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1508125"/>
            <a:ext cx="21907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50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895600"/>
            <a:ext cx="29718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50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4673600"/>
            <a:ext cx="40830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50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5600700"/>
            <a:ext cx="56007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8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5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5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5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Affine transformations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52800"/>
            <a:ext cx="8229600" cy="2773363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How many unknowns?</a:t>
            </a:r>
          </a:p>
          <a:p>
            <a:r>
              <a:rPr lang="en-US" dirty="0">
                <a:latin typeface="Arial" charset="0"/>
              </a:rPr>
              <a:t>How many equations per match?</a:t>
            </a:r>
          </a:p>
          <a:p>
            <a:r>
              <a:rPr lang="en-US" dirty="0">
                <a:solidFill>
                  <a:srgbClr val="FF0000"/>
                </a:solidFill>
                <a:latin typeface="Arial" charset="0"/>
              </a:rPr>
              <a:t>x´ = ax + by + c;   y´ = dx + </a:t>
            </a:r>
            <a:r>
              <a:rPr lang="en-US" dirty="0" err="1">
                <a:solidFill>
                  <a:srgbClr val="FF0000"/>
                </a:solidFill>
                <a:latin typeface="Arial" charset="0"/>
              </a:rPr>
              <a:t>ey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 +f</a:t>
            </a:r>
          </a:p>
          <a:p>
            <a:r>
              <a:rPr lang="en-US" dirty="0">
                <a:latin typeface="Arial" charset="0"/>
              </a:rPr>
              <a:t>How many matches do we need?</a:t>
            </a: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625600"/>
            <a:ext cx="80899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86400" y="1371600"/>
            <a:ext cx="342900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86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Affine transformations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Residuals:</a:t>
            </a:r>
          </a:p>
          <a:p>
            <a:endParaRPr lang="en-US">
              <a:latin typeface="Arial" charset="0"/>
            </a:endParaRPr>
          </a:p>
          <a:p>
            <a:endParaRPr lang="en-US">
              <a:latin typeface="Arial" charset="0"/>
            </a:endParaRP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Cost function:</a:t>
            </a:r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2182813"/>
            <a:ext cx="84328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34963" y="4572000"/>
            <a:ext cx="8504237" cy="1981200"/>
            <a:chOff x="609600" y="4572000"/>
            <a:chExt cx="8503752" cy="1981200"/>
          </a:xfrm>
        </p:grpSpPr>
        <p:pic>
          <p:nvPicPr>
            <p:cNvPr id="5120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4572000"/>
              <a:ext cx="3305176" cy="815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8684" y="5181600"/>
              <a:ext cx="7654668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43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Affine transformations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Matrix form</a:t>
            </a: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0"/>
            <a:ext cx="6400800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95600" y="5900738"/>
            <a:ext cx="4518025" cy="947737"/>
            <a:chOff x="856165" y="5528066"/>
            <a:chExt cx="5498730" cy="1153552"/>
          </a:xfrm>
        </p:grpSpPr>
        <p:pic>
          <p:nvPicPr>
            <p:cNvPr id="5223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005" y="5581059"/>
              <a:ext cx="700555" cy="764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2439" y="5528066"/>
              <a:ext cx="379228" cy="694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2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9671" y="5695809"/>
              <a:ext cx="457486" cy="428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3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8371" y="5581059"/>
              <a:ext cx="541339" cy="694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4" name="TextBox 9"/>
            <p:cNvSpPr txBox="1">
              <a:spLocks noChangeArrowheads="1"/>
            </p:cNvSpPr>
            <p:nvPr/>
          </p:nvSpPr>
          <p:spPr bwMode="auto">
            <a:xfrm>
              <a:off x="856165" y="6232121"/>
              <a:ext cx="903677" cy="44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2</a:t>
              </a:r>
              <a:r>
                <a:rPr lang="en-US" i="1"/>
                <a:t>n </a:t>
              </a:r>
              <a:r>
                <a:rPr lang="en-US"/>
                <a:t>x 6</a:t>
              </a:r>
            </a:p>
          </p:txBody>
        </p:sp>
        <p:sp>
          <p:nvSpPr>
            <p:cNvPr id="52235" name="TextBox 10"/>
            <p:cNvSpPr txBox="1">
              <a:spLocks noChangeArrowheads="1"/>
            </p:cNvSpPr>
            <p:nvPr/>
          </p:nvSpPr>
          <p:spPr bwMode="auto">
            <a:xfrm>
              <a:off x="3943070" y="6111002"/>
              <a:ext cx="759307" cy="44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6</a:t>
              </a:r>
              <a:r>
                <a:rPr lang="en-US" i="1"/>
                <a:t> </a:t>
              </a:r>
              <a:r>
                <a:rPr lang="en-US"/>
                <a:t>x 1</a:t>
              </a:r>
            </a:p>
          </p:txBody>
        </p:sp>
        <p:sp>
          <p:nvSpPr>
            <p:cNvPr id="52236" name="TextBox 11"/>
            <p:cNvSpPr txBox="1">
              <a:spLocks noChangeArrowheads="1"/>
            </p:cNvSpPr>
            <p:nvPr/>
          </p:nvSpPr>
          <p:spPr bwMode="auto">
            <a:xfrm>
              <a:off x="5612383" y="6137497"/>
              <a:ext cx="7425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2</a:t>
              </a:r>
              <a:r>
                <a:rPr lang="en-US" i="1"/>
                <a:t>n </a:t>
              </a:r>
              <a:r>
                <a:rPr lang="en-US"/>
                <a:t>x 1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14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F454C-8BDA-47D5-A607-2CC6B16A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7DB9C-F6F6-4E88-A6FE-A9B137D6D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Descriptors</a:t>
            </a:r>
          </a:p>
          <a:p>
            <a:r>
              <a:rPr lang="en-US" dirty="0"/>
              <a:t>Matching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4A040-105F-4811-AAED-2DAC0CCB0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68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homographies</a:t>
            </a:r>
          </a:p>
        </p:txBody>
      </p:sp>
      <p:pic>
        <p:nvPicPr>
          <p:cNvPr id="55299" name="Picture 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1458913"/>
            <a:ext cx="398303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20</a:t>
            </a:fld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4859676" y="2061323"/>
            <a:ext cx="523982" cy="4147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0014" y="2938409"/>
            <a:ext cx="5355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Why is this now a variable and not just 1?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945276"/>
            <a:ext cx="848104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</a:t>
            </a:r>
            <a:r>
              <a:rPr lang="en-US" sz="2400" dirty="0" err="1"/>
              <a:t>homography</a:t>
            </a:r>
            <a:r>
              <a:rPr lang="en-US" sz="2400" dirty="0"/>
              <a:t> is a projective object, in that it has no scale.</a:t>
            </a:r>
          </a:p>
          <a:p>
            <a:r>
              <a:rPr lang="en-US" sz="2400" dirty="0"/>
              <a:t>    It is represented by the above matrix, up to scale.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One way of fixing the scale is to set one of the coordinates to 1,</a:t>
            </a:r>
          </a:p>
          <a:p>
            <a:r>
              <a:rPr lang="en-US" sz="2400" dirty="0"/>
              <a:t>     though that choice is arbitrary.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But that’s what most people do and your assignment code does.</a:t>
            </a:r>
          </a:p>
        </p:txBody>
      </p:sp>
    </p:spTree>
    <p:extLst>
      <p:ext uri="{BB962C8B-B14F-4D97-AF65-F5344CB8AC3E}">
        <p14:creationId xmlns:p14="http://schemas.microsoft.com/office/powerpoint/2010/main" val="3748811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homographies</a:t>
            </a:r>
          </a:p>
        </p:txBody>
      </p:sp>
      <p:pic>
        <p:nvPicPr>
          <p:cNvPr id="55299" name="Picture 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1458913"/>
            <a:ext cx="398303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60" name="Picture 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88" y="2959100"/>
            <a:ext cx="464502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61" name="Picture 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5410200"/>
            <a:ext cx="7580312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21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91424" y="4762407"/>
            <a:ext cx="2410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Why the division?</a:t>
            </a:r>
          </a:p>
        </p:txBody>
      </p:sp>
    </p:spTree>
    <p:extLst>
      <p:ext uri="{BB962C8B-B14F-4D97-AF65-F5344CB8AC3E}">
        <p14:creationId xmlns:p14="http://schemas.microsoft.com/office/powerpoint/2010/main" val="10428368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7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homographies</a:t>
            </a:r>
          </a:p>
        </p:txBody>
      </p:sp>
      <p:pic>
        <p:nvPicPr>
          <p:cNvPr id="4" name="Picture 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2949575"/>
            <a:ext cx="79867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1460500"/>
            <a:ext cx="757872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22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74688" y="5804899"/>
            <a:ext cx="4248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This is just for one pair of points.</a:t>
            </a:r>
          </a:p>
        </p:txBody>
      </p:sp>
    </p:spTree>
    <p:extLst>
      <p:ext uri="{BB962C8B-B14F-4D97-AF65-F5344CB8AC3E}">
        <p14:creationId xmlns:p14="http://schemas.microsoft.com/office/powerpoint/2010/main" val="3956536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183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</a:rPr>
              <a:t>Direct Linear Transforms (n points)</a:t>
            </a:r>
          </a:p>
        </p:txBody>
      </p:sp>
      <p:pic>
        <p:nvPicPr>
          <p:cNvPr id="58371" name="Picture 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1155700"/>
            <a:ext cx="770255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888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4941888"/>
            <a:ext cx="7848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>
                <a:solidFill>
                  <a:srgbClr val="000000"/>
                </a:solidFill>
              </a:rPr>
              <a:t>Defines a least squares problem:</a:t>
            </a:r>
          </a:p>
        </p:txBody>
      </p:sp>
      <p:sp>
        <p:nvSpPr>
          <p:cNvPr id="378895" name="Rectangle 1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5399088"/>
            <a:ext cx="7848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Since        is only defined up to scale, solve for unit vector</a:t>
            </a:r>
            <a:endParaRPr lang="en-US" sz="2000" b="1" dirty="0">
              <a:solidFill>
                <a:srgbClr val="000000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Solution:        = eigenvector of </a:t>
            </a:r>
            <a:r>
              <a:rPr lang="en-US" sz="2000" b="1" dirty="0">
                <a:solidFill>
                  <a:srgbClr val="FF0000"/>
                </a:solidFill>
              </a:rPr>
              <a:t>        </a:t>
            </a:r>
            <a:r>
              <a:rPr lang="en-US" sz="2000" dirty="0">
                <a:solidFill>
                  <a:srgbClr val="FF0000"/>
                </a:solidFill>
              </a:rPr>
              <a:t>       with smallest eigenvalue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Works with 4 or more points</a:t>
            </a:r>
          </a:p>
        </p:txBody>
      </p:sp>
      <p:pic>
        <p:nvPicPr>
          <p:cNvPr id="378901" name="Picture 21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5029200"/>
            <a:ext cx="24399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276600" y="3956050"/>
            <a:ext cx="769938" cy="904875"/>
            <a:chOff x="3265714" y="3761697"/>
            <a:chExt cx="769763" cy="904855"/>
          </a:xfrm>
        </p:grpSpPr>
        <p:sp>
          <p:nvSpPr>
            <p:cNvPr id="58386" name="Text Box 12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265714" y="4327998"/>
              <a:ext cx="76976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</a:rPr>
                <a:t>2n </a:t>
              </a:r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× 9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7" name="Picture 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249" y="3761697"/>
              <a:ext cx="707780" cy="603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680200" y="3994150"/>
            <a:ext cx="550863" cy="882650"/>
            <a:chOff x="6724134" y="3832947"/>
            <a:chExt cx="550760" cy="881911"/>
          </a:xfrm>
        </p:grpSpPr>
        <p:sp>
          <p:nvSpPr>
            <p:cNvPr id="58384" name="Text Box 13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857547" y="4376304"/>
              <a:ext cx="2984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9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5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4134" y="3832947"/>
              <a:ext cx="550760" cy="607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8573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413375"/>
            <a:ext cx="21748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5732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5791200"/>
            <a:ext cx="6826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7986713" y="4011613"/>
            <a:ext cx="449262" cy="831850"/>
            <a:chOff x="7975827" y="3839257"/>
            <a:chExt cx="448687" cy="832058"/>
          </a:xfrm>
        </p:grpSpPr>
        <p:sp>
          <p:nvSpPr>
            <p:cNvPr id="58382" name="Text Box 14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8001000" y="4332761"/>
              <a:ext cx="4235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2n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3" name="Picture 5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5827" y="3839257"/>
              <a:ext cx="415747" cy="515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5472113"/>
            <a:ext cx="2286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5772150"/>
            <a:ext cx="2190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510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8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8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8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5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8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8" grpId="0" build="p" bldLvl="2"/>
      <p:bldP spid="378895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Linear Transforms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could we not solve for the </a:t>
            </a:r>
            <a:r>
              <a:rPr lang="en-US" dirty="0" err="1"/>
              <a:t>homography</a:t>
            </a:r>
            <a:r>
              <a:rPr lang="en-US" dirty="0"/>
              <a:t> in exactly the same way we did for the affine transform, </a:t>
            </a:r>
            <a:r>
              <a:rPr lang="en-US" dirty="0" err="1"/>
              <a:t>ie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512" y="3350856"/>
            <a:ext cx="56007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Answer from Sameer Agarwal</a:t>
            </a:r>
            <a:br>
              <a:rPr lang="en-US" dirty="0"/>
            </a:br>
            <a:r>
              <a:rPr lang="en-US" dirty="0"/>
              <a:t>(Dr. Rome in a Day)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For an </a:t>
            </a:r>
            <a:r>
              <a:rPr lang="en-US" sz="2400" dirty="0">
                <a:solidFill>
                  <a:srgbClr val="C00000"/>
                </a:solidFill>
              </a:rPr>
              <a:t>affine transform</a:t>
            </a:r>
            <a:r>
              <a:rPr lang="en-US" sz="2400" dirty="0"/>
              <a:t>, we have equations of the form </a:t>
            </a:r>
            <a:r>
              <a:rPr lang="en-US" sz="2400" dirty="0" err="1"/>
              <a:t>Ax</a:t>
            </a:r>
            <a:r>
              <a:rPr lang="en-US" sz="2400" baseline="-25000" dirty="0" err="1"/>
              <a:t>i</a:t>
            </a:r>
            <a:r>
              <a:rPr lang="en-US" sz="2400" dirty="0"/>
              <a:t> + b = </a:t>
            </a:r>
            <a:r>
              <a:rPr lang="en-US" sz="2400" dirty="0" err="1"/>
              <a:t>y</a:t>
            </a:r>
            <a:r>
              <a:rPr lang="en-US" sz="2400" baseline="-25000" dirty="0" err="1"/>
              <a:t>i</a:t>
            </a:r>
            <a:r>
              <a:rPr lang="en-US" sz="2400" dirty="0"/>
              <a:t>, solvable by linear regression.  </a:t>
            </a:r>
          </a:p>
          <a:p>
            <a:r>
              <a:rPr lang="en-US" sz="2400" dirty="0"/>
              <a:t>For the </a:t>
            </a:r>
            <a:r>
              <a:rPr lang="en-US" sz="2400" dirty="0" err="1">
                <a:solidFill>
                  <a:srgbClr val="C00000"/>
                </a:solidFill>
              </a:rPr>
              <a:t>homography</a:t>
            </a:r>
            <a:r>
              <a:rPr lang="en-US" sz="2400" dirty="0"/>
              <a:t>, the equation is of the form</a:t>
            </a:r>
          </a:p>
          <a:p>
            <a:pPr marL="0" indent="0">
              <a:buNone/>
            </a:pPr>
            <a:r>
              <a:rPr lang="en-US" sz="2400" dirty="0"/>
              <a:t>      </a:t>
            </a:r>
            <a:r>
              <a:rPr lang="en-US" sz="2400" dirty="0" err="1"/>
              <a:t>Hx̃</a:t>
            </a:r>
            <a:r>
              <a:rPr lang="en-US" sz="2400" baseline="-25000" dirty="0" err="1"/>
              <a:t>i</a:t>
            </a:r>
            <a:r>
              <a:rPr lang="en-US" sz="2400" dirty="0"/>
              <a:t>      ̴    </a:t>
            </a:r>
            <a:r>
              <a:rPr lang="en-US" sz="2400" dirty="0" err="1"/>
              <a:t>ỹ</a:t>
            </a:r>
            <a:r>
              <a:rPr lang="en-US" sz="2400" baseline="-25000" dirty="0" err="1"/>
              <a:t>i</a:t>
            </a:r>
            <a:r>
              <a:rPr lang="en-US" sz="2400" baseline="-25000" dirty="0"/>
              <a:t>     </a:t>
            </a:r>
            <a:r>
              <a:rPr lang="en-US" sz="2400" dirty="0"/>
              <a:t>  (homogeneous coordinates)</a:t>
            </a:r>
          </a:p>
          <a:p>
            <a:pPr marL="0" indent="0">
              <a:buNone/>
            </a:pPr>
            <a:r>
              <a:rPr lang="en-US" sz="2400" dirty="0"/>
              <a:t>and the   ̴ means it holds only up to scale. The affine solution does not hold.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78A65D-48AF-4B1C-82B8-0617D9DE7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4910"/>
            <a:ext cx="9144000" cy="187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5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A087-A1D5-4092-B503-5A42F8C78E21}" type="slidenum">
              <a:rPr lang="en-US"/>
              <a:pPr/>
              <a:t>26</a:t>
            </a:fld>
            <a:endParaRPr lang="en-US"/>
          </a:p>
        </p:txBody>
      </p:sp>
      <p:sp>
        <p:nvSpPr>
          <p:cNvPr id="4628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Matching features</a:t>
            </a:r>
          </a:p>
        </p:txBody>
      </p:sp>
      <p:pic>
        <p:nvPicPr>
          <p:cNvPr id="462851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285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4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5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6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7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8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9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What do we do about the “bad” matches?</a:t>
            </a:r>
          </a:p>
        </p:txBody>
      </p:sp>
    </p:spTree>
    <p:extLst>
      <p:ext uri="{BB962C8B-B14F-4D97-AF65-F5344CB8AC3E}">
        <p14:creationId xmlns:p14="http://schemas.microsoft.com/office/powerpoint/2010/main" val="382135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52" grpId="0" animBg="1"/>
      <p:bldP spid="462853" grpId="0" animBg="1"/>
      <p:bldP spid="462854" grpId="0" animBg="1"/>
      <p:bldP spid="462855" grpId="0" animBg="1"/>
      <p:bldP spid="462856" grpId="0" animBg="1"/>
      <p:bldP spid="462857" grpId="0" animBg="1"/>
      <p:bldP spid="462858" grpId="0" animBg="1"/>
      <p:bldP spid="46285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961E-3282-46CD-9769-30F74A5DB076}" type="slidenum">
              <a:rPr lang="en-US"/>
              <a:pPr/>
              <a:t>27</a:t>
            </a:fld>
            <a:endParaRPr lang="en-US"/>
          </a:p>
        </p:txBody>
      </p:sp>
      <p:sp>
        <p:nvSpPr>
          <p:cNvPr id="4638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u="sng"/>
              <a:t>RA</a:t>
            </a:r>
            <a:r>
              <a:rPr lang="en-US"/>
              <a:t>ndom </a:t>
            </a:r>
            <a:r>
              <a:rPr lang="en-US" u="sng"/>
              <a:t>SA</a:t>
            </a:r>
            <a:r>
              <a:rPr lang="en-US"/>
              <a:t>mple </a:t>
            </a:r>
            <a:r>
              <a:rPr lang="en-US" u="sng"/>
              <a:t>C</a:t>
            </a:r>
            <a:r>
              <a:rPr lang="en-US"/>
              <a:t>onsensus</a:t>
            </a:r>
          </a:p>
        </p:txBody>
      </p:sp>
      <p:pic>
        <p:nvPicPr>
          <p:cNvPr id="463875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387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7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7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7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3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Select </a:t>
            </a:r>
            <a:r>
              <a:rPr lang="en-US" i="1"/>
              <a:t>one</a:t>
            </a:r>
            <a:r>
              <a:rPr lang="en-US"/>
              <a:t> match, count </a:t>
            </a:r>
            <a:r>
              <a:rPr lang="en-US" i="1"/>
              <a:t>inliers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230CFC-0E24-4EEC-9D57-972F07066BEE}"/>
              </a:ext>
            </a:extLst>
          </p:cNvPr>
          <p:cNvSpPr txBox="1"/>
          <p:nvPr/>
        </p:nvSpPr>
        <p:spPr>
          <a:xfrm>
            <a:off x="1097280" y="6214030"/>
            <a:ext cx="694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Inliers</a:t>
            </a:r>
            <a:r>
              <a:rPr lang="en-US" dirty="0"/>
              <a:t>: matches that agree with a given match or (later) </a:t>
            </a:r>
            <a:r>
              <a:rPr lang="en-US" dirty="0" err="1"/>
              <a:t>homography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63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4638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6387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4638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6387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4638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388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4638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6387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4638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46388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4638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6388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07EF3-4BAC-4363-B120-9F5226327BEF}" type="slidenum">
              <a:rPr lang="en-US"/>
              <a:pPr/>
              <a:t>28</a:t>
            </a:fld>
            <a:endParaRPr lang="en-US"/>
          </a:p>
        </p:txBody>
      </p:sp>
      <p:sp>
        <p:nvSpPr>
          <p:cNvPr id="4648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u="sng"/>
              <a:t>RA</a:t>
            </a:r>
            <a:r>
              <a:rPr lang="en-US"/>
              <a:t>ndom </a:t>
            </a:r>
            <a:r>
              <a:rPr lang="en-US" u="sng"/>
              <a:t>SA</a:t>
            </a:r>
            <a:r>
              <a:rPr lang="en-US"/>
              <a:t>mple </a:t>
            </a:r>
            <a:r>
              <a:rPr lang="en-US" u="sng"/>
              <a:t>C</a:t>
            </a:r>
            <a:r>
              <a:rPr lang="en-US"/>
              <a:t>onsensus</a:t>
            </a:r>
          </a:p>
        </p:txBody>
      </p:sp>
      <p:pic>
        <p:nvPicPr>
          <p:cNvPr id="464899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4900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1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2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3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5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7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Select </a:t>
            </a:r>
            <a:r>
              <a:rPr lang="en-US" i="1"/>
              <a:t>one</a:t>
            </a:r>
            <a:r>
              <a:rPr lang="en-US"/>
              <a:t> match, count </a:t>
            </a:r>
            <a:r>
              <a:rPr lang="en-US" i="1"/>
              <a:t>inliers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1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649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6490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649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6490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4649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490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4649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6490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4649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6490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4649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649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4649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6490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97D6-659B-4C67-B5EE-B4D77088245C}" type="slidenum">
              <a:rPr lang="en-US"/>
              <a:pPr/>
              <a:t>29</a:t>
            </a:fld>
            <a:endParaRPr lang="en-US"/>
          </a:p>
        </p:txBody>
      </p:sp>
      <p:sp>
        <p:nvSpPr>
          <p:cNvPr id="4659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Least squares fit (from inliers)</a:t>
            </a:r>
          </a:p>
        </p:txBody>
      </p:sp>
      <p:pic>
        <p:nvPicPr>
          <p:cNvPr id="465923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5924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25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26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27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Find “average” translation vector</a:t>
            </a:r>
          </a:p>
        </p:txBody>
      </p:sp>
      <p:sp>
        <p:nvSpPr>
          <p:cNvPr id="465928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29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30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31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32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3810000" y="3124200"/>
            <a:ext cx="1676400" cy="7620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4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59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BE07C-20B5-4282-B1B0-2F9C7D3C3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Normalized Descriptor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3F7888-CF31-4DB7-BB62-EF3E89822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1939B2-4D53-4882-A08C-468BEB92C744}"/>
              </a:ext>
            </a:extLst>
          </p:cNvPr>
          <p:cNvSpPr txBox="1"/>
          <p:nvPr/>
        </p:nvSpPr>
        <p:spPr>
          <a:xfrm>
            <a:off x="1158240" y="2021840"/>
            <a:ext cx="742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interest point              neighborhood around          normalized neighborhood</a:t>
            </a:r>
          </a:p>
          <a:p>
            <a:r>
              <a:rPr lang="en-US" dirty="0"/>
              <a:t>                                           interest  point                       around interest point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152E0-B17D-4DF7-BE17-B976E2446763}"/>
              </a:ext>
            </a:extLst>
          </p:cNvPr>
          <p:cNvSpPr txBox="1"/>
          <p:nvPr/>
        </p:nvSpPr>
        <p:spPr>
          <a:xfrm>
            <a:off x="1524000" y="3119120"/>
            <a:ext cx="53572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9BDA9-420E-4E1A-8877-FE62518996C0}"/>
              </a:ext>
            </a:extLst>
          </p:cNvPr>
          <p:cNvSpPr txBox="1"/>
          <p:nvPr/>
        </p:nvSpPr>
        <p:spPr>
          <a:xfrm>
            <a:off x="3450048" y="2963664"/>
            <a:ext cx="133241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lain" startAt="45"/>
            </a:pPr>
            <a:r>
              <a:rPr lang="en-US" dirty="0"/>
              <a:t>56   200</a:t>
            </a:r>
          </a:p>
          <a:p>
            <a:pPr marL="342900" indent="-342900">
              <a:buAutoNum type="arabicPlain" startAt="45"/>
            </a:pPr>
            <a:r>
              <a:rPr lang="en-US" dirty="0"/>
              <a:t>201 200</a:t>
            </a:r>
          </a:p>
          <a:p>
            <a:r>
              <a:rPr lang="en-US" dirty="0"/>
              <a:t>85  101  105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241C0E-2DAA-45C0-BFD5-85ABD0F96583}"/>
              </a:ext>
            </a:extLst>
          </p:cNvPr>
          <p:cNvSpPr txBox="1"/>
          <p:nvPr/>
        </p:nvSpPr>
        <p:spPr>
          <a:xfrm>
            <a:off x="5933440" y="2963664"/>
            <a:ext cx="1438214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lain" startAt="156"/>
            </a:pPr>
            <a:r>
              <a:rPr lang="en-US" dirty="0"/>
              <a:t>  145    1</a:t>
            </a:r>
          </a:p>
          <a:p>
            <a:pPr marL="342900" indent="-342900">
              <a:buAutoNum type="arabicPlain" startAt="155"/>
            </a:pPr>
            <a:r>
              <a:rPr lang="en-US" dirty="0"/>
              <a:t>     0      1</a:t>
            </a:r>
          </a:p>
          <a:p>
            <a:r>
              <a:rPr lang="en-US" dirty="0"/>
              <a:t>116   100   96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2C100-10E6-4E36-AA0B-5C9E9B35C122}"/>
              </a:ext>
            </a:extLst>
          </p:cNvPr>
          <p:cNvSpPr txBox="1"/>
          <p:nvPr/>
        </p:nvSpPr>
        <p:spPr>
          <a:xfrm>
            <a:off x="1056640" y="4572000"/>
            <a:ext cx="6888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simple descriptor just subtracts the center value from each of the neighbors, including itself to normalize for lighting and exposure.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can store this as a 1D vector to be efficient:  </a:t>
            </a:r>
          </a:p>
          <a:p>
            <a:r>
              <a:rPr lang="en-US" dirty="0"/>
              <a:t>      </a:t>
            </a:r>
            <a:r>
              <a:rPr lang="en-US" dirty="0">
                <a:solidFill>
                  <a:srgbClr val="FF0000"/>
                </a:solidFill>
              </a:rPr>
              <a:t>156 145 1 155 0 1 116 100 96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14C3958-72FE-4E5A-ACBE-72ED2223DF34}"/>
                  </a:ext>
                </a:extLst>
              </p14:cNvPr>
              <p14:cNvContentPartPr/>
              <p14:nvPr/>
            </p14:nvContentPartPr>
            <p14:xfrm>
              <a:off x="5783040" y="5161320"/>
              <a:ext cx="1924560" cy="55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14C3958-72FE-4E5A-ACBE-72ED2223DF3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73680" y="5151960"/>
                <a:ext cx="1943280" cy="7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524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21336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00"/>
            <a:ext cx="21145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3087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21614 -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RANSAC for estimating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RANSAC loop: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 four feature pairs (at random)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homography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/>
              <a:t> (exact)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inliers where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||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´,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|| &lt;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ε</a:t>
            </a:r>
          </a:p>
          <a:p>
            <a:r>
              <a:rPr lang="en-US" dirty="0"/>
              <a:t>Keep largest set of inliers</a:t>
            </a:r>
          </a:p>
          <a:p>
            <a:r>
              <a:rPr lang="en-US" dirty="0"/>
              <a:t>Re-compute least-squares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/>
              <a:t> estimate using all of the inliers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8E9B-DFBF-4063-B602-DA87C37BB63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13930" y="2434856"/>
            <a:ext cx="213391" cy="1477925"/>
          </a:xfrm>
          <a:custGeom>
            <a:avLst/>
            <a:gdLst>
              <a:gd name="connsiteX0" fmla="*/ 138963 w 213391"/>
              <a:gd name="connsiteY0" fmla="*/ 1477925 h 1477925"/>
              <a:gd name="connsiteX1" fmla="*/ 75168 w 213391"/>
              <a:gd name="connsiteY1" fmla="*/ 1297172 h 1477925"/>
              <a:gd name="connsiteX2" fmla="*/ 64535 w 213391"/>
              <a:gd name="connsiteY2" fmla="*/ 1233377 h 1477925"/>
              <a:gd name="connsiteX3" fmla="*/ 11372 w 213391"/>
              <a:gd name="connsiteY3" fmla="*/ 839972 h 1477925"/>
              <a:gd name="connsiteX4" fmla="*/ 740 w 213391"/>
              <a:gd name="connsiteY4" fmla="*/ 616688 h 1477925"/>
              <a:gd name="connsiteX5" fmla="*/ 85800 w 213391"/>
              <a:gd name="connsiteY5" fmla="*/ 265814 h 1477925"/>
              <a:gd name="connsiteX6" fmla="*/ 149596 w 213391"/>
              <a:gd name="connsiteY6" fmla="*/ 116958 h 1477925"/>
              <a:gd name="connsiteX7" fmla="*/ 192126 w 213391"/>
              <a:gd name="connsiteY7" fmla="*/ 31897 h 1477925"/>
              <a:gd name="connsiteX8" fmla="*/ 213391 w 213391"/>
              <a:gd name="connsiteY8" fmla="*/ 0 h 147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391" h="1477925">
                <a:moveTo>
                  <a:pt x="138963" y="1477925"/>
                </a:moveTo>
                <a:cubicBezTo>
                  <a:pt x="117698" y="1417674"/>
                  <a:pt x="93771" y="1358297"/>
                  <a:pt x="75168" y="1297172"/>
                </a:cubicBezTo>
                <a:cubicBezTo>
                  <a:pt x="68891" y="1276548"/>
                  <a:pt x="67813" y="1254685"/>
                  <a:pt x="64535" y="1233377"/>
                </a:cubicBezTo>
                <a:cubicBezTo>
                  <a:pt x="27047" y="989708"/>
                  <a:pt x="38126" y="1067384"/>
                  <a:pt x="11372" y="839972"/>
                </a:cubicBezTo>
                <a:cubicBezTo>
                  <a:pt x="7828" y="765544"/>
                  <a:pt x="-2890" y="691112"/>
                  <a:pt x="740" y="616688"/>
                </a:cubicBezTo>
                <a:cubicBezTo>
                  <a:pt x="8971" y="447942"/>
                  <a:pt x="28248" y="407076"/>
                  <a:pt x="85800" y="265814"/>
                </a:cubicBezTo>
                <a:cubicBezTo>
                  <a:pt x="106168" y="215820"/>
                  <a:pt x="127257" y="166103"/>
                  <a:pt x="149596" y="116958"/>
                </a:cubicBezTo>
                <a:cubicBezTo>
                  <a:pt x="162714" y="88099"/>
                  <a:pt x="176946" y="59727"/>
                  <a:pt x="192126" y="31897"/>
                </a:cubicBezTo>
                <a:cubicBezTo>
                  <a:pt x="198245" y="20679"/>
                  <a:pt x="213391" y="0"/>
                  <a:pt x="213391" y="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Arc 9"/>
          <p:cNvSpPr/>
          <p:nvPr/>
        </p:nvSpPr>
        <p:spPr bwMode="auto">
          <a:xfrm rot="14076353">
            <a:off x="297758" y="2575458"/>
            <a:ext cx="1447800" cy="1066800"/>
          </a:xfrm>
          <a:prstGeom prst="arc">
            <a:avLst/>
          </a:prstGeom>
          <a:noFill/>
          <a:ln w="127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24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9600F-EDA6-4A28-A348-6746E4D9EE3E}" type="slidenum">
              <a:rPr lang="en-US"/>
              <a:pPr/>
              <a:t>32</a:t>
            </a:fld>
            <a:endParaRPr lang="en-US"/>
          </a:p>
        </p:txBody>
      </p:sp>
      <p:sp>
        <p:nvSpPr>
          <p:cNvPr id="808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Rather than homography H (8 numbers) </a:t>
            </a:r>
            <a:br>
              <a:rPr lang="en-US"/>
            </a:br>
            <a:r>
              <a:rPr lang="en-US"/>
              <a:t>fit y=ax+b (2 numbers a, b) to 2D pairs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B42DDEAA-CD81-44E1-89ED-3059879D4907}" type="slidenum">
              <a:rPr lang="en-US" sz="1400">
                <a:cs typeface="Times New Roman" charset="0"/>
              </a:rPr>
              <a:pPr algn="ctr"/>
              <a:t>32</a:t>
            </a:fld>
            <a:endParaRPr lang="en-US" sz="1400">
              <a:cs typeface="Times New Roman" charset="0"/>
            </a:endParaRPr>
          </a:p>
        </p:txBody>
      </p:sp>
      <p:sp>
        <p:nvSpPr>
          <p:cNvPr id="80900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1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2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3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4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5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6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7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8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9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10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11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12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119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ED768-FA70-4D64-A489-85A0DA7B7CE0}" type="slidenum">
              <a:rPr lang="en-US"/>
              <a:pPr/>
              <a:t>33</a:t>
            </a:fld>
            <a:endParaRPr lang="en-US"/>
          </a:p>
        </p:txBody>
      </p:sp>
      <p:sp>
        <p:nvSpPr>
          <p:cNvPr id="819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Pick 2 points</a:t>
            </a:r>
          </a:p>
          <a:p>
            <a:r>
              <a:rPr lang="en-US"/>
              <a:t>Fit line</a:t>
            </a:r>
          </a:p>
          <a:p>
            <a:r>
              <a:rPr lang="en-US"/>
              <a:t>Count inliers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519CF59E-1C6B-4FD7-A3DB-7526171F5D35}" type="slidenum">
              <a:rPr lang="en-US" sz="1400">
                <a:cs typeface="Times New Roman" charset="0"/>
              </a:rPr>
              <a:pPr algn="ctr"/>
              <a:t>33</a:t>
            </a:fld>
            <a:endParaRPr lang="en-US" sz="1400">
              <a:cs typeface="Times New Roman" charset="0"/>
            </a:endParaRPr>
          </a:p>
        </p:txBody>
      </p:sp>
      <p:sp>
        <p:nvSpPr>
          <p:cNvPr id="81924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5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6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7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8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9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0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1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2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3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4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5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6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7" name="Line 17"/>
          <p:cNvSpPr>
            <a:spLocks noChangeShapeType="1"/>
          </p:cNvSpPr>
          <p:nvPr/>
        </p:nvSpPr>
        <p:spPr bwMode="auto">
          <a:xfrm>
            <a:off x="1966913" y="4171950"/>
            <a:ext cx="3732212" cy="1209675"/>
          </a:xfrm>
          <a:prstGeom prst="line">
            <a:avLst/>
          </a:prstGeom>
          <a:noFill/>
          <a:ln w="50800" cap="flat">
            <a:solidFill>
              <a:srgbClr val="3B00A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8" name="Oval 18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558E28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9" name="Rectangle 19"/>
          <p:cNvSpPr>
            <a:spLocks/>
          </p:cNvSpPr>
          <p:nvPr/>
        </p:nvSpPr>
        <p:spPr bwMode="auto">
          <a:xfrm>
            <a:off x="2387600" y="3759200"/>
            <a:ext cx="1131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rgbClr val="2B4714"/>
                </a:solidFill>
                <a:cs typeface="Times New Roman" charset="0"/>
              </a:rPr>
              <a:t>3 inliers</a:t>
            </a:r>
          </a:p>
        </p:txBody>
      </p:sp>
    </p:spTree>
    <p:extLst>
      <p:ext uri="{BB962C8B-B14F-4D97-AF65-F5344CB8AC3E}">
        <p14:creationId xmlns:p14="http://schemas.microsoft.com/office/powerpoint/2010/main" val="407926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build="p" bldLvl="5" autoUpdateAnimBg="0" advAuto="0"/>
      <p:bldP spid="81937" grpId="0" animBg="1"/>
      <p:bldP spid="81938" grpId="0" animBg="1"/>
      <p:bldP spid="81939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70839-66FE-4A1B-8B14-90FA56815E07}" type="slidenum">
              <a:rPr lang="en-US"/>
              <a:pPr/>
              <a:t>34</a:t>
            </a:fld>
            <a:endParaRPr lang="en-US"/>
          </a:p>
        </p:txBody>
      </p:sp>
      <p:sp>
        <p:nvSpPr>
          <p:cNvPr id="829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Pick 2 points</a:t>
            </a:r>
          </a:p>
          <a:p>
            <a:r>
              <a:rPr lang="en-US"/>
              <a:t>Fit line</a:t>
            </a:r>
          </a:p>
          <a:p>
            <a:r>
              <a:rPr lang="en-US"/>
              <a:t>Count inliers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3B67B232-199C-4D98-A33F-0D708D60679F}" type="slidenum">
              <a:rPr lang="en-US" sz="1400">
                <a:cs typeface="Times New Roman" charset="0"/>
              </a:rPr>
              <a:pPr algn="ctr"/>
              <a:t>34</a:t>
            </a:fld>
            <a:endParaRPr lang="en-US" sz="1400">
              <a:cs typeface="Times New Roman" charset="0"/>
            </a:endParaRPr>
          </a:p>
        </p:txBody>
      </p:sp>
      <p:sp>
        <p:nvSpPr>
          <p:cNvPr id="82948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49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0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1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2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3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4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5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6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7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8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9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60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61" name="Line 17"/>
          <p:cNvSpPr>
            <a:spLocks noChangeShapeType="1"/>
          </p:cNvSpPr>
          <p:nvPr/>
        </p:nvSpPr>
        <p:spPr bwMode="auto">
          <a:xfrm>
            <a:off x="1095375" y="4406900"/>
            <a:ext cx="5013325" cy="20638"/>
          </a:xfrm>
          <a:prstGeom prst="line">
            <a:avLst/>
          </a:prstGeom>
          <a:noFill/>
          <a:ln w="50800" cap="flat">
            <a:solidFill>
              <a:srgbClr val="3B00A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82962" name="Group 18"/>
          <p:cNvGrpSpPr>
            <a:grpSpLocks/>
          </p:cNvGrpSpPr>
          <p:nvPr/>
        </p:nvGrpSpPr>
        <p:grpSpPr bwMode="auto">
          <a:xfrm>
            <a:off x="2565400" y="4305300"/>
            <a:ext cx="952500" cy="203200"/>
            <a:chOff x="0" y="0"/>
            <a:chExt cx="600" cy="128"/>
          </a:xfrm>
        </p:grpSpPr>
        <p:sp>
          <p:nvSpPr>
            <p:cNvPr id="82963" name="Oval 19"/>
            <p:cNvSpPr>
              <a:spLocks/>
            </p:cNvSpPr>
            <p:nvPr/>
          </p:nvSpPr>
          <p:spPr bwMode="auto">
            <a:xfrm>
              <a:off x="0" y="0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2964" name="Oval 20"/>
            <p:cNvSpPr>
              <a:spLocks/>
            </p:cNvSpPr>
            <p:nvPr/>
          </p:nvSpPr>
          <p:spPr bwMode="auto">
            <a:xfrm>
              <a:off x="472" y="0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82965" name="Rectangle 21"/>
          <p:cNvSpPr>
            <a:spLocks/>
          </p:cNvSpPr>
          <p:nvPr/>
        </p:nvSpPr>
        <p:spPr bwMode="auto">
          <a:xfrm>
            <a:off x="2387600" y="3759200"/>
            <a:ext cx="1131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rgbClr val="2B4714"/>
                </a:solidFill>
                <a:cs typeface="Times New Roman" charset="0"/>
              </a:rPr>
              <a:t>4 inliers</a:t>
            </a:r>
          </a:p>
        </p:txBody>
      </p:sp>
    </p:spTree>
    <p:extLst>
      <p:ext uri="{BB962C8B-B14F-4D97-AF65-F5344CB8AC3E}">
        <p14:creationId xmlns:p14="http://schemas.microsoft.com/office/powerpoint/2010/main" val="103612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 build="p" bldLvl="5" autoUpdateAnimBg="0" advAuto="0"/>
      <p:bldP spid="82961" grpId="0" animBg="1"/>
      <p:bldP spid="82965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2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80103-7603-4F59-9985-A0E0D7616982}" type="slidenum">
              <a:rPr lang="en-US"/>
              <a:pPr/>
              <a:t>35</a:t>
            </a:fld>
            <a:endParaRPr lang="en-US"/>
          </a:p>
        </p:txBody>
      </p:sp>
      <p:sp>
        <p:nvSpPr>
          <p:cNvPr id="8396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Pick 2 points</a:t>
            </a:r>
          </a:p>
          <a:p>
            <a:r>
              <a:rPr lang="en-US"/>
              <a:t>Fit line</a:t>
            </a:r>
          </a:p>
          <a:p>
            <a:r>
              <a:rPr lang="en-US"/>
              <a:t>Count inliers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F35C0FEB-3123-476D-8041-763AEFBCA48E}" type="slidenum">
              <a:rPr lang="en-US" sz="1400">
                <a:cs typeface="Times New Roman" charset="0"/>
              </a:rPr>
              <a:pPr algn="ctr"/>
              <a:t>35</a:t>
            </a:fld>
            <a:endParaRPr lang="en-US" sz="1400">
              <a:cs typeface="Times New Roman" charset="0"/>
            </a:endParaRPr>
          </a:p>
        </p:txBody>
      </p:sp>
      <p:sp>
        <p:nvSpPr>
          <p:cNvPr id="83972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3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4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5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6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7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8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9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0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1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2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3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4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5" name="Line 17"/>
          <p:cNvSpPr>
            <a:spLocks noChangeShapeType="1"/>
          </p:cNvSpPr>
          <p:nvPr/>
        </p:nvSpPr>
        <p:spPr bwMode="auto">
          <a:xfrm rot="10800000" flipH="1">
            <a:off x="542925" y="3443288"/>
            <a:ext cx="4438650" cy="2173287"/>
          </a:xfrm>
          <a:prstGeom prst="line">
            <a:avLst/>
          </a:prstGeom>
          <a:noFill/>
          <a:ln w="50800" cap="flat">
            <a:solidFill>
              <a:srgbClr val="3B00A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6" name="Rectangle 18"/>
          <p:cNvSpPr>
            <a:spLocks/>
          </p:cNvSpPr>
          <p:nvPr/>
        </p:nvSpPr>
        <p:spPr bwMode="auto">
          <a:xfrm>
            <a:off x="2286000" y="3759200"/>
            <a:ext cx="1131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rgbClr val="2B4714"/>
                </a:solidFill>
                <a:cs typeface="Times New Roman" charset="0"/>
              </a:rPr>
              <a:t>9 inliers</a:t>
            </a:r>
          </a:p>
        </p:txBody>
      </p:sp>
      <p:grpSp>
        <p:nvGrpSpPr>
          <p:cNvPr id="83987" name="Group 19"/>
          <p:cNvGrpSpPr>
            <a:grpSpLocks/>
          </p:cNvGrpSpPr>
          <p:nvPr/>
        </p:nvGrpSpPr>
        <p:grpSpPr bwMode="auto">
          <a:xfrm>
            <a:off x="1562100" y="3759200"/>
            <a:ext cx="2463800" cy="1295400"/>
            <a:chOff x="0" y="0"/>
            <a:chExt cx="1552" cy="816"/>
          </a:xfrm>
        </p:grpSpPr>
        <p:sp>
          <p:nvSpPr>
            <p:cNvPr id="83988" name="Oval 20"/>
            <p:cNvSpPr>
              <a:spLocks/>
            </p:cNvSpPr>
            <p:nvPr/>
          </p:nvSpPr>
          <p:spPr bwMode="auto">
            <a:xfrm>
              <a:off x="0" y="688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89" name="Oval 21"/>
            <p:cNvSpPr>
              <a:spLocks/>
            </p:cNvSpPr>
            <p:nvPr/>
          </p:nvSpPr>
          <p:spPr bwMode="auto">
            <a:xfrm>
              <a:off x="136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90" name="Oval 22"/>
            <p:cNvSpPr>
              <a:spLocks/>
            </p:cNvSpPr>
            <p:nvPr/>
          </p:nvSpPr>
          <p:spPr bwMode="auto">
            <a:xfrm>
              <a:off x="384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91" name="Oval 23"/>
            <p:cNvSpPr>
              <a:spLocks/>
            </p:cNvSpPr>
            <p:nvPr/>
          </p:nvSpPr>
          <p:spPr bwMode="auto">
            <a:xfrm>
              <a:off x="632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92" name="Oval 24"/>
            <p:cNvSpPr>
              <a:spLocks/>
            </p:cNvSpPr>
            <p:nvPr/>
          </p:nvSpPr>
          <p:spPr bwMode="auto">
            <a:xfrm>
              <a:off x="1104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93" name="Oval 25"/>
            <p:cNvSpPr>
              <a:spLocks/>
            </p:cNvSpPr>
            <p:nvPr/>
          </p:nvSpPr>
          <p:spPr bwMode="auto">
            <a:xfrm>
              <a:off x="1424" y="0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94" name="Oval 26"/>
            <p:cNvSpPr>
              <a:spLocks/>
            </p:cNvSpPr>
            <p:nvPr/>
          </p:nvSpPr>
          <p:spPr bwMode="auto">
            <a:xfrm>
              <a:off x="1168" y="136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486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 build="p" bldLvl="5" autoUpdateAnimBg="0" advAuto="0"/>
      <p:bldP spid="83985" grpId="0" animBg="1"/>
      <p:bldP spid="83986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450B7-DE26-4E38-B542-266E10F1B1E9}" type="slidenum">
              <a:rPr lang="en-US"/>
              <a:pPr/>
              <a:t>36</a:t>
            </a:fld>
            <a:endParaRPr lang="en-US"/>
          </a:p>
        </p:txBody>
      </p:sp>
      <p:sp>
        <p:nvSpPr>
          <p:cNvPr id="8499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Pick 2 points</a:t>
            </a:r>
          </a:p>
          <a:p>
            <a:r>
              <a:rPr lang="en-US"/>
              <a:t>Fit line</a:t>
            </a:r>
          </a:p>
          <a:p>
            <a:r>
              <a:rPr lang="en-US"/>
              <a:t>Count inliers</a:t>
            </a: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B46404B3-0E6E-41E7-B66D-B9EB83FF7632}" type="slidenum">
              <a:rPr lang="en-US" sz="1400">
                <a:cs typeface="Times New Roman" charset="0"/>
              </a:rPr>
              <a:pPr algn="ctr"/>
              <a:t>36</a:t>
            </a:fld>
            <a:endParaRPr lang="en-US" sz="1400">
              <a:cs typeface="Times New Roman" charset="0"/>
            </a:endParaRPr>
          </a:p>
        </p:txBody>
      </p:sp>
      <p:sp>
        <p:nvSpPr>
          <p:cNvPr id="84996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997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998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999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0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1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2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3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4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5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6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7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8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9" name="Line 17"/>
          <p:cNvSpPr>
            <a:spLocks noChangeShapeType="1"/>
          </p:cNvSpPr>
          <p:nvPr/>
        </p:nvSpPr>
        <p:spPr bwMode="auto">
          <a:xfrm rot="10800000" flipH="1">
            <a:off x="542925" y="3330575"/>
            <a:ext cx="4335463" cy="2286000"/>
          </a:xfrm>
          <a:prstGeom prst="line">
            <a:avLst/>
          </a:prstGeom>
          <a:noFill/>
          <a:ln w="50800" cap="flat">
            <a:solidFill>
              <a:srgbClr val="3B00A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10" name="Rectangle 18"/>
          <p:cNvSpPr>
            <a:spLocks/>
          </p:cNvSpPr>
          <p:nvPr/>
        </p:nvSpPr>
        <p:spPr bwMode="auto">
          <a:xfrm>
            <a:off x="2286000" y="3759200"/>
            <a:ext cx="1131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rgbClr val="2B4714"/>
                </a:solidFill>
                <a:cs typeface="Times New Roman" charset="0"/>
              </a:rPr>
              <a:t>8 inliers</a:t>
            </a:r>
          </a:p>
        </p:txBody>
      </p:sp>
      <p:grpSp>
        <p:nvGrpSpPr>
          <p:cNvPr id="85011" name="Group 19"/>
          <p:cNvGrpSpPr>
            <a:grpSpLocks/>
          </p:cNvGrpSpPr>
          <p:nvPr/>
        </p:nvGrpSpPr>
        <p:grpSpPr bwMode="auto">
          <a:xfrm>
            <a:off x="1562100" y="3759200"/>
            <a:ext cx="2463800" cy="1295400"/>
            <a:chOff x="0" y="0"/>
            <a:chExt cx="1552" cy="816"/>
          </a:xfrm>
        </p:grpSpPr>
        <p:sp>
          <p:nvSpPr>
            <p:cNvPr id="85012" name="Oval 20"/>
            <p:cNvSpPr>
              <a:spLocks/>
            </p:cNvSpPr>
            <p:nvPr/>
          </p:nvSpPr>
          <p:spPr bwMode="auto">
            <a:xfrm>
              <a:off x="0" y="688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13" name="Oval 21"/>
            <p:cNvSpPr>
              <a:spLocks/>
            </p:cNvSpPr>
            <p:nvPr/>
          </p:nvSpPr>
          <p:spPr bwMode="auto">
            <a:xfrm>
              <a:off x="136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14" name="Oval 22"/>
            <p:cNvSpPr>
              <a:spLocks/>
            </p:cNvSpPr>
            <p:nvPr/>
          </p:nvSpPr>
          <p:spPr bwMode="auto">
            <a:xfrm>
              <a:off x="384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15" name="Oval 23"/>
            <p:cNvSpPr>
              <a:spLocks/>
            </p:cNvSpPr>
            <p:nvPr/>
          </p:nvSpPr>
          <p:spPr bwMode="auto">
            <a:xfrm>
              <a:off x="632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16" name="Oval 24"/>
            <p:cNvSpPr>
              <a:spLocks/>
            </p:cNvSpPr>
            <p:nvPr/>
          </p:nvSpPr>
          <p:spPr bwMode="auto">
            <a:xfrm>
              <a:off x="872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17" name="Oval 25"/>
            <p:cNvSpPr>
              <a:spLocks/>
            </p:cNvSpPr>
            <p:nvPr/>
          </p:nvSpPr>
          <p:spPr bwMode="auto">
            <a:xfrm>
              <a:off x="1424" y="0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585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 build="p" bldLvl="5" autoUpdateAnimBg="0" advAuto="0"/>
      <p:bldP spid="85009" grpId="0" animBg="1"/>
      <p:bldP spid="85010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95A78-9545-45DD-8BC2-5DAA4627D6E6}" type="slidenum">
              <a:rPr lang="en-US"/>
              <a:pPr/>
              <a:t>37</a:t>
            </a:fld>
            <a:endParaRPr lang="en-US"/>
          </a:p>
        </p:txBody>
      </p:sp>
      <p:sp>
        <p:nvSpPr>
          <p:cNvPr id="860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Use biggest set of inliers</a:t>
            </a:r>
          </a:p>
          <a:p>
            <a:r>
              <a:rPr lang="en-US"/>
              <a:t>Do least-square fit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208664EE-DE0A-49A8-A856-5BC3C5C5F96A}" type="slidenum">
              <a:rPr lang="en-US" sz="1400">
                <a:cs typeface="Times New Roman" charset="0"/>
              </a:rPr>
              <a:pPr algn="ctr"/>
              <a:t>37</a:t>
            </a:fld>
            <a:endParaRPr lang="en-US" sz="1400">
              <a:cs typeface="Times New Roman" charset="0"/>
            </a:endParaRPr>
          </a:p>
        </p:txBody>
      </p:sp>
      <p:sp>
        <p:nvSpPr>
          <p:cNvPr id="86020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1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2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3F691E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3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4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5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6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7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8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9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0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1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2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3F691E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3" name="Line 17"/>
          <p:cNvSpPr>
            <a:spLocks noChangeShapeType="1"/>
          </p:cNvSpPr>
          <p:nvPr/>
        </p:nvSpPr>
        <p:spPr bwMode="auto">
          <a:xfrm rot="10800000" flipH="1">
            <a:off x="542925" y="3443288"/>
            <a:ext cx="4438650" cy="2173287"/>
          </a:xfrm>
          <a:prstGeom prst="line">
            <a:avLst/>
          </a:prstGeom>
          <a:noFill/>
          <a:ln w="50800" cap="flat">
            <a:solidFill>
              <a:srgbClr val="3F691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86034" name="Group 18"/>
          <p:cNvGrpSpPr>
            <a:grpSpLocks/>
          </p:cNvGrpSpPr>
          <p:nvPr/>
        </p:nvGrpSpPr>
        <p:grpSpPr bwMode="auto">
          <a:xfrm>
            <a:off x="1562100" y="3759200"/>
            <a:ext cx="2463800" cy="1295400"/>
            <a:chOff x="0" y="0"/>
            <a:chExt cx="1552" cy="816"/>
          </a:xfrm>
        </p:grpSpPr>
        <p:sp>
          <p:nvSpPr>
            <p:cNvPr id="86035" name="Oval 19"/>
            <p:cNvSpPr>
              <a:spLocks/>
            </p:cNvSpPr>
            <p:nvPr/>
          </p:nvSpPr>
          <p:spPr bwMode="auto">
            <a:xfrm>
              <a:off x="0" y="688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36" name="Oval 20"/>
            <p:cNvSpPr>
              <a:spLocks/>
            </p:cNvSpPr>
            <p:nvPr/>
          </p:nvSpPr>
          <p:spPr bwMode="auto">
            <a:xfrm>
              <a:off x="136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37" name="Oval 21"/>
            <p:cNvSpPr>
              <a:spLocks/>
            </p:cNvSpPr>
            <p:nvPr/>
          </p:nvSpPr>
          <p:spPr bwMode="auto">
            <a:xfrm>
              <a:off x="384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38" name="Oval 22"/>
            <p:cNvSpPr>
              <a:spLocks/>
            </p:cNvSpPr>
            <p:nvPr/>
          </p:nvSpPr>
          <p:spPr bwMode="auto">
            <a:xfrm>
              <a:off x="632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39" name="Oval 23"/>
            <p:cNvSpPr>
              <a:spLocks/>
            </p:cNvSpPr>
            <p:nvPr/>
          </p:nvSpPr>
          <p:spPr bwMode="auto">
            <a:xfrm>
              <a:off x="1104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40" name="Oval 24"/>
            <p:cNvSpPr>
              <a:spLocks/>
            </p:cNvSpPr>
            <p:nvPr/>
          </p:nvSpPr>
          <p:spPr bwMode="auto">
            <a:xfrm>
              <a:off x="1424" y="0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41" name="Oval 25"/>
            <p:cNvSpPr>
              <a:spLocks/>
            </p:cNvSpPr>
            <p:nvPr/>
          </p:nvSpPr>
          <p:spPr bwMode="auto">
            <a:xfrm>
              <a:off x="1168" y="136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066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 build="p" bldLvl="5" autoUpdateAnimBg="0" advAuto="0"/>
      <p:bldP spid="8603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43BBF-677D-4CB7-9930-8D2CF99AA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still needs to be fixed?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F90AA-97BF-40F6-86E5-E7AEA50F6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planar projections may not work so well</a:t>
            </a:r>
          </a:p>
          <a:p>
            <a:r>
              <a:rPr lang="en-US" dirty="0"/>
              <a:t>Your homework has extra credit for using cylindrical projections instead.</a:t>
            </a:r>
          </a:p>
          <a:p>
            <a:r>
              <a:rPr lang="en-US" dirty="0"/>
              <a:t>Here’s the idea.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24984-853F-4C6B-93A3-06305FC49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148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Panorama algorithm:</a:t>
            </a:r>
            <a:endParaRPr/>
          </a:p>
        </p:txBody>
      </p:sp>
      <p:sp>
        <p:nvSpPr>
          <p:cNvPr id="420" name="Google Shape;420;p6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Find corners in both images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Calculate descriptors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Match descriptors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RANSAC to find homography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Stitch together images with homography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1" name="Google Shape;421;p6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3738127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EED3A-7547-4C24-BEF3-EEAC0209F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our Descriptor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A25C8-B786-4B5A-BC2A-A55B23D75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Translation Invariant</a:t>
            </a:r>
          </a:p>
          <a:p>
            <a:r>
              <a:rPr lang="en-US" dirty="0"/>
              <a:t>Not scale invariant</a:t>
            </a:r>
          </a:p>
          <a:p>
            <a:r>
              <a:rPr lang="en-US" dirty="0"/>
              <a:t>Not rotation invariant</a:t>
            </a:r>
          </a:p>
          <a:p>
            <a:r>
              <a:rPr lang="en-US" dirty="0">
                <a:solidFill>
                  <a:srgbClr val="C00000"/>
                </a:solidFill>
              </a:rPr>
              <a:t>Somewhat invariant to lighting changes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Let’s look at the SIFT descriptor, because it is heavily used, even without using the SIFT key point detector.</a:t>
            </a:r>
          </a:p>
          <a:p>
            <a:r>
              <a:rPr lang="en-US" dirty="0">
                <a:solidFill>
                  <a:srgbClr val="0000FF"/>
                </a:solidFill>
              </a:rPr>
              <a:t>It already solves the scale problem by computing at multiple scales and keeping track.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F0049-AE70-4F4A-90FF-C9BAB2789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8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Stitching panoramas:</a:t>
            </a:r>
            <a:endParaRPr/>
          </a:p>
        </p:txBody>
      </p:sp>
      <p:sp>
        <p:nvSpPr>
          <p:cNvPr id="427" name="Google Shape;427;p62"/>
          <p:cNvSpPr txBox="1">
            <a:spLocks noGrp="1"/>
          </p:cNvSpPr>
          <p:nvPr>
            <p:ph type="body" idx="1"/>
          </p:nvPr>
        </p:nvSpPr>
        <p:spPr>
          <a:xfrm>
            <a:off x="223800" y="1571350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We know homography is right choice under certain assumption: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Assume we are taking multiple images of planar object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8" name="Google Shape;428;p6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29" name="Google Shape;42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7513" y="2986150"/>
            <a:ext cx="3568974" cy="289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8A6263-1059-40B9-8145-3B040ADEC97B}"/>
              </a:ext>
            </a:extLst>
          </p:cNvPr>
          <p:cNvSpPr txBox="1"/>
          <p:nvPr/>
        </p:nvSpPr>
        <p:spPr>
          <a:xfrm>
            <a:off x="3444240" y="5860002"/>
            <a:ext cx="170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homography</a:t>
            </a:r>
            <a:r>
              <a:rPr lang="en-US" dirty="0">
                <a:solidFill>
                  <a:srgbClr val="FF0000"/>
                </a:solidFill>
              </a:rPr>
              <a:t> 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527FAE-A81B-403A-9C54-FB122FF125A7}"/>
              </a:ext>
            </a:extLst>
          </p:cNvPr>
          <p:cNvSpPr txBox="1"/>
          <p:nvPr/>
        </p:nvSpPr>
        <p:spPr>
          <a:xfrm>
            <a:off x="4013200" y="2641616"/>
            <a:ext cx="102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37384232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35" name="Google Shape;435;p6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36" name="Google Shape;436;p6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37" name="Google Shape;43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9789" y="1622125"/>
            <a:ext cx="4924425" cy="369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8311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43" name="Google Shape;443;p6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44" name="Google Shape;444;p6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45" name="Google Shape;44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601" y="1622114"/>
            <a:ext cx="6962775" cy="433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0781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51" name="Google Shape;451;p6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52" name="Google Shape;452;p6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53" name="Google Shape;45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3412" y="857250"/>
            <a:ext cx="5977179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83209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59" name="Google Shape;459;p6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60" name="Google Shape;460;p6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61" name="Google Shape;46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986" y="857251"/>
            <a:ext cx="7444831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4370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67" name="Google Shape;467;p6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68" name="Google Shape;468;p6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69" name="Google Shape;46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857238"/>
            <a:ext cx="9143999" cy="5090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83944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75" name="Google Shape;475;p6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76" name="Google Shape;476;p6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77" name="Google Shape;47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2039"/>
            <a:ext cx="9143998" cy="4833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6189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483" name="Google Shape;483;p6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84" name="Google Shape;484;p6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85" name="Google Shape;485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6095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491" name="Google Shape;491;p7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92" name="Google Shape;492;p7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93" name="Google Shape;49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4904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499" name="Google Shape;499;p7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00" name="Google Shape;500;p7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01" name="Google Shape;50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7708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CustomShape 1"/>
          <p:cNvSpPr/>
          <p:nvPr/>
        </p:nvSpPr>
        <p:spPr>
          <a:xfrm>
            <a:off x="3124080" y="4505400"/>
            <a:ext cx="289512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CSE 576: Computer Vision</a:t>
            </a:r>
            <a:endParaRPr/>
          </a:p>
        </p:txBody>
      </p:sp>
      <p:pic>
        <p:nvPicPr>
          <p:cNvPr id="612" name="Picture 2"/>
          <p:cNvPicPr/>
          <p:nvPr/>
        </p:nvPicPr>
        <p:blipFill>
          <a:blip r:embed="rId3"/>
          <a:stretch/>
        </p:blipFill>
        <p:spPr>
          <a:xfrm>
            <a:off x="2057400" y="1457280"/>
            <a:ext cx="4962240" cy="3495240"/>
          </a:xfrm>
          <a:prstGeom prst="rect">
            <a:avLst/>
          </a:prstGeom>
          <a:ln w="9360">
            <a:noFill/>
          </a:ln>
        </p:spPr>
      </p:pic>
      <p:sp>
        <p:nvSpPr>
          <p:cNvPr id="613" name="TextShape 2"/>
          <p:cNvSpPr txBox="1"/>
          <p:nvPr/>
        </p:nvSpPr>
        <p:spPr>
          <a:xfrm>
            <a:off x="379440" y="-152280"/>
            <a:ext cx="84596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>
                <a:solidFill>
                  <a:srgbClr val="000000"/>
                </a:solidFill>
                <a:latin typeface="Arial"/>
                <a:ea typeface="ＭＳ Ｐゴシック"/>
              </a:rPr>
              <a:t>Rotation invariance</a:t>
            </a:r>
            <a:endParaRPr/>
          </a:p>
        </p:txBody>
      </p:sp>
      <p:pic>
        <p:nvPicPr>
          <p:cNvPr id="614" name="Picture 5"/>
          <p:cNvPicPr/>
          <p:nvPr/>
        </p:nvPicPr>
        <p:blipFill>
          <a:blip r:embed="rId4"/>
          <a:stretch/>
        </p:blipFill>
        <p:spPr>
          <a:xfrm>
            <a:off x="5499000" y="274176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615" name="Line 3"/>
          <p:cNvSpPr/>
          <p:nvPr/>
        </p:nvSpPr>
        <p:spPr>
          <a:xfrm>
            <a:off x="7726680" y="2743200"/>
            <a:ext cx="45720" cy="1904760"/>
          </a:xfrm>
          <a:prstGeom prst="line">
            <a:avLst/>
          </a:prstGeom>
          <a:ln w="5076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6" name="Line 4"/>
          <p:cNvSpPr/>
          <p:nvPr/>
        </p:nvSpPr>
        <p:spPr>
          <a:xfrm>
            <a:off x="4343400" y="2201760"/>
            <a:ext cx="596880" cy="123840"/>
          </a:xfrm>
          <a:prstGeom prst="line">
            <a:avLst/>
          </a:prstGeom>
          <a:ln w="3168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7" name="CustomShape 5"/>
          <p:cNvSpPr/>
          <p:nvPr/>
        </p:nvSpPr>
        <p:spPr>
          <a:xfrm>
            <a:off x="6963840" y="6568920"/>
            <a:ext cx="2188080" cy="288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300" strike="noStrike">
                <a:solidFill>
                  <a:srgbClr val="000000"/>
                </a:solidFill>
                <a:latin typeface="Arial"/>
              </a:rPr>
              <a:t>Image from Matthew Brown</a:t>
            </a:r>
            <a:endParaRPr/>
          </a:p>
        </p:txBody>
      </p:sp>
      <p:sp>
        <p:nvSpPr>
          <p:cNvPr id="618" name="CustomShape 6"/>
          <p:cNvSpPr/>
          <p:nvPr/>
        </p:nvSpPr>
        <p:spPr>
          <a:xfrm>
            <a:off x="336600" y="5035680"/>
            <a:ext cx="873396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Rotate patch according to its </a:t>
            </a:r>
            <a:r>
              <a:rPr lang="en-US" sz="2800" strike="noStrike" dirty="0">
                <a:solidFill>
                  <a:srgbClr val="FF0000"/>
                </a:solidFill>
                <a:latin typeface="Arial"/>
              </a:rPr>
              <a:t>dominant gradient orientation</a:t>
            </a:r>
            <a:endParaRPr dirty="0">
              <a:solidFill>
                <a:srgbClr val="FF0000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This puts the patches into a canonical orientation.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976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07" name="Google Shape;507;p7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08" name="Google Shape;508;p7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09" name="Google Shape;50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45843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15" name="Google Shape;515;p7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16" name="Google Shape;516;p7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17" name="Google Shape;51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850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23" name="Google Shape;523;p7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24" name="Google Shape;524;p7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25" name="Google Shape;525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73895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31" name="Google Shape;531;p7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32" name="Google Shape;532;p7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33" name="Google Shape;53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0789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39" name="Google Shape;539;p7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40" name="Google Shape;540;p7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41" name="Google Shape;54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42709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47" name="Google Shape;547;p7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48" name="Google Shape;548;p7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49" name="Google Shape;549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0858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Very bad for big panoramas!</a:t>
            </a:r>
            <a:endParaRPr/>
          </a:p>
        </p:txBody>
      </p:sp>
      <p:sp>
        <p:nvSpPr>
          <p:cNvPr id="555" name="Google Shape;555;p7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56" name="Google Shape;556;p7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57" name="Google Shape;557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01" y="1622125"/>
            <a:ext cx="6380598" cy="425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69469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Very bad for big panoramas!</a:t>
            </a:r>
            <a:endParaRPr/>
          </a:p>
        </p:txBody>
      </p:sp>
      <p:sp>
        <p:nvSpPr>
          <p:cNvPr id="563" name="Google Shape;563;p7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64" name="Google Shape;564;p7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65" name="Google Shape;565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3312" y="1622126"/>
            <a:ext cx="7017374" cy="4255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95928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Very bad for big panoramas!</a:t>
            </a:r>
            <a:endParaRPr/>
          </a:p>
        </p:txBody>
      </p:sp>
      <p:sp>
        <p:nvSpPr>
          <p:cNvPr id="571" name="Google Shape;571;p8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72" name="Google Shape;572;p8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73" name="Google Shape;573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218" y="1622125"/>
            <a:ext cx="8821571" cy="4255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68696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Fails :-(</a:t>
            </a:r>
            <a:endParaRPr/>
          </a:p>
        </p:txBody>
      </p:sp>
      <p:sp>
        <p:nvSpPr>
          <p:cNvPr id="579" name="Google Shape;579;p8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80" name="Google Shape;580;p8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81" name="Google Shape;58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978" y="1622125"/>
            <a:ext cx="7850046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081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extShape 1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T. Tuytelaars, B. Leibe</a:t>
            </a:r>
            <a:endParaRPr/>
          </a:p>
        </p:txBody>
      </p:sp>
      <p:sp>
        <p:nvSpPr>
          <p:cNvPr id="620" name="CustomShape 2"/>
          <p:cNvSpPr/>
          <p:nvPr/>
        </p:nvSpPr>
        <p:spPr>
          <a:xfrm>
            <a:off x="2765520" y="4065480"/>
            <a:ext cx="2282400" cy="230328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1" name="CustomShape 3"/>
          <p:cNvSpPr/>
          <p:nvPr/>
        </p:nvSpPr>
        <p:spPr>
          <a:xfrm>
            <a:off x="3906720" y="405432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2" name="CustomShape 4"/>
          <p:cNvSpPr/>
          <p:nvPr/>
        </p:nvSpPr>
        <p:spPr>
          <a:xfrm>
            <a:off x="3906720" y="521820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3" name="CustomShape 5"/>
          <p:cNvSpPr/>
          <p:nvPr/>
        </p:nvSpPr>
        <p:spPr>
          <a:xfrm>
            <a:off x="2754360" y="521820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4" name="CustomShape 6"/>
          <p:cNvSpPr/>
          <p:nvPr/>
        </p:nvSpPr>
        <p:spPr>
          <a:xfrm>
            <a:off x="2754360" y="405432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5" name="CustomShape 7"/>
          <p:cNvSpPr/>
          <p:nvPr/>
        </p:nvSpPr>
        <p:spPr>
          <a:xfrm>
            <a:off x="3129120" y="4465800"/>
            <a:ext cx="769680" cy="8139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6" name="CustomShape 8"/>
          <p:cNvSpPr/>
          <p:nvPr/>
        </p:nvSpPr>
        <p:spPr>
          <a:xfrm>
            <a:off x="3132000" y="5267160"/>
            <a:ext cx="210600" cy="55692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7" name="CustomShape 9"/>
          <p:cNvSpPr/>
          <p:nvPr/>
        </p:nvSpPr>
        <p:spPr>
          <a:xfrm>
            <a:off x="3327480" y="5253120"/>
            <a:ext cx="1052280" cy="56484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8" name="CustomShape 10"/>
          <p:cNvSpPr/>
          <p:nvPr/>
        </p:nvSpPr>
        <p:spPr>
          <a:xfrm>
            <a:off x="3811680" y="5415120"/>
            <a:ext cx="837720" cy="51084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CustomShape 11"/>
          <p:cNvSpPr/>
          <p:nvPr/>
        </p:nvSpPr>
        <p:spPr>
          <a:xfrm>
            <a:off x="4249800" y="4583160"/>
            <a:ext cx="564840" cy="3600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0" name="CustomShape 12"/>
          <p:cNvSpPr/>
          <p:nvPr/>
        </p:nvSpPr>
        <p:spPr>
          <a:xfrm>
            <a:off x="4253040" y="4602240"/>
            <a:ext cx="118800" cy="65052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1" name="CustomShape 13"/>
          <p:cNvSpPr/>
          <p:nvPr/>
        </p:nvSpPr>
        <p:spPr>
          <a:xfrm>
            <a:off x="4932360" y="4292640"/>
            <a:ext cx="360000" cy="29808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2" name="CustomShape 14"/>
          <p:cNvSpPr/>
          <p:nvPr/>
        </p:nvSpPr>
        <p:spPr>
          <a:xfrm>
            <a:off x="3870360" y="4384800"/>
            <a:ext cx="1257120" cy="90144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3" name="CustomShape 15"/>
          <p:cNvSpPr/>
          <p:nvPr/>
        </p:nvSpPr>
        <p:spPr>
          <a:xfrm>
            <a:off x="1763640" y="3429000"/>
            <a:ext cx="3816000" cy="3312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4" name="TextShape 16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Orientation Normalization</a:t>
            </a:r>
            <a:endParaRPr/>
          </a:p>
        </p:txBody>
      </p:sp>
      <p:sp>
        <p:nvSpPr>
          <p:cNvPr id="635" name="TextShape 17"/>
          <p:cNvSpPr txBox="1"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Compute orientation histogram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Select dominant orientation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Normalize: rotate to fixed orientation </a:t>
            </a:r>
            <a:endParaRPr dirty="0"/>
          </a:p>
        </p:txBody>
      </p:sp>
      <p:sp>
        <p:nvSpPr>
          <p:cNvPr id="636" name="CustomShape 18"/>
          <p:cNvSpPr/>
          <p:nvPr/>
        </p:nvSpPr>
        <p:spPr>
          <a:xfrm>
            <a:off x="6200640" y="4653000"/>
            <a:ext cx="2295000" cy="23400"/>
          </a:xfrm>
          <a:custGeom>
            <a:avLst/>
            <a:gdLst/>
            <a:ahLst/>
            <a:cxnLst/>
            <a:rect l="0" t="0" r="r" b="b"/>
            <a:pathLst>
              <a:path w="8675" h="104">
                <a:moveTo>
                  <a:pt x="8674" y="52"/>
                </a:moveTo>
                <a:lnTo>
                  <a:pt x="8629" y="0"/>
                </a:lnTo>
                <a:lnTo>
                  <a:pt x="0" y="0"/>
                </a:lnTo>
                <a:lnTo>
                  <a:pt x="0" y="103"/>
                </a:lnTo>
                <a:lnTo>
                  <a:pt x="8629" y="103"/>
                </a:lnTo>
                <a:lnTo>
                  <a:pt x="8582" y="52"/>
                </a:lnTo>
                <a:lnTo>
                  <a:pt x="8674" y="52"/>
                </a:lnTo>
                <a:lnTo>
                  <a:pt x="8674" y="0"/>
                </a:lnTo>
                <a:lnTo>
                  <a:pt x="8629" y="0"/>
                </a:lnTo>
                <a:lnTo>
                  <a:pt x="8674" y="5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7" name="CustomShape 19"/>
          <p:cNvSpPr/>
          <p:nvPr/>
        </p:nvSpPr>
        <p:spPr>
          <a:xfrm>
            <a:off x="8472600" y="4665600"/>
            <a:ext cx="23400" cy="1260000"/>
          </a:xfrm>
          <a:custGeom>
            <a:avLst/>
            <a:gdLst/>
            <a:ahLst/>
            <a:cxnLst/>
            <a:rect l="0" t="0" r="r" b="b"/>
            <a:pathLst>
              <a:path w="93" h="5561">
                <a:moveTo>
                  <a:pt x="47" y="5560"/>
                </a:moveTo>
                <a:lnTo>
                  <a:pt x="92" y="5509"/>
                </a:lnTo>
                <a:lnTo>
                  <a:pt x="92" y="0"/>
                </a:lnTo>
                <a:lnTo>
                  <a:pt x="0" y="0"/>
                </a:lnTo>
                <a:lnTo>
                  <a:pt x="0" y="5509"/>
                </a:lnTo>
                <a:lnTo>
                  <a:pt x="47" y="5458"/>
                </a:lnTo>
                <a:lnTo>
                  <a:pt x="47" y="5560"/>
                </a:lnTo>
                <a:lnTo>
                  <a:pt x="92" y="5560"/>
                </a:lnTo>
                <a:lnTo>
                  <a:pt x="92" y="5509"/>
                </a:lnTo>
                <a:lnTo>
                  <a:pt x="47" y="556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8" name="CustomShape 20"/>
          <p:cNvSpPr/>
          <p:nvPr/>
        </p:nvSpPr>
        <p:spPr>
          <a:xfrm>
            <a:off x="6189840" y="5902200"/>
            <a:ext cx="2293560" cy="23400"/>
          </a:xfrm>
          <a:custGeom>
            <a:avLst/>
            <a:gdLst/>
            <a:ahLst/>
            <a:cxnLst/>
            <a:rect l="0" t="0" r="r" b="b"/>
            <a:pathLst>
              <a:path w="8675" h="103">
                <a:moveTo>
                  <a:pt x="0" y="51"/>
                </a:moveTo>
                <a:lnTo>
                  <a:pt x="45" y="102"/>
                </a:lnTo>
                <a:lnTo>
                  <a:pt x="8674" y="102"/>
                </a:lnTo>
                <a:lnTo>
                  <a:pt x="8674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9" name="CustomShape 21"/>
          <p:cNvSpPr/>
          <p:nvPr/>
        </p:nvSpPr>
        <p:spPr>
          <a:xfrm>
            <a:off x="6189840" y="4653000"/>
            <a:ext cx="23400" cy="1261800"/>
          </a:xfrm>
          <a:custGeom>
            <a:avLst/>
            <a:gdLst/>
            <a:ahLst/>
            <a:cxnLst/>
            <a:rect l="0" t="0" r="r" b="b"/>
            <a:pathLst>
              <a:path w="92" h="5562">
                <a:moveTo>
                  <a:pt x="45" y="0"/>
                </a:moveTo>
                <a:lnTo>
                  <a:pt x="0" y="52"/>
                </a:lnTo>
                <a:lnTo>
                  <a:pt x="0" y="5561"/>
                </a:lnTo>
                <a:lnTo>
                  <a:pt x="91" y="5561"/>
                </a:lnTo>
                <a:lnTo>
                  <a:pt x="91" y="52"/>
                </a:lnTo>
                <a:lnTo>
                  <a:pt x="45" y="103"/>
                </a:lnTo>
                <a:lnTo>
                  <a:pt x="45" y="0"/>
                </a:lnTo>
                <a:lnTo>
                  <a:pt x="0" y="0"/>
                </a:lnTo>
                <a:lnTo>
                  <a:pt x="0" y="52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0" name="CustomShape 22"/>
          <p:cNvSpPr/>
          <p:nvPr/>
        </p:nvSpPr>
        <p:spPr>
          <a:xfrm>
            <a:off x="6200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CustomShape 23"/>
          <p:cNvSpPr/>
          <p:nvPr/>
        </p:nvSpPr>
        <p:spPr>
          <a:xfrm>
            <a:off x="6200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2" name="CustomShape 24"/>
          <p:cNvSpPr/>
          <p:nvPr/>
        </p:nvSpPr>
        <p:spPr>
          <a:xfrm>
            <a:off x="651528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3" name="CustomShape 25"/>
          <p:cNvSpPr/>
          <p:nvPr/>
        </p:nvSpPr>
        <p:spPr>
          <a:xfrm>
            <a:off x="618984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CustomShape 26"/>
          <p:cNvSpPr/>
          <p:nvPr/>
        </p:nvSpPr>
        <p:spPr>
          <a:xfrm>
            <a:off x="6189840" y="559116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5" name="CustomShape 27"/>
          <p:cNvSpPr/>
          <p:nvPr/>
        </p:nvSpPr>
        <p:spPr>
          <a:xfrm>
            <a:off x="6527880" y="4976640"/>
            <a:ext cx="325080" cy="9378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6" name="CustomShape 28"/>
          <p:cNvSpPr/>
          <p:nvPr/>
        </p:nvSpPr>
        <p:spPr>
          <a:xfrm>
            <a:off x="6527880" y="496584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7" name="CustomShape 29"/>
          <p:cNvSpPr/>
          <p:nvPr/>
        </p:nvSpPr>
        <p:spPr>
          <a:xfrm>
            <a:off x="6842160" y="49766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3" h="4185">
                <a:moveTo>
                  <a:pt x="47" y="4184"/>
                </a:moveTo>
                <a:lnTo>
                  <a:pt x="92" y="4133"/>
                </a:lnTo>
                <a:lnTo>
                  <a:pt x="92" y="0"/>
                </a:lnTo>
                <a:lnTo>
                  <a:pt x="0" y="0"/>
                </a:lnTo>
                <a:lnTo>
                  <a:pt x="0" y="4133"/>
                </a:lnTo>
                <a:lnTo>
                  <a:pt x="47" y="4082"/>
                </a:lnTo>
                <a:lnTo>
                  <a:pt x="47" y="4184"/>
                </a:lnTo>
                <a:lnTo>
                  <a:pt x="92" y="4184"/>
                </a:lnTo>
                <a:lnTo>
                  <a:pt x="92" y="4133"/>
                </a:lnTo>
                <a:lnTo>
                  <a:pt x="47" y="418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8" name="CustomShape 30"/>
          <p:cNvSpPr/>
          <p:nvPr/>
        </p:nvSpPr>
        <p:spPr>
          <a:xfrm>
            <a:off x="65152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9" name="CustomShape 31"/>
          <p:cNvSpPr/>
          <p:nvPr/>
        </p:nvSpPr>
        <p:spPr>
          <a:xfrm>
            <a:off x="6515280" y="49658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2" h="4185">
                <a:moveTo>
                  <a:pt x="45" y="0"/>
                </a:moveTo>
                <a:lnTo>
                  <a:pt x="0" y="51"/>
                </a:lnTo>
                <a:lnTo>
                  <a:pt x="0" y="4184"/>
                </a:lnTo>
                <a:lnTo>
                  <a:pt x="91" y="4184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0" name="CustomShape 32"/>
          <p:cNvSpPr/>
          <p:nvPr/>
        </p:nvSpPr>
        <p:spPr>
          <a:xfrm>
            <a:off x="6853320" y="5289480"/>
            <a:ext cx="326520" cy="62496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1" name="CustomShape 33"/>
          <p:cNvSpPr/>
          <p:nvPr/>
        </p:nvSpPr>
        <p:spPr>
          <a:xfrm>
            <a:off x="6842160" y="527832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92" y="51"/>
                </a:moveTo>
                <a:lnTo>
                  <a:pt x="47" y="102"/>
                </a:lnTo>
                <a:lnTo>
                  <a:pt x="1279" y="102"/>
                </a:lnTo>
                <a:lnTo>
                  <a:pt x="1279" y="0"/>
                </a:lnTo>
                <a:lnTo>
                  <a:pt x="47" y="0"/>
                </a:lnTo>
                <a:lnTo>
                  <a:pt x="0" y="51"/>
                </a:lnTo>
                <a:lnTo>
                  <a:pt x="47" y="0"/>
                </a:lnTo>
                <a:lnTo>
                  <a:pt x="0" y="0"/>
                </a:lnTo>
                <a:lnTo>
                  <a:pt x="0" y="51"/>
                </a:lnTo>
                <a:lnTo>
                  <a:pt x="92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2" name="CustomShape 34"/>
          <p:cNvSpPr/>
          <p:nvPr/>
        </p:nvSpPr>
        <p:spPr>
          <a:xfrm>
            <a:off x="6842160" y="528948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3" h="2807">
                <a:moveTo>
                  <a:pt x="47" y="2704"/>
                </a:moveTo>
                <a:lnTo>
                  <a:pt x="92" y="2755"/>
                </a:lnTo>
                <a:lnTo>
                  <a:pt x="92" y="0"/>
                </a:lnTo>
                <a:lnTo>
                  <a:pt x="0" y="0"/>
                </a:lnTo>
                <a:lnTo>
                  <a:pt x="0" y="2755"/>
                </a:lnTo>
                <a:lnTo>
                  <a:pt x="47" y="2806"/>
                </a:lnTo>
                <a:lnTo>
                  <a:pt x="0" y="2755"/>
                </a:lnTo>
                <a:lnTo>
                  <a:pt x="0" y="2806"/>
                </a:lnTo>
                <a:lnTo>
                  <a:pt x="47" y="2806"/>
                </a:lnTo>
                <a:lnTo>
                  <a:pt x="47" y="270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3" name="CustomShape 35"/>
          <p:cNvSpPr/>
          <p:nvPr/>
        </p:nvSpPr>
        <p:spPr>
          <a:xfrm>
            <a:off x="685332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8" h="103">
                <a:moveTo>
                  <a:pt x="1186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2"/>
                </a:lnTo>
                <a:lnTo>
                  <a:pt x="1232" y="102"/>
                </a:lnTo>
                <a:lnTo>
                  <a:pt x="1277" y="51"/>
                </a:lnTo>
                <a:lnTo>
                  <a:pt x="1232" y="102"/>
                </a:lnTo>
                <a:lnTo>
                  <a:pt x="1277" y="102"/>
                </a:lnTo>
                <a:lnTo>
                  <a:pt x="1277" y="51"/>
                </a:lnTo>
                <a:lnTo>
                  <a:pt x="1186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4" name="CustomShape 36"/>
          <p:cNvSpPr/>
          <p:nvPr/>
        </p:nvSpPr>
        <p:spPr>
          <a:xfrm>
            <a:off x="7167600" y="527832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2" h="2807">
                <a:moveTo>
                  <a:pt x="46" y="102"/>
                </a:moveTo>
                <a:lnTo>
                  <a:pt x="0" y="51"/>
                </a:lnTo>
                <a:lnTo>
                  <a:pt x="0" y="2806"/>
                </a:lnTo>
                <a:lnTo>
                  <a:pt x="91" y="2806"/>
                </a:lnTo>
                <a:lnTo>
                  <a:pt x="91" y="51"/>
                </a:lnTo>
                <a:lnTo>
                  <a:pt x="46" y="0"/>
                </a:lnTo>
                <a:lnTo>
                  <a:pt x="91" y="51"/>
                </a:lnTo>
                <a:lnTo>
                  <a:pt x="91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5" name="CustomShape 37"/>
          <p:cNvSpPr/>
          <p:nvPr/>
        </p:nvSpPr>
        <p:spPr>
          <a:xfrm>
            <a:off x="718020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6" name="CustomShape 38"/>
          <p:cNvSpPr/>
          <p:nvPr/>
        </p:nvSpPr>
        <p:spPr>
          <a:xfrm>
            <a:off x="718020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1"/>
                </a:lnTo>
                <a:lnTo>
                  <a:pt x="1232" y="101"/>
                </a:lnTo>
                <a:lnTo>
                  <a:pt x="1187" y="51"/>
                </a:lnTo>
                <a:lnTo>
                  <a:pt x="1278" y="51"/>
                </a:lnTo>
                <a:lnTo>
                  <a:pt x="1278" y="0"/>
                </a:lnTo>
                <a:lnTo>
                  <a:pt x="1232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7" name="CustomShape 39"/>
          <p:cNvSpPr/>
          <p:nvPr/>
        </p:nvSpPr>
        <p:spPr>
          <a:xfrm>
            <a:off x="7493040" y="5707080"/>
            <a:ext cx="25200" cy="21888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5" y="969"/>
                </a:moveTo>
                <a:lnTo>
                  <a:pt x="91" y="918"/>
                </a:lnTo>
                <a:lnTo>
                  <a:pt x="91" y="0"/>
                </a:lnTo>
                <a:lnTo>
                  <a:pt x="0" y="0"/>
                </a:lnTo>
                <a:lnTo>
                  <a:pt x="0" y="918"/>
                </a:lnTo>
                <a:lnTo>
                  <a:pt x="45" y="867"/>
                </a:lnTo>
                <a:lnTo>
                  <a:pt x="45" y="969"/>
                </a:lnTo>
                <a:lnTo>
                  <a:pt x="91" y="969"/>
                </a:lnTo>
                <a:lnTo>
                  <a:pt x="91" y="918"/>
                </a:lnTo>
                <a:lnTo>
                  <a:pt x="45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8" name="CustomShape 40"/>
          <p:cNvSpPr/>
          <p:nvPr/>
        </p:nvSpPr>
        <p:spPr>
          <a:xfrm>
            <a:off x="716760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6" y="102"/>
                </a:lnTo>
                <a:lnTo>
                  <a:pt x="1278" y="102"/>
                </a:lnTo>
                <a:lnTo>
                  <a:pt x="1278" y="0"/>
                </a:lnTo>
                <a:lnTo>
                  <a:pt x="46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9" name="CustomShape 41"/>
          <p:cNvSpPr/>
          <p:nvPr/>
        </p:nvSpPr>
        <p:spPr>
          <a:xfrm>
            <a:off x="7167600" y="5694480"/>
            <a:ext cx="23400" cy="22032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1" y="969"/>
                </a:lnTo>
                <a:lnTo>
                  <a:pt x="91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0" name="CustomShape 42"/>
          <p:cNvSpPr/>
          <p:nvPr/>
        </p:nvSpPr>
        <p:spPr>
          <a:xfrm>
            <a:off x="7505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CustomShape 43"/>
          <p:cNvSpPr/>
          <p:nvPr/>
        </p:nvSpPr>
        <p:spPr>
          <a:xfrm>
            <a:off x="7505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2" name="CustomShape 44"/>
          <p:cNvSpPr/>
          <p:nvPr/>
        </p:nvSpPr>
        <p:spPr>
          <a:xfrm>
            <a:off x="781992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3" name="CustomShape 45"/>
          <p:cNvSpPr/>
          <p:nvPr/>
        </p:nvSpPr>
        <p:spPr>
          <a:xfrm>
            <a:off x="7493040" y="5902200"/>
            <a:ext cx="3394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4" name="CustomShape 46"/>
          <p:cNvSpPr/>
          <p:nvPr/>
        </p:nvSpPr>
        <p:spPr>
          <a:xfrm>
            <a:off x="7493040" y="5591160"/>
            <a:ext cx="252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5" name="CustomShape 47"/>
          <p:cNvSpPr/>
          <p:nvPr/>
        </p:nvSpPr>
        <p:spPr>
          <a:xfrm>
            <a:off x="7832880" y="5810400"/>
            <a:ext cx="325080" cy="1044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6" name="CustomShape 48"/>
          <p:cNvSpPr/>
          <p:nvPr/>
        </p:nvSpPr>
        <p:spPr>
          <a:xfrm>
            <a:off x="7819920" y="579924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91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0" y="51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91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7" name="CustomShape 49"/>
          <p:cNvSpPr/>
          <p:nvPr/>
        </p:nvSpPr>
        <p:spPr>
          <a:xfrm>
            <a:off x="7819920" y="5810400"/>
            <a:ext cx="23400" cy="115560"/>
          </a:xfrm>
          <a:custGeom>
            <a:avLst/>
            <a:gdLst/>
            <a:ahLst/>
            <a:cxnLst/>
            <a:rect l="0" t="0" r="r" b="b"/>
            <a:pathLst>
              <a:path w="92" h="511">
                <a:moveTo>
                  <a:pt x="45" y="408"/>
                </a:moveTo>
                <a:lnTo>
                  <a:pt x="91" y="459"/>
                </a:lnTo>
                <a:lnTo>
                  <a:pt x="91" y="0"/>
                </a:lnTo>
                <a:lnTo>
                  <a:pt x="0" y="0"/>
                </a:lnTo>
                <a:lnTo>
                  <a:pt x="0" y="459"/>
                </a:lnTo>
                <a:lnTo>
                  <a:pt x="45" y="510"/>
                </a:lnTo>
                <a:lnTo>
                  <a:pt x="0" y="459"/>
                </a:lnTo>
                <a:lnTo>
                  <a:pt x="0" y="510"/>
                </a:lnTo>
                <a:lnTo>
                  <a:pt x="45" y="510"/>
                </a:lnTo>
                <a:lnTo>
                  <a:pt x="45" y="408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8" name="CustomShape 50"/>
          <p:cNvSpPr/>
          <p:nvPr/>
        </p:nvSpPr>
        <p:spPr>
          <a:xfrm>
            <a:off x="78328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187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279" y="51"/>
                </a:lnTo>
                <a:lnTo>
                  <a:pt x="1233" y="102"/>
                </a:lnTo>
                <a:lnTo>
                  <a:pt x="1279" y="102"/>
                </a:lnTo>
                <a:lnTo>
                  <a:pt x="1279" y="51"/>
                </a:lnTo>
                <a:lnTo>
                  <a:pt x="1187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9" name="CustomShape 51"/>
          <p:cNvSpPr/>
          <p:nvPr/>
        </p:nvSpPr>
        <p:spPr>
          <a:xfrm>
            <a:off x="8145360" y="5799240"/>
            <a:ext cx="25200" cy="115560"/>
          </a:xfrm>
          <a:custGeom>
            <a:avLst/>
            <a:gdLst/>
            <a:ahLst/>
            <a:cxnLst/>
            <a:rect l="0" t="0" r="r" b="b"/>
            <a:pathLst>
              <a:path w="93" h="511">
                <a:moveTo>
                  <a:pt x="46" y="102"/>
                </a:moveTo>
                <a:lnTo>
                  <a:pt x="0" y="51"/>
                </a:lnTo>
                <a:lnTo>
                  <a:pt x="0" y="510"/>
                </a:lnTo>
                <a:lnTo>
                  <a:pt x="92" y="510"/>
                </a:lnTo>
                <a:lnTo>
                  <a:pt x="92" y="51"/>
                </a:lnTo>
                <a:lnTo>
                  <a:pt x="46" y="0"/>
                </a:lnTo>
                <a:lnTo>
                  <a:pt x="92" y="51"/>
                </a:lnTo>
                <a:lnTo>
                  <a:pt x="92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0" name="CustomShape 52"/>
          <p:cNvSpPr/>
          <p:nvPr/>
        </p:nvSpPr>
        <p:spPr>
          <a:xfrm>
            <a:off x="815832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1" name="CustomShape 53"/>
          <p:cNvSpPr/>
          <p:nvPr/>
        </p:nvSpPr>
        <p:spPr>
          <a:xfrm>
            <a:off x="815832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1"/>
                </a:lnTo>
                <a:lnTo>
                  <a:pt x="1233" y="101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2" name="CustomShape 54"/>
          <p:cNvSpPr/>
          <p:nvPr/>
        </p:nvSpPr>
        <p:spPr>
          <a:xfrm>
            <a:off x="8472600" y="5707080"/>
            <a:ext cx="23400" cy="21888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7" y="969"/>
                </a:moveTo>
                <a:lnTo>
                  <a:pt x="92" y="918"/>
                </a:lnTo>
                <a:lnTo>
                  <a:pt x="92" y="0"/>
                </a:lnTo>
                <a:lnTo>
                  <a:pt x="0" y="0"/>
                </a:lnTo>
                <a:lnTo>
                  <a:pt x="0" y="918"/>
                </a:lnTo>
                <a:lnTo>
                  <a:pt x="47" y="867"/>
                </a:lnTo>
                <a:lnTo>
                  <a:pt x="47" y="969"/>
                </a:lnTo>
                <a:lnTo>
                  <a:pt x="92" y="969"/>
                </a:lnTo>
                <a:lnTo>
                  <a:pt x="92" y="918"/>
                </a:lnTo>
                <a:lnTo>
                  <a:pt x="47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3" name="CustomShape 55"/>
          <p:cNvSpPr/>
          <p:nvPr/>
        </p:nvSpPr>
        <p:spPr>
          <a:xfrm>
            <a:off x="814536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0" y="51"/>
                </a:moveTo>
                <a:lnTo>
                  <a:pt x="46" y="102"/>
                </a:lnTo>
                <a:lnTo>
                  <a:pt x="1279" y="102"/>
                </a:lnTo>
                <a:lnTo>
                  <a:pt x="1279" y="0"/>
                </a:lnTo>
                <a:lnTo>
                  <a:pt x="46" y="0"/>
                </a:lnTo>
                <a:lnTo>
                  <a:pt x="92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4" name="CustomShape 56"/>
          <p:cNvSpPr/>
          <p:nvPr/>
        </p:nvSpPr>
        <p:spPr>
          <a:xfrm>
            <a:off x="8145360" y="5694480"/>
            <a:ext cx="25200" cy="22032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2" y="969"/>
                </a:lnTo>
                <a:lnTo>
                  <a:pt x="92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5" name="CustomShape 57"/>
          <p:cNvSpPr/>
          <p:nvPr/>
        </p:nvSpPr>
        <p:spPr>
          <a:xfrm>
            <a:off x="6074280" y="600876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0</a:t>
            </a:r>
            <a:endParaRPr/>
          </a:p>
        </p:txBody>
      </p:sp>
      <p:sp>
        <p:nvSpPr>
          <p:cNvPr id="676" name="CustomShape 58"/>
          <p:cNvSpPr/>
          <p:nvPr/>
        </p:nvSpPr>
        <p:spPr>
          <a:xfrm>
            <a:off x="8365320" y="597528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2</a:t>
            </a:r>
            <a:endParaRPr/>
          </a:p>
        </p:txBody>
      </p:sp>
      <p:sp>
        <p:nvSpPr>
          <p:cNvPr id="677" name="CustomShape 59"/>
          <p:cNvSpPr/>
          <p:nvPr/>
        </p:nvSpPr>
        <p:spPr>
          <a:xfrm>
            <a:off x="8539200" y="5946840"/>
            <a:ext cx="15336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Symbol"/>
              </a:rPr>
              <a:t>p</a:t>
            </a:r>
            <a:endParaRPr/>
          </a:p>
        </p:txBody>
      </p:sp>
      <p:sp>
        <p:nvSpPr>
          <p:cNvPr id="678" name="CustomShape 60"/>
          <p:cNvSpPr/>
          <p:nvPr/>
        </p:nvSpPr>
        <p:spPr>
          <a:xfrm>
            <a:off x="6608880" y="5991120"/>
            <a:ext cx="124920" cy="109080"/>
          </a:xfrm>
          <a:custGeom>
            <a:avLst/>
            <a:gdLst/>
            <a:ahLst/>
            <a:cxnLst/>
            <a:rect l="0" t="0" r="r" b="b"/>
            <a:pathLst>
              <a:path w="478" h="486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9" name="CustomShape 61"/>
          <p:cNvSpPr/>
          <p:nvPr/>
        </p:nvSpPr>
        <p:spPr>
          <a:xfrm>
            <a:off x="6659640" y="6091200"/>
            <a:ext cx="23400" cy="175680"/>
          </a:xfrm>
          <a:custGeom>
            <a:avLst/>
            <a:gdLst/>
            <a:ahLst/>
            <a:cxnLst/>
            <a:rect l="0" t="0" r="r" b="b"/>
            <a:pathLst>
              <a:path w="93" h="776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0" name="CustomShape 62"/>
          <p:cNvSpPr/>
          <p:nvPr/>
        </p:nvSpPr>
        <p:spPr>
          <a:xfrm rot="18210600">
            <a:off x="3437280" y="3626640"/>
            <a:ext cx="2625480" cy="4246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1" name="CustomShape 63"/>
          <p:cNvSpPr/>
          <p:nvPr/>
        </p:nvSpPr>
        <p:spPr>
          <a:xfrm rot="18210600">
            <a:off x="2773440" y="4105080"/>
            <a:ext cx="2282400" cy="226332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2" name="CustomShape 64"/>
          <p:cNvSpPr/>
          <p:nvPr/>
        </p:nvSpPr>
        <p:spPr>
          <a:xfrm rot="18210600">
            <a:off x="3179520" y="386820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3" name="CustomShape 65"/>
          <p:cNvSpPr/>
          <p:nvPr/>
        </p:nvSpPr>
        <p:spPr>
          <a:xfrm rot="18210600">
            <a:off x="4132800" y="449964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4" name="CustomShape 66"/>
          <p:cNvSpPr/>
          <p:nvPr/>
        </p:nvSpPr>
        <p:spPr>
          <a:xfrm rot="18210600">
            <a:off x="3497040" y="546120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5" name="CustomShape 67"/>
          <p:cNvSpPr/>
          <p:nvPr/>
        </p:nvSpPr>
        <p:spPr>
          <a:xfrm rot="18210600">
            <a:off x="2543760" y="483012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6" name="CustomShape 68"/>
          <p:cNvSpPr/>
          <p:nvPr/>
        </p:nvSpPr>
        <p:spPr>
          <a:xfrm rot="18210600">
            <a:off x="3030120" y="4977360"/>
            <a:ext cx="769680" cy="7995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7" name="CustomShape 69"/>
          <p:cNvSpPr/>
          <p:nvPr/>
        </p:nvSpPr>
        <p:spPr>
          <a:xfrm rot="18210600">
            <a:off x="3709440" y="5699520"/>
            <a:ext cx="210600" cy="54684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8" name="CustomShape 70"/>
          <p:cNvSpPr/>
          <p:nvPr/>
        </p:nvSpPr>
        <p:spPr>
          <a:xfrm rot="18210600">
            <a:off x="3619440" y="5176080"/>
            <a:ext cx="1052280" cy="55476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9" name="CustomShape 71"/>
          <p:cNvSpPr/>
          <p:nvPr/>
        </p:nvSpPr>
        <p:spPr>
          <a:xfrm rot="18210600">
            <a:off x="4045680" y="4961520"/>
            <a:ext cx="837720" cy="50220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0" name="CustomShape 72"/>
          <p:cNvSpPr/>
          <p:nvPr/>
        </p:nvSpPr>
        <p:spPr>
          <a:xfrm rot="18210600">
            <a:off x="3605040" y="4291200"/>
            <a:ext cx="564840" cy="3546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1" name="CustomShape 73"/>
          <p:cNvSpPr/>
          <p:nvPr/>
        </p:nvSpPr>
        <p:spPr>
          <a:xfrm rot="18210600">
            <a:off x="3841560" y="4421880"/>
            <a:ext cx="118800" cy="63864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2" name="CustomShape 74"/>
          <p:cNvSpPr/>
          <p:nvPr/>
        </p:nvSpPr>
        <p:spPr>
          <a:xfrm rot="18210600">
            <a:off x="3742920" y="3689640"/>
            <a:ext cx="360000" cy="30852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3" name="CustomShape 75"/>
          <p:cNvSpPr/>
          <p:nvPr/>
        </p:nvSpPr>
        <p:spPr>
          <a:xfrm rot="18210600">
            <a:off x="3281400" y="4080240"/>
            <a:ext cx="1257120" cy="88668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4" name="CustomShape 76"/>
          <p:cNvSpPr/>
          <p:nvPr/>
        </p:nvSpPr>
        <p:spPr>
          <a:xfrm>
            <a:off x="2593800" y="4076640"/>
            <a:ext cx="2625480" cy="4320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5" name="CustomShape 77"/>
          <p:cNvSpPr/>
          <p:nvPr/>
        </p:nvSpPr>
        <p:spPr>
          <a:xfrm>
            <a:off x="6849000" y="1233360"/>
            <a:ext cx="208152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[Lowe, SIFT, 1999]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10351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587" name="Google Shape;587;p8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88" name="Google Shape;588;p8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28067041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594" name="Google Shape;594;p8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95" name="Google Shape;595;p8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6" name="Google Shape;596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46797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02" name="Google Shape;602;p8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03" name="Google Shape;603;p8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04" name="Google Shape;604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62074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10" name="Google Shape;610;p8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11" name="Google Shape;611;p8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2" name="Google Shape;612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91066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18" name="Google Shape;618;p8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19" name="Google Shape;619;p8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0" name="Google Shape;62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20186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26" name="Google Shape;626;p8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27" name="Google Shape;627;p8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8" name="Google Shape;628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0558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34" name="Google Shape;634;p8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35" name="Google Shape;635;p8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6" name="Google Shape;636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651" y="1622125"/>
            <a:ext cx="7296710" cy="425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B7057C-BC48-48E6-8A6E-3D72D2F9E362}"/>
              </a:ext>
            </a:extLst>
          </p:cNvPr>
          <p:cNvSpPr txBox="1"/>
          <p:nvPr/>
        </p:nvSpPr>
        <p:spPr>
          <a:xfrm>
            <a:off x="487680" y="5953760"/>
            <a:ext cx="609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xc,yc</a:t>
            </a:r>
            <a:r>
              <a:rPr lang="en-US" dirty="0">
                <a:solidFill>
                  <a:srgbClr val="FF0000"/>
                </a:solidFill>
              </a:rPr>
              <a:t>) = center of projection and f = focal length of camera</a:t>
            </a:r>
          </a:p>
        </p:txBody>
      </p:sp>
    </p:spTree>
    <p:extLst>
      <p:ext uri="{BB962C8B-B14F-4D97-AF65-F5344CB8AC3E}">
        <p14:creationId xmlns:p14="http://schemas.microsoft.com/office/powerpoint/2010/main" val="22981926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Dependant on focal length!</a:t>
            </a:r>
            <a:endParaRPr/>
          </a:p>
        </p:txBody>
      </p:sp>
      <p:sp>
        <p:nvSpPr>
          <p:cNvPr id="642" name="Google Shape;642;p8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43" name="Google Shape;643;p8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4" name="Google Shape;644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0151" y="1622126"/>
            <a:ext cx="6383699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153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  f = 300								 f = 500</a:t>
            </a:r>
            <a:endParaRPr/>
          </a:p>
        </p:txBody>
      </p:sp>
      <p:sp>
        <p:nvSpPr>
          <p:cNvPr id="650" name="Google Shape;650;p9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51" name="Google Shape;651;p9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2" name="Google Shape;65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2868724" cy="425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0896" y="1622126"/>
            <a:ext cx="4003604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03551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1000</a:t>
            </a:r>
            <a:endParaRPr/>
          </a:p>
        </p:txBody>
      </p:sp>
      <p:sp>
        <p:nvSpPr>
          <p:cNvPr id="659" name="Google Shape;659;p9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60" name="Google Shape;660;p9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1" name="Google Shape;66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2426" y="1622126"/>
            <a:ext cx="5359155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9173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09600" y="1143000"/>
            <a:ext cx="7772040" cy="837720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    Once we have found the key points and a dominant orientation for each,</a:t>
            </a:r>
          </a:p>
          <a:p>
            <a:endParaRPr lang="en-US" dirty="0"/>
          </a:p>
          <a:p>
            <a:r>
              <a:rPr lang="en-US" dirty="0"/>
              <a:t>   we need to </a:t>
            </a:r>
            <a:r>
              <a:rPr lang="en-US" dirty="0">
                <a:solidFill>
                  <a:srgbClr val="FF0000"/>
                </a:solidFill>
              </a:rPr>
              <a:t>describe</a:t>
            </a:r>
            <a:r>
              <a:rPr lang="en-US" dirty="0"/>
              <a:t> the (</a:t>
            </a:r>
            <a:r>
              <a:rPr lang="en-US" dirty="0">
                <a:solidFill>
                  <a:srgbClr val="0000FF"/>
                </a:solidFill>
              </a:rPr>
              <a:t>rotated and scaled</a:t>
            </a:r>
            <a:r>
              <a:rPr lang="en-US" dirty="0"/>
              <a:t>) neighborhood about each.</a:t>
            </a:r>
          </a:p>
        </p:txBody>
      </p:sp>
      <p:pic>
        <p:nvPicPr>
          <p:cNvPr id="4" name="Picture 5"/>
          <p:cNvPicPr/>
          <p:nvPr/>
        </p:nvPicPr>
        <p:blipFill>
          <a:blip r:embed="rId2"/>
          <a:stretch/>
        </p:blipFill>
        <p:spPr>
          <a:xfrm>
            <a:off x="1752600" y="289560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24400" y="3704534"/>
            <a:ext cx="25699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128-dimensional vector</a:t>
            </a:r>
          </a:p>
        </p:txBody>
      </p:sp>
      <p:cxnSp>
        <p:nvCxnSpPr>
          <p:cNvPr id="7" name="Straight Arrow Connector 6"/>
          <p:cNvCxnSpPr>
            <a:stCxn id="4" idx="3"/>
            <a:endCxn id="5" idx="1"/>
          </p:cNvCxnSpPr>
          <p:nvPr/>
        </p:nvCxnSpPr>
        <p:spPr>
          <a:xfrm>
            <a:off x="3735120" y="3889200"/>
            <a:ext cx="9892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2258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1400</a:t>
            </a:r>
            <a:endParaRPr/>
          </a:p>
        </p:txBody>
      </p:sp>
      <p:sp>
        <p:nvSpPr>
          <p:cNvPr id="667" name="Google Shape;667;p9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68" name="Google Shape;668;p9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9" name="Google Shape;669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9639" y="1622126"/>
            <a:ext cx="5784735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3737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9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10,000</a:t>
            </a:r>
            <a:endParaRPr/>
          </a:p>
        </p:txBody>
      </p:sp>
      <p:sp>
        <p:nvSpPr>
          <p:cNvPr id="675" name="Google Shape;675;p9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76" name="Google Shape;676;p9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7" name="Google Shape;677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8039" y="1622126"/>
            <a:ext cx="6367937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79960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9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10,000</a:t>
            </a:r>
            <a:endParaRPr/>
          </a:p>
        </p:txBody>
      </p:sp>
      <p:sp>
        <p:nvSpPr>
          <p:cNvPr id="683" name="Google Shape;683;p9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84" name="Google Shape;684;p9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5" name="Google Shape;685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8039" y="1622126"/>
            <a:ext cx="6367937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865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691" name="Google Shape;691;p9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92" name="Google Shape;692;p9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3" name="Google Shape;693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4526" y="378887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8376" y="92047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501" y="3854250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7251" y="1687500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28901" y="104942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9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33876" y="2517750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9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80251" y="210262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9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381751" y="3281750"/>
            <a:ext cx="3039975" cy="2101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44557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06" name="Google Shape;706;p9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07" name="Google Shape;707;p9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8" name="Google Shape;708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7614" y="1622126"/>
            <a:ext cx="6728773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3883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14" name="Google Shape;714;p9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15" name="Google Shape;715;p9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6" name="Google Shape;716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21" y="1622125"/>
            <a:ext cx="8161966" cy="425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79200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22" name="Google Shape;722;p9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23" name="Google Shape;723;p9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4" name="Google Shape;72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38" y="1622126"/>
            <a:ext cx="9104723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7477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30" name="Google Shape;730;p9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31" name="Google Shape;731;p9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2" name="Google Shape;732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91336"/>
            <a:ext cx="9143996" cy="3717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65168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 Yay!</a:t>
            </a:r>
            <a:endParaRPr/>
          </a:p>
        </p:txBody>
      </p:sp>
      <p:sp>
        <p:nvSpPr>
          <p:cNvPr id="738" name="Google Shape;738;p10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39" name="Google Shape;739;p10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40" name="Google Shape;740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93476"/>
            <a:ext cx="9144006" cy="3313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25037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2745" y="111607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Where are we?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>
            <a:normAutofit fontScale="92500" lnSpcReduction="2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We are going to build a panorama from two (or more) images.</a:t>
            </a:r>
          </a:p>
          <a:p>
            <a:r>
              <a:rPr lang="en-US" dirty="0">
                <a:solidFill>
                  <a:srgbClr val="0070C0"/>
                </a:solidFill>
              </a:rPr>
              <a:t>We need to learn about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Finding interest points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Describing small patches about such points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Finding matches between pairs of such points on two images, using the descriptors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Selecting the best set of matches and saving them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Constructing </a:t>
            </a:r>
            <a:r>
              <a:rPr lang="en-US" dirty="0" err="1">
                <a:solidFill>
                  <a:srgbClr val="0070C0"/>
                </a:solidFill>
              </a:rPr>
              <a:t>homographies</a:t>
            </a:r>
            <a:r>
              <a:rPr lang="en-US" dirty="0">
                <a:solidFill>
                  <a:srgbClr val="0070C0"/>
                </a:solidFill>
              </a:rPr>
              <a:t> (transformations) from one image to the other and picking the best one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Stitching the images together to make the panorama</a:t>
            </a:r>
          </a:p>
          <a:p>
            <a:pPr marL="382588" indent="-342900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/>
              <a:t>SIFT descriptor</a:t>
            </a:r>
          </a:p>
        </p:txBody>
      </p:sp>
      <p:pic>
        <p:nvPicPr>
          <p:cNvPr id="68611" name="Picture 4" descr="descri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90800"/>
            <a:ext cx="6580188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16x16 window into a 4x4 grid of cells (2x2 case shown below)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78CB03E-9F72-4AC0-A72F-FD73479D24D3}"/>
                  </a:ext>
                </a:extLst>
              </p14:cNvPr>
              <p14:cNvContentPartPr/>
              <p14:nvPr/>
            </p14:nvContentPartPr>
            <p14:xfrm>
              <a:off x="676080" y="1670040"/>
              <a:ext cx="7273800" cy="3773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78CB03E-9F72-4AC0-A72F-FD73479D24D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6720" y="1660680"/>
                <a:ext cx="7292520" cy="379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47643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WINDOWS\Desktop\iccv2003\images\SIFT2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24300"/>
            <a:ext cx="367506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:\WINDOWS\Desktop\iccv2003\images\SIF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4300"/>
            <a:ext cx="36750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RANSAC for Homography</a:t>
            </a:r>
          </a:p>
        </p:txBody>
      </p:sp>
      <p:sp>
        <p:nvSpPr>
          <p:cNvPr id="26631" name="TextBox 6"/>
          <p:cNvSpPr txBox="1">
            <a:spLocks noChangeArrowheads="1"/>
          </p:cNvSpPr>
          <p:nvPr/>
        </p:nvSpPr>
        <p:spPr bwMode="auto">
          <a:xfrm>
            <a:off x="2743200" y="4038600"/>
            <a:ext cx="3602038" cy="523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Initial Matched Points</a:t>
            </a:r>
          </a:p>
        </p:txBody>
      </p:sp>
    </p:spTree>
    <p:extLst>
      <p:ext uri="{BB962C8B-B14F-4D97-AF65-F5344CB8AC3E}">
        <p14:creationId xmlns:p14="http://schemas.microsoft.com/office/powerpoint/2010/main" val="17417827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RANSAC for Homography</a:t>
            </a:r>
          </a:p>
        </p:txBody>
      </p:sp>
      <p:pic>
        <p:nvPicPr>
          <p:cNvPr id="27653" name="Picture 7" descr="C:\WINDOWS\Desktop\is2003\images\matches1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1125"/>
            <a:ext cx="367506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8" descr="C:\WINDOWS\Desktop\is2003\images\matches2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921125"/>
            <a:ext cx="3675062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Box 6"/>
          <p:cNvSpPr txBox="1">
            <a:spLocks noChangeArrowheads="1"/>
          </p:cNvSpPr>
          <p:nvPr/>
        </p:nvSpPr>
        <p:spPr bwMode="auto">
          <a:xfrm>
            <a:off x="2743200" y="4038600"/>
            <a:ext cx="3543300" cy="523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Final Matched Points</a:t>
            </a:r>
          </a:p>
        </p:txBody>
      </p:sp>
    </p:spTree>
    <p:extLst>
      <p:ext uri="{BB962C8B-B14F-4D97-AF65-F5344CB8AC3E}">
        <p14:creationId xmlns:p14="http://schemas.microsoft.com/office/powerpoint/2010/main" val="27435259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WINDOWS\Desktop\is2003\images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C:\WINDOWS\Desktop\is2003\images\ima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RANSAC for Homography</a:t>
            </a:r>
          </a:p>
        </p:txBody>
      </p:sp>
      <p:pic>
        <p:nvPicPr>
          <p:cNvPr id="29701" name="Picture 7" descr="C:\WINDOWS\Desktop\is2003\images\homograph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3922713"/>
            <a:ext cx="5691187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AutoShape 8"/>
          <p:cNvSpPr>
            <a:spLocks noChangeArrowheads="1"/>
          </p:cNvSpPr>
          <p:nvPr/>
        </p:nvSpPr>
        <p:spPr bwMode="auto">
          <a:xfrm>
            <a:off x="4191000" y="3200400"/>
            <a:ext cx="739775" cy="1090613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4123"/>
      </p:ext>
    </p:extLst>
  </p:cSld>
  <p:clrMapOvr>
    <a:masterClrMapping/>
  </p:clrMapOvr>
  <p:transition>
    <p:dissolv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90765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Image Blending</a:t>
            </a:r>
          </a:p>
        </p:txBody>
      </p:sp>
      <p:pic>
        <p:nvPicPr>
          <p:cNvPr id="3891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05200"/>
            <a:ext cx="2925763" cy="2925763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44481" y="4968081"/>
            <a:ext cx="2058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What’s wrong?</a:t>
            </a:r>
          </a:p>
        </p:txBody>
      </p:sp>
    </p:spTree>
    <p:extLst>
      <p:ext uri="{BB962C8B-B14F-4D97-AF65-F5344CB8AC3E}">
        <p14:creationId xmlns:p14="http://schemas.microsoft.com/office/powerpoint/2010/main" val="238095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24894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Feathering</a:t>
            </a:r>
          </a:p>
        </p:txBody>
      </p:sp>
      <p:grpSp>
        <p:nvGrpSpPr>
          <p:cNvPr id="39962" name="Group 26"/>
          <p:cNvGrpSpPr>
            <a:grpSpLocks/>
          </p:cNvGrpSpPr>
          <p:nvPr/>
        </p:nvGrpSpPr>
        <p:grpSpPr bwMode="auto">
          <a:xfrm>
            <a:off x="990600" y="990600"/>
            <a:ext cx="6775450" cy="3048000"/>
            <a:chOff x="0" y="0"/>
            <a:chExt cx="4268" cy="1920"/>
          </a:xfrm>
        </p:grpSpPr>
        <p:pic>
          <p:nvPicPr>
            <p:cNvPr id="39939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" y="0"/>
              <a:ext cx="1644" cy="1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0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8" y="0"/>
              <a:ext cx="1650" cy="1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9950" name="Group 14"/>
            <p:cNvGrpSpPr>
              <a:grpSpLocks/>
            </p:cNvGrpSpPr>
            <p:nvPr/>
          </p:nvGrpSpPr>
          <p:grpSpPr bwMode="auto">
            <a:xfrm>
              <a:off x="0" y="1566"/>
              <a:ext cx="1914" cy="354"/>
              <a:chOff x="0" y="0"/>
              <a:chExt cx="1914" cy="353"/>
            </a:xfrm>
          </p:grpSpPr>
          <p:grpSp>
            <p:nvGrpSpPr>
              <p:cNvPr id="39943" name="Group 7"/>
              <p:cNvGrpSpPr>
                <a:grpSpLocks/>
              </p:cNvGrpSpPr>
              <p:nvPr/>
            </p:nvGrpSpPr>
            <p:grpSpPr bwMode="auto">
              <a:xfrm>
                <a:off x="0" y="129"/>
                <a:ext cx="214" cy="224"/>
                <a:chOff x="0" y="0"/>
                <a:chExt cx="214" cy="224"/>
              </a:xfrm>
            </p:grpSpPr>
            <p:sp>
              <p:nvSpPr>
                <p:cNvPr id="39941" name="Line 5"/>
                <p:cNvSpPr>
                  <a:spLocks noChangeShapeType="1"/>
                </p:cNvSpPr>
                <p:nvPr/>
              </p:nvSpPr>
              <p:spPr bwMode="auto">
                <a:xfrm>
                  <a:off x="127" y="121"/>
                  <a:ext cx="87" cy="1"/>
                </a:xfrm>
                <a:prstGeom prst="line">
                  <a:avLst/>
                </a:prstGeom>
                <a:noFill/>
                <a:ln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9942" name="Rectangle 6"/>
                <p:cNvSpPr>
                  <a:spLocks/>
                </p:cNvSpPr>
                <p:nvPr/>
              </p:nvSpPr>
              <p:spPr bwMode="auto">
                <a:xfrm>
                  <a:off x="0" y="0"/>
                  <a:ext cx="169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40639" bIns="0">
                  <a:spAutoFit/>
                </a:bodyPr>
                <a:lstStyle/>
                <a:p>
                  <a:pPr marL="39688"/>
                  <a:r>
                    <a:rPr lang="en-US" sz="1800">
                      <a:solidFill>
                        <a:schemeClr val="tx1"/>
                      </a:solidFill>
                      <a:ea typeface="ＭＳ Ｐゴシック" charset="0"/>
                      <a:cs typeface="Times New Roman" charset="0"/>
                    </a:rPr>
                    <a:t>0</a:t>
                  </a:r>
                </a:p>
              </p:txBody>
            </p:sp>
          </p:grpSp>
          <p:sp>
            <p:nvSpPr>
              <p:cNvPr id="39944" name="Line 8"/>
              <p:cNvSpPr>
                <a:spLocks noChangeShapeType="1"/>
              </p:cNvSpPr>
              <p:nvPr/>
            </p:nvSpPr>
            <p:spPr bwMode="auto">
              <a:xfrm>
                <a:off x="257" y="121"/>
                <a:ext cx="741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45" name="Line 9"/>
              <p:cNvSpPr>
                <a:spLocks noChangeShapeType="1"/>
              </p:cNvSpPr>
              <p:nvPr/>
            </p:nvSpPr>
            <p:spPr bwMode="auto">
              <a:xfrm>
                <a:off x="1173" y="251"/>
                <a:ext cx="741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46" name="Line 10"/>
              <p:cNvSpPr>
                <a:spLocks noChangeShapeType="1"/>
              </p:cNvSpPr>
              <p:nvPr/>
            </p:nvSpPr>
            <p:spPr bwMode="auto">
              <a:xfrm>
                <a:off x="998" y="121"/>
                <a:ext cx="175" cy="13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39949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214" cy="224"/>
                <a:chOff x="0" y="0"/>
                <a:chExt cx="214" cy="224"/>
              </a:xfrm>
            </p:grpSpPr>
            <p:sp>
              <p:nvSpPr>
                <p:cNvPr id="39947" name="Line 11"/>
                <p:cNvSpPr>
                  <a:spLocks noChangeShapeType="1"/>
                </p:cNvSpPr>
                <p:nvPr/>
              </p:nvSpPr>
              <p:spPr bwMode="auto">
                <a:xfrm>
                  <a:off x="127" y="121"/>
                  <a:ext cx="87" cy="1"/>
                </a:xfrm>
                <a:prstGeom prst="line">
                  <a:avLst/>
                </a:prstGeom>
                <a:noFill/>
                <a:ln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9948" name="Rectangle 12"/>
                <p:cNvSpPr>
                  <a:spLocks/>
                </p:cNvSpPr>
                <p:nvPr/>
              </p:nvSpPr>
              <p:spPr bwMode="auto">
                <a:xfrm>
                  <a:off x="0" y="0"/>
                  <a:ext cx="169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40639" bIns="0">
                  <a:spAutoFit/>
                </a:bodyPr>
                <a:lstStyle/>
                <a:p>
                  <a:pPr marL="39688"/>
                  <a:r>
                    <a:rPr lang="en-US" sz="1800">
                      <a:solidFill>
                        <a:schemeClr val="tx1"/>
                      </a:solidFill>
                      <a:ea typeface="ＭＳ Ｐゴシック" charset="0"/>
                      <a:cs typeface="Times New Roman" charset="0"/>
                    </a:rPr>
                    <a:t>1</a:t>
                  </a:r>
                </a:p>
              </p:txBody>
            </p:sp>
          </p:grpSp>
        </p:grpSp>
        <p:grpSp>
          <p:nvGrpSpPr>
            <p:cNvPr id="39953" name="Group 17"/>
            <p:cNvGrpSpPr>
              <a:grpSpLocks/>
            </p:cNvGrpSpPr>
            <p:nvPr/>
          </p:nvGrpSpPr>
          <p:grpSpPr bwMode="auto">
            <a:xfrm>
              <a:off x="2353" y="1696"/>
              <a:ext cx="215" cy="224"/>
              <a:chOff x="0" y="0"/>
              <a:chExt cx="214" cy="224"/>
            </a:xfrm>
          </p:grpSpPr>
          <p:sp>
            <p:nvSpPr>
              <p:cNvPr id="39951" name="Line 15"/>
              <p:cNvSpPr>
                <a:spLocks noChangeShapeType="1"/>
              </p:cNvSpPr>
              <p:nvPr/>
            </p:nvSpPr>
            <p:spPr bwMode="auto">
              <a:xfrm>
                <a:off x="127" y="121"/>
                <a:ext cx="87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2" name="Rectangle 16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0</a:t>
                </a:r>
              </a:p>
            </p:txBody>
          </p:sp>
        </p:grpSp>
        <p:grpSp>
          <p:nvGrpSpPr>
            <p:cNvPr id="39957" name="Group 21"/>
            <p:cNvGrpSpPr>
              <a:grpSpLocks/>
            </p:cNvGrpSpPr>
            <p:nvPr/>
          </p:nvGrpSpPr>
          <p:grpSpPr bwMode="auto">
            <a:xfrm flipH="1">
              <a:off x="2611" y="1688"/>
              <a:ext cx="1657" cy="130"/>
              <a:chOff x="0" y="0"/>
              <a:chExt cx="1656" cy="130"/>
            </a:xfrm>
          </p:grpSpPr>
          <p:sp>
            <p:nvSpPr>
              <p:cNvPr id="39954" name="Line 18"/>
              <p:cNvSpPr>
                <a:spLocks noChangeShapeType="1"/>
              </p:cNvSpPr>
              <p:nvPr/>
            </p:nvSpPr>
            <p:spPr bwMode="auto">
              <a:xfrm>
                <a:off x="0" y="0"/>
                <a:ext cx="740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5" name="Line 19"/>
              <p:cNvSpPr>
                <a:spLocks noChangeShapeType="1"/>
              </p:cNvSpPr>
              <p:nvPr/>
            </p:nvSpPr>
            <p:spPr bwMode="auto">
              <a:xfrm>
                <a:off x="915" y="129"/>
                <a:ext cx="741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6" name="Line 20"/>
              <p:cNvSpPr>
                <a:spLocks noChangeShapeType="1"/>
              </p:cNvSpPr>
              <p:nvPr/>
            </p:nvSpPr>
            <p:spPr bwMode="auto">
              <a:xfrm>
                <a:off x="740" y="0"/>
                <a:ext cx="175" cy="129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9960" name="Group 24"/>
            <p:cNvGrpSpPr>
              <a:grpSpLocks/>
            </p:cNvGrpSpPr>
            <p:nvPr/>
          </p:nvGrpSpPr>
          <p:grpSpPr bwMode="auto">
            <a:xfrm>
              <a:off x="2353" y="1565"/>
              <a:ext cx="215" cy="224"/>
              <a:chOff x="0" y="0"/>
              <a:chExt cx="214" cy="224"/>
            </a:xfrm>
          </p:grpSpPr>
          <p:sp>
            <p:nvSpPr>
              <p:cNvPr id="39958" name="Line 22"/>
              <p:cNvSpPr>
                <a:spLocks noChangeShapeType="1"/>
              </p:cNvSpPr>
              <p:nvPr/>
            </p:nvSpPr>
            <p:spPr bwMode="auto">
              <a:xfrm>
                <a:off x="127" y="122"/>
                <a:ext cx="87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9" name="Rectangle 23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1</a:t>
                </a:r>
              </a:p>
            </p:txBody>
          </p:sp>
        </p:grpSp>
        <p:sp>
          <p:nvSpPr>
            <p:cNvPr id="39961" name="Rectangle 25"/>
            <p:cNvSpPr>
              <a:spLocks/>
            </p:cNvSpPr>
            <p:nvPr/>
          </p:nvSpPr>
          <p:spPr bwMode="auto">
            <a:xfrm>
              <a:off x="2088" y="467"/>
              <a:ext cx="371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6000">
                  <a:solidFill>
                    <a:srgbClr val="FF0000"/>
                  </a:solidFill>
                  <a:latin typeface="Times New Roman Bold" charset="0"/>
                  <a:ea typeface="ＭＳ Ｐゴシック" charset="0"/>
                  <a:cs typeface="Times New Roman Bold" charset="0"/>
                  <a:sym typeface="Times New Roman Bold" charset="0"/>
                </a:rPr>
                <a:t>+</a:t>
              </a:r>
            </a:p>
          </p:txBody>
        </p:sp>
      </p:grpSp>
      <p:grpSp>
        <p:nvGrpSpPr>
          <p:cNvPr id="39965" name="Group 29"/>
          <p:cNvGrpSpPr>
            <a:grpSpLocks/>
          </p:cNvGrpSpPr>
          <p:nvPr/>
        </p:nvGrpSpPr>
        <p:grpSpPr bwMode="auto">
          <a:xfrm>
            <a:off x="1143000" y="4114800"/>
            <a:ext cx="3571875" cy="2514600"/>
            <a:chOff x="0" y="0"/>
            <a:chExt cx="2250" cy="1584"/>
          </a:xfrm>
        </p:grpSpPr>
        <p:pic>
          <p:nvPicPr>
            <p:cNvPr id="39963" name="Picture 2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" y="0"/>
              <a:ext cx="1572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64" name="Rectangle 28"/>
            <p:cNvSpPr>
              <a:spLocks/>
            </p:cNvSpPr>
            <p:nvPr/>
          </p:nvSpPr>
          <p:spPr bwMode="auto">
            <a:xfrm>
              <a:off x="0" y="432"/>
              <a:ext cx="371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6000">
                  <a:solidFill>
                    <a:srgbClr val="FF0000"/>
                  </a:solidFill>
                  <a:latin typeface="Times New Roman Bold" charset="0"/>
                  <a:ea typeface="ＭＳ Ｐゴシック" charset="0"/>
                  <a:cs typeface="Times New Roman Bold" charset="0"/>
                  <a:sym typeface="Times New Roman Bold" charset="0"/>
                </a:rPr>
                <a:t>=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174525" y="3645972"/>
            <a:ext cx="67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ramp</a:t>
            </a:r>
          </a:p>
        </p:txBody>
      </p:sp>
    </p:spTree>
    <p:extLst>
      <p:ext uri="{BB962C8B-B14F-4D97-AF65-F5344CB8AC3E}">
        <p14:creationId xmlns:p14="http://schemas.microsoft.com/office/powerpoint/2010/main" val="273117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7796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Effect of window (ramp-width) size</a:t>
            </a:r>
          </a:p>
        </p:txBody>
      </p:sp>
      <p:pic>
        <p:nvPicPr>
          <p:cNvPr id="4096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Line 5"/>
          <p:cNvSpPr>
            <a:spLocks noChangeShapeType="1"/>
          </p:cNvSpPr>
          <p:nvPr/>
        </p:nvSpPr>
        <p:spPr bwMode="auto">
          <a:xfrm rot="10800000" flipH="1">
            <a:off x="1066800" y="4648200"/>
            <a:ext cx="3200400" cy="7620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 rot="10800000">
            <a:off x="1066800" y="4648200"/>
            <a:ext cx="3200400" cy="7620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7" name="Line 7"/>
          <p:cNvSpPr>
            <a:spLocks noChangeShapeType="1"/>
          </p:cNvSpPr>
          <p:nvPr/>
        </p:nvSpPr>
        <p:spPr bwMode="auto">
          <a:xfrm rot="10800000" flipH="1">
            <a:off x="914400" y="4495800"/>
            <a:ext cx="1588" cy="990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>
            <a:off x="1066800" y="5486400"/>
            <a:ext cx="3200400" cy="1588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0971" name="Group 11"/>
          <p:cNvGrpSpPr>
            <a:grpSpLocks/>
          </p:cNvGrpSpPr>
          <p:nvPr/>
        </p:nvGrpSpPr>
        <p:grpSpPr bwMode="auto">
          <a:xfrm>
            <a:off x="615950" y="5195888"/>
            <a:ext cx="374650" cy="355600"/>
            <a:chOff x="0" y="0"/>
            <a:chExt cx="236" cy="224"/>
          </a:xfrm>
        </p:grpSpPr>
        <p:sp>
          <p:nvSpPr>
            <p:cNvPr id="40969" name="Line 9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70" name="Rectangle 10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0</a:t>
              </a:r>
            </a:p>
          </p:txBody>
        </p:sp>
      </p:grpSp>
      <p:grpSp>
        <p:nvGrpSpPr>
          <p:cNvPr id="40974" name="Group 14"/>
          <p:cNvGrpSpPr>
            <a:grpSpLocks/>
          </p:cNvGrpSpPr>
          <p:nvPr/>
        </p:nvGrpSpPr>
        <p:grpSpPr bwMode="auto">
          <a:xfrm>
            <a:off x="609600" y="4433888"/>
            <a:ext cx="374650" cy="355600"/>
            <a:chOff x="0" y="0"/>
            <a:chExt cx="236" cy="224"/>
          </a:xfrm>
        </p:grpSpPr>
        <p:sp>
          <p:nvSpPr>
            <p:cNvPr id="40972" name="Line 12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73" name="Rectangle 13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1</a:t>
              </a:r>
            </a:p>
          </p:txBody>
        </p:sp>
      </p:grpSp>
      <p:sp>
        <p:nvSpPr>
          <p:cNvPr id="40975" name="Rectangle 15"/>
          <p:cNvSpPr>
            <a:spLocks/>
          </p:cNvSpPr>
          <p:nvPr/>
        </p:nvSpPr>
        <p:spPr bwMode="auto">
          <a:xfrm>
            <a:off x="1371600" y="4464050"/>
            <a:ext cx="4254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left</a:t>
            </a:r>
          </a:p>
        </p:txBody>
      </p:sp>
      <p:sp>
        <p:nvSpPr>
          <p:cNvPr id="40976" name="Rectangle 16"/>
          <p:cNvSpPr>
            <a:spLocks/>
          </p:cNvSpPr>
          <p:nvPr/>
        </p:nvSpPr>
        <p:spPr bwMode="auto">
          <a:xfrm>
            <a:off x="1335088" y="4953000"/>
            <a:ext cx="5381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right</a:t>
            </a:r>
          </a:p>
        </p:txBody>
      </p:sp>
      <p:sp>
        <p:nvSpPr>
          <p:cNvPr id="40977" name="Line 17"/>
          <p:cNvSpPr>
            <a:spLocks noChangeShapeType="1"/>
          </p:cNvSpPr>
          <p:nvPr/>
        </p:nvSpPr>
        <p:spPr bwMode="auto">
          <a:xfrm rot="10800000" flipH="1">
            <a:off x="5632450" y="4495800"/>
            <a:ext cx="1588" cy="990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0981" name="Group 21"/>
          <p:cNvGrpSpPr>
            <a:grpSpLocks/>
          </p:cNvGrpSpPr>
          <p:nvPr/>
        </p:nvGrpSpPr>
        <p:grpSpPr bwMode="auto">
          <a:xfrm>
            <a:off x="5784850" y="4648200"/>
            <a:ext cx="1600200" cy="839788"/>
            <a:chOff x="0" y="0"/>
            <a:chExt cx="1008" cy="529"/>
          </a:xfrm>
        </p:grpSpPr>
        <p:sp>
          <p:nvSpPr>
            <p:cNvPr id="40978" name="Line 18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1008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79" name="Line 19"/>
            <p:cNvSpPr>
              <a:spLocks noChangeShapeType="1"/>
            </p:cNvSpPr>
            <p:nvPr/>
          </p:nvSpPr>
          <p:spPr bwMode="auto">
            <a:xfrm rot="10800000">
              <a:off x="0" y="0"/>
              <a:ext cx="1008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80" name="Line 20"/>
            <p:cNvSpPr>
              <a:spLocks noChangeShapeType="1"/>
            </p:cNvSpPr>
            <p:nvPr/>
          </p:nvSpPr>
          <p:spPr bwMode="auto">
            <a:xfrm>
              <a:off x="0" y="528"/>
              <a:ext cx="1008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40984" name="Group 24"/>
          <p:cNvGrpSpPr>
            <a:grpSpLocks/>
          </p:cNvGrpSpPr>
          <p:nvPr/>
        </p:nvGrpSpPr>
        <p:grpSpPr bwMode="auto">
          <a:xfrm>
            <a:off x="5334000" y="5195888"/>
            <a:ext cx="374650" cy="355600"/>
            <a:chOff x="0" y="0"/>
            <a:chExt cx="236" cy="224"/>
          </a:xfrm>
        </p:grpSpPr>
        <p:sp>
          <p:nvSpPr>
            <p:cNvPr id="40982" name="Line 22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83" name="Rectangle 23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0</a:t>
              </a:r>
            </a:p>
          </p:txBody>
        </p:sp>
      </p:grpSp>
      <p:grpSp>
        <p:nvGrpSpPr>
          <p:cNvPr id="40987" name="Group 27"/>
          <p:cNvGrpSpPr>
            <a:grpSpLocks/>
          </p:cNvGrpSpPr>
          <p:nvPr/>
        </p:nvGrpSpPr>
        <p:grpSpPr bwMode="auto">
          <a:xfrm>
            <a:off x="5334000" y="4433888"/>
            <a:ext cx="374650" cy="355600"/>
            <a:chOff x="0" y="0"/>
            <a:chExt cx="236" cy="224"/>
          </a:xfrm>
        </p:grpSpPr>
        <p:sp>
          <p:nvSpPr>
            <p:cNvPr id="40985" name="Line 25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86" name="Rectangle 26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01172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3432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Effect of window size</a:t>
            </a:r>
          </a:p>
        </p:txBody>
      </p:sp>
      <p:grpSp>
        <p:nvGrpSpPr>
          <p:cNvPr id="41998" name="Group 14"/>
          <p:cNvGrpSpPr>
            <a:grpSpLocks/>
          </p:cNvGrpSpPr>
          <p:nvPr/>
        </p:nvGrpSpPr>
        <p:grpSpPr bwMode="auto">
          <a:xfrm>
            <a:off x="2185988" y="4433888"/>
            <a:ext cx="557212" cy="1117600"/>
            <a:chOff x="0" y="0"/>
            <a:chExt cx="351" cy="704"/>
          </a:xfrm>
        </p:grpSpPr>
        <p:sp>
          <p:nvSpPr>
            <p:cNvPr id="41987" name="Line 3"/>
            <p:cNvSpPr>
              <a:spLocks noChangeShapeType="1"/>
            </p:cNvSpPr>
            <p:nvPr/>
          </p:nvSpPr>
          <p:spPr bwMode="auto">
            <a:xfrm rot="10800000" flipH="1">
              <a:off x="192" y="39"/>
              <a:ext cx="1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41991" name="Group 7"/>
            <p:cNvGrpSpPr>
              <a:grpSpLocks/>
            </p:cNvGrpSpPr>
            <p:nvPr/>
          </p:nvGrpSpPr>
          <p:grpSpPr bwMode="auto">
            <a:xfrm>
              <a:off x="288" y="135"/>
              <a:ext cx="63" cy="529"/>
              <a:chOff x="0" y="0"/>
              <a:chExt cx="63" cy="529"/>
            </a:xfrm>
          </p:grpSpPr>
          <p:sp>
            <p:nvSpPr>
              <p:cNvPr id="41988" name="Line 4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63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89" name="Line 5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63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90" name="Line 6"/>
              <p:cNvSpPr>
                <a:spLocks noChangeShapeType="1"/>
              </p:cNvSpPr>
              <p:nvPr/>
            </p:nvSpPr>
            <p:spPr bwMode="auto">
              <a:xfrm>
                <a:off x="0" y="528"/>
                <a:ext cx="63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41994" name="Group 10"/>
            <p:cNvGrpSpPr>
              <a:grpSpLocks/>
            </p:cNvGrpSpPr>
            <p:nvPr/>
          </p:nvGrpSpPr>
          <p:grpSpPr bwMode="auto">
            <a:xfrm>
              <a:off x="4" y="480"/>
              <a:ext cx="236" cy="224"/>
              <a:chOff x="0" y="0"/>
              <a:chExt cx="236" cy="224"/>
            </a:xfrm>
          </p:grpSpPr>
          <p:sp>
            <p:nvSpPr>
              <p:cNvPr id="41992" name="Line 8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93" name="Rectangle 9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0</a:t>
                </a:r>
              </a:p>
            </p:txBody>
          </p:sp>
        </p:grpSp>
        <p:grpSp>
          <p:nvGrpSpPr>
            <p:cNvPr id="41997" name="Group 13"/>
            <p:cNvGrpSpPr>
              <a:grpSpLocks/>
            </p:cNvGrpSpPr>
            <p:nvPr/>
          </p:nvGrpSpPr>
          <p:grpSpPr bwMode="auto">
            <a:xfrm>
              <a:off x="0" y="0"/>
              <a:ext cx="236" cy="224"/>
              <a:chOff x="0" y="0"/>
              <a:chExt cx="236" cy="224"/>
            </a:xfrm>
          </p:grpSpPr>
          <p:sp>
            <p:nvSpPr>
              <p:cNvPr id="41995" name="Line 11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96" name="Rectangle 12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1</a:t>
                </a:r>
              </a:p>
            </p:txBody>
          </p:sp>
        </p:grpSp>
      </p:grpSp>
      <p:sp>
        <p:nvSpPr>
          <p:cNvPr id="41999" name="Line 15"/>
          <p:cNvSpPr>
            <a:spLocks noChangeShapeType="1"/>
          </p:cNvSpPr>
          <p:nvPr/>
        </p:nvSpPr>
        <p:spPr bwMode="auto">
          <a:xfrm rot="10800000" flipH="1">
            <a:off x="6318250" y="4495800"/>
            <a:ext cx="1588" cy="990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2003" name="Group 19"/>
          <p:cNvGrpSpPr>
            <a:grpSpLocks/>
          </p:cNvGrpSpPr>
          <p:nvPr/>
        </p:nvGrpSpPr>
        <p:grpSpPr bwMode="auto">
          <a:xfrm>
            <a:off x="6470650" y="4648200"/>
            <a:ext cx="19050" cy="839788"/>
            <a:chOff x="0" y="0"/>
            <a:chExt cx="12" cy="529"/>
          </a:xfrm>
        </p:grpSpPr>
        <p:sp>
          <p:nvSpPr>
            <p:cNvPr id="42000" name="Line 16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12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1" name="Line 17"/>
            <p:cNvSpPr>
              <a:spLocks noChangeShapeType="1"/>
            </p:cNvSpPr>
            <p:nvPr/>
          </p:nvSpPr>
          <p:spPr bwMode="auto">
            <a:xfrm rot="10800000">
              <a:off x="0" y="0"/>
              <a:ext cx="12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2" name="Line 18"/>
            <p:cNvSpPr>
              <a:spLocks noChangeShapeType="1"/>
            </p:cNvSpPr>
            <p:nvPr/>
          </p:nvSpPr>
          <p:spPr bwMode="auto">
            <a:xfrm>
              <a:off x="0" y="528"/>
              <a:ext cx="12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42006" name="Group 22"/>
          <p:cNvGrpSpPr>
            <a:grpSpLocks/>
          </p:cNvGrpSpPr>
          <p:nvPr/>
        </p:nvGrpSpPr>
        <p:grpSpPr bwMode="auto">
          <a:xfrm>
            <a:off x="6019800" y="5195888"/>
            <a:ext cx="374650" cy="355600"/>
            <a:chOff x="0" y="0"/>
            <a:chExt cx="236" cy="224"/>
          </a:xfrm>
        </p:grpSpPr>
        <p:sp>
          <p:nvSpPr>
            <p:cNvPr id="42004" name="Line 20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5" name="Rectangle 21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0</a:t>
              </a:r>
            </a:p>
          </p:txBody>
        </p:sp>
      </p:grpSp>
      <p:grpSp>
        <p:nvGrpSpPr>
          <p:cNvPr id="42009" name="Group 25"/>
          <p:cNvGrpSpPr>
            <a:grpSpLocks/>
          </p:cNvGrpSpPr>
          <p:nvPr/>
        </p:nvGrpSpPr>
        <p:grpSpPr bwMode="auto">
          <a:xfrm>
            <a:off x="6019800" y="4433888"/>
            <a:ext cx="374650" cy="355600"/>
            <a:chOff x="0" y="0"/>
            <a:chExt cx="236" cy="224"/>
          </a:xfrm>
        </p:grpSpPr>
        <p:sp>
          <p:nvSpPr>
            <p:cNvPr id="42007" name="Line 23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8" name="Rectangle 24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1</a:t>
              </a:r>
            </a:p>
          </p:txBody>
        </p:sp>
      </p:grpSp>
      <p:pic>
        <p:nvPicPr>
          <p:cNvPr id="42010" name="Picture 2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11" name="Picture 2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2304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53549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Good window size</a:t>
            </a:r>
          </a:p>
        </p:txBody>
      </p:sp>
      <p:pic>
        <p:nvPicPr>
          <p:cNvPr id="4301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23" name="Group 15"/>
          <p:cNvGrpSpPr>
            <a:grpSpLocks/>
          </p:cNvGrpSpPr>
          <p:nvPr/>
        </p:nvGrpSpPr>
        <p:grpSpPr bwMode="auto">
          <a:xfrm>
            <a:off x="3886200" y="4419600"/>
            <a:ext cx="658813" cy="1117600"/>
            <a:chOff x="0" y="0"/>
            <a:chExt cx="415" cy="704"/>
          </a:xfrm>
        </p:grpSpPr>
        <p:sp>
          <p:nvSpPr>
            <p:cNvPr id="43012" name="Line 4"/>
            <p:cNvSpPr>
              <a:spLocks noChangeShapeType="1"/>
            </p:cNvSpPr>
            <p:nvPr/>
          </p:nvSpPr>
          <p:spPr bwMode="auto">
            <a:xfrm rot="10800000" flipH="1">
              <a:off x="192" y="39"/>
              <a:ext cx="1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43016" name="Group 8"/>
            <p:cNvGrpSpPr>
              <a:grpSpLocks/>
            </p:cNvGrpSpPr>
            <p:nvPr/>
          </p:nvGrpSpPr>
          <p:grpSpPr bwMode="auto">
            <a:xfrm>
              <a:off x="288" y="135"/>
              <a:ext cx="127" cy="529"/>
              <a:chOff x="0" y="0"/>
              <a:chExt cx="127" cy="529"/>
            </a:xfrm>
          </p:grpSpPr>
          <p:sp>
            <p:nvSpPr>
              <p:cNvPr id="43013" name="Line 5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27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14" name="Line 6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127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15" name="Line 7"/>
              <p:cNvSpPr>
                <a:spLocks noChangeShapeType="1"/>
              </p:cNvSpPr>
              <p:nvPr/>
            </p:nvSpPr>
            <p:spPr bwMode="auto">
              <a:xfrm>
                <a:off x="0" y="528"/>
                <a:ext cx="127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43019" name="Group 11"/>
            <p:cNvGrpSpPr>
              <a:grpSpLocks/>
            </p:cNvGrpSpPr>
            <p:nvPr/>
          </p:nvGrpSpPr>
          <p:grpSpPr bwMode="auto">
            <a:xfrm>
              <a:off x="4" y="480"/>
              <a:ext cx="236" cy="224"/>
              <a:chOff x="0" y="0"/>
              <a:chExt cx="236" cy="224"/>
            </a:xfrm>
          </p:grpSpPr>
          <p:sp>
            <p:nvSpPr>
              <p:cNvPr id="43017" name="Line 9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18" name="Rectangle 10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0</a:t>
                </a:r>
              </a:p>
            </p:txBody>
          </p:sp>
        </p:grpSp>
        <p:grpSp>
          <p:nvGrpSpPr>
            <p:cNvPr id="43022" name="Group 14"/>
            <p:cNvGrpSpPr>
              <a:grpSpLocks/>
            </p:cNvGrpSpPr>
            <p:nvPr/>
          </p:nvGrpSpPr>
          <p:grpSpPr bwMode="auto">
            <a:xfrm>
              <a:off x="0" y="0"/>
              <a:ext cx="236" cy="224"/>
              <a:chOff x="0" y="0"/>
              <a:chExt cx="236" cy="224"/>
            </a:xfrm>
          </p:grpSpPr>
          <p:sp>
            <p:nvSpPr>
              <p:cNvPr id="43020" name="Line 12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21" name="Rectangle 13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1</a:t>
                </a:r>
              </a:p>
            </p:txBody>
          </p:sp>
        </p:grpSp>
      </p:grpSp>
      <p:sp>
        <p:nvSpPr>
          <p:cNvPr id="43024" name="Rectangle 16"/>
          <p:cNvSpPr>
            <a:spLocks/>
          </p:cNvSpPr>
          <p:nvPr/>
        </p:nvSpPr>
        <p:spPr bwMode="auto">
          <a:xfrm>
            <a:off x="685800" y="5638800"/>
            <a:ext cx="801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450"/>
              </a:spcBef>
            </a:pPr>
            <a:r>
              <a:rPr lang="ja-JP" alt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“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Optimal</a:t>
            </a:r>
            <a:r>
              <a:rPr lang="ja-JP" alt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”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window:  smooth but not ghosted</a:t>
            </a:r>
          </a:p>
          <a:p>
            <a:pPr marL="382588" indent="-342900">
              <a:spcBef>
                <a:spcPts val="413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Doesn</a:t>
            </a:r>
            <a:r>
              <a:rPr lang="ja-JP" altLang="en-US" sz="18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’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 always work...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18217" y="5014913"/>
            <a:ext cx="2205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 can we do</a:t>
            </a:r>
          </a:p>
          <a:p>
            <a:r>
              <a:rPr lang="en-US" sz="2400" dirty="0">
                <a:solidFill>
                  <a:srgbClr val="FF0000"/>
                </a:solidFill>
              </a:rPr>
              <a:t>instead?</a:t>
            </a:r>
          </a:p>
        </p:txBody>
      </p:sp>
    </p:spTree>
    <p:extLst>
      <p:ext uri="{BB962C8B-B14F-4D97-AF65-F5344CB8AC3E}">
        <p14:creationId xmlns:p14="http://schemas.microsoft.com/office/powerpoint/2010/main" val="240436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5011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Pyramid blending</a:t>
            </a:r>
          </a:p>
        </p:txBody>
      </p:sp>
      <p:pic>
        <p:nvPicPr>
          <p:cNvPr id="4403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32" y="1066800"/>
            <a:ext cx="3490913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121886"/>
            <a:ext cx="34290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87630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ctangle 6"/>
          <p:cNvSpPr>
            <a:spLocks/>
          </p:cNvSpPr>
          <p:nvPr/>
        </p:nvSpPr>
        <p:spPr bwMode="auto">
          <a:xfrm>
            <a:off x="685800" y="6019800"/>
            <a:ext cx="80137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4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Create a Laplacian pyramid, blend each level</a:t>
            </a:r>
          </a:p>
          <a:p>
            <a:pPr marL="382588" indent="-342900">
              <a:spcBef>
                <a:spcPts val="275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Burt, P. J. and Adelson, E. H., A Multiresolution Spline with Application to Image Mosaics, ACM Transactions on Graphics, 42(4), October 1983, 217-236.  </a:t>
            </a:r>
            <a:r>
              <a:rPr lang="en-US" sz="1200" dirty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http://persci.mit.edu/pub_pdfs/spline83.pdf</a:t>
            </a:r>
            <a:endParaRPr lang="en-US" sz="12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423" y="2055223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55429" y="2181026"/>
            <a:ext cx="836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orange</a:t>
            </a:r>
          </a:p>
        </p:txBody>
      </p:sp>
    </p:spTree>
    <p:extLst>
      <p:ext uri="{BB962C8B-B14F-4D97-AF65-F5344CB8AC3E}">
        <p14:creationId xmlns:p14="http://schemas.microsoft.com/office/powerpoint/2010/main" val="26985565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/>
          </p:cNvSpPr>
          <p:nvPr/>
        </p:nvSpPr>
        <p:spPr bwMode="auto">
          <a:xfrm>
            <a:off x="381000" y="4405313"/>
            <a:ext cx="84709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Encoding blend weights:   I(</a:t>
            </a:r>
            <a:r>
              <a:rPr lang="en-US" sz="20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x,y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) = (</a:t>
            </a:r>
            <a:r>
              <a:rPr lang="el-GR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R, </a:t>
            </a:r>
            <a:r>
              <a:rPr lang="el-GR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G, </a:t>
            </a:r>
            <a:r>
              <a:rPr lang="el-GR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B, </a:t>
            </a:r>
            <a:r>
              <a:rPr lang="el-GR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) </a:t>
            </a:r>
          </a:p>
          <a:p>
            <a:pPr marL="39688">
              <a:spcBef>
                <a:spcPts val="11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color at p =</a:t>
            </a:r>
          </a:p>
          <a:p>
            <a:pPr marL="39688">
              <a:spcBef>
                <a:spcPts val="11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Implement this in two steps:</a:t>
            </a:r>
          </a:p>
          <a:p>
            <a:pPr marL="39688">
              <a:spcBef>
                <a:spcPts val="900"/>
              </a:spcBef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1.  accumulate:  add up the (</a:t>
            </a:r>
            <a:r>
              <a:rPr lang="el-GR" sz="16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premultiplied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) RGB values at each pixel</a:t>
            </a:r>
          </a:p>
          <a:p>
            <a:pPr marL="39688">
              <a:spcBef>
                <a:spcPts val="900"/>
              </a:spcBef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2.  normalize:  divide each pixel</a:t>
            </a:r>
            <a:r>
              <a:rPr lang="ja-JP" altLang="en-US" sz="16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’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 accumulated RGB by its </a:t>
            </a:r>
            <a:r>
              <a:rPr lang="el-GR" sz="16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value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45297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Alpha Blending</a:t>
            </a:r>
          </a:p>
        </p:txBody>
      </p:sp>
      <p:sp>
        <p:nvSpPr>
          <p:cNvPr id="46084" name="Rectangle 4"/>
          <p:cNvSpPr>
            <a:spLocks/>
          </p:cNvSpPr>
          <p:nvPr/>
        </p:nvSpPr>
        <p:spPr bwMode="auto">
          <a:xfrm>
            <a:off x="5562600" y="3352800"/>
            <a:ext cx="36703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800"/>
              </a:spcBef>
            </a:pPr>
            <a:r>
              <a:rPr lang="en-US"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Optional:  see Blinn (CGA, 1994) for details:</a:t>
            </a:r>
          </a:p>
          <a:p>
            <a:pPr marL="39688">
              <a:spcBef>
                <a:spcPts val="550"/>
              </a:spcBef>
            </a:pPr>
            <a:r>
              <a:rPr lang="en-US" sz="1000" u="sng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  <a:hlinkClick r:id="rId3"/>
              </a:rPr>
              <a:t>http://ieeexplore.ieee.org/iel1/38/7531/00310740.pdf?isNumber=7531&amp;prod=JNL&amp;arnumber=310740&amp;arSt=83&amp;ared=87&amp;arAuthor=Blinn%2C+J.F</a:t>
            </a:r>
            <a:r>
              <a:rPr lang="en-US" sz="1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. </a:t>
            </a:r>
          </a:p>
        </p:txBody>
      </p:sp>
      <p:sp>
        <p:nvSpPr>
          <p:cNvPr id="46085" name="Rectangle 5"/>
          <p:cNvSpPr>
            <a:spLocks/>
          </p:cNvSpPr>
          <p:nvPr/>
        </p:nvSpPr>
        <p:spPr bwMode="auto">
          <a:xfrm>
            <a:off x="1600200" y="1524000"/>
            <a:ext cx="2286000" cy="2057400"/>
          </a:xfrm>
          <a:prstGeom prst="rect">
            <a:avLst/>
          </a:prstGeom>
          <a:solidFill>
            <a:srgbClr val="E1E1E1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6" name="Rectangle 6"/>
          <p:cNvSpPr>
            <a:spLocks/>
          </p:cNvSpPr>
          <p:nvPr/>
        </p:nvSpPr>
        <p:spPr bwMode="auto">
          <a:xfrm>
            <a:off x="2819400" y="2286000"/>
            <a:ext cx="2286000" cy="2057400"/>
          </a:xfrm>
          <a:prstGeom prst="rect">
            <a:avLst/>
          </a:prstGeom>
          <a:solidFill>
            <a:srgbClr val="E1E1E1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7" name="Rectangle 7"/>
          <p:cNvSpPr>
            <a:spLocks/>
          </p:cNvSpPr>
          <p:nvPr/>
        </p:nvSpPr>
        <p:spPr bwMode="auto">
          <a:xfrm>
            <a:off x="3429000" y="990600"/>
            <a:ext cx="2286000" cy="2057400"/>
          </a:xfrm>
          <a:prstGeom prst="rect">
            <a:avLst/>
          </a:prstGeom>
          <a:solidFill>
            <a:srgbClr val="E1E1E1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8" name="Rectangle 8"/>
          <p:cNvSpPr>
            <a:spLocks/>
          </p:cNvSpPr>
          <p:nvPr/>
        </p:nvSpPr>
        <p:spPr bwMode="auto">
          <a:xfrm>
            <a:off x="3429000" y="1524000"/>
            <a:ext cx="457200" cy="7620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9" name="Rectangle 9"/>
          <p:cNvSpPr>
            <a:spLocks/>
          </p:cNvSpPr>
          <p:nvPr/>
        </p:nvSpPr>
        <p:spPr bwMode="auto">
          <a:xfrm>
            <a:off x="2819400" y="2286000"/>
            <a:ext cx="1066800" cy="12954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0" name="Rectangle 10"/>
          <p:cNvSpPr>
            <a:spLocks/>
          </p:cNvSpPr>
          <p:nvPr/>
        </p:nvSpPr>
        <p:spPr bwMode="auto">
          <a:xfrm>
            <a:off x="3886200" y="2286000"/>
            <a:ext cx="1219200" cy="7620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1" name="Rectangle 11"/>
          <p:cNvSpPr>
            <a:spLocks/>
          </p:cNvSpPr>
          <p:nvPr/>
        </p:nvSpPr>
        <p:spPr bwMode="auto">
          <a:xfrm>
            <a:off x="3429000" y="2286000"/>
            <a:ext cx="457200" cy="762000"/>
          </a:xfrm>
          <a:prstGeom prst="rect">
            <a:avLst/>
          </a:prstGeom>
          <a:solidFill>
            <a:srgbClr val="878787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2" name="Rectangle 12"/>
          <p:cNvSpPr>
            <a:spLocks/>
          </p:cNvSpPr>
          <p:nvPr/>
        </p:nvSpPr>
        <p:spPr bwMode="auto">
          <a:xfrm>
            <a:off x="1600200" y="1524000"/>
            <a:ext cx="2286000" cy="2057400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3" name="Rectangle 13"/>
          <p:cNvSpPr>
            <a:spLocks/>
          </p:cNvSpPr>
          <p:nvPr/>
        </p:nvSpPr>
        <p:spPr bwMode="auto">
          <a:xfrm>
            <a:off x="3429000" y="990600"/>
            <a:ext cx="2286000" cy="2057400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4" name="Rectangle 14"/>
          <p:cNvSpPr>
            <a:spLocks/>
          </p:cNvSpPr>
          <p:nvPr/>
        </p:nvSpPr>
        <p:spPr bwMode="auto">
          <a:xfrm>
            <a:off x="2819400" y="2286000"/>
            <a:ext cx="2286000" cy="2057400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5" name="Rectangle 15"/>
          <p:cNvSpPr>
            <a:spLocks/>
          </p:cNvSpPr>
          <p:nvPr/>
        </p:nvSpPr>
        <p:spPr bwMode="auto">
          <a:xfrm>
            <a:off x="1676400" y="30480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</a:t>
            </a:r>
            <a:r>
              <a:rPr lang="en-US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1</a:t>
            </a:r>
          </a:p>
        </p:txBody>
      </p:sp>
      <p:sp>
        <p:nvSpPr>
          <p:cNvPr id="46096" name="Rectangle 16"/>
          <p:cNvSpPr>
            <a:spLocks/>
          </p:cNvSpPr>
          <p:nvPr/>
        </p:nvSpPr>
        <p:spPr bwMode="auto">
          <a:xfrm>
            <a:off x="2895600" y="38862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</a:t>
            </a:r>
            <a:r>
              <a:rPr lang="en-US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</a:t>
            </a:r>
          </a:p>
        </p:txBody>
      </p:sp>
      <p:sp>
        <p:nvSpPr>
          <p:cNvPr id="46097" name="Rectangle 17"/>
          <p:cNvSpPr>
            <a:spLocks/>
          </p:cNvSpPr>
          <p:nvPr/>
        </p:nvSpPr>
        <p:spPr bwMode="auto">
          <a:xfrm>
            <a:off x="5334000" y="9906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</a:t>
            </a:r>
            <a:r>
              <a:rPr lang="en-US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3</a:t>
            </a:r>
          </a:p>
        </p:txBody>
      </p:sp>
      <p:sp>
        <p:nvSpPr>
          <p:cNvPr id="46098" name="Oval 18"/>
          <p:cNvSpPr>
            <a:spLocks/>
          </p:cNvSpPr>
          <p:nvPr/>
        </p:nvSpPr>
        <p:spPr bwMode="auto">
          <a:xfrm>
            <a:off x="3505200" y="2514600"/>
            <a:ext cx="76200" cy="76200"/>
          </a:xfrm>
          <a:prstGeom prst="ellipse">
            <a:avLst/>
          </a:prstGeom>
          <a:solidFill>
            <a:srgbClr val="00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9" name="Rectangle 19"/>
          <p:cNvSpPr>
            <a:spLocks/>
          </p:cNvSpPr>
          <p:nvPr/>
        </p:nvSpPr>
        <p:spPr bwMode="auto">
          <a:xfrm>
            <a:off x="3505200" y="2438400"/>
            <a:ext cx="3937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050"/>
              </a:spcBef>
            </a:pP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</a:t>
            </a:r>
          </a:p>
        </p:txBody>
      </p:sp>
      <p:pic>
        <p:nvPicPr>
          <p:cNvPr id="46100" name="Picture 2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876800"/>
            <a:ext cx="56642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502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/>
              <a:t>SIFT descriptor</a:t>
            </a:r>
          </a:p>
        </p:txBody>
      </p:sp>
      <p:sp>
        <p:nvSpPr>
          <p:cNvPr id="68612" name="Rectangle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16x16 window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into a 4x4 grid of cells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</a:t>
            </a:r>
            <a:r>
              <a:rPr lang="en-US" sz="1800" b="0" dirty="0">
                <a:solidFill>
                  <a:srgbClr val="0000FF"/>
                </a:solidFill>
                <a:latin typeface="Arial" charset="0"/>
              </a:rPr>
              <a:t>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FF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74" name="Picture 2" descr="Image result for 16x16 gri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38424"/>
            <a:ext cx="3514725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4762500" y="4648200"/>
            <a:ext cx="36957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54102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60960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784109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84582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78486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818228" y="4768334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8        8         </a:t>
            </a:r>
            <a:r>
              <a:rPr lang="en-US" b="1" dirty="0"/>
              <a:t>. . .                      </a:t>
            </a:r>
            <a:r>
              <a:rPr lang="en-US" dirty="0"/>
              <a:t>8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609600" y="2638424"/>
            <a:ext cx="914400" cy="90487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1066800" y="3090862"/>
            <a:ext cx="4038600" cy="14375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5289FF9-6212-4381-BE9C-BB2E8312B351}"/>
                  </a:ext>
                </a:extLst>
              </p14:cNvPr>
              <p14:cNvContentPartPr/>
              <p14:nvPr/>
            </p14:nvContentPartPr>
            <p14:xfrm>
              <a:off x="258120" y="2119680"/>
              <a:ext cx="6591600" cy="2626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5289FF9-6212-4381-BE9C-BB2E8312B35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8760" y="2110320"/>
                <a:ext cx="6610320" cy="264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17939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-851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Gain Compensation: Getting rid of artifacts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18081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Simple gain adjustment</a:t>
            </a:r>
          </a:p>
          <a:p>
            <a:pPr lvl="1"/>
            <a:r>
              <a:rPr lang="en-US" dirty="0"/>
              <a:t>Compute average RGB intensity of each image in overlapping region</a:t>
            </a:r>
          </a:p>
          <a:p>
            <a:pPr lvl="1"/>
            <a:r>
              <a:rPr lang="en-US" dirty="0"/>
              <a:t>Normalize intensities by ratio of averages</a:t>
            </a:r>
          </a:p>
          <a:p>
            <a:pPr lvl="1"/>
            <a:endParaRPr lang="en-US" dirty="0"/>
          </a:p>
        </p:txBody>
      </p:sp>
      <p:pic>
        <p:nvPicPr>
          <p:cNvPr id="36867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1" r="1878" b="23344"/>
          <a:stretch>
            <a:fillRect/>
          </a:stretch>
        </p:blipFill>
        <p:spPr bwMode="auto">
          <a:xfrm>
            <a:off x="228600" y="2798762"/>
            <a:ext cx="47244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8" r="1552" b="23427"/>
          <a:stretch>
            <a:fillRect/>
          </a:stretch>
        </p:blipFill>
        <p:spPr bwMode="auto">
          <a:xfrm>
            <a:off x="228600" y="4972049"/>
            <a:ext cx="48768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7" t="22301" r="57269" b="23344"/>
          <a:stretch>
            <a:fillRect/>
          </a:stretch>
        </p:blipFill>
        <p:spPr bwMode="auto">
          <a:xfrm>
            <a:off x="5638800" y="2990849"/>
            <a:ext cx="1447800" cy="3503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9" t="22028" r="58469" b="23427"/>
          <a:stretch>
            <a:fillRect/>
          </a:stretch>
        </p:blipFill>
        <p:spPr bwMode="auto">
          <a:xfrm>
            <a:off x="7512050" y="2990849"/>
            <a:ext cx="14033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7143750" y="4667249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2362200" y="4551362"/>
            <a:ext cx="381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574075" y="2727436"/>
            <a:ext cx="692331" cy="180317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934891" y="2864076"/>
            <a:ext cx="692331" cy="36319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Blending Comparison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0"/>
            <a:ext cx="535305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57250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-10742"/>
            <a:ext cx="8229600" cy="1143000"/>
          </a:xfrm>
        </p:spPr>
        <p:txBody>
          <a:bodyPr/>
          <a:lstStyle/>
          <a:p>
            <a:r>
              <a:rPr lang="en-US" dirty="0"/>
              <a:t>Recognizing Panoramas</a:t>
            </a:r>
          </a:p>
        </p:txBody>
      </p:sp>
      <p:grpSp>
        <p:nvGrpSpPr>
          <p:cNvPr id="37891" name="Group 40"/>
          <p:cNvGrpSpPr>
            <a:grpSpLocks/>
          </p:cNvGrpSpPr>
          <p:nvPr/>
        </p:nvGrpSpPr>
        <p:grpSpPr bwMode="auto">
          <a:xfrm>
            <a:off x="990600" y="963613"/>
            <a:ext cx="7010400" cy="5360987"/>
            <a:chOff x="45" y="0"/>
            <a:chExt cx="8064" cy="6166"/>
          </a:xfrm>
        </p:grpSpPr>
        <p:grpSp>
          <p:nvGrpSpPr>
            <p:cNvPr id="37894" name="Group 7"/>
            <p:cNvGrpSpPr>
              <a:grpSpLocks noChangeAspect="1"/>
            </p:cNvGrpSpPr>
            <p:nvPr/>
          </p:nvGrpSpPr>
          <p:grpSpPr bwMode="auto">
            <a:xfrm>
              <a:off x="762" y="2689"/>
              <a:ext cx="6855" cy="3477"/>
              <a:chOff x="9504" y="5904"/>
              <a:chExt cx="8160" cy="4137"/>
            </a:xfrm>
          </p:grpSpPr>
          <p:pic>
            <p:nvPicPr>
              <p:cNvPr id="37921" name="Picture 8" descr="C:\WINDOWS\Desktop\is2003\images\rohr2Large.jpg"/>
              <p:cNvPicPr preferRelativeResize="0"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16" y="5904"/>
                <a:ext cx="3840" cy="2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2" name="Picture 9" descr="C:\WINDOWS\Desktop\is2003\images\rohr1Large.jpg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04" y="5904"/>
                <a:ext cx="3241" cy="4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3" name="Picture 10" descr="C:\WINDOWS\Desktop\is2003\images\rohr3Large.jpg"/>
              <p:cNvPicPr preferRelativeResize="0"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16" y="8256"/>
                <a:ext cx="2496" cy="1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4" name="Picture 11" descr="C:\WINDOWS\Desktop\is2003\images\rohr4Large.jpg"/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08" y="8256"/>
                <a:ext cx="2256" cy="1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7895" name="Group 12"/>
            <p:cNvGrpSpPr>
              <a:grpSpLocks noChangeAspect="1"/>
            </p:cNvGrpSpPr>
            <p:nvPr/>
          </p:nvGrpSpPr>
          <p:grpSpPr bwMode="auto">
            <a:xfrm>
              <a:off x="45" y="0"/>
              <a:ext cx="8064" cy="2268"/>
              <a:chOff x="9216" y="4176"/>
              <a:chExt cx="9216" cy="2592"/>
            </a:xfrm>
          </p:grpSpPr>
          <p:pic>
            <p:nvPicPr>
              <p:cNvPr id="37897" name="Picture 13" descr="C:\WINDOWS\Desktop\is2003\images\thumb\0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8" name="Picture 14" descr="C:\WINDOWS\Desktop\is2003\images\thumb\1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9" name="Picture 15" descr="C:\WINDOWS\Desktop\is2003\images\thumb\2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0" name="Picture 16" descr="C:\WINDOWS\Desktop\is2003\images\thumb\4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1" name="Picture 17" descr="C:\WINDOWS\Desktop\is2003\images\thumb\5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2" name="Picture 18" descr="C:\WINDOWS\Desktop\is2003\images\thumb\6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3" name="Picture 19" descr="C:\WINDOWS\Desktop\is2003\images\thumb\7.jp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4" name="Picture 20" descr="C:\WINDOWS\Desktop\is2003\images\thumb\8.jp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5" name="Picture 21" descr="C:\WINDOWS\Desktop\is2003\images\thumb\9.jp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6" name="Picture 22" descr="C:\WINDOWS\Desktop\is2003\images\thumb\10.jp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7" name="Picture 23" descr="C:\WINDOWS\Desktop\is2003\images\thumb\11.jpg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8" name="Picture 24" descr="C:\WINDOWS\Desktop\is2003\images\thumb\12.jpg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9" name="Picture 25" descr="C:\WINDOWS\Desktop\is2003\images\thumb\13.jpg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0" name="Picture 26" descr="C:\WINDOWS\Desktop\is2003\images\thumb\14.jpg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1" name="Picture 27" descr="C:\WINDOWS\Desktop\is2003\images\thumb\15.jpg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2" name="Picture 28" descr="C:\WINDOWS\Desktop\is2003\images\thumb\19.jpg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3" name="Picture 29" descr="C:\WINDOWS\Desktop\is2003\images\thumb\20.jpg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4" name="Picture 30" descr="C:\WINDOWS\Desktop\is2003\images\thumb\21.jpg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5" name="Picture 31" descr="C:\WINDOWS\Desktop\is2003\images\thumb\22.jpg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6" name="Picture 32" descr="C:\WINDOWS\Desktop\is2003\images\thumb\23.jpg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7" name="Picture 33" descr="C:\WINDOWS\Desktop\is2003\images\thumb\3.jpg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8" name="Picture 34" descr="C:\WINDOWS\Desktop\is2003\images\thumb\16.jpg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9" name="Picture 35" descr="C:\WINDOWS\Desktop\is2003\images\thumb\17.jpg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0" name="Picture 36" descr="C:\WINDOWS\Desktop\is2003\images\thumb\18.jp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896" name="AutoShape 37"/>
            <p:cNvSpPr>
              <a:spLocks noChangeArrowheads="1"/>
            </p:cNvSpPr>
            <p:nvPr/>
          </p:nvSpPr>
          <p:spPr bwMode="auto">
            <a:xfrm>
              <a:off x="3639" y="2016"/>
              <a:ext cx="314" cy="482"/>
            </a:xfrm>
            <a:prstGeom prst="downArrow">
              <a:avLst>
                <a:gd name="adj1" fmla="val 50000"/>
                <a:gd name="adj2" fmla="val 36827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7892" name="TextBox 35"/>
          <p:cNvSpPr txBox="1">
            <a:spLocks noChangeArrowheads="1"/>
          </p:cNvSpPr>
          <p:nvPr/>
        </p:nvSpPr>
        <p:spPr bwMode="auto">
          <a:xfrm>
            <a:off x="6022975" y="6488113"/>
            <a:ext cx="312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Brown and Lowe 2003, 2007</a:t>
            </a:r>
          </a:p>
        </p:txBody>
      </p:sp>
      <p:sp>
        <p:nvSpPr>
          <p:cNvPr id="37893" name="TextBox 36"/>
          <p:cNvSpPr txBox="1">
            <a:spLocks noChangeArrowheads="1"/>
          </p:cNvSpPr>
          <p:nvPr/>
        </p:nvSpPr>
        <p:spPr bwMode="auto">
          <a:xfrm>
            <a:off x="0" y="6550025"/>
            <a:ext cx="548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Some of following material from Brown and Lowe 2003 talk</a:t>
            </a:r>
          </a:p>
        </p:txBody>
      </p:sp>
    </p:spTree>
    <p:extLst>
      <p:ext uri="{BB962C8B-B14F-4D97-AF65-F5344CB8AC3E}">
        <p14:creationId xmlns:p14="http://schemas.microsoft.com/office/powerpoint/2010/main" val="114721437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Select M candidate matching images by counting matched </a:t>
            </a:r>
            <a:r>
              <a:rPr lang="en-US" dirty="0" err="1"/>
              <a:t>keypoints</a:t>
            </a:r>
            <a:r>
              <a:rPr lang="en-US" dirty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Solve </a:t>
            </a:r>
            <a:r>
              <a:rPr lang="en-US" dirty="0" err="1"/>
              <a:t>homography</a:t>
            </a:r>
            <a:r>
              <a:rPr lang="en-US" dirty="0"/>
              <a:t> </a:t>
            </a:r>
            <a:r>
              <a:rPr lang="en-US" b="1" dirty="0" err="1"/>
              <a:t>H</a:t>
            </a:r>
            <a:r>
              <a:rPr lang="en-US" baseline="-25000" dirty="0" err="1"/>
              <a:t>ij</a:t>
            </a:r>
            <a:r>
              <a:rPr lang="en-US" dirty="0"/>
              <a:t> for each matched image</a:t>
            </a:r>
          </a:p>
        </p:txBody>
      </p:sp>
    </p:spTree>
    <p:extLst>
      <p:ext uri="{BB962C8B-B14F-4D97-AF65-F5344CB8AC3E}">
        <p14:creationId xmlns:p14="http://schemas.microsoft.com/office/powerpoint/2010/main" val="267687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32"/>
          <p:cNvGrpSpPr>
            <a:grpSpLocks noChangeAspect="1"/>
          </p:cNvGrpSpPr>
          <p:nvPr/>
        </p:nvGrpSpPr>
        <p:grpSpPr bwMode="auto">
          <a:xfrm rot="5400000">
            <a:off x="830399" y="2535374"/>
            <a:ext cx="6747514" cy="1897738"/>
            <a:chOff x="9216" y="4176"/>
            <a:chExt cx="9216" cy="2592"/>
          </a:xfrm>
        </p:grpSpPr>
        <p:pic>
          <p:nvPicPr>
            <p:cNvPr id="3" name="Picture 1033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34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035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036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37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38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39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40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41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42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043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044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045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046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047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048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049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050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051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052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053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054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055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056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Oval 26"/>
          <p:cNvSpPr/>
          <p:nvPr/>
        </p:nvSpPr>
        <p:spPr>
          <a:xfrm>
            <a:off x="4613730" y="349325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869000" y="1238484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066815" y="1450415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904832" y="3564965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571576" y="440765"/>
            <a:ext cx="102870" cy="91440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306722" y="1250378"/>
            <a:ext cx="102870" cy="91440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01285" y="2202414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0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None/>
              <a:defRPr/>
            </a:pPr>
            <a:r>
              <a:rPr lang="en-US" dirty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Select M candidate matching images by counting matched </a:t>
            </a:r>
            <a:r>
              <a:rPr lang="en-US" dirty="0" err="1"/>
              <a:t>keypoints</a:t>
            </a:r>
            <a:r>
              <a:rPr lang="en-US" dirty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Solve </a:t>
            </a:r>
            <a:r>
              <a:rPr lang="en-US" dirty="0" err="1"/>
              <a:t>homography</a:t>
            </a:r>
            <a:r>
              <a:rPr lang="en-US" dirty="0"/>
              <a:t> </a:t>
            </a:r>
            <a:r>
              <a:rPr lang="en-US" b="1" dirty="0" err="1"/>
              <a:t>H</a:t>
            </a:r>
            <a:r>
              <a:rPr lang="en-US" baseline="-25000" dirty="0" err="1"/>
              <a:t>ij</a:t>
            </a:r>
            <a:r>
              <a:rPr lang="en-US" dirty="0"/>
              <a:t> for each matched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Decide if match is valid (</a:t>
            </a:r>
            <a:r>
              <a:rPr lang="en-US" dirty="0" err="1"/>
              <a:t>n</a:t>
            </a:r>
            <a:r>
              <a:rPr lang="en-US" baseline="-25000" dirty="0" err="1"/>
              <a:t>i</a:t>
            </a:r>
            <a:r>
              <a:rPr lang="en-US" dirty="0"/>
              <a:t>  &gt;  8  +   0.3  </a:t>
            </a:r>
            <a:r>
              <a:rPr lang="en-US" dirty="0" err="1"/>
              <a:t>n</a:t>
            </a:r>
            <a:r>
              <a:rPr lang="en-US" baseline="-25000" dirty="0" err="1"/>
              <a:t>f</a:t>
            </a:r>
            <a:r>
              <a:rPr lang="en-US" dirty="0"/>
              <a:t> )</a:t>
            </a:r>
            <a:endParaRPr lang="en-US" baseline="-25000" dirty="0"/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4572000" y="5867400"/>
            <a:ext cx="5334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1" name="TextBox 5"/>
          <p:cNvSpPr txBox="1">
            <a:spLocks noChangeArrowheads="1"/>
          </p:cNvSpPr>
          <p:nvPr/>
        </p:nvSpPr>
        <p:spPr bwMode="auto">
          <a:xfrm>
            <a:off x="4114800" y="6324600"/>
            <a:ext cx="979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# inliers</a:t>
            </a:r>
          </a:p>
        </p:txBody>
      </p:sp>
      <p:sp>
        <p:nvSpPr>
          <p:cNvPr id="39942" name="TextBox 6"/>
          <p:cNvSpPr txBox="1">
            <a:spLocks noChangeArrowheads="1"/>
          </p:cNvSpPr>
          <p:nvPr/>
        </p:nvSpPr>
        <p:spPr bwMode="auto">
          <a:xfrm>
            <a:off x="6629400" y="6211888"/>
            <a:ext cx="190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# keypoints in overlapping area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6858000" y="5867400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58141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/>
              <a:t>Make a graph of matched pairs</a:t>
            </a:r>
          </a:p>
          <a:p>
            <a:pPr marL="0" indent="0">
              <a:buNone/>
              <a:defRPr/>
            </a:pPr>
            <a:r>
              <a:rPr lang="en-US" dirty="0"/>
              <a:t>      Find connected components of the graph</a:t>
            </a:r>
          </a:p>
        </p:txBody>
      </p:sp>
      <p:sp>
        <p:nvSpPr>
          <p:cNvPr id="2" name="Oval 1"/>
          <p:cNvSpPr/>
          <p:nvPr/>
        </p:nvSpPr>
        <p:spPr>
          <a:xfrm>
            <a:off x="1672046" y="3775166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37360" y="4602480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468880" y="4602480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81347" y="4175760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481943" y="3770812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83577" y="4232366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458789" y="4214948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36423" y="3775166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1" idx="3"/>
            <a:endCxn id="9" idx="7"/>
          </p:cNvCxnSpPr>
          <p:nvPr/>
        </p:nvCxnSpPr>
        <p:spPr>
          <a:xfrm flipH="1">
            <a:off x="3769408" y="3960997"/>
            <a:ext cx="298898" cy="3032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1" idx="5"/>
            <a:endCxn id="10" idx="1"/>
          </p:cNvCxnSpPr>
          <p:nvPr/>
        </p:nvCxnSpPr>
        <p:spPr>
          <a:xfrm>
            <a:off x="4222254" y="3960997"/>
            <a:ext cx="268418" cy="2858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9" idx="5"/>
            <a:endCxn id="10" idx="3"/>
          </p:cNvCxnSpPr>
          <p:nvPr/>
        </p:nvCxnSpPr>
        <p:spPr>
          <a:xfrm flipV="1">
            <a:off x="3769408" y="4400779"/>
            <a:ext cx="721264" cy="174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8" idx="3"/>
            <a:endCxn id="7" idx="7"/>
          </p:cNvCxnSpPr>
          <p:nvPr/>
        </p:nvCxnSpPr>
        <p:spPr>
          <a:xfrm flipH="1">
            <a:off x="2267178" y="3956643"/>
            <a:ext cx="246648" cy="25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5" idx="7"/>
            <a:endCxn id="7" idx="3"/>
          </p:cNvCxnSpPr>
          <p:nvPr/>
        </p:nvCxnSpPr>
        <p:spPr>
          <a:xfrm flipV="1">
            <a:off x="1923191" y="4361591"/>
            <a:ext cx="190039" cy="2727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" idx="5"/>
            <a:endCxn id="7" idx="1"/>
          </p:cNvCxnSpPr>
          <p:nvPr/>
        </p:nvCxnSpPr>
        <p:spPr>
          <a:xfrm>
            <a:off x="1857877" y="3960997"/>
            <a:ext cx="255353" cy="2466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7" idx="5"/>
            <a:endCxn id="6" idx="1"/>
          </p:cNvCxnSpPr>
          <p:nvPr/>
        </p:nvCxnSpPr>
        <p:spPr>
          <a:xfrm>
            <a:off x="2267178" y="4361591"/>
            <a:ext cx="233585" cy="2727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" idx="6"/>
            <a:endCxn id="8" idx="2"/>
          </p:cNvCxnSpPr>
          <p:nvPr/>
        </p:nvCxnSpPr>
        <p:spPr>
          <a:xfrm flipV="1">
            <a:off x="1889760" y="3879669"/>
            <a:ext cx="592183" cy="43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5" idx="6"/>
            <a:endCxn id="6" idx="2"/>
          </p:cNvCxnSpPr>
          <p:nvPr/>
        </p:nvCxnSpPr>
        <p:spPr>
          <a:xfrm>
            <a:off x="1955074" y="4711337"/>
            <a:ext cx="51380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72865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Finding the panoramas</a:t>
            </a:r>
          </a:p>
        </p:txBody>
      </p:sp>
      <p:grpSp>
        <p:nvGrpSpPr>
          <p:cNvPr id="41987" name="Group 1032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2011" name="Picture 1033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2" name="Picture 1034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3" name="Picture 1035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4" name="Picture 1036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5" name="Picture 1037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6" name="Picture 1038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7" name="Picture 1039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8" name="Picture 1040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9" name="Picture 1041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0" name="Picture 1042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1" name="Picture 1043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2" name="Picture 1044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3" name="Picture 1045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4" name="Picture 1046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5" name="Picture 1047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6" name="Picture 1048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7" name="Picture 1049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8" name="Picture 1050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9" name="Picture 1051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0" name="Picture 1052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1" name="Picture 1053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2" name="Picture 1054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3" name="Picture 1055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4" name="Picture 1056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88" name="Line 1085"/>
          <p:cNvSpPr>
            <a:spLocks noChangeShapeType="1"/>
          </p:cNvSpPr>
          <p:nvPr/>
        </p:nvSpPr>
        <p:spPr bwMode="auto">
          <a:xfrm>
            <a:off x="15240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9" name="Line 1086"/>
          <p:cNvSpPr>
            <a:spLocks noChangeShapeType="1"/>
          </p:cNvSpPr>
          <p:nvPr/>
        </p:nvSpPr>
        <p:spPr bwMode="auto">
          <a:xfrm flipV="1">
            <a:off x="5943600" y="1676400"/>
            <a:ext cx="758825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Line 1087"/>
          <p:cNvSpPr>
            <a:spLocks noChangeShapeType="1"/>
          </p:cNvSpPr>
          <p:nvPr/>
        </p:nvSpPr>
        <p:spPr bwMode="auto">
          <a:xfrm>
            <a:off x="6934200" y="16764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Line 1088"/>
          <p:cNvSpPr>
            <a:spLocks noChangeShapeType="1"/>
          </p:cNvSpPr>
          <p:nvPr/>
        </p:nvSpPr>
        <p:spPr bwMode="auto">
          <a:xfrm>
            <a:off x="25146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Line 1089"/>
          <p:cNvSpPr>
            <a:spLocks noChangeShapeType="1"/>
          </p:cNvSpPr>
          <p:nvPr/>
        </p:nvSpPr>
        <p:spPr bwMode="auto">
          <a:xfrm>
            <a:off x="144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Line 1090"/>
          <p:cNvSpPr>
            <a:spLocks noChangeShapeType="1"/>
          </p:cNvSpPr>
          <p:nvPr/>
        </p:nvSpPr>
        <p:spPr bwMode="auto">
          <a:xfrm>
            <a:off x="25146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Line 1091"/>
          <p:cNvSpPr>
            <a:spLocks noChangeShapeType="1"/>
          </p:cNvSpPr>
          <p:nvPr/>
        </p:nvSpPr>
        <p:spPr bwMode="auto">
          <a:xfrm>
            <a:off x="34290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5" name="Line 1092"/>
          <p:cNvSpPr>
            <a:spLocks noChangeShapeType="1"/>
          </p:cNvSpPr>
          <p:nvPr/>
        </p:nvSpPr>
        <p:spPr bwMode="auto">
          <a:xfrm>
            <a:off x="43434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Line 1093"/>
          <p:cNvSpPr>
            <a:spLocks noChangeShapeType="1"/>
          </p:cNvSpPr>
          <p:nvPr/>
        </p:nvSpPr>
        <p:spPr bwMode="auto">
          <a:xfrm>
            <a:off x="525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Line 1094"/>
          <p:cNvSpPr>
            <a:spLocks noChangeShapeType="1"/>
          </p:cNvSpPr>
          <p:nvPr/>
        </p:nvSpPr>
        <p:spPr bwMode="auto">
          <a:xfrm>
            <a:off x="5638800" y="1600200"/>
            <a:ext cx="1524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8" name="Line 1095"/>
          <p:cNvSpPr>
            <a:spLocks noChangeShapeType="1"/>
          </p:cNvSpPr>
          <p:nvPr/>
        </p:nvSpPr>
        <p:spPr bwMode="auto">
          <a:xfrm flipH="1">
            <a:off x="6096000" y="1905000"/>
            <a:ext cx="3048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9" name="Line 1096"/>
          <p:cNvSpPr>
            <a:spLocks noChangeShapeType="1"/>
          </p:cNvSpPr>
          <p:nvPr/>
        </p:nvSpPr>
        <p:spPr bwMode="auto">
          <a:xfrm flipH="1">
            <a:off x="1676400" y="17526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0" name="Line 1097"/>
          <p:cNvSpPr>
            <a:spLocks noChangeShapeType="1"/>
          </p:cNvSpPr>
          <p:nvPr/>
        </p:nvSpPr>
        <p:spPr bwMode="auto">
          <a:xfrm flipH="1">
            <a:off x="5715000" y="1447800"/>
            <a:ext cx="18288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1" name="Line 1098"/>
          <p:cNvSpPr>
            <a:spLocks noChangeShapeType="1"/>
          </p:cNvSpPr>
          <p:nvPr/>
        </p:nvSpPr>
        <p:spPr bwMode="auto">
          <a:xfrm flipV="1">
            <a:off x="16002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2" name="Line 1099"/>
          <p:cNvSpPr>
            <a:spLocks noChangeShapeType="1"/>
          </p:cNvSpPr>
          <p:nvPr/>
        </p:nvSpPr>
        <p:spPr bwMode="auto">
          <a:xfrm flipV="1">
            <a:off x="30480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3" name="Line 1100"/>
          <p:cNvSpPr>
            <a:spLocks noChangeShapeType="1"/>
          </p:cNvSpPr>
          <p:nvPr/>
        </p:nvSpPr>
        <p:spPr bwMode="auto">
          <a:xfrm flipV="1">
            <a:off x="47244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4" name="Line 1101"/>
          <p:cNvSpPr>
            <a:spLocks noChangeShapeType="1"/>
          </p:cNvSpPr>
          <p:nvPr/>
        </p:nvSpPr>
        <p:spPr bwMode="auto">
          <a:xfrm flipV="1">
            <a:off x="4038600" y="1905000"/>
            <a:ext cx="2667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5" name="Line 1102"/>
          <p:cNvSpPr>
            <a:spLocks noChangeShapeType="1"/>
          </p:cNvSpPr>
          <p:nvPr/>
        </p:nvSpPr>
        <p:spPr bwMode="auto">
          <a:xfrm flipV="1">
            <a:off x="5257800" y="1828800"/>
            <a:ext cx="6096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6" name="Line 1103"/>
          <p:cNvSpPr>
            <a:spLocks noChangeShapeType="1"/>
          </p:cNvSpPr>
          <p:nvPr/>
        </p:nvSpPr>
        <p:spPr bwMode="auto">
          <a:xfrm>
            <a:off x="1371600" y="2971800"/>
            <a:ext cx="9144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7" name="Line 1104"/>
          <p:cNvSpPr>
            <a:spLocks noChangeShapeType="1"/>
          </p:cNvSpPr>
          <p:nvPr/>
        </p:nvSpPr>
        <p:spPr bwMode="auto">
          <a:xfrm flipV="1">
            <a:off x="2286000" y="2895600"/>
            <a:ext cx="685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8" name="Line 1105"/>
          <p:cNvSpPr>
            <a:spLocks noChangeShapeType="1"/>
          </p:cNvSpPr>
          <p:nvPr/>
        </p:nvSpPr>
        <p:spPr bwMode="auto">
          <a:xfrm>
            <a:off x="4038600" y="30480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9" name="Line 1106"/>
          <p:cNvSpPr>
            <a:spLocks noChangeShapeType="1"/>
          </p:cNvSpPr>
          <p:nvPr/>
        </p:nvSpPr>
        <p:spPr bwMode="auto">
          <a:xfrm>
            <a:off x="4724400" y="28956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0" name="Line 1107"/>
          <p:cNvSpPr>
            <a:spLocks noChangeShapeType="1"/>
          </p:cNvSpPr>
          <p:nvPr/>
        </p:nvSpPr>
        <p:spPr bwMode="auto">
          <a:xfrm flipV="1">
            <a:off x="5638800" y="3124200"/>
            <a:ext cx="9144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7391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Finding the panoramas</a:t>
            </a:r>
          </a:p>
        </p:txBody>
      </p:sp>
      <p:grpSp>
        <p:nvGrpSpPr>
          <p:cNvPr id="43011" name="Group 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3050" name="Picture 4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1" name="Picture 5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2" name="Picture 6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3" name="Picture 7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4" name="Picture 8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5" name="Picture 9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6" name="Picture 10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7" name="Picture 11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8" name="Picture 1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9" name="Picture 1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0" name="Picture 1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1" name="Picture 1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2" name="Picture 1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3" name="Picture 1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4" name="Picture 1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5" name="Picture 1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6" name="Picture 2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7" name="Picture 2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8" name="Picture 2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9" name="Picture 2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0" name="Picture 2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1" name="Picture 2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2" name="Picture 2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3" name="Picture 2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12" name="AutoShape 2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43013" name="Picture 29" descr="C:\WINDOWS\Desktop\is2003\images\thumb\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30" descr="C:\WINDOWS\Desktop\is2003\images\thumb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943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31" descr="C:\WINDOWS\Desktop\is2003\images\thumb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4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32" descr="C:\WINDOWS\Desktop\is2003\images\thumb\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715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33" descr="C:\WINDOWS\Desktop\is2003\images\thumb\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34" descr="C:\WINDOWS\Desktop\is2003\images\thumb\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35" descr="C:\WINDOWS\Desktop\is2003\images\thumb\1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48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36" descr="C:\WINDOWS\Desktop\is2003\images\thumb\1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Picture 37" descr="C:\WINDOWS\Desktop\is2003\images\thumb\1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572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2" name="Picture 38" descr="C:\WINDOWS\Desktop\is2003\images\thumb\1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Picture 39" descr="C:\WINDOWS\Desktop\is2003\images\thumb\19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Picture 40" descr="C:\WINDOWS\Desktop\is2003\images\thumb\20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5" name="Picture 41" descr="C:\WINDOWS\Desktop\is2003\images\thumb\2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6" name="Picture 42" descr="C:\WINDOWS\Desktop\is2003\images\thumb\22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Picture 43" descr="C:\WINDOWS\Desktop\is2003\images\thumb\16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95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8" name="Picture 44" descr="C:\WINDOWS\Desktop\is2003\images\thumb\17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9" name="Picture 45" descr="C:\WINDOWS\Desktop\is2003\images\thumb\18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267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0" name="Picture 46" descr="C:\WINDOWS\Desktop\is2003\images\thumb\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1" name="Picture 47" descr="C:\WINDOWS\Desktop\is2003\images\thumb\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953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2" name="Line 48"/>
          <p:cNvSpPr>
            <a:spLocks noChangeShapeType="1"/>
          </p:cNvSpPr>
          <p:nvPr/>
        </p:nvSpPr>
        <p:spPr bwMode="auto">
          <a:xfrm flipH="1" flipV="1">
            <a:off x="2895600" y="5334000"/>
            <a:ext cx="152400" cy="6127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3" name="Line 49"/>
          <p:cNvSpPr>
            <a:spLocks noChangeShapeType="1"/>
          </p:cNvSpPr>
          <p:nvPr/>
        </p:nvSpPr>
        <p:spPr bwMode="auto">
          <a:xfrm flipH="1" flipV="1">
            <a:off x="3429000" y="4114800"/>
            <a:ext cx="0" cy="765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4" name="Line 50"/>
          <p:cNvSpPr>
            <a:spLocks noChangeShapeType="1"/>
          </p:cNvSpPr>
          <p:nvPr/>
        </p:nvSpPr>
        <p:spPr bwMode="auto">
          <a:xfrm flipH="1" flipV="1">
            <a:off x="1981200" y="4038600"/>
            <a:ext cx="6096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5" name="Line 52"/>
          <p:cNvSpPr>
            <a:spLocks noChangeShapeType="1"/>
          </p:cNvSpPr>
          <p:nvPr/>
        </p:nvSpPr>
        <p:spPr bwMode="auto">
          <a:xfrm flipH="1" flipV="1">
            <a:off x="1828800" y="54864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6" name="Line 54"/>
          <p:cNvSpPr>
            <a:spLocks noChangeShapeType="1"/>
          </p:cNvSpPr>
          <p:nvPr/>
        </p:nvSpPr>
        <p:spPr bwMode="auto">
          <a:xfrm flipH="1" flipV="1">
            <a:off x="4724400" y="58674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7" name="Line 55"/>
          <p:cNvSpPr>
            <a:spLocks noChangeShapeType="1"/>
          </p:cNvSpPr>
          <p:nvPr/>
        </p:nvSpPr>
        <p:spPr bwMode="auto">
          <a:xfrm flipH="1" flipV="1">
            <a:off x="2514600" y="48006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8" name="Line 56"/>
          <p:cNvSpPr>
            <a:spLocks noChangeShapeType="1"/>
          </p:cNvSpPr>
          <p:nvPr/>
        </p:nvSpPr>
        <p:spPr bwMode="auto">
          <a:xfrm flipH="1" flipV="1">
            <a:off x="2057400" y="4800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9" name="Line 57"/>
          <p:cNvSpPr>
            <a:spLocks noChangeShapeType="1"/>
          </p:cNvSpPr>
          <p:nvPr/>
        </p:nvSpPr>
        <p:spPr bwMode="auto">
          <a:xfrm flipH="1">
            <a:off x="2743200" y="4191000"/>
            <a:ext cx="4572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0" name="Line 58"/>
          <p:cNvSpPr>
            <a:spLocks noChangeShapeType="1"/>
          </p:cNvSpPr>
          <p:nvPr/>
        </p:nvSpPr>
        <p:spPr bwMode="auto">
          <a:xfrm flipH="1" flipV="1">
            <a:off x="2514600" y="4953000"/>
            <a:ext cx="0" cy="914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1" name="Line 59"/>
          <p:cNvSpPr>
            <a:spLocks noChangeShapeType="1"/>
          </p:cNvSpPr>
          <p:nvPr/>
        </p:nvSpPr>
        <p:spPr bwMode="auto">
          <a:xfrm flipH="1" flipV="1">
            <a:off x="7391400" y="57912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2" name="Line 60"/>
          <p:cNvSpPr>
            <a:spLocks noChangeShapeType="1"/>
          </p:cNvSpPr>
          <p:nvPr/>
        </p:nvSpPr>
        <p:spPr bwMode="auto">
          <a:xfrm flipH="1" flipV="1">
            <a:off x="5105400" y="4800600"/>
            <a:ext cx="838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3" name="Line 61"/>
          <p:cNvSpPr>
            <a:spLocks noChangeShapeType="1"/>
          </p:cNvSpPr>
          <p:nvPr/>
        </p:nvSpPr>
        <p:spPr bwMode="auto">
          <a:xfrm flipV="1">
            <a:off x="5257800" y="4038600"/>
            <a:ext cx="3810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4" name="Line 62"/>
          <p:cNvSpPr>
            <a:spLocks noChangeShapeType="1"/>
          </p:cNvSpPr>
          <p:nvPr/>
        </p:nvSpPr>
        <p:spPr bwMode="auto">
          <a:xfrm flipH="1" flipV="1">
            <a:off x="5943600" y="41910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5" name="Line 63"/>
          <p:cNvSpPr>
            <a:spLocks noChangeShapeType="1"/>
          </p:cNvSpPr>
          <p:nvPr/>
        </p:nvSpPr>
        <p:spPr bwMode="auto">
          <a:xfrm flipH="1" flipV="1">
            <a:off x="4800600" y="64770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6" name="Line 64"/>
          <p:cNvSpPr>
            <a:spLocks noChangeShapeType="1"/>
          </p:cNvSpPr>
          <p:nvPr/>
        </p:nvSpPr>
        <p:spPr bwMode="auto">
          <a:xfrm flipH="1" flipV="1">
            <a:off x="5257800" y="5867400"/>
            <a:ext cx="762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7" name="Line 65"/>
          <p:cNvSpPr>
            <a:spLocks noChangeShapeType="1"/>
          </p:cNvSpPr>
          <p:nvPr/>
        </p:nvSpPr>
        <p:spPr bwMode="auto">
          <a:xfrm flipV="1">
            <a:off x="6629400" y="57912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8" name="Line 66"/>
          <p:cNvSpPr>
            <a:spLocks noChangeShapeType="1"/>
          </p:cNvSpPr>
          <p:nvPr/>
        </p:nvSpPr>
        <p:spPr bwMode="auto">
          <a:xfrm flipV="1">
            <a:off x="6858000" y="64770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9" name="Line 67"/>
          <p:cNvSpPr>
            <a:spLocks noChangeShapeType="1"/>
          </p:cNvSpPr>
          <p:nvPr/>
        </p:nvSpPr>
        <p:spPr bwMode="auto">
          <a:xfrm flipH="1" flipV="1">
            <a:off x="6629400" y="5943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7435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/>
              <a:t>Find connected components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/>
              <a:t>For each connected component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/>
              <a:t>Solve for rotation and f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/>
              <a:t>Project to a surface (plane, cylinder, or sphere)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/>
              <a:t>Render with multiband blending</a:t>
            </a:r>
          </a:p>
        </p:txBody>
      </p:sp>
    </p:spTree>
    <p:extLst>
      <p:ext uri="{BB962C8B-B14F-4D97-AF65-F5344CB8AC3E}">
        <p14:creationId xmlns:p14="http://schemas.microsoft.com/office/powerpoint/2010/main" val="126193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x'_i \\ y'_i \\ 1} \cong&#10; \matrx{cccc}{h_{00} &amp; h_{01} &amp; h_{02} \\&#10;       h_{10} &amp; h_{11} &amp; h_{12} \\&#10;       h_{20} &amp; h_{21} &amp; h_{22}}&#10; \matrx{c}{x_i \\ y_i \\ 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161.875"/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&amp;=&amp; \frac{&#10;h_{00} x_i + h_{01} y_i  + h_{02}&#10;}{&#10;h_{20} x_i + h_{21} y_i  + h_{22} \quad&#10;} \\&#10;\\&#10;y'_i  &amp;=&amp; \frac{&#10;h_{10} x_i + h_{11} y_i  + h_{12}&#10;}{&#10;h_{20} x_i + h_{21} y_i  + h_{22} \quad&#10;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083.625"/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(&#10;h_{20} x_i + h_{21} y_i  + h_{22}) &amp; = &amp; h_{00} x_i +h_{01} y_i +  h_{02} \\&#10;y'_i (&#10;h_{20} x_i + h_{21} y_i  + h_{22}) &amp; = &amp; &#10;h_{10} x_i + h_{11} y_i + h_{12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773"/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 &#10;\matrx{ccccccccc}{x_i &amp; y_i &amp; 1 &amp; 0 &amp; 0 &amp; 0 &amp; -x'_i x_i &amp; -x'_i y_i  &amp; -x'_i \\&#10;0 &amp; 0 &amp; 0 &amp; x_i &amp; y_i &amp; 1 &amp;  -y'_i x_i &amp; -y'_i y_i  &amp; -y'_i}&#10;\matrx{c}{ h_{00} \\ h_{01} \\ h_{02}  \\ h_{10} \\ h_{11} \\ h_{12} \\  h_{20} \\ h_{21} \\ h_{22} } =&#10; \matrx{c}{0 \\0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039.375"/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(&#10;h_{20} x_i + h_{21} y_i  + h_{22}) &amp; = &amp; h_{00} x_i +h_{01} y_i +  h_{02} \\&#10;y'_i (&#10;h_{20} x_i + h_{21} y_i  + h_{22}) &amp; = &amp; &#10;h_{10} x_i + h_{11} y_i + h_{12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773"/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 &#10;\matrx{ccccccccc}{x_1 &amp; y_1 &amp; 1 &amp; 0 &amp; 0 &amp; 0 &amp; -x'_1 x_1 &amp; -x'_1 y_1  &amp; -x'_1 \\&#10;0 &amp; 0 &amp; 0 &amp; x_1 &amp; y_1 &amp; 1 &amp;  -y'_1 x_1 &amp; -y'_1 y_1  &amp; -y'_1 \\&#10;\multicolumn{9}{c}{\vdots} \\&#10;x_n &amp; y_n &amp; 1 &amp; 0 &amp; 0 &amp; 0 &amp; -x'_n x_n &amp; -x'_n y_n  &amp; -x'_n \\&#10;0 &amp; 0 &amp; 0 &amp; x_n &amp; y_n &amp; 1 &amp;  -y'_n x_n &amp; -y'_n y_n  &amp; -y'_n \\&#10;}&#10;\matrx{c}{ h_{00} \\ h_{01} \\ h_{02}  \\ h_{10} \\ h_{11} \\ h_{12} \\  h_{20} \\ h_{21} \\ h_{22} } =&#10; \matrx{c}{0 \\0 \\ \vdots \\0 \\ 0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215.75"/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minimize $\|\bf Ah - 0\|^2$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TIMEOUT" val="(none)"/>
  <p:tag name="BOXWIDTH" val="348"/>
  <p:tag name="BOXHEIGHT" val="276"/>
  <p:tag name="BOXFONT" val="10"/>
  <p:tag name="BOXWRAP" val="False"/>
  <p:tag name="WORKAROUNDTRANSPARENCYBUG" val="False"/>
  <p:tag name="BITMAPFORMAT" val="bmp256"/>
  <p:tag name="DEBUGINTERACTIVE" val="True"/>
  <p:tag name="ORIGWIDTH" val="193.875"/>
  <p:tag name="PICTUREFILESIZE" val="81878"/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x'_i \\ y'_i \\ 1} \cong&#10; \matrx{cccc}{h_{00} &amp; h_{01} &amp; h_{02} \\&#10;       h_{10} &amp; h_{11} &amp; h_{12} \\&#10;       h_{20} &amp; h_{21} &amp; h_{22}}&#10; \matrx{c}{x_i \\ y_i \\ 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161.875"/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2861</TotalTime>
  <Words>3043</Words>
  <Application>Microsoft Office PowerPoint</Application>
  <PresentationFormat>On-screen Show (4:3)</PresentationFormat>
  <Paragraphs>571</Paragraphs>
  <Slides>119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30" baseType="lpstr">
      <vt:lpstr>ＭＳ Ｐゴシック</vt:lpstr>
      <vt:lpstr>Arial</vt:lpstr>
      <vt:lpstr>Arial Rounded MT Bold</vt:lpstr>
      <vt:lpstr>AvantGarde Bk BT</vt:lpstr>
      <vt:lpstr>Calibri</vt:lpstr>
      <vt:lpstr>Consolas</vt:lpstr>
      <vt:lpstr>Symbol</vt:lpstr>
      <vt:lpstr>Times New Roman</vt:lpstr>
      <vt:lpstr>Times New Roman Bold</vt:lpstr>
      <vt:lpstr>ヒラギノ明朝 ProN W3</vt:lpstr>
      <vt:lpstr>Office Theme</vt:lpstr>
      <vt:lpstr>  Computer Vision   CSE 455 More Matching  Linda Shapiro Professor of Computer Science &amp; Engineering Professor of Electrical Engineering</vt:lpstr>
      <vt:lpstr>Review</vt:lpstr>
      <vt:lpstr>Simple Normalized Descriptor</vt:lpstr>
      <vt:lpstr>Properties of our Descriptor</vt:lpstr>
      <vt:lpstr>PowerPoint Presentation</vt:lpstr>
      <vt:lpstr>PowerPoint Presentation</vt:lpstr>
      <vt:lpstr>  </vt:lpstr>
      <vt:lpstr>SIFT descriptor</vt:lpstr>
      <vt:lpstr>SIFT descriptor</vt:lpstr>
      <vt:lpstr>Matching with Features</vt:lpstr>
      <vt:lpstr>Matching with Features</vt:lpstr>
      <vt:lpstr>Find the best matches</vt:lpstr>
      <vt:lpstr>PowerPoint Presentation</vt:lpstr>
      <vt:lpstr>Simple case: translations</vt:lpstr>
      <vt:lpstr>Solving for translations</vt:lpstr>
      <vt:lpstr>Least squares</vt:lpstr>
      <vt:lpstr>Affine transformations</vt:lpstr>
      <vt:lpstr>Affine transformations</vt:lpstr>
      <vt:lpstr>Affine transformations</vt:lpstr>
      <vt:lpstr>Solving for homographies</vt:lpstr>
      <vt:lpstr>Solving for homographies</vt:lpstr>
      <vt:lpstr>Solving for homographies</vt:lpstr>
      <vt:lpstr>Direct Linear Transforms (n points)</vt:lpstr>
      <vt:lpstr>Direct Linear Transforms</vt:lpstr>
      <vt:lpstr>Answer from Sameer Agarwal (Dr. Rome in a Day)</vt:lpstr>
      <vt:lpstr>Matching features</vt:lpstr>
      <vt:lpstr>RAndom SAmple Consensus</vt:lpstr>
      <vt:lpstr>RAndom SAmple Consensus</vt:lpstr>
      <vt:lpstr>Least squares fit (from inliers)</vt:lpstr>
      <vt:lpstr>PowerPoint Presentation</vt:lpstr>
      <vt:lpstr>RANSAC for estimating homography</vt:lpstr>
      <vt:lpstr>Simple example: fit a line</vt:lpstr>
      <vt:lpstr>Simple example: fit a line</vt:lpstr>
      <vt:lpstr>Simple example: fit a line</vt:lpstr>
      <vt:lpstr>Simple example: fit a line</vt:lpstr>
      <vt:lpstr>Simple example: fit a line</vt:lpstr>
      <vt:lpstr>Simple example: fit a line</vt:lpstr>
      <vt:lpstr>What still needs to be fixed?</vt:lpstr>
      <vt:lpstr>Panorama algorithm:</vt:lpstr>
      <vt:lpstr>Stitching panoramas:</vt:lpstr>
      <vt:lpstr>In practice:</vt:lpstr>
      <vt:lpstr>In practice:</vt:lpstr>
      <vt:lpstr>In practice:</vt:lpstr>
      <vt:lpstr>In practice:</vt:lpstr>
      <vt:lpstr>In practice:</vt:lpstr>
      <vt:lpstr>In practice: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Very bad for big panoramas!</vt:lpstr>
      <vt:lpstr>Very bad for big panoramas!</vt:lpstr>
      <vt:lpstr>Very bad for big panoramas!</vt:lpstr>
      <vt:lpstr>Fails :-(</vt:lpstr>
      <vt:lpstr>How do we fix it? Cylinders!</vt:lpstr>
      <vt:lpstr>How do we fix it? Cylinders!</vt:lpstr>
      <vt:lpstr>How do we fix it? Cylinders!</vt:lpstr>
      <vt:lpstr>How do we fix it? Cylinders!</vt:lpstr>
      <vt:lpstr>How do we fix it? Cylinders!</vt:lpstr>
      <vt:lpstr>How do we fix it? Cylinders!</vt:lpstr>
      <vt:lpstr>How do we fix it? Cylinders!</vt:lpstr>
      <vt:lpstr>Dependant on focal length!</vt:lpstr>
      <vt:lpstr>  f = 300         f = 500</vt:lpstr>
      <vt:lpstr>f = 1000</vt:lpstr>
      <vt:lpstr>f = 1400</vt:lpstr>
      <vt:lpstr>f = 10,000</vt:lpstr>
      <vt:lpstr>f = 10,000</vt:lpstr>
      <vt:lpstr>Does it work?</vt:lpstr>
      <vt:lpstr>Does it work?</vt:lpstr>
      <vt:lpstr>Does it work?</vt:lpstr>
      <vt:lpstr>Does it work?</vt:lpstr>
      <vt:lpstr>Does it work?</vt:lpstr>
      <vt:lpstr>Does it work? Yay!</vt:lpstr>
      <vt:lpstr>Where are we?</vt:lpstr>
      <vt:lpstr>RANSAC for Homography</vt:lpstr>
      <vt:lpstr>RANSAC for Homography</vt:lpstr>
      <vt:lpstr>RANSAC for Homography</vt:lpstr>
      <vt:lpstr>Image Blending</vt:lpstr>
      <vt:lpstr>Feathering</vt:lpstr>
      <vt:lpstr>Effect of window (ramp-width) size</vt:lpstr>
      <vt:lpstr>Effect of window size</vt:lpstr>
      <vt:lpstr>Good window size</vt:lpstr>
      <vt:lpstr>Pyramid blending</vt:lpstr>
      <vt:lpstr>Alpha Blending</vt:lpstr>
      <vt:lpstr>Gain Compensation: Getting rid of artifacts</vt:lpstr>
      <vt:lpstr>Blending Comparison</vt:lpstr>
      <vt:lpstr>Recognizing Panoramas</vt:lpstr>
      <vt:lpstr>Recognizing Panoramas</vt:lpstr>
      <vt:lpstr>PowerPoint Presentation</vt:lpstr>
      <vt:lpstr>Recognizing Panoramas</vt:lpstr>
      <vt:lpstr>Recognizing Panoramas (cont.)</vt:lpstr>
      <vt:lpstr>Finding the panoramas</vt:lpstr>
      <vt:lpstr>Finding the panoramas</vt:lpstr>
      <vt:lpstr>Recognizing Panoramas (cont.)</vt:lpstr>
      <vt:lpstr>Finding the panoramas</vt:lpstr>
      <vt:lpstr>Homework 3</vt:lpstr>
      <vt:lpstr>Useful structures (defined in image.h)</vt:lpstr>
      <vt:lpstr>Overall algorithm</vt:lpstr>
      <vt:lpstr>1. Harris corner detection</vt:lpstr>
      <vt:lpstr>TODO #1.1: structure matrix</vt:lpstr>
      <vt:lpstr>TODO #1.2: response map</vt:lpstr>
      <vt:lpstr>TODO #1.3: NMS</vt:lpstr>
      <vt:lpstr>TODO #1.4: corner descriptors</vt:lpstr>
      <vt:lpstr>2. Matching descriptors</vt:lpstr>
      <vt:lpstr>TODO #2.1: best matches</vt:lpstr>
      <vt:lpstr>TODO #2.2: remove duplicates</vt:lpstr>
      <vt:lpstr>3. Perform RANSAC</vt:lpstr>
      <vt:lpstr>TODO #3.1: point projection</vt:lpstr>
      <vt:lpstr>TODO #3.2: model inliers </vt:lpstr>
      <vt:lpstr>TODO #3.3: implement RANSAC</vt:lpstr>
      <vt:lpstr>4. Combine images</vt:lpstr>
      <vt:lpstr>5. Extra Credit</vt:lpstr>
      <vt:lpstr>6. Super Extra Credit</vt:lpstr>
      <vt:lpstr>PowerPoint Presentation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286</cp:revision>
  <dcterms:created xsi:type="dcterms:W3CDTF">2013-01-06T19:09:38Z</dcterms:created>
  <dcterms:modified xsi:type="dcterms:W3CDTF">2020-04-28T03:06:01Z</dcterms:modified>
</cp:coreProperties>
</file>