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1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4" r:id="rId23"/>
    <p:sldId id="345" r:id="rId24"/>
    <p:sldId id="346" r:id="rId25"/>
    <p:sldId id="347" r:id="rId26"/>
    <p:sldId id="348" r:id="rId27"/>
    <p:sldId id="349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66" autoAdjust="0"/>
  </p:normalViewPr>
  <p:slideViewPr>
    <p:cSldViewPr>
      <p:cViewPr>
        <p:scale>
          <a:sx n="95" d="100"/>
          <a:sy n="95" d="100"/>
        </p:scale>
        <p:origin x="-2032" y="-6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856B4-A2D7-1D48-9AAA-2AB31330D94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0786-4318-584A-9241-4F427A66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9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CN5# slides #4-34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CN5# slides #4-34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 #6-58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47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3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Circle third dup </a:t>
            </a:r>
            <a:r>
              <a:rPr lang="en-US" dirty="0" err="1" smtClean="0"/>
              <a:t>ack</a:t>
            </a:r>
            <a:r>
              <a:rPr lang="en-US" dirty="0" smtClean="0"/>
              <a:t> and write “resend</a:t>
            </a:r>
            <a:r>
              <a:rPr lang="en-US" baseline="0" dirty="0" smtClean="0"/>
              <a:t> 6”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19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Circle third dup </a:t>
            </a:r>
            <a:r>
              <a:rPr lang="en-US" dirty="0" err="1" smtClean="0"/>
              <a:t>ack</a:t>
            </a:r>
            <a:r>
              <a:rPr lang="en-US" dirty="0" smtClean="0"/>
              <a:t> and write “resend</a:t>
            </a:r>
            <a:r>
              <a:rPr lang="en-US" baseline="0" dirty="0" smtClean="0"/>
              <a:t> 6”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19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#6-61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23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CN5# slides #4-34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9989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936714"/>
            <a:ext cx="4425649" cy="876026"/>
            <a:chOff x="1204264" y="3362118"/>
            <a:chExt cx="4425649" cy="876026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37664" y="3420600"/>
              <a:ext cx="30227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5" r:id="rId3"/>
    <p:sldLayoutId id="2147483662" r:id="rId4"/>
    <p:sldLayoutId id="2147483664" r:id="rId5"/>
    <p:sldLayoutId id="2147483661" r:id="rId6"/>
    <p:sldLayoutId id="2147483649" r:id="rId7"/>
    <p:sldLayoutId id="2147483650" r:id="rId8"/>
    <p:sldLayoutId id="2147483663" r:id="rId9"/>
    <p:sldLayoutId id="2147483668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9.wmf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TCP implements AIMD, part 1</a:t>
            </a:r>
          </a:p>
          <a:p>
            <a:pPr lvl="1"/>
            <a:r>
              <a:rPr lang="en-US" sz="2400" dirty="0" smtClean="0"/>
              <a:t>“Slow start” is </a:t>
            </a:r>
            <a:r>
              <a:rPr lang="en-US" sz="2400" smtClean="0"/>
              <a:t>a component of </a:t>
            </a:r>
            <a:r>
              <a:rPr lang="en-US" sz="2400" dirty="0" smtClean="0"/>
              <a:t>the AI portion of AIMD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302571" y="2810365"/>
            <a:ext cx="3294940" cy="890428"/>
            <a:chOff x="4458005" y="2237363"/>
            <a:chExt cx="3294940" cy="890428"/>
          </a:xfrm>
        </p:grpSpPr>
        <p:cxnSp>
          <p:nvCxnSpPr>
            <p:cNvPr id="36" name="Straight Connector 35"/>
            <p:cNvCxnSpPr>
              <a:stCxn id="37" idx="3"/>
            </p:cNvCxnSpPr>
            <p:nvPr/>
          </p:nvCxnSpPr>
          <p:spPr>
            <a:xfrm>
              <a:off x="5203976" y="2755952"/>
              <a:ext cx="23289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Picture 3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8005" y="2573636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8" name="Straight Arrow Connector 37"/>
            <p:cNvCxnSpPr>
              <a:stCxn id="39" idx="3"/>
            </p:cNvCxnSpPr>
            <p:nvPr/>
          </p:nvCxnSpPr>
          <p:spPr>
            <a:xfrm>
              <a:off x="5429796" y="2449339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872287" y="2332537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41" idx="3"/>
            </p:cNvCxnSpPr>
            <p:nvPr/>
          </p:nvCxnSpPr>
          <p:spPr>
            <a:xfrm>
              <a:off x="5510278" y="2725027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4952769" y="2608225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5625000" y="3026170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053799" y="2894187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024882" y="2237363"/>
              <a:ext cx="1728063" cy="843098"/>
              <a:chOff x="6024882" y="2237363"/>
              <a:chExt cx="1728063" cy="843098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24882" y="2237363"/>
                <a:ext cx="1728063" cy="8430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053635" y="2256819"/>
                <a:ext cx="1679078" cy="807143"/>
                <a:chOff x="1364903" y="1585609"/>
                <a:chExt cx="1821238" cy="1216062"/>
              </a:xfrm>
            </p:grpSpPr>
            <p:pic>
              <p:nvPicPr>
                <p:cNvPr id="48" name="Picture 2" descr="http://upload.wikimedia.org/wikipedia/commons/thumb/d/d0/Exponential_function.svg/500px-Exponential_function.svg.png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31574"/>
                <a:stretch/>
              </p:blipFill>
              <p:spPr bwMode="auto">
                <a:xfrm>
                  <a:off x="1364903" y="1854120"/>
                  <a:ext cx="862959" cy="94755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1469160" y="2767922"/>
                  <a:ext cx="1716981" cy="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2059036" y="1685031"/>
                  <a:ext cx="825847" cy="221932"/>
                </a:xfrm>
                <a:prstGeom prst="line">
                  <a:avLst/>
                </a:prstGeom>
                <a:ln w="127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1469160" y="1585609"/>
                  <a:ext cx="0" cy="11823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6623172" y="2511747"/>
              <a:ext cx="11289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Slow-start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Timeout Misfortunes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do a slow-start after timeout?</a:t>
            </a:r>
          </a:p>
          <a:p>
            <a:pPr lvl="1"/>
            <a:r>
              <a:rPr lang="en-US" dirty="0" smtClean="0"/>
              <a:t>Instead of MD </a:t>
            </a:r>
            <a:r>
              <a:rPr lang="en-US" dirty="0" err="1" smtClean="0"/>
              <a:t>cwnd</a:t>
            </a:r>
            <a:r>
              <a:rPr lang="en-US" dirty="0" smtClean="0"/>
              <a:t> (for AIMD)</a:t>
            </a:r>
          </a:p>
          <a:p>
            <a:pPr lvl="3"/>
            <a:endParaRPr lang="en-US" sz="1300" dirty="0" smtClean="0"/>
          </a:p>
          <a:p>
            <a:r>
              <a:rPr lang="en-US" dirty="0"/>
              <a:t>T</a:t>
            </a:r>
            <a:r>
              <a:rPr lang="en-US" dirty="0" smtClean="0"/>
              <a:t>imeouts are sufficiently long that the </a:t>
            </a:r>
            <a:r>
              <a:rPr lang="en-US" cap="small" dirty="0" err="1" smtClean="0"/>
              <a:t>ack</a:t>
            </a:r>
            <a:r>
              <a:rPr lang="en-US" dirty="0" smtClean="0"/>
              <a:t> clock will have run down</a:t>
            </a:r>
          </a:p>
          <a:p>
            <a:pPr lvl="1"/>
            <a:r>
              <a:rPr lang="en-US" dirty="0" smtClean="0"/>
              <a:t>Slow-start ramps up the </a:t>
            </a:r>
            <a:r>
              <a:rPr lang="en-US" cap="small" dirty="0" err="1" smtClean="0"/>
              <a:t>ack</a:t>
            </a:r>
            <a:r>
              <a:rPr lang="en-US" dirty="0" smtClean="0"/>
              <a:t> clock</a:t>
            </a:r>
          </a:p>
          <a:p>
            <a:pPr lvl="4"/>
            <a:endParaRPr lang="en-US" sz="1200" dirty="0" smtClean="0"/>
          </a:p>
          <a:p>
            <a:r>
              <a:rPr lang="en-US" dirty="0" smtClean="0"/>
              <a:t>We need to detect loss before a timeout to get to full AIMD</a:t>
            </a:r>
          </a:p>
          <a:p>
            <a:pPr lvl="1"/>
            <a:r>
              <a:rPr lang="en-US" dirty="0" smtClean="0"/>
              <a:t>Done in TCP Reno</a:t>
            </a:r>
          </a:p>
        </p:txBody>
      </p:sp>
    </p:spTree>
    <p:extLst>
      <p:ext uri="{BB962C8B-B14F-4D97-AF65-F5344CB8AC3E}">
        <p14:creationId xmlns:p14="http://schemas.microsoft.com/office/powerpoint/2010/main" val="178202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TCP implements AIMD, part 2</a:t>
            </a:r>
          </a:p>
          <a:p>
            <a:pPr lvl="1"/>
            <a:r>
              <a:rPr lang="en-US" sz="2400" dirty="0" smtClean="0"/>
              <a:t>“Fast retransmit” and “fast recovery”           are the MD portion of AIMD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255600" y="2872069"/>
            <a:ext cx="3725535" cy="843098"/>
            <a:chOff x="1002284" y="3324865"/>
            <a:chExt cx="3725535" cy="843098"/>
          </a:xfrm>
        </p:grpSpPr>
        <p:cxnSp>
          <p:nvCxnSpPr>
            <p:cNvPr id="54" name="Straight Connector 53"/>
            <p:cNvCxnSpPr>
              <a:stCxn id="56" idx="3"/>
            </p:cNvCxnSpPr>
            <p:nvPr/>
          </p:nvCxnSpPr>
          <p:spPr>
            <a:xfrm>
              <a:off x="1748255" y="3777339"/>
              <a:ext cx="282374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Picture 5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284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7" name="Straight Arrow Connector 56"/>
            <p:cNvCxnSpPr>
              <a:stCxn id="58" idx="3"/>
            </p:cNvCxnSpPr>
            <p:nvPr/>
          </p:nvCxnSpPr>
          <p:spPr>
            <a:xfrm>
              <a:off x="1974075" y="347072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416566" y="3353924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60" idx="3"/>
            </p:cNvCxnSpPr>
            <p:nvPr/>
          </p:nvCxnSpPr>
          <p:spPr>
            <a:xfrm>
              <a:off x="2054557" y="3746414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1497048" y="3629612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2169279" y="4047557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1598078" y="3915574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2575605" y="3324865"/>
              <a:ext cx="2152214" cy="843098"/>
              <a:chOff x="3803515" y="1566153"/>
              <a:chExt cx="2383905" cy="933856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3803515" y="1566153"/>
                <a:ext cx="2383905" cy="9338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3894228" y="1653086"/>
                <a:ext cx="2274091" cy="763237"/>
                <a:chOff x="4270443" y="2286000"/>
                <a:chExt cx="4124527" cy="1384286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4484452" y="2287859"/>
                  <a:ext cx="3390088" cy="844701"/>
                  <a:chOff x="1828800" y="1656134"/>
                  <a:chExt cx="7305472" cy="1820288"/>
                </a:xfrm>
              </p:grpSpPr>
              <p:grpSp>
                <p:nvGrpSpPr>
                  <p:cNvPr id="99" name="Group 98"/>
                  <p:cNvGrpSpPr/>
                  <p:nvPr/>
                </p:nvGrpSpPr>
                <p:grpSpPr>
                  <a:xfrm>
                    <a:off x="1828800" y="1659782"/>
                    <a:ext cx="3644629" cy="1816640"/>
                    <a:chOff x="1828800" y="1659782"/>
                    <a:chExt cx="3644629" cy="1816640"/>
                  </a:xfrm>
                </p:grpSpPr>
                <p:cxnSp>
                  <p:nvCxnSpPr>
                    <p:cNvPr id="105" name="Straight Arrow Connector 104"/>
                    <p:cNvCxnSpPr/>
                    <p:nvPr/>
                  </p:nvCxnSpPr>
                  <p:spPr>
                    <a:xfrm flipV="1">
                      <a:off x="1828800" y="1663430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Arrow Connector 105"/>
                    <p:cNvCxnSpPr/>
                    <p:nvPr/>
                  </p:nvCxnSpPr>
                  <p:spPr>
                    <a:xfrm flipV="1">
                      <a:off x="3677055" y="1667078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Arrow Connector 106"/>
                    <p:cNvCxnSpPr/>
                    <p:nvPr/>
                  </p:nvCxnSpPr>
                  <p:spPr>
                    <a:xfrm>
                      <a:off x="3657599" y="1663430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Straight Arrow Connector 107"/>
                    <p:cNvCxnSpPr/>
                    <p:nvPr/>
                  </p:nvCxnSpPr>
                  <p:spPr>
                    <a:xfrm>
                      <a:off x="5473429" y="1659782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5489643" y="1656134"/>
                    <a:ext cx="3644629" cy="1816640"/>
                    <a:chOff x="1828800" y="1659782"/>
                    <a:chExt cx="3644629" cy="1816640"/>
                  </a:xfrm>
                </p:grpSpPr>
                <p:cxnSp>
                  <p:nvCxnSpPr>
                    <p:cNvPr id="101" name="Straight Arrow Connector 100"/>
                    <p:cNvCxnSpPr/>
                    <p:nvPr/>
                  </p:nvCxnSpPr>
                  <p:spPr>
                    <a:xfrm flipV="1">
                      <a:off x="1828800" y="1663430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Arrow Connector 101"/>
                    <p:cNvCxnSpPr/>
                    <p:nvPr/>
                  </p:nvCxnSpPr>
                  <p:spPr>
                    <a:xfrm flipV="1">
                      <a:off x="3677055" y="1667078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Arrow Connector 102"/>
                    <p:cNvCxnSpPr/>
                    <p:nvPr/>
                  </p:nvCxnSpPr>
                  <p:spPr>
                    <a:xfrm>
                      <a:off x="3657599" y="1663430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Arrow Connector 103"/>
                    <p:cNvCxnSpPr/>
                    <p:nvPr/>
                  </p:nvCxnSpPr>
                  <p:spPr>
                    <a:xfrm>
                      <a:off x="5473429" y="1659782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7" name="Straight Arrow Connector 96"/>
                <p:cNvCxnSpPr/>
                <p:nvPr/>
              </p:nvCxnSpPr>
              <p:spPr>
                <a:xfrm flipV="1">
                  <a:off x="4270443" y="2286000"/>
                  <a:ext cx="0" cy="138428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>
                  <a:off x="4270443" y="3670286"/>
                  <a:ext cx="412452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TextBox 94"/>
              <p:cNvSpPr txBox="1"/>
              <p:nvPr/>
            </p:nvSpPr>
            <p:spPr>
              <a:xfrm>
                <a:off x="4028850" y="2033582"/>
                <a:ext cx="2007947" cy="443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AIMD </a:t>
                </a:r>
                <a:r>
                  <a:rPr lang="en-US" sz="2000" dirty="0" err="1" smtClean="0"/>
                  <a:t>sawtooth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Inferring Loss from ACKs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TCP uses a cumulative ACK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Carries highest in-order seq. number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Normally a steady advance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Duplicate ACKs give us hints about what data hasn’t arrived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Tell us some new data did arrive,     but it was not next segment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Thus the next segment may be lost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70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Retransmit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Treat three duplicate ACKs as a loss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Retransmit next expected segment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Some repetition allows for reordering, but still detects loss quickly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99090" y="2879836"/>
            <a:ext cx="4222914" cy="965322"/>
            <a:chOff x="1046806" y="3273140"/>
            <a:chExt cx="4222914" cy="1094416"/>
          </a:xfrm>
        </p:grpSpPr>
        <p:grpSp>
          <p:nvGrpSpPr>
            <p:cNvPr id="7" name="Group 6"/>
            <p:cNvGrpSpPr/>
            <p:nvPr/>
          </p:nvGrpSpPr>
          <p:grpSpPr>
            <a:xfrm>
              <a:off x="1046806" y="3273140"/>
              <a:ext cx="4222914" cy="758761"/>
              <a:chOff x="1095057" y="2752927"/>
              <a:chExt cx="4222914" cy="758761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1916906" y="3000375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1828800" y="3264694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5057" y="2956321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2956320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1724566" y="2752927"/>
                <a:ext cx="2686994" cy="355564"/>
                <a:chOff x="2133141" y="2736056"/>
                <a:chExt cx="2976463" cy="440531"/>
              </a:xfrm>
            </p:grpSpPr>
            <p:sp>
              <p:nvSpPr>
                <p:cNvPr id="26" name="Rectangle 25"/>
                <p:cNvSpPr>
                  <a:spLocks noChangeArrowheads="1"/>
                </p:cNvSpPr>
                <p:nvPr/>
              </p:nvSpPr>
              <p:spPr bwMode="auto">
                <a:xfrm>
                  <a:off x="305256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3355789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Rectangle 27"/>
                <p:cNvSpPr>
                  <a:spLocks noChangeArrowheads="1"/>
                </p:cNvSpPr>
                <p:nvPr/>
              </p:nvSpPr>
              <p:spPr bwMode="auto">
                <a:xfrm>
                  <a:off x="3649292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Rectangle 28"/>
                <p:cNvSpPr>
                  <a:spLocks noChangeArrowheads="1"/>
                </p:cNvSpPr>
                <p:nvPr/>
              </p:nvSpPr>
              <p:spPr bwMode="auto">
                <a:xfrm>
                  <a:off x="3952522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9602" y="2736056"/>
                  <a:ext cx="275971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243637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2133141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Rectangle 32"/>
                <p:cNvSpPr>
                  <a:spLocks noChangeArrowheads="1"/>
                </p:cNvSpPr>
                <p:nvPr/>
              </p:nvSpPr>
              <p:spPr bwMode="auto">
                <a:xfrm>
                  <a:off x="4248553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4542056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4845286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026134" y="3165751"/>
                <a:ext cx="2492831" cy="345937"/>
                <a:chOff x="1714838" y="3000375"/>
                <a:chExt cx="2492831" cy="440531"/>
              </a:xfrm>
            </p:grpSpPr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3855244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16"/>
                <p:cNvSpPr>
                  <a:spLocks noChangeArrowheads="1"/>
                </p:cNvSpPr>
                <p:nvPr/>
              </p:nvSpPr>
              <p:spPr bwMode="auto">
                <a:xfrm>
                  <a:off x="3590925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Rectangle 17"/>
                <p:cNvSpPr>
                  <a:spLocks noChangeArrowheads="1"/>
                </p:cNvSpPr>
                <p:nvPr/>
              </p:nvSpPr>
              <p:spPr bwMode="auto">
                <a:xfrm>
                  <a:off x="3326053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3042278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758500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391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411956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/>
              </p:nvSpPr>
              <p:spPr bwMode="auto">
                <a:xfrm>
                  <a:off x="2253204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1969426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4838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" name="TextBox 7"/>
            <p:cNvSpPr txBox="1"/>
            <p:nvPr/>
          </p:nvSpPr>
          <p:spPr>
            <a:xfrm>
              <a:off x="1420579" y="3998224"/>
              <a:ext cx="3228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130" dirty="0" err="1" smtClean="0"/>
                <a:t>Ack</a:t>
              </a:r>
              <a:r>
                <a:rPr lang="en-US" spc="130" dirty="0" smtClean="0"/>
                <a:t> 1  2  3  4  5  5  5  5  5  5</a:t>
              </a:r>
              <a:endParaRPr lang="en-US" spc="130" dirty="0"/>
            </a:p>
          </p:txBody>
        </p:sp>
      </p:grpSp>
    </p:spTree>
    <p:extLst>
      <p:ext uri="{BB962C8B-B14F-4D97-AF65-F5344CB8AC3E}">
        <p14:creationId xmlns:p14="http://schemas.microsoft.com/office/powerpoint/2010/main" val="76093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2618592" y="3079453"/>
            <a:ext cx="690082" cy="2123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Retransmit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569946" y="1287909"/>
            <a:ext cx="3974181" cy="3100995"/>
            <a:chOff x="2952721" y="1136659"/>
            <a:chExt cx="3974181" cy="315944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803515" y="1136659"/>
              <a:ext cx="0" cy="30518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969541" y="1136659"/>
              <a:ext cx="0" cy="30518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803515" y="150653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803515" y="1279157"/>
              <a:ext cx="1083016" cy="1605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809995" y="1765947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809995" y="137805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809995" y="2028603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3809995" y="1640715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809995" y="2300987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3809995" y="191309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809995" y="3098770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3797019" y="2201691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3803515" y="2466783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3803515" y="2739167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3790539" y="302775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952727" y="1271383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52726" y="1538565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52725" y="1803175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52724" y="2076409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10719" y="3295273"/>
              <a:ext cx="5645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. . . </a:t>
              </a:r>
              <a:endParaRPr lang="en-US" sz="2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52723" y="2335040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52727" y="2870672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52722" y="2602544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19409" y="3230092"/>
              <a:ext cx="907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 14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3785294" y="352462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073748" y="3321711"/>
              <a:ext cx="5645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. . . </a:t>
              </a:r>
              <a:endParaRPr lang="en-US" sz="20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52727" y="3138047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52721" y="3659779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20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15202" y="3869557"/>
              <a:ext cx="5645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. . . 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78231" y="3895992"/>
              <a:ext cx="5645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. . . </a:t>
              </a:r>
              <a:endParaRPr lang="en-US" sz="2000" b="1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636634" y="2576121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5819" y="2821974"/>
            <a:ext cx="1833872" cy="707886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Third duplicate ACK, so send 14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9707" y="3192736"/>
            <a:ext cx="21941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Retransmission fills in the hole at 14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573932" y="3675418"/>
            <a:ext cx="193764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ACK jumps after loss is repaired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4241071" y="974383"/>
            <a:ext cx="564578" cy="392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 . . 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704100" y="1000329"/>
            <a:ext cx="564578" cy="392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 . . 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780730" y="1524843"/>
            <a:ext cx="18320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Data 14 was lost earlier, but </a:t>
            </a:r>
            <a:r>
              <a:rPr lang="en-US" sz="2000" dirty="0"/>
              <a:t>g</a:t>
            </a:r>
            <a:r>
              <a:rPr lang="en-US" sz="2000" dirty="0" smtClean="0"/>
              <a:t>ot 15 to 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983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Retransmit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It can repair single segment loss quickly, typically before a timeout</a:t>
            </a:r>
          </a:p>
          <a:p>
            <a:pPr lvl="3"/>
            <a:endParaRPr lang="en-US" sz="1000" dirty="0" smtClean="0"/>
          </a:p>
          <a:p>
            <a:r>
              <a:rPr lang="en-US" sz="2800" dirty="0" smtClean="0"/>
              <a:t>However, we have quiet time at the sender/receiver while waiting for the ACK to jump</a:t>
            </a:r>
          </a:p>
          <a:p>
            <a:pPr lvl="3"/>
            <a:endParaRPr lang="en-US" sz="1000" dirty="0" smtClean="0"/>
          </a:p>
          <a:p>
            <a:r>
              <a:rPr lang="en-US" sz="2800" dirty="0" smtClean="0"/>
              <a:t>And we still need to MD </a:t>
            </a:r>
            <a:r>
              <a:rPr lang="en-US" sz="2800" dirty="0" err="1" smtClean="0"/>
              <a:t>cwnd</a:t>
            </a:r>
            <a:r>
              <a:rPr lang="en-US" sz="2800" dirty="0" smtClean="0"/>
              <a:t> …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64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Non-Loss from ACKs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Duplicate ACKs also give us hints about what data has arrived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new duplicate ACK means that some new segment has arrived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will be the segments after the loss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Thus advancing the sliding window will not increase the number of segments stored in the network</a:t>
            </a:r>
          </a:p>
        </p:txBody>
      </p:sp>
    </p:spTree>
    <p:extLst>
      <p:ext uri="{BB962C8B-B14F-4D97-AF65-F5344CB8AC3E}">
        <p14:creationId xmlns:p14="http://schemas.microsoft.com/office/powerpoint/2010/main" val="246514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Recovery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First fast retransmit, and MD </a:t>
            </a:r>
            <a:r>
              <a:rPr lang="en-US" sz="2800" dirty="0" err="1" smtClean="0"/>
              <a:t>cwnd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Then pretend further duplicate ACKs are the expected ACKs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Lets new segments be sent for ACKs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Reconcile views when the ACK jumps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99090" y="3317596"/>
            <a:ext cx="4222914" cy="965322"/>
            <a:chOff x="1046806" y="3273140"/>
            <a:chExt cx="4222914" cy="1094416"/>
          </a:xfrm>
        </p:grpSpPr>
        <p:grpSp>
          <p:nvGrpSpPr>
            <p:cNvPr id="7" name="Group 6"/>
            <p:cNvGrpSpPr/>
            <p:nvPr/>
          </p:nvGrpSpPr>
          <p:grpSpPr>
            <a:xfrm>
              <a:off x="1046806" y="3273140"/>
              <a:ext cx="4222914" cy="758761"/>
              <a:chOff x="1095057" y="2752927"/>
              <a:chExt cx="4222914" cy="758761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1916906" y="3000375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1828800" y="3264694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5057" y="2956321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2956320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1724566" y="2752927"/>
                <a:ext cx="2686994" cy="355564"/>
                <a:chOff x="2133141" y="2736056"/>
                <a:chExt cx="2976463" cy="440531"/>
              </a:xfrm>
            </p:grpSpPr>
            <p:sp>
              <p:nvSpPr>
                <p:cNvPr id="26" name="Rectangle 25"/>
                <p:cNvSpPr>
                  <a:spLocks noChangeArrowheads="1"/>
                </p:cNvSpPr>
                <p:nvPr/>
              </p:nvSpPr>
              <p:spPr bwMode="auto">
                <a:xfrm>
                  <a:off x="305256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3355789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Rectangle 27"/>
                <p:cNvSpPr>
                  <a:spLocks noChangeArrowheads="1"/>
                </p:cNvSpPr>
                <p:nvPr/>
              </p:nvSpPr>
              <p:spPr bwMode="auto">
                <a:xfrm>
                  <a:off x="3649292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Rectangle 28"/>
                <p:cNvSpPr>
                  <a:spLocks noChangeArrowheads="1"/>
                </p:cNvSpPr>
                <p:nvPr/>
              </p:nvSpPr>
              <p:spPr bwMode="auto">
                <a:xfrm>
                  <a:off x="3952522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9602" y="2736056"/>
                  <a:ext cx="275971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243637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2133141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Rectangle 32"/>
                <p:cNvSpPr>
                  <a:spLocks noChangeArrowheads="1"/>
                </p:cNvSpPr>
                <p:nvPr/>
              </p:nvSpPr>
              <p:spPr bwMode="auto">
                <a:xfrm>
                  <a:off x="4248553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4542056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4845286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026134" y="3165751"/>
                <a:ext cx="2492831" cy="345937"/>
                <a:chOff x="1714838" y="3000375"/>
                <a:chExt cx="2492831" cy="440531"/>
              </a:xfrm>
            </p:grpSpPr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3855244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16"/>
                <p:cNvSpPr>
                  <a:spLocks noChangeArrowheads="1"/>
                </p:cNvSpPr>
                <p:nvPr/>
              </p:nvSpPr>
              <p:spPr bwMode="auto">
                <a:xfrm>
                  <a:off x="3590925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Rectangle 17"/>
                <p:cNvSpPr>
                  <a:spLocks noChangeArrowheads="1"/>
                </p:cNvSpPr>
                <p:nvPr/>
              </p:nvSpPr>
              <p:spPr bwMode="auto">
                <a:xfrm>
                  <a:off x="3326053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3042278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758500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391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411956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/>
              </p:nvSpPr>
              <p:spPr bwMode="auto">
                <a:xfrm>
                  <a:off x="2253204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1969426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4838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" name="TextBox 7"/>
            <p:cNvSpPr txBox="1"/>
            <p:nvPr/>
          </p:nvSpPr>
          <p:spPr>
            <a:xfrm>
              <a:off x="1420579" y="3998224"/>
              <a:ext cx="3228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130" dirty="0" err="1" smtClean="0"/>
                <a:t>Ack</a:t>
              </a:r>
              <a:r>
                <a:rPr lang="en-US" spc="130" dirty="0" smtClean="0"/>
                <a:t> 1  2  3  4  5  5  5  5  5  5</a:t>
              </a:r>
              <a:endParaRPr lang="en-US" spc="130" dirty="0"/>
            </a:p>
          </p:txBody>
        </p:sp>
      </p:grpSp>
    </p:spTree>
    <p:extLst>
      <p:ext uri="{BB962C8B-B14F-4D97-AF65-F5344CB8AC3E}">
        <p14:creationId xmlns:p14="http://schemas.microsoft.com/office/powerpoint/2010/main" val="193759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al 65"/>
          <p:cNvSpPr/>
          <p:nvPr/>
        </p:nvSpPr>
        <p:spPr>
          <a:xfrm>
            <a:off x="2735328" y="3048066"/>
            <a:ext cx="1137202" cy="3532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64512" y="2631965"/>
            <a:ext cx="690082" cy="2123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Recovery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566660" y="1381313"/>
            <a:ext cx="0" cy="2865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32686" y="1381313"/>
            <a:ext cx="0" cy="2865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566660" y="1495867"/>
            <a:ext cx="1083016" cy="1575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73140" y="1715865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73140" y="1983211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573140" y="1602498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73140" y="2766236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560164" y="1885751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566660" y="2145940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566660" y="2413285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553684" y="2696538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15870" y="1494607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15869" y="1762787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15868" y="2016634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715872" y="2542357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715867" y="2279189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82554" y="2895128"/>
            <a:ext cx="907493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14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548439" y="3184217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15872" y="2804786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715866" y="3316867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20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378347" y="3600586"/>
            <a:ext cx="564578" cy="3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 . . 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841376" y="3626532"/>
            <a:ext cx="564578" cy="3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 . . 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782554" y="2128633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06363" y="1858902"/>
            <a:ext cx="18338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Third duplicate ACK, so send 14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839099" y="1217761"/>
            <a:ext cx="18320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Data 14 was lost earlier, but </a:t>
            </a:r>
            <a:r>
              <a:rPr lang="en-US" sz="2000" dirty="0"/>
              <a:t>g</a:t>
            </a:r>
            <a:r>
              <a:rPr lang="en-US" sz="2000" dirty="0" smtClean="0"/>
              <a:t>ot 15 to 20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6658075" y="2686880"/>
            <a:ext cx="21941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Retransmission fills in the hole at 14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06365" y="2615066"/>
            <a:ext cx="1833870" cy="646331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S</a:t>
            </a:r>
            <a:r>
              <a:rPr lang="en-US" sz="2000" dirty="0" smtClean="0"/>
              <a:t>et </a:t>
            </a:r>
            <a:r>
              <a:rPr lang="en-US" sz="2000" dirty="0" err="1" smtClean="0"/>
              <a:t>ssthresh</a:t>
            </a:r>
            <a:r>
              <a:rPr lang="en-US" sz="2000" dirty="0" smtClean="0"/>
              <a:t>, </a:t>
            </a:r>
            <a:r>
              <a:rPr lang="en-US" sz="2000" dirty="0" err="1" smtClean="0"/>
              <a:t>cwnd</a:t>
            </a:r>
            <a:r>
              <a:rPr lang="en-US" sz="2000" dirty="0" smtClean="0"/>
              <a:t> =  </a:t>
            </a:r>
            <a:r>
              <a:rPr lang="en-US" sz="2000" dirty="0" err="1" smtClean="0"/>
              <a:t>cwnd</a:t>
            </a:r>
            <a:r>
              <a:rPr lang="en-US" sz="2000" dirty="0" smtClean="0"/>
              <a:t>/2 </a:t>
            </a:r>
            <a:endParaRPr lang="en-US" sz="20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548439" y="2942553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577623" y="3311457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87037" y="3440349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21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587345" y="3558754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783425" y="3738669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22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94555" y="3323483"/>
            <a:ext cx="2443474" cy="923330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More ACKs advance window; may send segments before jump</a:t>
            </a:r>
            <a:endParaRPr lang="en-US" sz="2000" dirty="0"/>
          </a:p>
        </p:txBody>
      </p:sp>
      <p:cxnSp>
        <p:nvCxnSpPr>
          <p:cNvPr id="39" name="Straight Connector 38"/>
          <p:cNvCxnSpPr>
            <a:stCxn id="53" idx="3"/>
            <a:endCxn id="32" idx="1"/>
          </p:cNvCxnSpPr>
          <p:nvPr/>
        </p:nvCxnSpPr>
        <p:spPr>
          <a:xfrm>
            <a:off x="2440235" y="2182068"/>
            <a:ext cx="275637" cy="5415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6" idx="3"/>
            <a:endCxn id="32" idx="1"/>
          </p:cNvCxnSpPr>
          <p:nvPr/>
        </p:nvCxnSpPr>
        <p:spPr>
          <a:xfrm flipV="1">
            <a:off x="2440235" y="2723607"/>
            <a:ext cx="275637" cy="214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24349" y="3048066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cxnSp>
        <p:nvCxnSpPr>
          <p:cNvPr id="61" name="Straight Connector 60"/>
          <p:cNvCxnSpPr>
            <a:stCxn id="59" idx="3"/>
          </p:cNvCxnSpPr>
          <p:nvPr/>
        </p:nvCxnSpPr>
        <p:spPr>
          <a:xfrm flipV="1">
            <a:off x="2638029" y="3341758"/>
            <a:ext cx="203347" cy="4433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167496" y="3990630"/>
            <a:ext cx="2085440" cy="369332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Exit Fast Recovery</a:t>
            </a:r>
            <a:endParaRPr lang="en-US" sz="2000" dirty="0"/>
          </a:p>
        </p:txBody>
      </p:sp>
      <p:cxnSp>
        <p:nvCxnSpPr>
          <p:cNvPr id="74" name="Straight Connector 73"/>
          <p:cNvCxnSpPr>
            <a:endCxn id="43" idx="0"/>
          </p:cNvCxnSpPr>
          <p:nvPr/>
        </p:nvCxnSpPr>
        <p:spPr>
          <a:xfrm flipH="1" flipV="1">
            <a:off x="3123665" y="3626532"/>
            <a:ext cx="330929" cy="3640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88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 Recovery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 fast retransmit, it repairs a single segment loss quickly and keeps the </a:t>
            </a:r>
            <a:r>
              <a:rPr lang="en-US" cap="small" dirty="0" err="1" smtClean="0"/>
              <a:t>ack</a:t>
            </a:r>
            <a:r>
              <a:rPr lang="en-US" dirty="0" smtClean="0"/>
              <a:t> clock running</a:t>
            </a:r>
          </a:p>
          <a:p>
            <a:pPr lvl="3"/>
            <a:endParaRPr lang="en-US" sz="1300" dirty="0" smtClean="0"/>
          </a:p>
          <a:p>
            <a:r>
              <a:rPr lang="en-US" dirty="0" smtClean="0"/>
              <a:t>This allows us to realize AIMD</a:t>
            </a:r>
          </a:p>
          <a:p>
            <a:pPr lvl="1"/>
            <a:r>
              <a:rPr lang="en-US" dirty="0" smtClean="0"/>
              <a:t>No timeouts or slow-start after loss, just continue with a smaller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4"/>
            <a:endParaRPr lang="en-US" sz="1300" dirty="0" smtClean="0"/>
          </a:p>
          <a:p>
            <a:r>
              <a:rPr lang="en-US" dirty="0" smtClean="0"/>
              <a:t>TCP Reno combines slow-start, fast retransmit and fast recovery</a:t>
            </a:r>
          </a:p>
          <a:p>
            <a:pPr lvl="1"/>
            <a:r>
              <a:rPr lang="en-US" dirty="0" smtClean="0"/>
              <a:t>Multiplicative Decrease is ½ </a:t>
            </a:r>
          </a:p>
        </p:txBody>
      </p:sp>
    </p:spTree>
    <p:extLst>
      <p:ext uri="{BB962C8B-B14F-4D97-AF65-F5344CB8AC3E}">
        <p14:creationId xmlns:p14="http://schemas.microsoft.com/office/powerpoint/2010/main" val="2445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We want TCP to follow an AIMD control law for a good allocation</a:t>
            </a:r>
          </a:p>
          <a:p>
            <a:pPr lvl="4"/>
            <a:endParaRPr lang="en-US" sz="1100" dirty="0" smtClean="0"/>
          </a:p>
          <a:p>
            <a:r>
              <a:rPr lang="en-US" sz="2800" dirty="0" smtClean="0"/>
              <a:t>Sender uses a </a:t>
            </a:r>
            <a:r>
              <a:rPr lang="en-US" sz="2800" u="sng" dirty="0" smtClean="0"/>
              <a:t>congestion window</a:t>
            </a:r>
            <a:r>
              <a:rPr lang="en-US" sz="2800" dirty="0" smtClean="0"/>
              <a:t> or </a:t>
            </a:r>
            <a:r>
              <a:rPr lang="en-US" sz="2800" u="sng" dirty="0" err="1" smtClean="0"/>
              <a:t>cwnd</a:t>
            </a:r>
            <a:r>
              <a:rPr lang="en-US" sz="2800" dirty="0" smtClean="0"/>
              <a:t> to set its rate (≈</a:t>
            </a:r>
            <a:r>
              <a:rPr lang="en-US" sz="2800" dirty="0" err="1" smtClean="0"/>
              <a:t>cwnd</a:t>
            </a:r>
            <a:r>
              <a:rPr lang="en-US" sz="2800" dirty="0" smtClean="0"/>
              <a:t>/RTT)</a:t>
            </a:r>
          </a:p>
          <a:p>
            <a:pPr lvl="4"/>
            <a:endParaRPr lang="en-US" sz="1100" dirty="0" smtClean="0"/>
          </a:p>
          <a:p>
            <a:r>
              <a:rPr lang="en-US" sz="2800" dirty="0" smtClean="0"/>
              <a:t>Sender uses packet loss as the network congestion signal</a:t>
            </a:r>
          </a:p>
          <a:p>
            <a:pPr lvl="4"/>
            <a:endParaRPr lang="en-US" sz="1100" dirty="0" smtClean="0"/>
          </a:p>
          <a:p>
            <a:r>
              <a:rPr lang="en-US" sz="2800" dirty="0" smtClean="0"/>
              <a:t>Need TCP to work across a very     large range of rates and RTTs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853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5069"/>
          <a:stretch>
            <a:fillRect/>
          </a:stretch>
        </p:blipFill>
        <p:spPr bwMode="auto">
          <a:xfrm>
            <a:off x="312703" y="1179965"/>
            <a:ext cx="8362950" cy="349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54281" y="3006798"/>
            <a:ext cx="2629003" cy="276999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MD of ½ , no slow-start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12795" y="2233370"/>
            <a:ext cx="1156068" cy="553998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ACK clock running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145806" y="1210688"/>
            <a:ext cx="1688663" cy="276999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TCP </a:t>
            </a:r>
            <a:r>
              <a:rPr lang="en-US" sz="2000" dirty="0" err="1" smtClean="0"/>
              <a:t>sawtooth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588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Reno, </a:t>
            </a:r>
            <a:r>
              <a:rPr lang="en-US" dirty="0" err="1" smtClean="0"/>
              <a:t>NewReno</a:t>
            </a:r>
            <a:r>
              <a:rPr lang="en-US" dirty="0" smtClean="0"/>
              <a:t>, and SACK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Reno can repair one loss per RTT</a:t>
            </a:r>
          </a:p>
          <a:p>
            <a:pPr lvl="1"/>
            <a:r>
              <a:rPr lang="en-US" dirty="0" smtClean="0"/>
              <a:t>Multiple losses cause a timeout</a:t>
            </a:r>
          </a:p>
          <a:p>
            <a:pPr lvl="6"/>
            <a:endParaRPr lang="en-US" sz="1300" dirty="0" smtClean="0"/>
          </a:p>
          <a:p>
            <a:r>
              <a:rPr lang="en-US" dirty="0" err="1" smtClean="0"/>
              <a:t>NewReno</a:t>
            </a:r>
            <a:r>
              <a:rPr lang="en-US" dirty="0" smtClean="0"/>
              <a:t> further refines ACK heuristics</a:t>
            </a:r>
          </a:p>
          <a:p>
            <a:pPr lvl="1"/>
            <a:r>
              <a:rPr lang="en-US" dirty="0" smtClean="0"/>
              <a:t>Repairs multiple losses without timeout</a:t>
            </a:r>
          </a:p>
          <a:p>
            <a:pPr lvl="6"/>
            <a:endParaRPr lang="en-US" sz="1300" dirty="0" smtClean="0"/>
          </a:p>
          <a:p>
            <a:r>
              <a:rPr lang="en-US" dirty="0" smtClean="0"/>
              <a:t>SACK is a better idea</a:t>
            </a:r>
          </a:p>
          <a:p>
            <a:pPr lvl="1"/>
            <a:r>
              <a:rPr lang="en-US" dirty="0" smtClean="0"/>
              <a:t>Receiver sends ACK ranges so sender    can retransmit without guesswork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0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routers can help hosts to  avoid congestion</a:t>
            </a:r>
          </a:p>
          <a:p>
            <a:pPr lvl="1"/>
            <a:r>
              <a:rPr lang="en-US" sz="2400" dirty="0" smtClean="0"/>
              <a:t>Explicit Congestion Notification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5021" y="3020222"/>
            <a:ext cx="3966767" cy="894615"/>
            <a:chOff x="1302571" y="3156743"/>
            <a:chExt cx="3966767" cy="894615"/>
          </a:xfrm>
        </p:grpSpPr>
        <p:cxnSp>
          <p:nvCxnSpPr>
            <p:cNvPr id="36" name="Straight Connector 35"/>
            <p:cNvCxnSpPr>
              <a:stCxn id="37" idx="3"/>
            </p:cNvCxnSpPr>
            <p:nvPr/>
          </p:nvCxnSpPr>
          <p:spPr>
            <a:xfrm>
              <a:off x="2048542" y="3815354"/>
              <a:ext cx="2640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Picture 3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571" y="3633038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8" name="Straight Arrow Connector 37"/>
            <p:cNvCxnSpPr>
              <a:stCxn id="39" idx="3"/>
            </p:cNvCxnSpPr>
            <p:nvPr/>
          </p:nvCxnSpPr>
          <p:spPr>
            <a:xfrm>
              <a:off x="4223236" y="3516236"/>
              <a:ext cx="28069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665727" y="3399434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900817" y="3321842"/>
              <a:ext cx="3513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!!</a:t>
              </a:r>
              <a:endParaRPr lang="en-US" sz="2000" dirty="0"/>
            </a:p>
          </p:txBody>
        </p:sp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7453" y="3583151"/>
              <a:ext cx="807968" cy="468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3367" y="364110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7147" y="3156743"/>
              <a:ext cx="668580" cy="596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8" name="Straight Arrow Connector 27"/>
            <p:cNvCxnSpPr>
              <a:stCxn id="29" idx="3"/>
            </p:cNvCxnSpPr>
            <p:nvPr/>
          </p:nvCxnSpPr>
          <p:spPr>
            <a:xfrm>
              <a:off x="2678060" y="3521897"/>
              <a:ext cx="28069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120551" y="3405095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Avoidance vs. Control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Classic TCP drives the network into congestion and then recovers</a:t>
            </a:r>
          </a:p>
          <a:p>
            <a:pPr lvl="1"/>
            <a:r>
              <a:rPr lang="en-US" dirty="0" smtClean="0"/>
              <a:t>Needs to see loss to slow down</a:t>
            </a:r>
          </a:p>
          <a:p>
            <a:r>
              <a:rPr lang="en-US" dirty="0" smtClean="0"/>
              <a:t>Would be better to use the network but avoid congestion altogether!</a:t>
            </a:r>
          </a:p>
          <a:p>
            <a:pPr lvl="1"/>
            <a:r>
              <a:rPr lang="en-US" dirty="0" smtClean="0"/>
              <a:t>Reduces loss and delay</a:t>
            </a:r>
          </a:p>
          <a:p>
            <a:pPr lvl="5"/>
            <a:endParaRPr lang="en-US" sz="1200" dirty="0" smtClean="0"/>
          </a:p>
          <a:p>
            <a:r>
              <a:rPr lang="en-US" dirty="0" smtClean="0"/>
              <a:t>But how can we do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7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Signals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Delay and router signals can let us avoid congestion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749429"/>
              </p:ext>
            </p:extLst>
          </p:nvPr>
        </p:nvGraphicFramePr>
        <p:xfrm>
          <a:off x="773349" y="1842177"/>
          <a:ext cx="759730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807"/>
                <a:gridCol w="2618903"/>
                <a:gridCol w="3443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Signal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Example Protocol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Pros / Cons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loss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Classic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TCP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Cubic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 (Linux)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Hard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to get wrong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Hear about congestion late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delay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Compound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TCP (Windows)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about congestion early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Need to infer congestion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Router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TCPs with Explicit Congestion Notification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Hear about congestion early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Require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router support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77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(Explicit Congestion Notification)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Router detects the onset of congestion via its queue</a:t>
            </a:r>
          </a:p>
          <a:p>
            <a:pPr lvl="1"/>
            <a:r>
              <a:rPr lang="en-US" sz="2400" dirty="0" smtClean="0"/>
              <a:t>When congested, it </a:t>
            </a:r>
            <a:r>
              <a:rPr lang="en-US" sz="2400" u="sng" dirty="0" smtClean="0"/>
              <a:t>marks</a:t>
            </a:r>
            <a:r>
              <a:rPr lang="en-US" sz="2400" dirty="0" smtClean="0"/>
              <a:t> affected packets (IP header)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636" y="2375561"/>
            <a:ext cx="8338728" cy="175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277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Marked packets arrive at receiver; treated as loss</a:t>
            </a:r>
          </a:p>
          <a:p>
            <a:pPr lvl="1"/>
            <a:r>
              <a:rPr lang="en-US" sz="2400" dirty="0" smtClean="0"/>
              <a:t>TCP receiver reliably informs TCP sender of the congestion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636" y="2375561"/>
            <a:ext cx="8338728" cy="175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55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Advantages:</a:t>
            </a:r>
          </a:p>
          <a:p>
            <a:pPr lvl="1"/>
            <a:r>
              <a:rPr lang="en-US" sz="2400" dirty="0" smtClean="0"/>
              <a:t>Routers deliver clear signal to hosts</a:t>
            </a:r>
          </a:p>
          <a:p>
            <a:pPr lvl="1"/>
            <a:r>
              <a:rPr lang="en-US" sz="2400" dirty="0" smtClean="0"/>
              <a:t>Congestion is detected early, no loss</a:t>
            </a:r>
          </a:p>
          <a:p>
            <a:pPr lvl="1"/>
            <a:r>
              <a:rPr lang="en-US" sz="2400" dirty="0" smtClean="0"/>
              <a:t>No extra packets need to be sent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Disadvantages:</a:t>
            </a:r>
          </a:p>
          <a:p>
            <a:pPr lvl="1"/>
            <a:r>
              <a:rPr lang="en-US" sz="2400" dirty="0" smtClean="0"/>
              <a:t>Routers and hosts must be upgraded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86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Startup 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to quickly near the right rate, </a:t>
            </a:r>
            <a:r>
              <a:rPr lang="en-US" sz="2800" dirty="0" err="1" smtClean="0"/>
              <a:t>cwnd</a:t>
            </a:r>
            <a:r>
              <a:rPr lang="en-US" baseline="-25000" dirty="0" err="1" smtClean="0"/>
              <a:t>IDEAL</a:t>
            </a:r>
            <a:r>
              <a:rPr lang="en-US" sz="2800" dirty="0" smtClean="0"/>
              <a:t>, but it varies greatly</a:t>
            </a:r>
          </a:p>
          <a:p>
            <a:pPr lvl="1"/>
            <a:r>
              <a:rPr lang="en-US" sz="2400" dirty="0" smtClean="0"/>
              <a:t>Fixed sliding window doesn’t adapt and is rough on the network (loss!) </a:t>
            </a:r>
          </a:p>
          <a:p>
            <a:pPr lvl="1"/>
            <a:r>
              <a:rPr lang="en-US" sz="2400" dirty="0" smtClean="0"/>
              <a:t>AI with small bursts adapts </a:t>
            </a:r>
            <a:r>
              <a:rPr lang="en-US" sz="2400" dirty="0" err="1" smtClean="0"/>
              <a:t>cwnd</a:t>
            </a:r>
            <a:r>
              <a:rPr lang="en-US" sz="2400" dirty="0" smtClean="0"/>
              <a:t> gently to the network, but might take a long time to become efficient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78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Slow-Start Solution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Start by doubling </a:t>
            </a:r>
            <a:r>
              <a:rPr lang="en-US" sz="2800" dirty="0" err="1" smtClean="0"/>
              <a:t>cwnd</a:t>
            </a:r>
            <a:r>
              <a:rPr lang="en-US" sz="2800" dirty="0" smtClean="0"/>
              <a:t> every RTT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Exponential growth (1, 2, 4, 8, 16, …)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Start slow, quickly reach large values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081895" y="2364271"/>
            <a:ext cx="3859760" cy="2148864"/>
            <a:chOff x="1081895" y="2364271"/>
            <a:chExt cx="3859760" cy="2148864"/>
          </a:xfrm>
        </p:grpSpPr>
        <p:pic>
          <p:nvPicPr>
            <p:cNvPr id="28" name="Picture 2" descr="http://upload.wikimedia.org/wikipedia/commons/thumb/d/d0/Exponential_function.svg/500px-Exponential_function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574"/>
            <a:stretch/>
          </p:blipFill>
          <p:spPr bwMode="auto">
            <a:xfrm>
              <a:off x="1528067" y="2429934"/>
              <a:ext cx="1925252" cy="2025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" name="Straight Connector 28"/>
            <p:cNvCxnSpPr/>
            <p:nvPr/>
          </p:nvCxnSpPr>
          <p:spPr>
            <a:xfrm flipV="1">
              <a:off x="1746052" y="3610015"/>
              <a:ext cx="2762282" cy="77997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078742" y="2440223"/>
              <a:ext cx="71459" cy="263053"/>
            </a:xfrm>
            <a:prstGeom prst="line">
              <a:avLst/>
            </a:prstGeom>
            <a:ln w="1905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1746052" y="2429934"/>
              <a:ext cx="164200" cy="196005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1631936" y="4513133"/>
              <a:ext cx="3309719" cy="2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1631936" y="2364271"/>
              <a:ext cx="0" cy="214886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631936" y="2609381"/>
              <a:ext cx="33097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869728" y="3610015"/>
              <a:ext cx="426917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AI</a:t>
              </a:r>
              <a:endParaRPr lang="en-US" sz="2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49245" y="2654247"/>
              <a:ext cx="782623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Fixed</a:t>
              </a:r>
              <a:endParaRPr lang="en-US" sz="2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83186" y="4066294"/>
              <a:ext cx="7537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379991" y="3218684"/>
              <a:ext cx="1833131" cy="4293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Window (</a:t>
              </a:r>
              <a:r>
                <a:rPr lang="en-US" sz="2000" dirty="0" err="1" smtClean="0"/>
                <a:t>cwnd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05403" y="3209904"/>
              <a:ext cx="1329253" cy="400111"/>
            </a:xfrm>
            <a:prstGeom prst="rect">
              <a:avLst/>
            </a:prstGeom>
            <a:solidFill>
              <a:srgbClr val="FFEBFB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Slow-start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6673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Slow-Start Solution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Eventually packet loss will occur when the network is congested</a:t>
            </a:r>
          </a:p>
          <a:p>
            <a:pPr lvl="1"/>
            <a:r>
              <a:rPr lang="en-US" dirty="0" smtClean="0"/>
              <a:t>Loss timeout tells us </a:t>
            </a:r>
            <a:r>
              <a:rPr lang="en-US" dirty="0" err="1" smtClean="0"/>
              <a:t>cwnd</a:t>
            </a:r>
            <a:r>
              <a:rPr lang="en-US" dirty="0" smtClean="0"/>
              <a:t> is too large</a:t>
            </a:r>
          </a:p>
          <a:p>
            <a:pPr lvl="1"/>
            <a:r>
              <a:rPr lang="en-US" dirty="0" smtClean="0"/>
              <a:t>Next time, switch to AI beforehand</a:t>
            </a:r>
          </a:p>
          <a:p>
            <a:pPr lvl="1"/>
            <a:r>
              <a:rPr lang="en-US" dirty="0" smtClean="0"/>
              <a:t>Slowly adapt </a:t>
            </a:r>
            <a:r>
              <a:rPr lang="en-US" dirty="0" err="1" smtClean="0"/>
              <a:t>cwnd</a:t>
            </a:r>
            <a:r>
              <a:rPr lang="en-US" dirty="0" smtClean="0"/>
              <a:t> near right value</a:t>
            </a:r>
          </a:p>
          <a:p>
            <a:pPr lvl="4"/>
            <a:endParaRPr lang="en-US" sz="1400" dirty="0" smtClean="0"/>
          </a:p>
          <a:p>
            <a:r>
              <a:rPr lang="en-US" dirty="0" smtClean="0"/>
              <a:t>In terms of </a:t>
            </a:r>
            <a:r>
              <a:rPr lang="en-US" dirty="0" err="1" smtClean="0"/>
              <a:t>cwnd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Expect loss for </a:t>
            </a:r>
            <a:r>
              <a:rPr lang="en-US" dirty="0" err="1" smtClean="0"/>
              <a:t>cwnd</a:t>
            </a:r>
            <a:r>
              <a:rPr lang="en-US" sz="3300" baseline="-25000" dirty="0" err="1" smtClean="0"/>
              <a:t>C</a:t>
            </a:r>
            <a:r>
              <a:rPr lang="en-US" dirty="0" smtClean="0"/>
              <a:t> ≈ 2BD+queue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ssthresh</a:t>
            </a:r>
            <a:r>
              <a:rPr lang="en-US" dirty="0" smtClean="0"/>
              <a:t> = </a:t>
            </a:r>
            <a:r>
              <a:rPr lang="en-US" dirty="0" err="1" smtClean="0"/>
              <a:t>cwnd</a:t>
            </a:r>
            <a:r>
              <a:rPr lang="en-US" baseline="-25000" dirty="0" err="1"/>
              <a:t>C</a:t>
            </a:r>
            <a:r>
              <a:rPr lang="en-US" dirty="0" smtClean="0"/>
              <a:t>/2 to switch to AI</a:t>
            </a:r>
          </a:p>
        </p:txBody>
      </p:sp>
    </p:spTree>
    <p:extLst>
      <p:ext uri="{BB962C8B-B14F-4D97-AF65-F5344CB8AC3E}">
        <p14:creationId xmlns:p14="http://schemas.microsoft.com/office/powerpoint/2010/main" val="279875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Slow-Start Solution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Combined behavior, after first time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Most time spend near right value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05084" y="1753997"/>
            <a:ext cx="5300762" cy="2856418"/>
            <a:chOff x="458012" y="1656717"/>
            <a:chExt cx="5300762" cy="2856418"/>
          </a:xfrm>
        </p:grpSpPr>
        <p:pic>
          <p:nvPicPr>
            <p:cNvPr id="7" name="Picture 2" descr="http://upload.wikimedia.org/wikipedia/commons/thumb/d/d0/Exponential_function.svg/500px-Exponential_function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574"/>
            <a:stretch/>
          </p:blipFill>
          <p:spPr bwMode="auto">
            <a:xfrm>
              <a:off x="1528067" y="2429934"/>
              <a:ext cx="1925252" cy="2025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 flipV="1">
              <a:off x="1746052" y="3610015"/>
              <a:ext cx="2762282" cy="77997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078742" y="2440223"/>
              <a:ext cx="71459" cy="263053"/>
            </a:xfrm>
            <a:prstGeom prst="line">
              <a:avLst/>
            </a:prstGeom>
            <a:ln w="1905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746052" y="2429934"/>
              <a:ext cx="164200" cy="196005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31936" y="4513135"/>
              <a:ext cx="412683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631936" y="1857983"/>
              <a:ext cx="0" cy="265514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889184" y="3571103"/>
              <a:ext cx="426917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AI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9245" y="2654247"/>
              <a:ext cx="782623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Fixed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14333" y="4113025"/>
              <a:ext cx="7537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3196" y="1656717"/>
              <a:ext cx="10572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Window</a:t>
              </a:r>
              <a:endParaRPr lang="en-US" sz="2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82111" y="2364271"/>
              <a:ext cx="504684" cy="854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631936" y="2609381"/>
              <a:ext cx="403612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638416" y="3218997"/>
              <a:ext cx="40296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905776" y="2439026"/>
              <a:ext cx="2762282" cy="779971"/>
            </a:xfrm>
            <a:prstGeom prst="line">
              <a:avLst/>
            </a:prstGeom>
            <a:ln w="1905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631935" y="2067891"/>
              <a:ext cx="40361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73403" y="3030900"/>
              <a:ext cx="10552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/>
                <a:t>ssthresh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3656" y="1892953"/>
              <a:ext cx="85472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/>
                <a:t>cwnd</a:t>
              </a:r>
              <a:r>
                <a:rPr lang="en-US" sz="2400" baseline="-25000" dirty="0" err="1" smtClean="0"/>
                <a:t>C</a:t>
              </a:r>
              <a:endParaRPr lang="en-US" sz="2400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8012" y="2411039"/>
              <a:ext cx="122764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/>
                <a:t>cwnd</a:t>
              </a:r>
              <a:r>
                <a:rPr lang="en-US" sz="2400" baseline="-25000" dirty="0" err="1" smtClean="0"/>
                <a:t>IDEAL</a:t>
              </a:r>
              <a:endParaRPr lang="en-US" sz="2400" baseline="-250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69728" y="2703276"/>
              <a:ext cx="638606" cy="307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08640" y="2703999"/>
              <a:ext cx="89287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AI phase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37307" y="3404250"/>
              <a:ext cx="1329253" cy="400111"/>
            </a:xfrm>
            <a:prstGeom prst="rect">
              <a:avLst/>
            </a:prstGeom>
            <a:solidFill>
              <a:srgbClr val="FFEBFB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Slow-start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218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Slow-Start (Doubling) Timeline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4128" b="4128"/>
          <a:stretch>
            <a:fillRect/>
          </a:stretch>
        </p:blipFill>
        <p:spPr bwMode="auto">
          <a:xfrm>
            <a:off x="961619" y="1209149"/>
            <a:ext cx="7181850" cy="34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7474" y="2723991"/>
            <a:ext cx="186771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Increment </a:t>
            </a:r>
            <a:r>
              <a:rPr lang="en-US" sz="2000" dirty="0" err="1" smtClean="0"/>
              <a:t>cwnd</a:t>
            </a:r>
            <a:r>
              <a:rPr lang="en-US" sz="2000" dirty="0" smtClean="0"/>
              <a:t> by 1 packet for each ACK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4023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Increase Timeline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50" b="2756"/>
          <a:stretch>
            <a:fillRect/>
          </a:stretch>
        </p:blipFill>
        <p:spPr bwMode="auto">
          <a:xfrm>
            <a:off x="1611106" y="1028294"/>
            <a:ext cx="6227763" cy="362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7472" y="2723991"/>
            <a:ext cx="23443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Increment </a:t>
            </a:r>
            <a:r>
              <a:rPr lang="en-US" sz="2000" dirty="0" err="1" smtClean="0"/>
              <a:t>cwnd</a:t>
            </a:r>
            <a:r>
              <a:rPr lang="en-US" sz="2000" dirty="0" smtClean="0"/>
              <a:t> by 1 packet every </a:t>
            </a:r>
            <a:r>
              <a:rPr lang="en-US" sz="2000" dirty="0" err="1" smtClean="0"/>
              <a:t>cwnd</a:t>
            </a:r>
            <a:r>
              <a:rPr lang="en-US" sz="2000" dirty="0" smtClean="0"/>
              <a:t> ACKs (or 1 RTT)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630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Tahoe (Implementation)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Initial slow-start (doubling) phase</a:t>
            </a:r>
          </a:p>
          <a:p>
            <a:pPr lvl="1"/>
            <a:r>
              <a:rPr lang="en-US" dirty="0" smtClean="0"/>
              <a:t>Start with </a:t>
            </a:r>
            <a:r>
              <a:rPr lang="en-US" dirty="0" err="1" smtClean="0"/>
              <a:t>cwnd</a:t>
            </a:r>
            <a:r>
              <a:rPr lang="en-US" dirty="0" smtClean="0"/>
              <a:t> = 1 (or small value)</a:t>
            </a:r>
          </a:p>
          <a:p>
            <a:pPr lvl="1"/>
            <a:r>
              <a:rPr lang="en-US" dirty="0" err="1" smtClean="0"/>
              <a:t>cwnd</a:t>
            </a:r>
            <a:r>
              <a:rPr lang="en-US" dirty="0" smtClean="0"/>
              <a:t> += 1 packet per </a:t>
            </a:r>
            <a:r>
              <a:rPr lang="en-US" cap="small" dirty="0" err="1" smtClean="0"/>
              <a:t>ack</a:t>
            </a:r>
            <a:endParaRPr lang="en-US" cap="small" dirty="0" smtClean="0"/>
          </a:p>
          <a:p>
            <a:pPr lvl="4"/>
            <a:endParaRPr lang="en-US" sz="1800" dirty="0" smtClean="0"/>
          </a:p>
          <a:p>
            <a:r>
              <a:rPr lang="en-US" dirty="0" smtClean="0"/>
              <a:t>Later Additive Increase phase</a:t>
            </a:r>
          </a:p>
          <a:p>
            <a:pPr lvl="1"/>
            <a:r>
              <a:rPr lang="en-US" dirty="0" err="1"/>
              <a:t>cwnd</a:t>
            </a:r>
            <a:r>
              <a:rPr lang="en-US" dirty="0"/>
              <a:t> += </a:t>
            </a:r>
            <a:r>
              <a:rPr lang="en-US" dirty="0" smtClean="0"/>
              <a:t>1/</a:t>
            </a:r>
            <a:r>
              <a:rPr lang="en-US" dirty="0" err="1" smtClean="0"/>
              <a:t>cwnd</a:t>
            </a:r>
            <a:r>
              <a:rPr lang="en-US" dirty="0" smtClean="0"/>
              <a:t> packets </a:t>
            </a:r>
            <a:r>
              <a:rPr lang="en-US" dirty="0"/>
              <a:t>per </a:t>
            </a:r>
            <a:r>
              <a:rPr lang="en-US" cap="small" dirty="0" err="1"/>
              <a:t>ack</a:t>
            </a:r>
            <a:endParaRPr lang="en-US" cap="small" dirty="0"/>
          </a:p>
          <a:p>
            <a:pPr lvl="1"/>
            <a:r>
              <a:rPr lang="en-US" dirty="0" smtClean="0"/>
              <a:t>Roughly adds 1 packet per RTT</a:t>
            </a:r>
          </a:p>
          <a:p>
            <a:pPr lvl="4"/>
            <a:endParaRPr lang="en-US" sz="1800" dirty="0"/>
          </a:p>
          <a:p>
            <a:r>
              <a:rPr lang="en-US" dirty="0" smtClean="0"/>
              <a:t>Switching threshold (initially infinity)</a:t>
            </a:r>
          </a:p>
          <a:p>
            <a:pPr lvl="1"/>
            <a:r>
              <a:rPr lang="en-US" dirty="0" smtClean="0"/>
              <a:t>Switch to AI when </a:t>
            </a:r>
            <a:r>
              <a:rPr lang="en-US" dirty="0" err="1" smtClean="0"/>
              <a:t>cwnd</a:t>
            </a:r>
            <a:r>
              <a:rPr lang="en-US" dirty="0" smtClean="0"/>
              <a:t> &gt; </a:t>
            </a:r>
            <a:r>
              <a:rPr lang="en-US" dirty="0" err="1" smtClean="0"/>
              <a:t>ssthresh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ssthresh</a:t>
            </a:r>
            <a:r>
              <a:rPr lang="en-US" dirty="0" smtClean="0"/>
              <a:t> = </a:t>
            </a:r>
            <a:r>
              <a:rPr lang="en-US" dirty="0" err="1" smtClean="0"/>
              <a:t>cwnd</a:t>
            </a:r>
            <a:r>
              <a:rPr lang="en-US" dirty="0" smtClean="0"/>
              <a:t>/2 after loss</a:t>
            </a:r>
          </a:p>
          <a:p>
            <a:pPr lvl="1"/>
            <a:r>
              <a:rPr lang="en-US" dirty="0" smtClean="0"/>
              <a:t>Begin with slow-start after timeout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4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76981</TotalTime>
  <Words>1407</Words>
  <Application>Microsoft Macintosh PowerPoint</Application>
  <PresentationFormat>On-screen Show (16:9)</PresentationFormat>
  <Paragraphs>289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Topic</vt:lpstr>
      <vt:lpstr>Recall</vt:lpstr>
      <vt:lpstr>TCP Startup Problem</vt:lpstr>
      <vt:lpstr>Slow-Start Solution</vt:lpstr>
      <vt:lpstr>Slow-Start Solution (2)</vt:lpstr>
      <vt:lpstr>Slow-Start Solution (3)</vt:lpstr>
      <vt:lpstr>Slow-Start (Doubling) Timeline</vt:lpstr>
      <vt:lpstr>Additive Increase Timeline</vt:lpstr>
      <vt:lpstr>TCP Tahoe (Implementation)</vt:lpstr>
      <vt:lpstr>Timeout Misfortunes</vt:lpstr>
      <vt:lpstr>Topic</vt:lpstr>
      <vt:lpstr>Inferring Loss from ACKs</vt:lpstr>
      <vt:lpstr>Fast Retransmit</vt:lpstr>
      <vt:lpstr>Fast Retransmit (2)</vt:lpstr>
      <vt:lpstr>Fast Retransmit (3)</vt:lpstr>
      <vt:lpstr>Inferring Non-Loss from ACKs</vt:lpstr>
      <vt:lpstr>Fast Recovery</vt:lpstr>
      <vt:lpstr>Fast Recovery (2)</vt:lpstr>
      <vt:lpstr>Fast Recovery (3)</vt:lpstr>
      <vt:lpstr>TCP Reno</vt:lpstr>
      <vt:lpstr>TCP Reno, NewReno, and SACK</vt:lpstr>
      <vt:lpstr>Topic</vt:lpstr>
      <vt:lpstr>Congestion Avoidance vs. Control</vt:lpstr>
      <vt:lpstr>Feedback Signals</vt:lpstr>
      <vt:lpstr>ECN (Explicit Congestion Notification)</vt:lpstr>
      <vt:lpstr>ECN (2)</vt:lpstr>
      <vt:lpstr>ECN (3)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157</cp:revision>
  <cp:lastPrinted>2013-03-01T17:29:04Z</cp:lastPrinted>
  <dcterms:created xsi:type="dcterms:W3CDTF">2012-10-22T20:55:18Z</dcterms:created>
  <dcterms:modified xsi:type="dcterms:W3CDTF">2013-12-02T20:14:59Z</dcterms:modified>
</cp:coreProperties>
</file>