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22" r:id="rId3"/>
    <p:sldId id="319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B"/>
    <a:srgbClr val="FFE1F9"/>
    <a:srgbClr val="D2D2D2"/>
    <a:srgbClr val="FFE7FA"/>
    <a:srgbClr val="FFB8F2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6639" autoAdjust="0"/>
  </p:normalViewPr>
  <p:slideViewPr>
    <p:cSldViewPr snapToGrid="0" snapToObjects="1">
      <p:cViewPr>
        <p:scale>
          <a:sx n="91" d="100"/>
          <a:sy n="91" d="100"/>
        </p:scale>
        <p:origin x="-1232" y="-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www.root-servers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#7-4. Spell</a:t>
            </a:r>
            <a:r>
              <a:rPr lang="en-US" baseline="0" dirty="0" smtClean="0"/>
              <a:t> out name robot.cs.washington.edu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figures #7-4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#10-88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#10-88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#10-88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 via http://www.google.com/permissions/geoguidelines.html and</a:t>
            </a:r>
            <a:r>
              <a:rPr lang="en-US" baseline="0" dirty="0" smtClean="0"/>
              <a:t> root-servers.org:</a:t>
            </a:r>
          </a:p>
          <a:p>
            <a:endParaRPr lang="en-US" baseline="0" dirty="0" smtClean="0"/>
          </a:p>
          <a:p>
            <a:r>
              <a:rPr lang="en-US" dirty="0" smtClean="0"/>
              <a:t>bmanning@vacation.karoshi.com </a:t>
            </a:r>
          </a:p>
          <a:p>
            <a:r>
              <a:rPr lang="en-US" dirty="0" smtClean="0"/>
              <a:t>7:42 PM (16 hours ago)</a:t>
            </a:r>
            <a:endParaRPr lang="en-US" dirty="0" smtClean="0">
              <a:effectLst/>
            </a:endParaRPr>
          </a:p>
          <a:p>
            <a:r>
              <a:rPr lang="en-US" dirty="0" smtClean="0"/>
              <a:t>to me, comments </a:t>
            </a:r>
          </a:p>
          <a:p>
            <a:r>
              <a:rPr lang="en-US" dirty="0" smtClean="0"/>
              <a:t>the map is dynamic, so if you do take a snapshot, please ensure correct attribution</a:t>
            </a:r>
            <a:br>
              <a:rPr lang="en-US" dirty="0" smtClean="0"/>
            </a:br>
            <a:r>
              <a:rPr lang="en-US" dirty="0" smtClean="0"/>
              <a:t>and timestamp.  clearly note that the data was a snapshot in time and does not</a:t>
            </a:r>
            <a:br>
              <a:rPr lang="en-US" dirty="0" smtClean="0"/>
            </a:br>
            <a:r>
              <a:rPr lang="en-US" dirty="0" smtClean="0"/>
              <a:t>represent current deployment.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/bill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I'd like your permission to use the map at </a:t>
            </a:r>
            <a:r>
              <a:rPr lang="en-US" dirty="0" smtClean="0">
                <a:hlinkClick r:id="rId3"/>
              </a:rPr>
              <a:t>http://www.root-servers.org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&gt; slides and videos as part of a Course </a:t>
            </a:r>
            <a:r>
              <a:rPr lang="en-US" dirty="0" err="1" smtClean="0"/>
              <a:t>course</a:t>
            </a:r>
            <a:r>
              <a:rPr lang="en-US" dirty="0" smtClean="0"/>
              <a:t> "Introduction to Computer</a:t>
            </a:r>
            <a:br>
              <a:rPr lang="en-US" dirty="0" smtClean="0"/>
            </a:br>
            <a:r>
              <a:rPr lang="en-US" dirty="0" smtClean="0"/>
              <a:t>&gt; Networks" that is used online and at universities.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Is that OK?</a:t>
            </a:r>
            <a:br>
              <a:rPr lang="en-US" dirty="0" smtClean="0"/>
            </a:b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&gt; Thanks,</a:t>
            </a:r>
            <a:br>
              <a:rPr lang="en-US" smtClean="0"/>
            </a:b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&gt; 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227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227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876550"/>
            <a:ext cx="4525887" cy="936190"/>
            <a:chOff x="1204264" y="3301954"/>
            <a:chExt cx="4525887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400391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202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61" r:id="rId5"/>
    <p:sldLayoutId id="2147483666" r:id="rId6"/>
    <p:sldLayoutId id="2147483649" r:id="rId7"/>
    <p:sldLayoutId id="2147483650" r:id="rId8"/>
    <p:sldLayoutId id="2147483663" r:id="rId9"/>
    <p:sldLayoutId id="2147483651" r:id="rId10"/>
    <p:sldLayoutId id="2147483652" r:id="rId11"/>
    <p:sldLayoutId id="2147483667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Application layer protocols are often part of an “app”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But don’t need a GUI, e.g., DNS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0513" y="2655687"/>
            <a:ext cx="2984950" cy="1813652"/>
            <a:chOff x="714703" y="2655687"/>
            <a:chExt cx="2984950" cy="1813652"/>
          </a:xfrm>
        </p:grpSpPr>
        <p:grpSp>
          <p:nvGrpSpPr>
            <p:cNvPr id="9" name="Group 8"/>
            <p:cNvGrpSpPr/>
            <p:nvPr/>
          </p:nvGrpSpPr>
          <p:grpSpPr>
            <a:xfrm>
              <a:off x="2075123" y="2655687"/>
              <a:ext cx="1314450" cy="1747354"/>
              <a:chOff x="7715250" y="1790700"/>
              <a:chExt cx="1314450" cy="207738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715250" y="1790700"/>
                <a:ext cx="1314450" cy="81915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848600" y="2613068"/>
                <a:ext cx="1066800" cy="4250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095126" y="2628420"/>
                <a:ext cx="573747" cy="365909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848600" y="3017936"/>
                <a:ext cx="1066800" cy="425077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191081" y="3033288"/>
                <a:ext cx="381835" cy="36590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tIns="0" bIns="0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848600" y="3443012"/>
                <a:ext cx="1066800" cy="425077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932998" y="3458364"/>
                <a:ext cx="898003" cy="36590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tIns="0" bIns="0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847657" y="2187991"/>
                <a:ext cx="1066800" cy="4250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016194" y="2248846"/>
                <a:ext cx="731611" cy="365909"/>
              </a:xfrm>
              <a:prstGeom prst="rect">
                <a:avLst/>
              </a:prstGeom>
              <a:noFill/>
            </p:spPr>
            <p:txBody>
              <a:bodyPr wrap="none" tIns="0" bIns="0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093299" y="1803420"/>
                <a:ext cx="577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app</a:t>
                </a:r>
                <a:endParaRPr lang="en-US" sz="2000" dirty="0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4703" y="3344699"/>
              <a:ext cx="29849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36923" y="3454643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OS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498" y="2827347"/>
              <a:ext cx="123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User-level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903" y="4069229"/>
              <a:ext cx="707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(NIC)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310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Namespace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Hierarchical, starting from “.” (dot, typically omitted)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40842"/>
            <a:ext cx="7772400" cy="3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2490279" y="4544846"/>
            <a:ext cx="341841" cy="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2120" y="4360180"/>
            <a:ext cx="28257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TLDs (Top-Level Domains)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Run by ICANN (Internet Corp. for Assigned Names and Numbers)</a:t>
            </a:r>
          </a:p>
          <a:p>
            <a:pPr lvl="1"/>
            <a:r>
              <a:rPr lang="en-US" dirty="0" smtClean="0"/>
              <a:t>Starting in ‘98; naming is financial, political, and international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4"/>
            <a:endParaRPr lang="en-US" sz="1600" dirty="0" smtClean="0"/>
          </a:p>
          <a:p>
            <a:r>
              <a:rPr lang="en-US" dirty="0" smtClean="0"/>
              <a:t>22+ generic TLDs</a:t>
            </a:r>
          </a:p>
          <a:p>
            <a:pPr lvl="1"/>
            <a:r>
              <a:rPr lang="en-US" dirty="0" smtClean="0"/>
              <a:t>Initially .com, .</a:t>
            </a:r>
            <a:r>
              <a:rPr lang="en-US" dirty="0" err="1" smtClean="0"/>
              <a:t>edu</a:t>
            </a:r>
            <a:r>
              <a:rPr lang="en-US" dirty="0" smtClean="0"/>
              <a:t> , .</a:t>
            </a:r>
            <a:r>
              <a:rPr lang="en-US" dirty="0" err="1" smtClean="0"/>
              <a:t>gov.</a:t>
            </a:r>
            <a:r>
              <a:rPr lang="en-US" dirty="0" smtClean="0"/>
              <a:t>, .mil, .org, </a:t>
            </a:r>
            <a:r>
              <a:rPr lang="en-US" dirty="0" err="1" smtClean="0"/>
              <a:t>.net</a:t>
            </a:r>
            <a:endParaRPr lang="en-US" dirty="0" smtClean="0"/>
          </a:p>
          <a:p>
            <a:pPr lvl="1"/>
            <a:r>
              <a:rPr lang="en-US" dirty="0" smtClean="0"/>
              <a:t>Added .aero, .museum, etc. from ’01 through .xxx in ’11</a:t>
            </a:r>
          </a:p>
          <a:p>
            <a:pPr lvl="1"/>
            <a:r>
              <a:rPr lang="en-US" dirty="0" smtClean="0"/>
              <a:t>Different TLDs have different usage policies</a:t>
            </a:r>
          </a:p>
          <a:p>
            <a:pPr lvl="4"/>
            <a:endParaRPr lang="en-US" sz="1600" dirty="0" smtClean="0"/>
          </a:p>
          <a:p>
            <a:r>
              <a:rPr lang="en-US" dirty="0" smtClean="0"/>
              <a:t>~250 country code TLDs</a:t>
            </a:r>
          </a:p>
          <a:p>
            <a:pPr lvl="1"/>
            <a:r>
              <a:rPr lang="en-US" dirty="0" smtClean="0"/>
              <a:t>Two letters, e.g., “.au”, plus international characters since 2010</a:t>
            </a:r>
          </a:p>
          <a:p>
            <a:pPr lvl="1"/>
            <a:r>
              <a:rPr lang="en-US" dirty="0" smtClean="0"/>
              <a:t>Widely commercialized, e.g., .</a:t>
            </a:r>
            <a:r>
              <a:rPr lang="en-US" dirty="0" err="1" smtClean="0"/>
              <a:t>tv</a:t>
            </a:r>
            <a:r>
              <a:rPr lang="en-US" dirty="0" smtClean="0"/>
              <a:t> (Tuvalu)</a:t>
            </a:r>
          </a:p>
          <a:p>
            <a:pPr lvl="1"/>
            <a:r>
              <a:rPr lang="en-US" dirty="0" smtClean="0"/>
              <a:t>Many domain hacks, e.g., instagr.am (Armenia), goo.gl (Greenland)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DNS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u="sng" dirty="0" smtClean="0"/>
              <a:t>zone</a:t>
            </a:r>
            <a:r>
              <a:rPr lang="en-US" sz="2800" dirty="0" smtClean="0"/>
              <a:t> is a contiguous portion of the namespace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6543" y="1809751"/>
            <a:ext cx="8015958" cy="2940550"/>
            <a:chOff x="700390" y="1609724"/>
            <a:chExt cx="7566093" cy="31553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69"/>
            <a:stretch/>
          </p:blipFill>
          <p:spPr bwMode="auto">
            <a:xfrm>
              <a:off x="700390" y="1609724"/>
              <a:ext cx="7566093" cy="31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 bwMode="auto">
            <a:xfrm>
              <a:off x="5502036" y="3698748"/>
              <a:ext cx="314202" cy="875984"/>
            </a:xfrm>
            <a:prstGeom prst="roundRect">
              <a:avLst>
                <a:gd name="adj" fmla="val 50000"/>
              </a:avLst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0123" y="4272196"/>
              <a:ext cx="1059475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 zone</a:t>
              </a:r>
              <a:endParaRPr lang="en-US" sz="2000" i="1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5117220" y="4083648"/>
              <a:ext cx="377194" cy="2647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507025" y="4267473"/>
              <a:ext cx="1536243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Delegation</a:t>
              </a:r>
              <a:endParaRPr lang="en-US" sz="2000" i="1" dirty="0" smtClean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705100" y="4057963"/>
              <a:ext cx="175355" cy="2647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2457449" y="4231012"/>
              <a:ext cx="423006" cy="916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782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Zones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Zones are the basis for distribution</a:t>
            </a:r>
          </a:p>
          <a:p>
            <a:pPr lvl="1"/>
            <a:r>
              <a:rPr lang="en-US" dirty="0" smtClean="0"/>
              <a:t>EDU Registrar administers .</a:t>
            </a:r>
            <a:r>
              <a:rPr lang="en-US" dirty="0" err="1" smtClean="0"/>
              <a:t>edu</a:t>
            </a:r>
            <a:endParaRPr lang="en-US" dirty="0" smtClean="0"/>
          </a:p>
          <a:p>
            <a:pPr lvl="1"/>
            <a:r>
              <a:rPr lang="en-US" dirty="0" smtClean="0"/>
              <a:t>UW administers washington.edu</a:t>
            </a:r>
          </a:p>
          <a:p>
            <a:pPr lvl="1"/>
            <a:r>
              <a:rPr lang="en-US" dirty="0" smtClean="0"/>
              <a:t>CS&amp;E administers cs.washington.edu</a:t>
            </a:r>
          </a:p>
          <a:p>
            <a:pPr lvl="4"/>
            <a:endParaRPr lang="en-US" sz="1300" dirty="0" smtClean="0"/>
          </a:p>
          <a:p>
            <a:r>
              <a:rPr lang="en-US" dirty="0" smtClean="0"/>
              <a:t>Each zone has a </a:t>
            </a:r>
            <a:r>
              <a:rPr lang="en-US" u="sng" dirty="0" err="1" smtClean="0"/>
              <a:t>nameserver</a:t>
            </a:r>
            <a:r>
              <a:rPr lang="en-US" dirty="0" smtClean="0"/>
              <a:t> to contact for information about it</a:t>
            </a:r>
          </a:p>
          <a:p>
            <a:pPr lvl="1"/>
            <a:r>
              <a:rPr lang="en-US" dirty="0" smtClean="0"/>
              <a:t>Zone must include contacts for delegations, e.g., .</a:t>
            </a:r>
            <a:r>
              <a:rPr lang="en-US" dirty="0" err="1" smtClean="0"/>
              <a:t>edu</a:t>
            </a:r>
            <a:r>
              <a:rPr lang="en-US" dirty="0" smtClean="0"/>
              <a:t> knows </a:t>
            </a:r>
            <a:r>
              <a:rPr lang="en-US" dirty="0" err="1" smtClean="0"/>
              <a:t>nameserver</a:t>
            </a:r>
            <a:r>
              <a:rPr lang="en-US" dirty="0" smtClean="0"/>
              <a:t> for washington.edu</a:t>
            </a:r>
          </a:p>
        </p:txBody>
      </p:sp>
    </p:spTree>
    <p:extLst>
      <p:ext uri="{BB962C8B-B14F-4D97-AF65-F5344CB8AC3E}">
        <p14:creationId xmlns:p14="http://schemas.microsoft.com/office/powerpoint/2010/main" val="196171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Resource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zone is comprised of DNS resource records that give information for its domain names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99926"/>
              </p:ext>
            </p:extLst>
          </p:nvPr>
        </p:nvGraphicFramePr>
        <p:xfrm>
          <a:off x="1128713" y="2219325"/>
          <a:ext cx="6867524" cy="207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2"/>
                <a:gridCol w="5033962"/>
              </a:tblGrid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Type</a:t>
                      </a:r>
                    </a:p>
                  </a:txBody>
                  <a:tcPr marR="45719" marT="0" marB="0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Meaning</a:t>
                      </a:r>
                    </a:p>
                  </a:txBody>
                  <a:tcPr marR="45719" marT="0" marB="0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SOA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Start of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authority,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has key zone parameters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IPv4 address of a host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AAAA (“quad A”)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IPv6 address of a host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CNAME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Canonical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name for an alias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MX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exchanger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for the domain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Nameserver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of domain or delegated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subdomain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1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DNS protocol lets a host resolve any host name (domain) to IP address</a:t>
            </a:r>
          </a:p>
          <a:p>
            <a:r>
              <a:rPr lang="en-US" sz="2800" dirty="0" smtClean="0"/>
              <a:t>If unknown, can start with the root </a:t>
            </a:r>
            <a:r>
              <a:rPr lang="en-US" sz="2800" dirty="0" err="1" smtClean="0"/>
              <a:t>nameserver</a:t>
            </a:r>
            <a:r>
              <a:rPr lang="en-US" sz="2800" dirty="0" smtClean="0"/>
              <a:t> and work down zones</a:t>
            </a:r>
          </a:p>
          <a:p>
            <a:r>
              <a:rPr lang="en-US" sz="2800" dirty="0" smtClean="0"/>
              <a:t>Let’s see an example first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14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Resolution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flits.cs.vu.nl resolves robot.cs.washington.edu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585665"/>
            <a:ext cx="7381875" cy="31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2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Resolution latency should be low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Adds delay to web browsing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query/responses to answer future queries immediately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Including partial (iterative) answers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Responses carry a TTL for caching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8700" y="3414742"/>
            <a:ext cx="3994150" cy="1165315"/>
            <a:chOff x="1028700" y="3414742"/>
            <a:chExt cx="3994150" cy="1165315"/>
          </a:xfrm>
        </p:grpSpPr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025" y="3667125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43138" y="4179947"/>
              <a:ext cx="1619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Nameserver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219200" y="3833812"/>
              <a:ext cx="9652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190625" y="3952845"/>
              <a:ext cx="9652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57650" y="3852862"/>
              <a:ext cx="965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032250" y="3990945"/>
              <a:ext cx="965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58888" y="3414742"/>
              <a:ext cx="790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query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9563" y="3475127"/>
              <a:ext cx="790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28700" y="3932207"/>
              <a:ext cx="130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response</a:t>
              </a:r>
              <a:endParaRPr lang="en-US" sz="2000" dirty="0"/>
            </a:p>
          </p:txBody>
        </p:sp>
        <p:sp>
          <p:nvSpPr>
            <p:cNvPr id="18" name="Flowchart: Direct Access Storage 17"/>
            <p:cNvSpPr/>
            <p:nvPr/>
          </p:nvSpPr>
          <p:spPr>
            <a:xfrm rot="16200000">
              <a:off x="3193774" y="3456125"/>
              <a:ext cx="616226" cy="815008"/>
            </a:xfrm>
            <a:prstGeom prst="flowChartMagneticDrum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48643" y="3672238"/>
              <a:ext cx="1106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Cache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flits.cs.vu.nl now resolves eng.washington.edu</a:t>
            </a:r>
          </a:p>
          <a:p>
            <a:pPr lvl="1"/>
            <a:r>
              <a:rPr lang="en-US" sz="2400" dirty="0" smtClean="0"/>
              <a:t>And previous resolutions cut out most of the process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6575" y="2276474"/>
            <a:ext cx="8135599" cy="2064590"/>
            <a:chOff x="456575" y="2276474"/>
            <a:chExt cx="8135599" cy="2064590"/>
          </a:xfrm>
        </p:grpSpPr>
        <p:pic>
          <p:nvPicPr>
            <p:cNvPr id="8" name="Picture 2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75" y="2896221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819" y="3085086"/>
              <a:ext cx="865981" cy="36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75" y="3085086"/>
              <a:ext cx="865981" cy="36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648948" y="3218436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325202" y="3211790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296627" y="3326090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600927" y="3326090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58488" y="2882182"/>
              <a:ext cx="961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1: query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4188" y="2880862"/>
              <a:ext cx="961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2: query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5753" y="3694732"/>
              <a:ext cx="2146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UW </a:t>
              </a:r>
              <a:r>
                <a:rPr lang="en-US" dirty="0" err="1" smtClean="0"/>
                <a:t>nameserver</a:t>
              </a:r>
              <a:endParaRPr lang="en-US" dirty="0" smtClean="0"/>
            </a:p>
            <a:p>
              <a:pPr algn="ctr"/>
              <a:r>
                <a:rPr lang="en-US" dirty="0" smtClean="0"/>
                <a:t>(for washington.edu)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7285" y="3298617"/>
              <a:ext cx="231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3: eng.washington.edu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1537" y="3298617"/>
              <a:ext cx="231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: eng.washington.edu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6968" y="3694733"/>
              <a:ext cx="1833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Local </a:t>
              </a:r>
              <a:r>
                <a:rPr lang="en-US" dirty="0" err="1" smtClean="0"/>
                <a:t>nameserver</a:t>
              </a:r>
              <a:endParaRPr lang="en-US" dirty="0" smtClean="0"/>
            </a:p>
            <a:p>
              <a:pPr algn="ctr"/>
              <a:r>
                <a:rPr lang="en-US" dirty="0" smtClean="0"/>
                <a:t>(for cs.vu.nl)</a:t>
              </a:r>
              <a:endParaRPr lang="en-US" dirty="0"/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4006106" y="2276474"/>
              <a:ext cx="2309137" cy="524815"/>
            </a:xfrm>
            <a:prstGeom prst="wedgeRoundRectCallout">
              <a:avLst>
                <a:gd name="adj1" fmla="val -30521"/>
                <a:gd name="adj2" fmla="val 87233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I know the server for washington.edu!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Flowchart: Direct Access Storage 22"/>
            <p:cNvSpPr/>
            <p:nvPr/>
          </p:nvSpPr>
          <p:spPr>
            <a:xfrm rot="16200000">
              <a:off x="4384333" y="2864642"/>
              <a:ext cx="616226" cy="815008"/>
            </a:xfrm>
            <a:prstGeom prst="flowChartMagneticDrum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9202" y="3080755"/>
              <a:ext cx="1106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Cache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0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Nameservers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Local </a:t>
            </a:r>
            <a:r>
              <a:rPr lang="en-US" sz="2800" dirty="0" err="1" smtClean="0"/>
              <a:t>nameservers</a:t>
            </a:r>
            <a:r>
              <a:rPr lang="en-US" sz="2800" dirty="0" smtClean="0"/>
              <a:t> typically run by IT (enterprise, ISP)</a:t>
            </a:r>
          </a:p>
          <a:p>
            <a:pPr lvl="1"/>
            <a:r>
              <a:rPr lang="en-US" sz="2400" dirty="0" smtClean="0"/>
              <a:t>But may be your host or AP</a:t>
            </a:r>
          </a:p>
          <a:p>
            <a:pPr lvl="1"/>
            <a:r>
              <a:rPr lang="en-US" sz="2400" dirty="0" smtClean="0"/>
              <a:t>Or alternatives e.g., Google public DNS</a:t>
            </a:r>
          </a:p>
          <a:p>
            <a:pPr lvl="5"/>
            <a:endParaRPr lang="en-US" sz="1000" dirty="0" smtClean="0"/>
          </a:p>
          <a:p>
            <a:r>
              <a:rPr lang="en-US" sz="2800" dirty="0" smtClean="0"/>
              <a:t>Clients need to be able to contact their local </a:t>
            </a:r>
            <a:r>
              <a:rPr lang="en-US" sz="2800" dirty="0" err="1" smtClean="0"/>
              <a:t>nameservers</a:t>
            </a:r>
            <a:endParaRPr lang="en-US" sz="2800" dirty="0" smtClean="0"/>
          </a:p>
          <a:p>
            <a:pPr lvl="1"/>
            <a:r>
              <a:rPr lang="en-US" sz="2400" dirty="0" smtClean="0"/>
              <a:t>Typically configured via DHCP</a:t>
            </a:r>
          </a:p>
        </p:txBody>
      </p:sp>
    </p:spTree>
    <p:extLst>
      <p:ext uri="{BB962C8B-B14F-4D97-AF65-F5344CB8AC3E}">
        <p14:creationId xmlns:p14="http://schemas.microsoft.com/office/powerpoint/2010/main" val="227724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Application layer messages are often split over multiple packets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 may be aggregated in a packet 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51319" y="2821724"/>
            <a:ext cx="3588699" cy="1557414"/>
            <a:chOff x="4210153" y="2324957"/>
            <a:chExt cx="3588699" cy="1703208"/>
          </a:xfrm>
        </p:grpSpPr>
        <p:sp>
          <p:nvSpPr>
            <p:cNvPr id="98" name="Rectangle 97"/>
            <p:cNvSpPr/>
            <p:nvPr/>
          </p:nvSpPr>
          <p:spPr>
            <a:xfrm>
              <a:off x="5655746" y="2324957"/>
              <a:ext cx="2143106" cy="3273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10153" y="2890630"/>
              <a:ext cx="3588699" cy="1137535"/>
              <a:chOff x="4210153" y="2890630"/>
              <a:chExt cx="3588699" cy="15811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210153" y="2890630"/>
                <a:ext cx="2143327" cy="455033"/>
                <a:chOff x="609600" y="3154111"/>
                <a:chExt cx="4953000" cy="45503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3912553" y="3154112"/>
                  <a:ext cx="1650047" cy="45503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609600" y="3154111"/>
                  <a:ext cx="4953000" cy="455033"/>
                  <a:chOff x="2886336" y="2724149"/>
                  <a:chExt cx="2970164" cy="457201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212590" y="2724150"/>
                    <a:ext cx="600502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2886336" y="2724149"/>
                    <a:ext cx="2970164" cy="457201"/>
                    <a:chOff x="4509169" y="2343149"/>
                    <a:chExt cx="3853614" cy="457201"/>
                  </a:xfrm>
                </p:grpSpPr>
                <p:sp>
                  <p:nvSpPr>
                    <p:cNvPr id="133" name="Rectangle 132"/>
                    <p:cNvSpPr/>
                    <p:nvPr/>
                  </p:nvSpPr>
                  <p:spPr>
                    <a:xfrm>
                      <a:off x="4509169" y="2343150"/>
                      <a:ext cx="3853614" cy="4572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4509169" y="2370815"/>
                      <a:ext cx="1267225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p:txBody>
                </p:sp>
                <p:sp>
                  <p:nvSpPr>
                    <p:cNvPr id="135" name="TextBox 134"/>
                    <p:cNvSpPr txBox="1"/>
                    <p:nvPr/>
                  </p:nvSpPr>
                  <p:spPr>
                    <a:xfrm>
                      <a:off x="5676289" y="2370815"/>
                      <a:ext cx="672431" cy="37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IP</a:t>
                      </a:r>
                      <a:endParaRPr lang="en-US" dirty="0"/>
                    </a:p>
                  </p:txBody>
                </p:sp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6153293" y="2370815"/>
                      <a:ext cx="954595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p:txBody>
                </p: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7078985" y="2370816"/>
                      <a:ext cx="1283798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HTTP</a:t>
                      </a:r>
                      <a:endParaRPr lang="en-US" dirty="0"/>
                    </a:p>
                  </p:txBody>
                </p: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>
                      <a:off x="7078985" y="2343150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>
                      <a:off x="6284245" y="2343150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>
                      <a:off x="5753380" y="2343149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5655525" y="4016791"/>
                <a:ext cx="2143327" cy="455033"/>
                <a:chOff x="609600" y="3154111"/>
                <a:chExt cx="4953000" cy="45503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912553" y="3154112"/>
                  <a:ext cx="1650047" cy="45503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609600" y="3154111"/>
                  <a:ext cx="4953000" cy="455033"/>
                  <a:chOff x="2886336" y="2724149"/>
                  <a:chExt cx="2970164" cy="457201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4212590" y="2724150"/>
                    <a:ext cx="600502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886336" y="2724149"/>
                    <a:ext cx="2970164" cy="457201"/>
                    <a:chOff x="4509169" y="2343149"/>
                    <a:chExt cx="3853614" cy="457201"/>
                  </a:xfrm>
                </p:grpSpPr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4509169" y="2343150"/>
                      <a:ext cx="3853614" cy="4572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4509169" y="2370815"/>
                      <a:ext cx="1267225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p:txBody>
                </p: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5676289" y="2370815"/>
                      <a:ext cx="672431" cy="37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IP</a:t>
                      </a:r>
                      <a:endParaRPr lang="en-US" dirty="0"/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53293" y="2370815"/>
                      <a:ext cx="954595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p:txBody>
                </p: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7078985" y="2370816"/>
                      <a:ext cx="1283798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HTTP</a:t>
                      </a:r>
                      <a:endParaRPr lang="en-US" dirty="0"/>
                    </a:p>
                  </p:txBody>
                </p: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7078985" y="2343150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6284245" y="2343150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5753380" y="2343149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4938520" y="3440109"/>
                <a:ext cx="2143327" cy="455033"/>
                <a:chOff x="609600" y="3154111"/>
                <a:chExt cx="4953000" cy="455033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3912553" y="3154112"/>
                  <a:ext cx="1650047" cy="45503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609600" y="3154111"/>
                  <a:ext cx="4953000" cy="455033"/>
                  <a:chOff x="2886336" y="2724149"/>
                  <a:chExt cx="2970164" cy="457201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4212590" y="2724150"/>
                    <a:ext cx="600502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2886336" y="2724149"/>
                    <a:ext cx="2970164" cy="457201"/>
                    <a:chOff x="4509169" y="2343149"/>
                    <a:chExt cx="3853614" cy="457201"/>
                  </a:xfrm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4509169" y="2343150"/>
                      <a:ext cx="3853614" cy="4572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509169" y="2370815"/>
                      <a:ext cx="1267225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5676289" y="2370815"/>
                      <a:ext cx="672431" cy="37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IP</a:t>
                      </a:r>
                      <a:endParaRPr lang="en-US" dirty="0"/>
                    </a:p>
                  </p:txBody>
                </p: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6153293" y="2370815"/>
                      <a:ext cx="954595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TCP</a:t>
                      </a:r>
                      <a:endParaRPr lang="en-US" dirty="0"/>
                    </a:p>
                  </p:txBody>
                </p:sp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7078985" y="2370816"/>
                      <a:ext cx="1283798" cy="37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HTTP</a:t>
                      </a:r>
                      <a:endParaRPr lang="en-US" dirty="0"/>
                    </a:p>
                  </p:txBody>
                </p: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7078985" y="2343150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6284245" y="2343150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5753380" y="2343149"/>
                      <a:ext cx="0" cy="4572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97" name="TextBox 96"/>
            <p:cNvSpPr txBox="1"/>
            <p:nvPr/>
          </p:nvSpPr>
          <p:spPr>
            <a:xfrm>
              <a:off x="6370284" y="2346816"/>
              <a:ext cx="714031" cy="26570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724832" y="2660577"/>
              <a:ext cx="2467" cy="5536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7436641" y="2668016"/>
              <a:ext cx="1" cy="8942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994721" y="2659051"/>
              <a:ext cx="1744" cy="222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7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</a:t>
            </a:r>
            <a:r>
              <a:rPr lang="en-US" dirty="0" err="1" smtClean="0"/>
              <a:t>Nameservers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Root (dot) is served by 13 server names</a:t>
            </a:r>
          </a:p>
          <a:p>
            <a:pPr lvl="1"/>
            <a:r>
              <a:rPr lang="en-US" dirty="0" smtClean="0"/>
              <a:t>a.root-servers.net to m.root-servers.net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nameservers</a:t>
            </a:r>
            <a:r>
              <a:rPr lang="en-US" dirty="0" smtClean="0"/>
              <a:t> need root IP addresses</a:t>
            </a:r>
          </a:p>
          <a:p>
            <a:pPr lvl="1"/>
            <a:r>
              <a:rPr lang="en-US" dirty="0" smtClean="0"/>
              <a:t>Handled via configuration file (named.ca)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 are &gt;250 distributed server instances</a:t>
            </a:r>
          </a:p>
          <a:p>
            <a:pPr lvl="1"/>
            <a:r>
              <a:rPr lang="en-US" dirty="0" smtClean="0"/>
              <a:t>Highly reachable, reliable service</a:t>
            </a:r>
          </a:p>
          <a:p>
            <a:pPr lvl="1"/>
            <a:r>
              <a:rPr lang="en-US" dirty="0" smtClean="0"/>
              <a:t>Most servers are reached by </a:t>
            </a:r>
            <a:r>
              <a:rPr lang="en-US" u="sng" dirty="0" smtClean="0"/>
              <a:t>IP </a:t>
            </a:r>
            <a:r>
              <a:rPr lang="en-US" u="sng" dirty="0" err="1" smtClean="0"/>
              <a:t>anycast</a:t>
            </a:r>
            <a:r>
              <a:rPr lang="en-US" dirty="0" smtClean="0"/>
              <a:t> (Multiple locations advertise same IP! Routes take client to the closest one. See </a:t>
            </a:r>
            <a:r>
              <a:rPr lang="en-US" smtClean="0">
                <a:latin typeface="Calibri"/>
              </a:rPr>
              <a:t>§5.2.9</a:t>
            </a:r>
            <a:r>
              <a:rPr lang="en-US" smtClean="0"/>
              <a:t>)</a:t>
            </a:r>
            <a:endParaRPr lang="en-US" dirty="0"/>
          </a:p>
          <a:p>
            <a:pPr lvl="1"/>
            <a:r>
              <a:rPr lang="en-US" dirty="0" smtClean="0"/>
              <a:t>Servers are </a:t>
            </a:r>
            <a:r>
              <a:rPr lang="en-US" dirty="0"/>
              <a:t>IPv4 and IPv6 </a:t>
            </a:r>
            <a:r>
              <a:rPr lang="en-US" dirty="0" smtClean="0"/>
              <a:t>reachable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5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Server Deployment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87422" y="1082278"/>
            <a:ext cx="7515833" cy="3679394"/>
            <a:chOff x="1075654" y="1252331"/>
            <a:chExt cx="7107562" cy="34795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9" b="889"/>
            <a:stretch/>
          </p:blipFill>
          <p:spPr bwMode="auto">
            <a:xfrm>
              <a:off x="1075654" y="1252331"/>
              <a:ext cx="7107562" cy="347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3182" y="4433685"/>
              <a:ext cx="6056851" cy="174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200" dirty="0" smtClean="0"/>
                <a:t>Source: http://www.root-servers.org. Snapshot on 27.02.12. Does not represent current deployment.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1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Communication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Vary widely with app; must build on Transport services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95350" y="1704913"/>
            <a:ext cx="7297729" cy="2814698"/>
            <a:chOff x="714375" y="1581088"/>
            <a:chExt cx="7297729" cy="2814698"/>
          </a:xfrm>
        </p:grpSpPr>
        <p:sp>
          <p:nvSpPr>
            <p:cNvPr id="7" name="Rectangle 6"/>
            <p:cNvSpPr/>
            <p:nvPr/>
          </p:nvSpPr>
          <p:spPr>
            <a:xfrm>
              <a:off x="3476625" y="4119561"/>
              <a:ext cx="1828800" cy="27622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UDP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8279" y="2505014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DNS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375" y="3328988"/>
              <a:ext cx="1828800" cy="10620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TCP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375" y="2219324"/>
              <a:ext cx="1828800" cy="1128713"/>
            </a:xfrm>
            <a:prstGeom prst="rect">
              <a:avLst/>
            </a:prstGeom>
            <a:solidFill>
              <a:srgbClr val="FFE7F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Series of variable length, reliable request/reply exchanges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29" y="1819214"/>
              <a:ext cx="665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Web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3304" y="4119560"/>
              <a:ext cx="1828800" cy="27622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UDP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83304" y="2576511"/>
              <a:ext cx="1828800" cy="1543050"/>
            </a:xfrm>
            <a:prstGeom prst="rect">
              <a:avLst/>
            </a:prstGeom>
            <a:solidFill>
              <a:srgbClr val="FFE7F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Real-time (unreliable) stream delivery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8395" y="2166876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Skype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76625" y="2905123"/>
              <a:ext cx="1828800" cy="1214437"/>
            </a:xfrm>
            <a:prstGeom prst="rect">
              <a:avLst/>
            </a:prstGeom>
            <a:gradFill>
              <a:gsLst>
                <a:gs pos="34000">
                  <a:srgbClr val="FFE1F9"/>
                </a:gs>
                <a:gs pos="0">
                  <a:srgbClr val="FFEBFB"/>
                </a:gs>
                <a:gs pos="100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0990" y="1581088"/>
              <a:ext cx="733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Later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52130" y="3054069"/>
              <a:ext cx="1900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Short, reliable request/reply exchanges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181600" y="2543175"/>
              <a:ext cx="0" cy="969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55306" y="1822603"/>
              <a:ext cx="13287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Message reliability!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367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Internet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Always changing, and growing …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6708" y="1470776"/>
            <a:ext cx="8758881" cy="3032222"/>
            <a:chOff x="212828" y="1029356"/>
            <a:chExt cx="8758881" cy="303222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37735" y="3638151"/>
              <a:ext cx="8325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630844" y="3521420"/>
              <a:ext cx="652743" cy="540158"/>
              <a:chOff x="7893500" y="3356044"/>
              <a:chExt cx="652743" cy="54015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2010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22129" y="3521420"/>
              <a:ext cx="652743" cy="534644"/>
              <a:chOff x="7893500" y="3356044"/>
              <a:chExt cx="652743" cy="534644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893500" y="3576756"/>
                <a:ext cx="65274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1970</a:t>
                </a:r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970520" y="3521420"/>
              <a:ext cx="652743" cy="540158"/>
              <a:chOff x="7893500" y="3356044"/>
              <a:chExt cx="652743" cy="54015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1990</a:t>
                </a:r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148205" y="3521420"/>
              <a:ext cx="652743" cy="540158"/>
              <a:chOff x="7893500" y="3356044"/>
              <a:chExt cx="652743" cy="54015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1980</a:t>
                </a:r>
                <a:endParaRPr lang="en-US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20189" y="3521420"/>
              <a:ext cx="652743" cy="540158"/>
              <a:chOff x="7893500" y="3356044"/>
              <a:chExt cx="652743" cy="54015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2000</a:t>
                </a:r>
                <a:endParaRPr lang="en-US" dirty="0"/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 flipH="1" flipV="1">
              <a:off x="666382" y="1793059"/>
              <a:ext cx="1" cy="1278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12828" y="1443919"/>
              <a:ext cx="907107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Traffic</a:t>
              </a:r>
              <a:endParaRPr lang="en-US" sz="2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15354" y="2201997"/>
              <a:ext cx="402528" cy="273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3241" y="3014522"/>
              <a:ext cx="6453014" cy="273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File Transfer (FTP)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09774" y="2741051"/>
              <a:ext cx="6905625" cy="273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Email (SMTP)		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49040" y="2467771"/>
              <a:ext cx="4037216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News (NTTP)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62725" y="246777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74079" y="3024047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902502" y="3292872"/>
              <a:ext cx="6012898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Secure Shell (</a:t>
              </a:r>
              <a:r>
                <a:rPr lang="en-US" dirty="0" err="1" smtClean="0"/>
                <a:t>ssh</a:t>
              </a:r>
              <a:r>
                <a:rPr lang="en-US" dirty="0" smtClean="0"/>
                <a:t>)		    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267" y="3291813"/>
              <a:ext cx="4888352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Telnet	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77159" y="2741051"/>
              <a:ext cx="1492469" cy="273280"/>
            </a:xfrm>
            <a:prstGeom prst="rect">
              <a:avLst/>
            </a:prstGeom>
            <a:solidFill>
              <a:srgbClr val="FFEBFB"/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Email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40470" y="2194491"/>
              <a:ext cx="4374929" cy="273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Web (HTTP)		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2104" y="1921311"/>
              <a:ext cx="3563295" cy="273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Web (CDNs)	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28237" y="1645919"/>
              <a:ext cx="2587162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  P2P (</a:t>
              </a:r>
              <a:r>
                <a:rPr lang="en-US" dirty="0" err="1" smtClean="0"/>
                <a:t>BitTorrent</a:t>
              </a:r>
              <a:r>
                <a:rPr lang="en-US" dirty="0" smtClean="0"/>
                <a:t>)	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41625" y="1376714"/>
              <a:ext cx="1673773" cy="273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   Web (Video)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57215" y="1103434"/>
              <a:ext cx="958183" cy="273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      ???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135339" y="274105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38341" y="3292872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135333" y="219449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159738" y="1919199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153590" y="1652245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81134" y="1372935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139094" y="1103434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21416557">
              <a:off x="1067266" y="1029356"/>
              <a:ext cx="6587575" cy="1424511"/>
            </a:xfrm>
            <a:custGeom>
              <a:avLst/>
              <a:gdLst>
                <a:gd name="connsiteX0" fmla="*/ 0 w 6547945"/>
                <a:gd name="connsiteY0" fmla="*/ 1524000 h 1524000"/>
                <a:gd name="connsiteX1" fmla="*/ 3258207 w 6547945"/>
                <a:gd name="connsiteY1" fmla="*/ 1156138 h 1524000"/>
                <a:gd name="connsiteX2" fmla="*/ 5234152 w 6547945"/>
                <a:gd name="connsiteY2" fmla="*/ 609600 h 1524000"/>
                <a:gd name="connsiteX3" fmla="*/ 6547945 w 6547945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7945" h="1524000">
                  <a:moveTo>
                    <a:pt x="0" y="1524000"/>
                  </a:moveTo>
                  <a:cubicBezTo>
                    <a:pt x="1192924" y="1416269"/>
                    <a:pt x="2385848" y="1308538"/>
                    <a:pt x="3258207" y="1156138"/>
                  </a:cubicBezTo>
                  <a:cubicBezTo>
                    <a:pt x="4130566" y="1003738"/>
                    <a:pt x="4685862" y="802290"/>
                    <a:pt x="5234152" y="609600"/>
                  </a:cubicBezTo>
                  <a:cubicBezTo>
                    <a:pt x="5782442" y="416910"/>
                    <a:pt x="6165193" y="208455"/>
                    <a:pt x="6547945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0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Internet 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 peek at the state of the Internet:</a:t>
            </a:r>
          </a:p>
          <a:p>
            <a:pPr lvl="1"/>
            <a:r>
              <a:rPr lang="en-US" dirty="0" smtClean="0"/>
              <a:t>Akamai’s State of the Internet Report (quarterly)</a:t>
            </a:r>
          </a:p>
          <a:p>
            <a:pPr lvl="1"/>
            <a:r>
              <a:rPr lang="en-US" dirty="0" smtClean="0"/>
              <a:t>Cisco’s Visual Networking Index</a:t>
            </a:r>
          </a:p>
          <a:p>
            <a:pPr lvl="1"/>
            <a:r>
              <a:rPr lang="en-US" dirty="0" smtClean="0"/>
              <a:t>Mary </a:t>
            </a:r>
            <a:r>
              <a:rPr lang="en-US" dirty="0" err="1" smtClean="0"/>
              <a:t>Meeker’s</a:t>
            </a:r>
            <a:r>
              <a:rPr lang="en-US" dirty="0" smtClean="0"/>
              <a:t> Internet Report</a:t>
            </a:r>
          </a:p>
          <a:p>
            <a:pPr lvl="4"/>
            <a:endParaRPr lang="en-US" dirty="0"/>
          </a:p>
          <a:p>
            <a:r>
              <a:rPr lang="en-US" dirty="0" smtClean="0"/>
              <a:t>Robust Internet growth, esp. video, wireless and mobile</a:t>
            </a:r>
          </a:p>
          <a:p>
            <a:pPr lvl="1"/>
            <a:r>
              <a:rPr lang="en-US" dirty="0" smtClean="0"/>
              <a:t>Most traffic is video, will be 90% of Internet in a few years</a:t>
            </a:r>
          </a:p>
          <a:p>
            <a:pPr lvl="1"/>
            <a:r>
              <a:rPr lang="en-US" dirty="0" smtClean="0"/>
              <a:t>Wireless traffic will soon overtake wired traffic</a:t>
            </a:r>
          </a:p>
          <a:p>
            <a:pPr lvl="1"/>
            <a:r>
              <a:rPr lang="en-US" dirty="0" smtClean="0"/>
              <a:t>Mobile traffic is still a small portion (15%) of overall</a:t>
            </a:r>
          </a:p>
          <a:p>
            <a:pPr lvl="1"/>
            <a:r>
              <a:rPr lang="en-US" dirty="0" smtClean="0"/>
              <a:t>Growing attack traffic from China, also U.S. and Russia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DNS (Domain Name System)</a:t>
            </a:r>
          </a:p>
          <a:p>
            <a:pPr lvl="1"/>
            <a:r>
              <a:rPr lang="en-US" sz="2400" spc="-50" dirty="0" smtClean="0"/>
              <a:t>Human-readable host names, and more</a:t>
            </a:r>
          </a:p>
          <a:p>
            <a:pPr lvl="1"/>
            <a:r>
              <a:rPr lang="en-US" sz="2400" spc="-50" dirty="0" smtClean="0"/>
              <a:t>Part 1: the distributed namespace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06992" y="2874544"/>
            <a:ext cx="3791800" cy="1236819"/>
            <a:chOff x="961600" y="2783760"/>
            <a:chExt cx="3791800" cy="1236819"/>
          </a:xfrm>
        </p:grpSpPr>
        <p:pic>
          <p:nvPicPr>
            <p:cNvPr id="89" name="Picture 8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56" y="3365394"/>
              <a:ext cx="792797" cy="64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9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66323"/>
              <a:ext cx="745971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>
              <a:endCxn id="91" idx="1"/>
            </p:cNvCxnSpPr>
            <p:nvPr/>
          </p:nvCxnSpPr>
          <p:spPr>
            <a:xfrm>
              <a:off x="1776200" y="3748639"/>
              <a:ext cx="1957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ular Callout 92"/>
            <p:cNvSpPr/>
            <p:nvPr/>
          </p:nvSpPr>
          <p:spPr>
            <a:xfrm>
              <a:off x="961600" y="2783760"/>
              <a:ext cx="1629200" cy="321390"/>
            </a:xfrm>
            <a:prstGeom prst="wedgeRoundRectCallout">
              <a:avLst>
                <a:gd name="adj1" fmla="val -26809"/>
                <a:gd name="adj2" fmla="val 160065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www.uw.edu?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96" idx="3"/>
            </p:cNvCxnSpPr>
            <p:nvPr/>
          </p:nvCxnSpPr>
          <p:spPr>
            <a:xfrm>
              <a:off x="2204909" y="3448923"/>
              <a:ext cx="280691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647400" y="3332121"/>
              <a:ext cx="557509" cy="23360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loud Callout 96"/>
            <p:cNvSpPr/>
            <p:nvPr/>
          </p:nvSpPr>
          <p:spPr>
            <a:xfrm rot="394988">
              <a:off x="2295517" y="3476699"/>
              <a:ext cx="1102080" cy="543880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04036" y="3506181"/>
              <a:ext cx="1085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Network</a:t>
              </a:r>
              <a:endParaRPr lang="en-US" sz="2000" dirty="0"/>
            </a:p>
          </p:txBody>
        </p:sp>
        <p:sp>
          <p:nvSpPr>
            <p:cNvPr id="98" name="Rounded Rectangular Callout 97"/>
            <p:cNvSpPr/>
            <p:nvPr/>
          </p:nvSpPr>
          <p:spPr>
            <a:xfrm>
              <a:off x="3124200" y="2783760"/>
              <a:ext cx="1629200" cy="321390"/>
            </a:xfrm>
            <a:prstGeom prst="wedgeRoundRectCallout">
              <a:avLst>
                <a:gd name="adj1" fmla="val 18569"/>
                <a:gd name="adj2" fmla="val 208493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128.94.155.135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3266648" y="3448923"/>
              <a:ext cx="280691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 flipH="1">
              <a:off x="3547339" y="3332121"/>
              <a:ext cx="557509" cy="23360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14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and Addresses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Names</a:t>
            </a:r>
            <a:r>
              <a:rPr lang="en-US" sz="2400" dirty="0" smtClean="0"/>
              <a:t> are higher-level identifiers for resources</a:t>
            </a:r>
          </a:p>
          <a:p>
            <a:pPr>
              <a:spcBef>
                <a:spcPts val="0"/>
              </a:spcBef>
            </a:pPr>
            <a:r>
              <a:rPr lang="en-US" sz="2400" u="sng" dirty="0" smtClean="0"/>
              <a:t>Addresses</a:t>
            </a:r>
            <a:r>
              <a:rPr lang="en-US" sz="2400" dirty="0" smtClean="0"/>
              <a:t> are lower-level locators for resources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</a:t>
            </a:r>
            <a:r>
              <a:rPr lang="en-US" sz="2000" dirty="0" smtClean="0"/>
              <a:t>ultiple levels, e.g. full name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email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IP address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Ethernet address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u="sng" dirty="0" smtClean="0"/>
              <a:t>Resolution</a:t>
            </a:r>
            <a:r>
              <a:rPr lang="en-US" sz="2400" dirty="0" smtClean="0"/>
              <a:t> (or lookup) is mapping a name to an address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open, page, books, book, diary, address, p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28" y="2815232"/>
            <a:ext cx="1531577" cy="12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1041" y="4085622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Directory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735" y="2951142"/>
            <a:ext cx="2239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Name, e.g.</a:t>
            </a:r>
          </a:p>
          <a:p>
            <a:pPr algn="ctr"/>
            <a:r>
              <a:rPr lang="en-US" sz="2000" dirty="0" smtClean="0"/>
              <a:t>“Andy </a:t>
            </a:r>
            <a:r>
              <a:rPr lang="en-US" sz="2000" dirty="0" err="1" smtClean="0"/>
              <a:t>Tanenbaum</a:t>
            </a:r>
            <a:r>
              <a:rPr lang="en-US" sz="2000" dirty="0" smtClean="0"/>
              <a:t>,”</a:t>
            </a:r>
          </a:p>
          <a:p>
            <a:pPr algn="ctr"/>
            <a:r>
              <a:rPr lang="en-US" sz="2000" dirty="0" smtClean="0"/>
              <a:t>or “flits.cs.vu.nl”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472" y="2951142"/>
            <a:ext cx="3540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Address, e.g.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Vrijie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Universiteit</a:t>
            </a:r>
            <a:r>
              <a:rPr lang="en-US" sz="2000" dirty="0" smtClean="0"/>
              <a:t>, Amsterdam”</a:t>
            </a:r>
          </a:p>
          <a:p>
            <a:pPr algn="ctr"/>
            <a:r>
              <a:rPr lang="en-US" sz="2000" dirty="0" smtClean="0"/>
              <a:t>or IPv4 “130.30.27.38”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2855643" y="3458974"/>
            <a:ext cx="2429829" cy="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21013" y="3277477"/>
            <a:ext cx="871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Lookup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the DNS – HOSTS.TXT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Directory was a file HOSTS.TXT regularly retrieved for all hosts from a central machine at the NIC (Network Information Center)</a:t>
            </a:r>
          </a:p>
          <a:p>
            <a:r>
              <a:rPr lang="en-US" dirty="0" smtClean="0"/>
              <a:t>Names were initially flat, became hierarchical (e.g., lcs.mit.edu) ~85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Neither manageable nor efficient    as the ARPANET grew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6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naming service to map between host names and their IP addresses (and more)</a:t>
            </a:r>
          </a:p>
          <a:p>
            <a:pPr lvl="1"/>
            <a:r>
              <a:rPr lang="en-US" dirty="0" smtClean="0"/>
              <a:t>www.uwa.edu.au </a:t>
            </a:r>
            <a:r>
              <a:rPr lang="en-US" dirty="0" smtClean="0">
                <a:sym typeface="Wingdings" pitchFamily="2" charset="2"/>
              </a:rPr>
              <a:t> 130.95.128.140</a:t>
            </a:r>
          </a:p>
          <a:p>
            <a:pPr lvl="5"/>
            <a:endParaRPr lang="en-US" sz="14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Goals: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Easy to manage (esp. with multiple parties)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Efficient (good performance, few resources)</a:t>
            </a:r>
          </a:p>
          <a:p>
            <a:pPr lvl="6"/>
            <a:endParaRPr lang="en-US" sz="1400" dirty="0" smtClean="0"/>
          </a:p>
          <a:p>
            <a:r>
              <a:rPr lang="en-US" dirty="0" smtClean="0">
                <a:sym typeface="Wingdings" pitchFamily="2" charset="2"/>
              </a:rPr>
              <a:t>Approach: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Distributed directory based on a hierarchical namespace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Automated protocol to tie pieces together</a:t>
            </a:r>
          </a:p>
        </p:txBody>
      </p:sp>
    </p:spTree>
    <p:extLst>
      <p:ext uri="{BB962C8B-B14F-4D97-AF65-F5344CB8AC3E}">
        <p14:creationId xmlns:p14="http://schemas.microsoft.com/office/powerpoint/2010/main" val="51856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44281</TotalTime>
  <Words>1250</Words>
  <Application>Microsoft Macintosh PowerPoint</Application>
  <PresentationFormat>On-screen Show (16:9)</PresentationFormat>
  <Paragraphs>262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Recall</vt:lpstr>
      <vt:lpstr>Recall (2)</vt:lpstr>
      <vt:lpstr>Application Communication Needs</vt:lpstr>
      <vt:lpstr>Evolution of Internet Applications</vt:lpstr>
      <vt:lpstr>Evolution of Internet Applications (2)</vt:lpstr>
      <vt:lpstr>Topic</vt:lpstr>
      <vt:lpstr>Names and Addresses</vt:lpstr>
      <vt:lpstr>Before the DNS – HOSTS.TXT</vt:lpstr>
      <vt:lpstr>DNS</vt:lpstr>
      <vt:lpstr>DNS Namespace</vt:lpstr>
      <vt:lpstr>TLDs (Top-Level Domains)</vt:lpstr>
      <vt:lpstr>DNS Zones</vt:lpstr>
      <vt:lpstr>DNS Zones (2)</vt:lpstr>
      <vt:lpstr>DNS Resource Records</vt:lpstr>
      <vt:lpstr>DNS Resolution</vt:lpstr>
      <vt:lpstr>DNS Resolution (2)</vt:lpstr>
      <vt:lpstr>Caching</vt:lpstr>
      <vt:lpstr>Caching (2)</vt:lpstr>
      <vt:lpstr>Local Nameservers</vt:lpstr>
      <vt:lpstr>Root Nameservers</vt:lpstr>
      <vt:lpstr>Root Server Deployment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266</cp:revision>
  <dcterms:created xsi:type="dcterms:W3CDTF">2012-10-22T20:55:18Z</dcterms:created>
  <dcterms:modified xsi:type="dcterms:W3CDTF">2013-12-04T07:45:48Z</dcterms:modified>
</cp:coreProperties>
</file>