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9" r:id="rId3"/>
    <p:sldId id="292" r:id="rId4"/>
    <p:sldId id="293" r:id="rId5"/>
    <p:sldId id="29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B"/>
    <a:srgbClr val="FFE1F9"/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2269" autoAdjust="0"/>
  </p:normalViewPr>
  <p:slideViewPr>
    <p:cSldViewPr>
      <p:cViewPr>
        <p:scale>
          <a:sx n="95" d="100"/>
          <a:sy n="95" d="100"/>
        </p:scale>
        <p:origin x="-960" y="-2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76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19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67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 Layer Overview</a:t>
            </a:r>
          </a:p>
          <a:p>
            <a:r>
              <a:rPr lang="en-US" dirty="0" smtClean="0"/>
              <a:t>(§</a:t>
            </a:r>
            <a:r>
              <a:rPr lang="en-US" dirty="0" smtClean="0">
                <a:cs typeface="Arial" pitchFamily="34" charset="0"/>
              </a:rPr>
              <a:t>6.1.2-6.1.4)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66" name="Title 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Buffering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263494" y="1123950"/>
            <a:ext cx="5222906" cy="3266380"/>
            <a:chOff x="263494" y="1276350"/>
            <a:chExt cx="5222906" cy="3266380"/>
          </a:xfrm>
        </p:grpSpPr>
        <p:grpSp>
          <p:nvGrpSpPr>
            <p:cNvPr id="65" name="Group 64"/>
            <p:cNvGrpSpPr/>
            <p:nvPr/>
          </p:nvGrpSpPr>
          <p:grpSpPr>
            <a:xfrm>
              <a:off x="263494" y="1276350"/>
              <a:ext cx="5222906" cy="3266380"/>
              <a:chOff x="223153" y="1344948"/>
              <a:chExt cx="5222906" cy="3592246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790700" y="1344948"/>
                <a:ext cx="838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App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1828800" y="2190750"/>
                <a:ext cx="762000" cy="1369901"/>
                <a:chOff x="1828800" y="2343150"/>
                <a:chExt cx="762000" cy="1369901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1828800" y="23431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828800" y="24955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828800" y="26479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828800" y="27996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828800" y="29520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828800" y="31044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828800" y="32558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28800" y="34082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828800" y="35606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200400" y="2190750"/>
                <a:ext cx="762000" cy="1369901"/>
                <a:chOff x="1828800" y="2343150"/>
                <a:chExt cx="762000" cy="1369901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828800" y="23431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828800" y="24955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828800" y="26479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828800" y="2799637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828800" y="29520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828800" y="31044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828800" y="32558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828800" y="34082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1828800" y="35606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4572000" y="2190750"/>
                <a:ext cx="762000" cy="1369901"/>
                <a:chOff x="1828800" y="2343150"/>
                <a:chExt cx="762000" cy="1369901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1828800" y="23431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828800" y="24955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1828800" y="26479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828800" y="27996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828800" y="29520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828800" y="31044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828800" y="32558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828800" y="34082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828800" y="35606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3" name="Straight Connector 42"/>
              <p:cNvCxnSpPr>
                <a:stCxn id="7" idx="4"/>
                <a:endCxn id="10" idx="0"/>
              </p:cNvCxnSpPr>
              <p:nvPr/>
            </p:nvCxnSpPr>
            <p:spPr>
              <a:xfrm>
                <a:off x="2209800" y="1802148"/>
                <a:ext cx="0" cy="388601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ounded Rectangle 44"/>
              <p:cNvSpPr/>
              <p:nvPr/>
            </p:nvSpPr>
            <p:spPr>
              <a:xfrm>
                <a:off x="2631141" y="3867150"/>
                <a:ext cx="1900518" cy="381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Port Mux/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Demux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Straight Arrow Connector 46"/>
              <p:cNvCxnSpPr>
                <a:endCxn id="18" idx="2"/>
              </p:cNvCxnSpPr>
              <p:nvPr/>
            </p:nvCxnSpPr>
            <p:spPr>
              <a:xfrm flipH="1" flipV="1">
                <a:off x="2209800" y="3560651"/>
                <a:ext cx="914400" cy="3064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3612776" y="3560651"/>
                <a:ext cx="0" cy="3065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V="1">
                <a:off x="4114800" y="3560651"/>
                <a:ext cx="914400" cy="3064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3160059" y="1344948"/>
                <a:ext cx="838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App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" name="Straight Connector 51"/>
              <p:cNvCxnSpPr>
                <a:stCxn id="51" idx="4"/>
                <a:endCxn id="21" idx="0"/>
              </p:cNvCxnSpPr>
              <p:nvPr/>
            </p:nvCxnSpPr>
            <p:spPr>
              <a:xfrm>
                <a:off x="3579159" y="1802148"/>
                <a:ext cx="2241" cy="388601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4531659" y="1344948"/>
                <a:ext cx="838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App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" name="Straight Connector 53"/>
              <p:cNvCxnSpPr>
                <a:stCxn id="53" idx="4"/>
                <a:endCxn id="31" idx="0"/>
              </p:cNvCxnSpPr>
              <p:nvPr/>
            </p:nvCxnSpPr>
            <p:spPr>
              <a:xfrm>
                <a:off x="4950759" y="1802148"/>
                <a:ext cx="2241" cy="388601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V="1">
                <a:off x="3612776" y="4248150"/>
                <a:ext cx="0" cy="3065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69259" y="2038350"/>
                <a:ext cx="4876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569259" y="4422690"/>
                <a:ext cx="4876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289260" y="1344948"/>
                <a:ext cx="1364797" cy="4400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2">
                        <a:lumMod val="75000"/>
                      </a:schemeClr>
                    </a:solidFill>
                  </a:rPr>
                  <a:t>Application</a:t>
                </a:r>
                <a:endParaRPr lang="en-US" sz="2000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80151" y="2695468"/>
                <a:ext cx="1183016" cy="778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2">
                        <a:lumMod val="75000"/>
                      </a:schemeClr>
                    </a:solidFill>
                  </a:rPr>
                  <a:t>Transport</a:t>
                </a:r>
              </a:p>
              <a:p>
                <a:pPr algn="ctr"/>
                <a:r>
                  <a:rPr lang="en-US" sz="2000" dirty="0" smtClean="0">
                    <a:solidFill>
                      <a:schemeClr val="bg2">
                        <a:lumMod val="75000"/>
                      </a:schemeClr>
                    </a:solidFill>
                  </a:rPr>
                  <a:t>(TCP)</a:t>
                </a:r>
                <a:endParaRPr lang="en-US" sz="2000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23153" y="4497168"/>
                <a:ext cx="1497013" cy="4400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2">
                        <a:lumMod val="75000"/>
                      </a:schemeClr>
                    </a:solidFill>
                  </a:rPr>
                  <a:t>Network (IP)</a:t>
                </a:r>
                <a:endParaRPr lang="en-US" sz="2000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143250" y="4570451"/>
                <a:ext cx="952500" cy="29605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packet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8" name="Oval 67"/>
            <p:cNvSpPr/>
            <p:nvPr/>
          </p:nvSpPr>
          <p:spPr>
            <a:xfrm>
              <a:off x="3505200" y="1838928"/>
              <a:ext cx="228600" cy="8532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135841" y="1836018"/>
              <a:ext cx="228600" cy="8532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876800" y="1847447"/>
              <a:ext cx="228600" cy="8532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65981" y="3488010"/>
              <a:ext cx="1923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Message queues</a:t>
              </a:r>
              <a:endParaRPr lang="en-US" sz="2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78108" y="1866840"/>
              <a:ext cx="7245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Ports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1606128" y="3319735"/>
              <a:ext cx="529713" cy="232829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1739839" y="1947661"/>
              <a:ext cx="396002" cy="102683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8014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Header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Uses ports to identify sending and receiving application processes</a:t>
            </a:r>
          </a:p>
          <a:p>
            <a:r>
              <a:rPr lang="en-US" sz="2800" dirty="0" smtClean="0"/>
              <a:t>Datagram length up to 64K</a:t>
            </a:r>
          </a:p>
          <a:p>
            <a:r>
              <a:rPr lang="en-US" sz="2800" dirty="0" smtClean="0"/>
              <a:t>Checksum (16 bits) for reliability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39062"/>
          <a:stretch/>
        </p:blipFill>
        <p:spPr bwMode="auto">
          <a:xfrm>
            <a:off x="304800" y="3457575"/>
            <a:ext cx="5486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b="78906"/>
          <a:stretch/>
        </p:blipFill>
        <p:spPr bwMode="auto">
          <a:xfrm>
            <a:off x="304800" y="3181350"/>
            <a:ext cx="5486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8685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set up connections</a:t>
            </a:r>
          </a:p>
          <a:p>
            <a:pPr lvl="1"/>
            <a:r>
              <a:rPr lang="en-US" sz="2400" dirty="0" smtClean="0"/>
              <a:t>We’ll see how TCP does it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969677" y="2724150"/>
            <a:ext cx="3510094" cy="1219200"/>
            <a:chOff x="969677" y="2997308"/>
            <a:chExt cx="3510094" cy="1219200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00" y="376225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  <a:endCxn id="120" idx="1"/>
            </p:cNvCxnSpPr>
            <p:nvPr/>
          </p:nvCxnSpPr>
          <p:spPr>
            <a:xfrm flipV="1">
              <a:off x="1783771" y="3944568"/>
              <a:ext cx="195002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969677" y="2997308"/>
              <a:ext cx="1298296" cy="330661"/>
            </a:xfrm>
            <a:prstGeom prst="wedgeRoundRectCallout">
              <a:avLst>
                <a:gd name="adj1" fmla="val -32062"/>
                <a:gd name="adj2" fmla="val 213180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SYN! ACK!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800" y="376225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2204909" y="3646481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647400" y="3529679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Callout 28"/>
            <p:cNvSpPr/>
            <p:nvPr/>
          </p:nvSpPr>
          <p:spPr>
            <a:xfrm rot="394988">
              <a:off x="2295517" y="3672628"/>
              <a:ext cx="1102080" cy="54388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04036" y="3724965"/>
              <a:ext cx="1085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  <p:sp>
          <p:nvSpPr>
            <p:cNvPr id="33" name="Rounded Rectangular Callout 32"/>
            <p:cNvSpPr/>
            <p:nvPr/>
          </p:nvSpPr>
          <p:spPr>
            <a:xfrm>
              <a:off x="3389077" y="2997308"/>
              <a:ext cx="1044400" cy="321390"/>
            </a:xfrm>
            <a:prstGeom prst="wedgeRoundRectCallout">
              <a:avLst>
                <a:gd name="adj1" fmla="val 29479"/>
                <a:gd name="adj2" fmla="val 19487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SYNACK!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3144450" y="364250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3389077" y="352570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829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Establishment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Both sender and receiver must be ready before we start </a:t>
            </a:r>
            <a:r>
              <a:rPr lang="en-US" dirty="0" smtClean="0"/>
              <a:t>the transfer of </a:t>
            </a:r>
            <a:r>
              <a:rPr lang="en-US" dirty="0"/>
              <a:t>data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to agree on a set of parameters</a:t>
            </a:r>
          </a:p>
          <a:p>
            <a:pPr lvl="1"/>
            <a:r>
              <a:rPr lang="en-US" dirty="0"/>
              <a:t>e.g., the Maximum Segment Size (MSS)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signaling</a:t>
            </a:r>
          </a:p>
          <a:p>
            <a:pPr lvl="1"/>
            <a:r>
              <a:rPr lang="en-US" dirty="0"/>
              <a:t>It sets up state at the endpoints</a:t>
            </a:r>
          </a:p>
          <a:p>
            <a:pPr lvl="1"/>
            <a:r>
              <a:rPr lang="en-US" dirty="0" smtClean="0"/>
              <a:t>Like “dialing” for a telephone call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0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Three-Way Handshake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029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Used in TCP; opens connection for data in both directions</a:t>
            </a:r>
          </a:p>
          <a:p>
            <a:pPr lvl="4"/>
            <a:endParaRPr lang="en-US" sz="1000" dirty="0" smtClean="0"/>
          </a:p>
          <a:p>
            <a:r>
              <a:rPr lang="en-US" sz="2400" dirty="0" smtClean="0"/>
              <a:t>Each side probes the other with a fresh Initial Sequence Number (ISN)</a:t>
            </a:r>
          </a:p>
          <a:p>
            <a:pPr lvl="1"/>
            <a:r>
              <a:rPr lang="en-US" sz="2000" dirty="0" smtClean="0"/>
              <a:t>Sends on a </a:t>
            </a:r>
            <a:r>
              <a:rPr lang="en-US" sz="2000" dirty="0" err="1" smtClean="0"/>
              <a:t>SYNchronize</a:t>
            </a:r>
            <a:r>
              <a:rPr lang="en-US" sz="2000" dirty="0" smtClean="0"/>
              <a:t> segment</a:t>
            </a:r>
          </a:p>
          <a:p>
            <a:pPr lvl="1"/>
            <a:r>
              <a:rPr lang="en-US" sz="2000" dirty="0" smtClean="0"/>
              <a:t>Echo on an </a:t>
            </a:r>
            <a:r>
              <a:rPr lang="en-US" sz="2000" dirty="0" err="1" smtClean="0"/>
              <a:t>ACKnowledge</a:t>
            </a:r>
            <a:r>
              <a:rPr lang="en-US" sz="2000" dirty="0" smtClean="0"/>
              <a:t> segment</a:t>
            </a:r>
          </a:p>
          <a:p>
            <a:pPr lvl="5"/>
            <a:endParaRPr lang="en-US" sz="1000" dirty="0" smtClean="0"/>
          </a:p>
          <a:p>
            <a:r>
              <a:rPr lang="en-US" sz="2400" dirty="0" smtClean="0"/>
              <a:t>Chosen to be robust even against delayed duplicates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18598" y="1327011"/>
            <a:ext cx="3596802" cy="3228141"/>
            <a:chOff x="5318598" y="1327011"/>
            <a:chExt cx="3596802" cy="3228141"/>
          </a:xfrm>
        </p:grpSpPr>
        <p:grpSp>
          <p:nvGrpSpPr>
            <p:cNvPr id="19" name="Group 18"/>
            <p:cNvGrpSpPr/>
            <p:nvPr/>
          </p:nvGrpSpPr>
          <p:grpSpPr>
            <a:xfrm>
              <a:off x="5318598" y="1327011"/>
              <a:ext cx="3596802" cy="561141"/>
              <a:chOff x="4803127" y="1324809"/>
              <a:chExt cx="3924478" cy="561141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4803127" y="1324809"/>
                <a:ext cx="1227126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Active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(client)</a:t>
                </a:r>
                <a:endParaRPr lang="en-US" dirty="0"/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7395676" y="1331952"/>
                <a:ext cx="1331929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Passive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(server)</a:t>
                </a:r>
                <a:endParaRPr lang="en-US" dirty="0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095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Three-Way Handshake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410200" cy="3352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Three steps:</a:t>
            </a:r>
          </a:p>
          <a:p>
            <a:pPr lvl="1"/>
            <a:r>
              <a:rPr lang="en-US" sz="2400" dirty="0" smtClean="0"/>
              <a:t>Client sends SYN(x)</a:t>
            </a:r>
          </a:p>
          <a:p>
            <a:pPr lvl="1"/>
            <a:r>
              <a:rPr lang="en-US" sz="2400" dirty="0" smtClean="0"/>
              <a:t>Server replies with SYN(y)ACK(x+1)</a:t>
            </a:r>
          </a:p>
          <a:p>
            <a:pPr lvl="1"/>
            <a:r>
              <a:rPr lang="en-US" sz="2400" dirty="0" smtClean="0"/>
              <a:t>Client replies with ACK(y+1)</a:t>
            </a:r>
          </a:p>
          <a:p>
            <a:pPr lvl="1"/>
            <a:r>
              <a:rPr lang="en-US" sz="2400" dirty="0" smtClean="0"/>
              <a:t>SYNs are retransmitted if lost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Sequence and </a:t>
            </a:r>
            <a:r>
              <a:rPr lang="en-US" sz="2800" dirty="0" err="1" smtClean="0"/>
              <a:t>ack</a:t>
            </a:r>
            <a:r>
              <a:rPr lang="en-US" sz="2800" dirty="0" smtClean="0"/>
              <a:t> numbers carried on further segments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318598" y="1327011"/>
            <a:ext cx="3596802" cy="3228141"/>
            <a:chOff x="5318598" y="1327011"/>
            <a:chExt cx="3596802" cy="3228141"/>
          </a:xfrm>
        </p:grpSpPr>
        <p:sp>
          <p:nvSpPr>
            <p:cNvPr id="10" name="TextBox 9"/>
            <p:cNvSpPr txBox="1"/>
            <p:nvPr/>
          </p:nvSpPr>
          <p:spPr>
            <a:xfrm>
              <a:off x="6934200" y="180975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1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52236" y="245811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2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96555" y="32216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3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318598" y="1327011"/>
              <a:ext cx="3596802" cy="561141"/>
              <a:chOff x="4803127" y="1324809"/>
              <a:chExt cx="3924478" cy="561141"/>
            </a:xfrm>
          </p:grpSpPr>
          <p:sp>
            <p:nvSpPr>
              <p:cNvPr id="29" name="Rectangle 4"/>
              <p:cNvSpPr>
                <a:spLocks noChangeArrowheads="1"/>
              </p:cNvSpPr>
              <p:nvPr/>
            </p:nvSpPr>
            <p:spPr bwMode="auto">
              <a:xfrm>
                <a:off x="4803127" y="1324809"/>
                <a:ext cx="1227126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Active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(client)</a:t>
                </a:r>
                <a:endParaRPr lang="en-US" dirty="0"/>
              </a:p>
            </p:txBody>
          </p:sp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7395676" y="1331952"/>
                <a:ext cx="1331929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Passive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(server)</a:t>
                </a:r>
                <a:endParaRPr lang="en-US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 rot="803278">
              <a:off x="6636858" y="2096730"/>
              <a:ext cx="1202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SYN (SEQ=x)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 rot="20787493">
              <a:off x="6039476" y="2725602"/>
              <a:ext cx="20212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SYN (SEQ=y, ACK=x+1)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904861">
              <a:off x="6336640" y="3519177"/>
              <a:ext cx="18711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(SEQ=x+1, ACK=y+1)</a:t>
              </a:r>
              <a:endParaRPr lang="en-US" sz="16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080598" y="2211006"/>
              <a:ext cx="2133600" cy="4350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025693" y="2806484"/>
              <a:ext cx="2152530" cy="5482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027935" y="3484264"/>
              <a:ext cx="2150288" cy="5695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6156798" y="3934158"/>
              <a:ext cx="0" cy="4972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116861" y="3985915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1507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Three-Way Handshake (3)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089998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delayed, duplicate copies of the SYN and ACK arrive at the server!</a:t>
            </a:r>
          </a:p>
          <a:p>
            <a:pPr lvl="1"/>
            <a:r>
              <a:rPr lang="en-US" sz="2400" dirty="0" smtClean="0"/>
              <a:t>Improbable, but anyhow …</a:t>
            </a:r>
          </a:p>
          <a:p>
            <a:pPr lvl="3"/>
            <a:endParaRPr lang="en-US" sz="1600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5257800" y="1324809"/>
            <a:ext cx="3596802" cy="3220998"/>
            <a:chOff x="5318598" y="1324809"/>
            <a:chExt cx="3596802" cy="3220998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5318598" y="1324809"/>
              <a:ext cx="1124667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Active </a:t>
              </a:r>
              <a:r>
                <a:rPr lang="en-US" dirty="0" smtClean="0">
                  <a:solidFill>
                    <a:srgbClr val="000000"/>
                  </a:solidFill>
                </a:rPr>
                <a:t>party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(client)</a:t>
              </a:r>
              <a:endParaRPr lang="en-US" dirty="0"/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7694681" y="1331952"/>
              <a:ext cx="1220719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Passive </a:t>
              </a:r>
              <a:r>
                <a:rPr lang="en-US" dirty="0" smtClean="0">
                  <a:solidFill>
                    <a:srgbClr val="000000"/>
                  </a:solidFill>
                </a:rPr>
                <a:t>party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(server)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728531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152640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 rot="522509">
              <a:off x="6899657" y="2212836"/>
              <a:ext cx="1202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SYN (SEQ=x)</a:t>
              </a:r>
              <a:endParaRPr lang="en-US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 rot="475482">
              <a:off x="6917814" y="3401703"/>
              <a:ext cx="10262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(SEQ=x+1,</a:t>
              </a:r>
            </a:p>
            <a:p>
              <a:r>
                <a:rPr lang="en-US" sz="1600" dirty="0" smtClean="0"/>
                <a:t>ACK=z+1)</a:t>
              </a:r>
              <a:endParaRPr lang="en-US" sz="1600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6700359" y="2439987"/>
              <a:ext cx="1452281" cy="2079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6624158" y="3613820"/>
              <a:ext cx="1480547" cy="2120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Explosion 1 46"/>
            <p:cNvSpPr/>
            <p:nvPr/>
          </p:nvSpPr>
          <p:spPr>
            <a:xfrm>
              <a:off x="6483130" y="2213491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Explosion 1 47"/>
            <p:cNvSpPr/>
            <p:nvPr/>
          </p:nvSpPr>
          <p:spPr>
            <a:xfrm>
              <a:off x="6461598" y="3362797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7495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635153" y="4781550"/>
            <a:ext cx="2133600" cy="273844"/>
          </a:xfrm>
        </p:spPr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Three-Way Handshake (4)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089998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delayed, duplicate copies of the SYN and ACK arrive at the server!</a:t>
            </a:r>
          </a:p>
          <a:p>
            <a:pPr lvl="1"/>
            <a:r>
              <a:rPr lang="en-US" sz="2400" dirty="0" smtClean="0"/>
              <a:t>Improbable, but anyhow …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Connection will be cleanly rejected on both sides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sz="2800" dirty="0" smtClean="0"/>
          </a:p>
          <a:p>
            <a:pPr lvl="1"/>
            <a:endParaRPr lang="en-US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257800" y="1324809"/>
            <a:ext cx="3596802" cy="3220998"/>
            <a:chOff x="5318598" y="1324809"/>
            <a:chExt cx="3596802" cy="3220998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5318598" y="1324809"/>
              <a:ext cx="1124667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Active </a:t>
              </a:r>
              <a:r>
                <a:rPr lang="en-US" dirty="0" smtClean="0">
                  <a:solidFill>
                    <a:srgbClr val="000000"/>
                  </a:solidFill>
                </a:rPr>
                <a:t>party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(client)</a:t>
              </a:r>
              <a:endParaRPr lang="en-US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7694681" y="1331952"/>
              <a:ext cx="1220719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Passive </a:t>
              </a:r>
              <a:r>
                <a:rPr lang="en-US" dirty="0" smtClean="0">
                  <a:solidFill>
                    <a:srgbClr val="000000"/>
                  </a:solidFill>
                </a:rPr>
                <a:t>party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(server)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28531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52640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522509">
              <a:off x="6899657" y="2212836"/>
              <a:ext cx="1202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SYN (SEQ=x)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 rot="20817913">
              <a:off x="6042158" y="2771617"/>
              <a:ext cx="20212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SYN (SEQ=y, ACK=x+1)</a:t>
              </a:r>
              <a:endParaRPr lang="en-US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 rot="475482">
              <a:off x="6917814" y="3401703"/>
              <a:ext cx="10262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(SEQ=x+1,</a:t>
              </a:r>
            </a:p>
            <a:p>
              <a:r>
                <a:rPr lang="en-US" sz="1600" dirty="0" smtClean="0"/>
                <a:t>ACK=z+1)</a:t>
              </a:r>
              <a:endParaRPr lang="en-US" sz="16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700359" y="2439987"/>
              <a:ext cx="1452281" cy="2079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6059966" y="2874317"/>
              <a:ext cx="2120939" cy="5356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624158" y="3613820"/>
              <a:ext cx="1480547" cy="2120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xplosion 1 20"/>
            <p:cNvSpPr/>
            <p:nvPr/>
          </p:nvSpPr>
          <p:spPr>
            <a:xfrm>
              <a:off x="6483130" y="2213491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Explosion 1 21"/>
            <p:cNvSpPr/>
            <p:nvPr/>
          </p:nvSpPr>
          <p:spPr>
            <a:xfrm>
              <a:off x="6461598" y="3362797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15000" y="3176885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11026" y="3580026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66502" y="3497818"/>
              <a:ext cx="84196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REJECT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99507" y="3913699"/>
              <a:ext cx="84196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REJECT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8754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release connections</a:t>
            </a:r>
          </a:p>
          <a:p>
            <a:pPr lvl="1"/>
            <a:r>
              <a:rPr lang="en-US" sz="2400" dirty="0" smtClean="0"/>
              <a:t>We’ll see how TCP does it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37800" y="2724150"/>
            <a:ext cx="3578871" cy="1165794"/>
            <a:chOff x="1037800" y="2898314"/>
            <a:chExt cx="3578871" cy="1165794"/>
          </a:xfrm>
        </p:grpSpPr>
        <p:grpSp>
          <p:nvGrpSpPr>
            <p:cNvPr id="15" name="Group 14"/>
            <p:cNvGrpSpPr/>
            <p:nvPr/>
          </p:nvGrpSpPr>
          <p:grpSpPr>
            <a:xfrm>
              <a:off x="1037800" y="3373304"/>
              <a:ext cx="3441971" cy="690804"/>
              <a:chOff x="1037800" y="3525704"/>
              <a:chExt cx="3441971" cy="690804"/>
            </a:xfrm>
          </p:grpSpPr>
          <p:pic>
            <p:nvPicPr>
              <p:cNvPr id="120" name="Picture 11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3800" y="3762252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4" name="Straight Connector 123"/>
              <p:cNvCxnSpPr>
                <a:stCxn id="125" idx="3"/>
                <a:endCxn id="120" idx="1"/>
              </p:cNvCxnSpPr>
              <p:nvPr/>
            </p:nvCxnSpPr>
            <p:spPr>
              <a:xfrm flipV="1">
                <a:off x="1783771" y="3944568"/>
                <a:ext cx="195002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5" name="Picture 12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7800" y="3762253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Arrow Connector 40"/>
              <p:cNvCxnSpPr>
                <a:stCxn id="50" idx="3"/>
              </p:cNvCxnSpPr>
              <p:nvPr/>
            </p:nvCxnSpPr>
            <p:spPr>
              <a:xfrm>
                <a:off x="2204909" y="3646481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/>
              <p:cNvSpPr/>
              <p:nvPr/>
            </p:nvSpPr>
            <p:spPr>
              <a:xfrm>
                <a:off x="1647400" y="3529679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loud Callout 28"/>
              <p:cNvSpPr/>
              <p:nvPr/>
            </p:nvSpPr>
            <p:spPr>
              <a:xfrm rot="394988">
                <a:off x="2295517" y="3672628"/>
                <a:ext cx="1102080" cy="543880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304036" y="3724965"/>
                <a:ext cx="10850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Network</a:t>
                </a:r>
                <a:endParaRPr lang="en-US" sz="2000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flipH="1">
                <a:off x="3144450" y="364250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3389077" y="3525704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ounded Rectangular Callout 37"/>
            <p:cNvSpPr/>
            <p:nvPr/>
          </p:nvSpPr>
          <p:spPr>
            <a:xfrm>
              <a:off x="1252898" y="2898314"/>
              <a:ext cx="620573" cy="402765"/>
            </a:xfrm>
            <a:prstGeom prst="wedgeRoundRectCallout">
              <a:avLst>
                <a:gd name="adj1" fmla="val -27249"/>
                <a:gd name="adj2" fmla="val 13446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FIN!</a:t>
              </a:r>
            </a:p>
          </p:txBody>
        </p:sp>
        <p:sp>
          <p:nvSpPr>
            <p:cNvPr id="39" name="Rounded Rectangular Callout 38"/>
            <p:cNvSpPr/>
            <p:nvPr/>
          </p:nvSpPr>
          <p:spPr>
            <a:xfrm>
              <a:off x="3996098" y="2929603"/>
              <a:ext cx="620573" cy="402765"/>
            </a:xfrm>
            <a:prstGeom prst="wedgeRoundRectCallout">
              <a:avLst>
                <a:gd name="adj1" fmla="val -27249"/>
                <a:gd name="adj2" fmla="val 127367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370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 Release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Orderly release by both parties when done</a:t>
            </a:r>
          </a:p>
          <a:p>
            <a:pPr lvl="1"/>
            <a:r>
              <a:rPr lang="en-US" dirty="0" smtClean="0"/>
              <a:t>Delivers all pending data and “hangs up”</a:t>
            </a:r>
          </a:p>
          <a:p>
            <a:pPr lvl="1"/>
            <a:r>
              <a:rPr lang="en-US" dirty="0" smtClean="0"/>
              <a:t>Cleans up state in sender and receiver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Key problem is to provide reliability while releasing</a:t>
            </a:r>
          </a:p>
          <a:p>
            <a:pPr lvl="1"/>
            <a:r>
              <a:rPr lang="en-US" dirty="0" smtClean="0"/>
              <a:t>TCP uses a “symmetric” close in which both sides shutdown independently</a:t>
            </a:r>
          </a:p>
        </p:txBody>
      </p:sp>
    </p:spTree>
    <p:extLst>
      <p:ext uri="{BB962C8B-B14F-4D97-AF65-F5344CB8AC3E}">
        <p14:creationId xmlns:p14="http://schemas.microsoft.com/office/powerpoint/2010/main" val="265058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in the Course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Starting the Transport Layer!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Builds on the network layer to deliver data across networks for applications with the desired reliability or quality</a:t>
            </a:r>
          </a:p>
          <a:p>
            <a:pPr lvl="1"/>
            <a:endParaRPr lang="en-US" sz="2400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2261879" y="2632075"/>
            <a:ext cx="1466850" cy="1920875"/>
            <a:chOff x="1981200" y="2038350"/>
            <a:chExt cx="1466850" cy="1920875"/>
          </a:xfrm>
        </p:grpSpPr>
        <p:sp>
          <p:nvSpPr>
            <p:cNvPr id="17" name="Rectangle 1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81200" y="2038350"/>
              <a:ext cx="1466850" cy="1920875"/>
              <a:chOff x="2857500" y="2343150"/>
              <a:chExt cx="1466850" cy="1920875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2857500" y="3883025"/>
                <a:ext cx="1447800" cy="381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857500" y="3502025"/>
                <a:ext cx="14478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2857500" y="2740025"/>
                <a:ext cx="1447800" cy="3810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2857500" y="2362200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021013" y="3867150"/>
                <a:ext cx="1131887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Physical</a:t>
                </a: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3250250" y="3502025"/>
                <a:ext cx="6559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3008313" y="3136900"/>
                <a:ext cx="11160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Network</a:t>
                </a: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922588" y="2740025"/>
                <a:ext cx="12700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Transport</a:t>
                </a: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2895600" y="2343150"/>
                <a:ext cx="14287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Application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3585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Connection Release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257800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Two steps:</a:t>
            </a:r>
          </a:p>
          <a:p>
            <a:pPr lvl="1"/>
            <a:r>
              <a:rPr lang="en-US" sz="2400" dirty="0" smtClean="0"/>
              <a:t>Active sends FIN(x), passive ACKs</a:t>
            </a:r>
          </a:p>
          <a:p>
            <a:pPr lvl="1"/>
            <a:r>
              <a:rPr lang="en-US" sz="2400" dirty="0" smtClean="0"/>
              <a:t>Passive sends FIN(y), active ACKs</a:t>
            </a:r>
          </a:p>
          <a:p>
            <a:pPr lvl="1"/>
            <a:r>
              <a:rPr lang="en-US" sz="2400" dirty="0" smtClean="0"/>
              <a:t>FINs are retransmitted if lost</a:t>
            </a:r>
          </a:p>
          <a:p>
            <a:pPr lvl="4"/>
            <a:endParaRPr lang="en-US" sz="1800" dirty="0" smtClean="0"/>
          </a:p>
          <a:p>
            <a:r>
              <a:rPr lang="en-US" sz="2800" dirty="0" smtClean="0"/>
              <a:t>Each FIN/ACK closes one direction of data transfer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18598" y="1327011"/>
            <a:ext cx="3596802" cy="3228141"/>
            <a:chOff x="5318598" y="1327011"/>
            <a:chExt cx="3596802" cy="3228141"/>
          </a:xfrm>
        </p:grpSpPr>
        <p:grpSp>
          <p:nvGrpSpPr>
            <p:cNvPr id="19" name="Group 18"/>
            <p:cNvGrpSpPr/>
            <p:nvPr/>
          </p:nvGrpSpPr>
          <p:grpSpPr>
            <a:xfrm>
              <a:off x="5318598" y="1327011"/>
              <a:ext cx="3596802" cy="284142"/>
              <a:chOff x="4803127" y="1324809"/>
              <a:chExt cx="3924478" cy="28414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4803127" y="1324809"/>
                <a:ext cx="1227126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Active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7395676" y="1331952"/>
                <a:ext cx="1331929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Passive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8422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Connection Release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257800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Two steps:</a:t>
            </a:r>
          </a:p>
          <a:p>
            <a:pPr lvl="1"/>
            <a:r>
              <a:rPr lang="en-US" sz="2400" dirty="0"/>
              <a:t>Active sends FIN(x), passive ACKs</a:t>
            </a:r>
          </a:p>
          <a:p>
            <a:pPr lvl="1"/>
            <a:r>
              <a:rPr lang="en-US" sz="2400" dirty="0"/>
              <a:t>Passive sends FIN(y), active </a:t>
            </a:r>
            <a:r>
              <a:rPr lang="en-US" sz="2400" dirty="0" smtClean="0"/>
              <a:t>ACKs</a:t>
            </a:r>
          </a:p>
          <a:p>
            <a:pPr lvl="1"/>
            <a:r>
              <a:rPr lang="en-US" sz="2400" dirty="0"/>
              <a:t>FINs are retransmitted if lost</a:t>
            </a:r>
          </a:p>
          <a:p>
            <a:pPr marL="1828800" lvl="4" indent="0">
              <a:buNone/>
            </a:pPr>
            <a:endParaRPr lang="en-US" sz="1800" dirty="0" smtClean="0"/>
          </a:p>
          <a:p>
            <a:r>
              <a:rPr lang="en-US" sz="2800" dirty="0" smtClean="0"/>
              <a:t>Each FIN/ACK closes one direction of data transfer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18598" y="1327011"/>
            <a:ext cx="3596802" cy="3228141"/>
            <a:chOff x="5318598" y="1327011"/>
            <a:chExt cx="3596802" cy="3228141"/>
          </a:xfrm>
        </p:grpSpPr>
        <p:grpSp>
          <p:nvGrpSpPr>
            <p:cNvPr id="19" name="Group 18"/>
            <p:cNvGrpSpPr/>
            <p:nvPr/>
          </p:nvGrpSpPr>
          <p:grpSpPr>
            <a:xfrm>
              <a:off x="5318598" y="1327011"/>
              <a:ext cx="3596802" cy="284142"/>
              <a:chOff x="4803127" y="1324809"/>
              <a:chExt cx="3924478" cy="28414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4803127" y="1324809"/>
                <a:ext cx="1227126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Active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7395676" y="1331952"/>
                <a:ext cx="1331929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Passive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934200" y="2190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2236" y="3345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2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407863">
            <a:off x="6569173" y="1953180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 (SEQ=x)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20920478">
            <a:off x="6225232" y="2501843"/>
            <a:ext cx="1649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(SEQ=y, ACK=x+1)</a:t>
            </a:r>
            <a:endParaRPr lang="en-US" sz="16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035158" y="2108117"/>
            <a:ext cx="2133600" cy="3112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004398" y="2647950"/>
            <a:ext cx="2173825" cy="4254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497241">
            <a:off x="6191417" y="3619235"/>
            <a:ext cx="1871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(SEQ=x+1, ACK=y+1)</a:t>
            </a:r>
            <a:endParaRPr lang="en-US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050560" y="3105150"/>
            <a:ext cx="2149347" cy="4233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20920478">
            <a:off x="6102877" y="2914795"/>
            <a:ext cx="1975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 (SEQ=y, ACK=x+1)</a:t>
            </a:r>
            <a:endParaRPr lang="en-US" sz="16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096000" y="3784517"/>
            <a:ext cx="2133600" cy="3112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04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Transport layer provides end-to-end connectivity    across the network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066800" y="2077664"/>
            <a:ext cx="7010400" cy="1859578"/>
            <a:chOff x="1066800" y="2077664"/>
            <a:chExt cx="7010400" cy="1859578"/>
          </a:xfrm>
        </p:grpSpPr>
        <p:grpSp>
          <p:nvGrpSpPr>
            <p:cNvPr id="6" name="Group 5"/>
            <p:cNvGrpSpPr/>
            <p:nvPr/>
          </p:nvGrpSpPr>
          <p:grpSpPr>
            <a:xfrm>
              <a:off x="1066800" y="2563364"/>
              <a:ext cx="1066800" cy="1255021"/>
              <a:chOff x="6705600" y="2342867"/>
              <a:chExt cx="1447800" cy="1594528"/>
            </a:xfrm>
            <a:solidFill>
              <a:srgbClr val="F8F8F8"/>
            </a:solidFill>
          </p:grpSpPr>
          <p:grpSp>
            <p:nvGrpSpPr>
              <p:cNvPr id="8" name="Group 7"/>
              <p:cNvGrpSpPr/>
              <p:nvPr/>
            </p:nvGrpSpPr>
            <p:grpSpPr>
              <a:xfrm>
                <a:off x="6705600" y="234286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787237" y="3361198"/>
                  <a:ext cx="372936" cy="3485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TCP</a:t>
                  </a:r>
                  <a:endParaRPr lang="en-US" sz="20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849608" y="3361198"/>
                  <a:ext cx="248193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</a:t>
                  </a:r>
                  <a:endParaRPr lang="en-US" sz="20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6705600" y="339732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681853" y="3361198"/>
                  <a:ext cx="583702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802.11</a:t>
                  </a:r>
                  <a:endParaRPr lang="en-US" sz="2000" dirty="0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1066800" y="2077664"/>
              <a:ext cx="1066800" cy="400110"/>
              <a:chOff x="6605913" y="1110963"/>
              <a:chExt cx="1524000" cy="559374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6605913" y="1123950"/>
                <a:ext cx="1524000" cy="533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964409" y="1110963"/>
                <a:ext cx="824860" cy="55937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app</a:t>
                </a:r>
                <a:endParaRPr lang="en-US" sz="2000" dirty="0"/>
              </a:p>
            </p:txBody>
          </p:sp>
        </p:grpSp>
        <p:cxnSp>
          <p:nvCxnSpPr>
            <p:cNvPr id="48" name="Straight Connector 47"/>
            <p:cNvCxnSpPr>
              <a:endCxn id="46" idx="4"/>
            </p:cNvCxnSpPr>
            <p:nvPr/>
          </p:nvCxnSpPr>
          <p:spPr>
            <a:xfrm flipV="1">
              <a:off x="1599257" y="2468484"/>
              <a:ext cx="943" cy="994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3499774" y="2968231"/>
              <a:ext cx="1066800" cy="853145"/>
              <a:chOff x="6705600" y="2857259"/>
              <a:chExt cx="1447800" cy="1080136"/>
            </a:xfrm>
            <a:solidFill>
              <a:srgbClr val="F8F8F8"/>
            </a:solidFill>
          </p:grpSpPr>
          <p:grpSp>
            <p:nvGrpSpPr>
              <p:cNvPr id="59" name="Group 58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2849608" y="3361198"/>
                  <a:ext cx="248193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</a:t>
                  </a:r>
                  <a:endParaRPr lang="en-US" sz="2000" dirty="0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6705600" y="339732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61" name="Rectangle 6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681853" y="3361198"/>
                  <a:ext cx="583702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802.11</a:t>
                  </a:r>
                  <a:endParaRPr lang="en-US" sz="2000" dirty="0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4552966" y="2965569"/>
              <a:ext cx="1094017" cy="853145"/>
              <a:chOff x="6687131" y="2857259"/>
              <a:chExt cx="1484738" cy="1080136"/>
            </a:xfrm>
            <a:solidFill>
              <a:srgbClr val="F8F8F8"/>
            </a:solidFill>
          </p:grpSpPr>
          <p:grpSp>
            <p:nvGrpSpPr>
              <p:cNvPr id="104" name="Group 103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2849608" y="3361198"/>
                  <a:ext cx="248193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</a:t>
                  </a:r>
                  <a:endParaRPr lang="en-US" sz="2000" dirty="0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6687131" y="3397327"/>
                <a:ext cx="1484738" cy="540068"/>
                <a:chOff x="2491166" y="3315983"/>
                <a:chExt cx="965080" cy="470535"/>
              </a:xfrm>
              <a:grpFill/>
            </p:grpSpPr>
            <p:sp>
              <p:nvSpPr>
                <p:cNvPr id="106" name="Rectangle 105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2491166" y="3361198"/>
                  <a:ext cx="965080" cy="4137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Ethernet</a:t>
                  </a:r>
                  <a:endParaRPr lang="en-US" sz="2000" dirty="0"/>
                </a:p>
              </p:txBody>
            </p:sp>
          </p:grpSp>
        </p:grpSp>
        <p:grpSp>
          <p:nvGrpSpPr>
            <p:cNvPr id="80" name="Group 79"/>
            <p:cNvGrpSpPr/>
            <p:nvPr/>
          </p:nvGrpSpPr>
          <p:grpSpPr>
            <a:xfrm>
              <a:off x="6983182" y="2570632"/>
              <a:ext cx="1094018" cy="1247753"/>
              <a:chOff x="6687133" y="2342867"/>
              <a:chExt cx="1484738" cy="1572677"/>
            </a:xfrm>
            <a:solidFill>
              <a:srgbClr val="F8F8F8"/>
            </a:solidFill>
          </p:grpSpPr>
          <p:grpSp>
            <p:nvGrpSpPr>
              <p:cNvPr id="86" name="Group 85"/>
              <p:cNvGrpSpPr/>
              <p:nvPr/>
            </p:nvGrpSpPr>
            <p:grpSpPr>
              <a:xfrm>
                <a:off x="6705600" y="234286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2787237" y="3361198"/>
                  <a:ext cx="372936" cy="3485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TCP</a:t>
                  </a:r>
                  <a:endParaRPr lang="en-US" sz="2000" dirty="0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2849608" y="3361198"/>
                  <a:ext cx="248193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</a:t>
                  </a:r>
                  <a:endParaRPr lang="en-US" sz="2000" dirty="0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6687133" y="3375476"/>
                <a:ext cx="1484738" cy="540068"/>
                <a:chOff x="2491167" y="3296945"/>
                <a:chExt cx="965080" cy="470535"/>
              </a:xfrm>
              <a:grpFill/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2502338" y="3296945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2491167" y="3328635"/>
                  <a:ext cx="965080" cy="4137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Ethernet</a:t>
                  </a:r>
                  <a:endParaRPr lang="en-US" sz="2000" dirty="0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6996788" y="2079195"/>
              <a:ext cx="1066800" cy="400110"/>
              <a:chOff x="6605913" y="1113190"/>
              <a:chExt cx="1524000" cy="554922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6605913" y="1123950"/>
                <a:ext cx="1524000" cy="533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964412" y="1113190"/>
                <a:ext cx="824860" cy="55492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app</a:t>
                </a:r>
                <a:endParaRPr lang="en-US" sz="2000" dirty="0"/>
              </a:p>
            </p:txBody>
          </p:sp>
        </p:grpSp>
        <p:cxnSp>
          <p:nvCxnSpPr>
            <p:cNvPr id="82" name="Straight Connector 81"/>
            <p:cNvCxnSpPr>
              <a:endCxn id="83" idx="4"/>
            </p:cNvCxnSpPr>
            <p:nvPr/>
          </p:nvCxnSpPr>
          <p:spPr>
            <a:xfrm flipV="1">
              <a:off x="7529245" y="2471545"/>
              <a:ext cx="943" cy="1002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7" name="Group 116"/>
            <p:cNvGrpSpPr/>
            <p:nvPr/>
          </p:nvGrpSpPr>
          <p:grpSpPr>
            <a:xfrm>
              <a:off x="5082075" y="3821275"/>
              <a:ext cx="2448116" cy="115967"/>
              <a:chOff x="3238501" y="3668379"/>
              <a:chExt cx="2498752" cy="128159"/>
            </a:xfrm>
          </p:grpSpPr>
          <p:cxnSp>
            <p:nvCxnSpPr>
              <p:cNvPr id="118" name="Elbow Connector 117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/>
            <p:cNvGrpSpPr/>
            <p:nvPr/>
          </p:nvGrpSpPr>
          <p:grpSpPr>
            <a:xfrm>
              <a:off x="1585057" y="3802225"/>
              <a:ext cx="2448116" cy="115967"/>
              <a:chOff x="3238501" y="3668379"/>
              <a:chExt cx="2498752" cy="128159"/>
            </a:xfrm>
          </p:grpSpPr>
          <p:cxnSp>
            <p:nvCxnSpPr>
              <p:cNvPr id="121" name="Elbow Connector 120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3877624" y="3990516"/>
            <a:ext cx="138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Router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890680" y="3990515"/>
            <a:ext cx="138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842062" y="3990516"/>
            <a:ext cx="138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2133600" y="2724150"/>
            <a:ext cx="4863188" cy="1530"/>
          </a:xfrm>
          <a:prstGeom prst="straightConnector1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83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Segments carry application data across the network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Segments are carried within packets within frames</a:t>
            </a:r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09600" y="2623038"/>
            <a:ext cx="4953000" cy="1771373"/>
            <a:chOff x="1761748" y="1860278"/>
            <a:chExt cx="5343264" cy="2373084"/>
          </a:xfrm>
        </p:grpSpPr>
        <p:sp>
          <p:nvSpPr>
            <p:cNvPr id="75" name="Rectangle 74"/>
            <p:cNvSpPr/>
            <p:nvPr/>
          </p:nvSpPr>
          <p:spPr>
            <a:xfrm>
              <a:off x="4121690" y="2571751"/>
              <a:ext cx="2983322" cy="6095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761748" y="2381859"/>
              <a:ext cx="5343264" cy="948345"/>
              <a:chOff x="2886336" y="2581733"/>
              <a:chExt cx="2970164" cy="711259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4212590" y="2724150"/>
                <a:ext cx="600502" cy="457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2886336" y="2581733"/>
                <a:ext cx="2970164" cy="711259"/>
                <a:chOff x="4509169" y="2200733"/>
                <a:chExt cx="3853614" cy="711259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4509169" y="2343150"/>
                  <a:ext cx="3853614" cy="4572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4509169" y="2406320"/>
                  <a:ext cx="1115743" cy="30008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802.11</a:t>
                  </a:r>
                  <a:endParaRPr lang="en-US" sz="2000" dirty="0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5624912" y="2406320"/>
                  <a:ext cx="672430" cy="30008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</a:t>
                  </a:r>
                  <a:endParaRPr lang="en-US" sz="2000" dirty="0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6153292" y="2406320"/>
                  <a:ext cx="954595" cy="30008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TCP</a:t>
                  </a:r>
                  <a:endParaRPr lang="en-US" sz="2000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6979741" y="2200733"/>
                  <a:ext cx="1383042" cy="71125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App, e.g., HTTP</a:t>
                  </a:r>
                  <a:endParaRPr lang="en-US" sz="2000" dirty="0"/>
                </a:p>
              </p:txBody>
            </p: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7009022" y="234315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6218102" y="234315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5624912" y="234315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" name="Right Brace 16"/>
            <p:cNvSpPr/>
            <p:nvPr/>
          </p:nvSpPr>
          <p:spPr>
            <a:xfrm rot="16200000" flipV="1">
              <a:off x="5473932" y="940671"/>
              <a:ext cx="304800" cy="2957360"/>
            </a:xfrm>
            <a:prstGeom prst="rightBrace">
              <a:avLst>
                <a:gd name="adj1" fmla="val 458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26544" y="1860278"/>
              <a:ext cx="1599575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Segment</a:t>
              </a:r>
              <a:endParaRPr lang="en-US" sz="2000" dirty="0"/>
            </a:p>
          </p:txBody>
        </p:sp>
        <p:sp>
          <p:nvSpPr>
            <p:cNvPr id="71" name="Right Brace 70"/>
            <p:cNvSpPr/>
            <p:nvPr/>
          </p:nvSpPr>
          <p:spPr>
            <a:xfrm rot="5400000">
              <a:off x="5054502" y="1435640"/>
              <a:ext cx="304800" cy="3796220"/>
            </a:xfrm>
            <a:prstGeom prst="rightBrace">
              <a:avLst>
                <a:gd name="adj1" fmla="val 458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07114" y="3352727"/>
              <a:ext cx="1599576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Packet</a:t>
              </a:r>
              <a:endParaRPr lang="en-US" sz="2000" dirty="0"/>
            </a:p>
          </p:txBody>
        </p:sp>
        <p:sp>
          <p:nvSpPr>
            <p:cNvPr id="73" name="Right Brace 72"/>
            <p:cNvSpPr/>
            <p:nvPr/>
          </p:nvSpPr>
          <p:spPr>
            <a:xfrm rot="5400000">
              <a:off x="4280980" y="1138428"/>
              <a:ext cx="304800" cy="5343264"/>
            </a:xfrm>
            <a:prstGeom prst="rightBrace">
              <a:avLst>
                <a:gd name="adj1" fmla="val 458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33592" y="3833251"/>
              <a:ext cx="1599575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Frame</a:t>
              </a:r>
              <a:endParaRPr lang="en-US" sz="2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1761748" y="3208488"/>
              <a:ext cx="0" cy="4300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7104635" y="3227598"/>
              <a:ext cx="0" cy="4300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304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Transport Layer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Provide different kinds of data delivery across the network to applications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948346"/>
              </p:ext>
            </p:extLst>
          </p:nvPr>
        </p:nvGraphicFramePr>
        <p:xfrm>
          <a:off x="685800" y="2884716"/>
          <a:ext cx="4876800" cy="1058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329"/>
                <a:gridCol w="1885071"/>
                <a:gridCol w="1676400"/>
              </a:tblGrid>
              <a:tr h="352878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Unreliable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Reliable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Messages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Datagrams (UDP)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Bytestream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Streams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(TCP)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Internet Transports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TCP is full-featured, UDP is a glorified packet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71906"/>
              </p:ext>
            </p:extLst>
          </p:nvPr>
        </p:nvGraphicFramePr>
        <p:xfrm>
          <a:off x="1828800" y="1733550"/>
          <a:ext cx="54102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667000"/>
              </a:tblGrid>
              <a:tr h="309652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TCP (Streams)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UDP (Datagrams)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652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Connections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Datagrams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348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Bytes are delivered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once, reliably, and in order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Messages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may be lost, reordered, duplicated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652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Arbitrary length content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Limited message size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348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Flow control matches sender to receiver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Can send regardless</a:t>
                      </a:r>
                    </a:p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of receiver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state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348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Congestion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control matches sender to network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Can send regardless</a:t>
                      </a:r>
                    </a:p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of network state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95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Datagram Protocol (UDP)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Used by apps that don’t want reliability or </a:t>
            </a:r>
            <a:r>
              <a:rPr lang="en-US" sz="2800" dirty="0" err="1" smtClean="0"/>
              <a:t>bytestreams</a:t>
            </a:r>
            <a:endParaRPr lang="en-US" sz="2800" dirty="0" smtClean="0"/>
          </a:p>
          <a:p>
            <a:pPr lvl="1"/>
            <a:r>
              <a:rPr lang="en-US" sz="2400" dirty="0" smtClean="0"/>
              <a:t>Voice-over-IP (unreliable)</a:t>
            </a:r>
          </a:p>
          <a:p>
            <a:pPr lvl="1"/>
            <a:r>
              <a:rPr lang="en-US" sz="2400" dirty="0" smtClean="0"/>
              <a:t>DNS, RPC (message-oriented)</a:t>
            </a:r>
          </a:p>
          <a:p>
            <a:pPr lvl="1"/>
            <a:r>
              <a:rPr lang="en-US" sz="2400" dirty="0" smtClean="0"/>
              <a:t>DHCP (bootstrapping)</a:t>
            </a:r>
          </a:p>
          <a:p>
            <a:pPr lvl="4"/>
            <a:endParaRPr lang="en-US" sz="1000" dirty="0" smtClean="0"/>
          </a:p>
          <a:p>
            <a:pPr marL="0" indent="0">
              <a:buNone/>
            </a:pPr>
            <a:r>
              <a:rPr lang="en-US" sz="2800" dirty="0" smtClean="0"/>
              <a:t>(If application wants reliability and messages then it has work to do!)</a:t>
            </a:r>
          </a:p>
        </p:txBody>
      </p:sp>
    </p:spTree>
    <p:extLst>
      <p:ext uri="{BB962C8B-B14F-4D97-AF65-F5344CB8AC3E}">
        <p14:creationId xmlns:p14="http://schemas.microsoft.com/office/powerpoint/2010/main" val="120430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Sockets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0" y="1493283"/>
            <a:ext cx="2433741" cy="3142691"/>
            <a:chOff x="990600" y="1841598"/>
            <a:chExt cx="2861159" cy="278755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90600" y="1841598"/>
              <a:ext cx="0" cy="2787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51759" y="1841598"/>
              <a:ext cx="0" cy="2787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711821" y="971550"/>
            <a:ext cx="1642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Client (host 1)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99894" y="971550"/>
            <a:ext cx="1710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Server (host 2)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54586" y="1314450"/>
            <a:ext cx="0" cy="365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3368" y="97155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880147" y="2190750"/>
            <a:ext cx="1701254" cy="1314512"/>
            <a:chOff x="1477582" y="2724176"/>
            <a:chExt cx="2133601" cy="1010888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1477582" y="3008265"/>
              <a:ext cx="2133600" cy="82205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1477582" y="3617865"/>
              <a:ext cx="2133601" cy="117199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031319" y="2724176"/>
              <a:ext cx="1230917" cy="30769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request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90053" y="3371074"/>
              <a:ext cx="888750" cy="30769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reply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8228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Sockets (2)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0" y="1493283"/>
            <a:ext cx="2433741" cy="2678667"/>
            <a:chOff x="990600" y="1841598"/>
            <a:chExt cx="2861159" cy="278755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90600" y="1841598"/>
              <a:ext cx="0" cy="2787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51759" y="1841598"/>
              <a:ext cx="0" cy="2787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09600" y="971550"/>
            <a:ext cx="1642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Client (host 1)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5602" y="971550"/>
            <a:ext cx="1710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Server (host 2)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54586" y="1314450"/>
            <a:ext cx="0" cy="365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3368" y="97155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1399" y="165735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1: socket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297603" y="1790640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2: bind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180207" y="148584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1: socket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4175606" y="3105150"/>
            <a:ext cx="1158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6</a:t>
            </a:r>
            <a:r>
              <a:rPr lang="en-US" sz="2000" dirty="0" smtClean="0"/>
              <a:t>: </a:t>
            </a:r>
            <a:r>
              <a:rPr lang="en-US" sz="2000" dirty="0" err="1" smtClean="0"/>
              <a:t>sendto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992904" y="2114550"/>
            <a:ext cx="1513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3: </a:t>
            </a:r>
            <a:r>
              <a:rPr lang="en-US" sz="2000" dirty="0" err="1" smtClean="0"/>
              <a:t>recvfrom</a:t>
            </a:r>
            <a:r>
              <a:rPr lang="en-US" sz="2000" dirty="0" smtClean="0"/>
              <a:t>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1399" y="2266950"/>
            <a:ext cx="1158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4: </a:t>
            </a:r>
            <a:r>
              <a:rPr lang="en-US" sz="2000" dirty="0" err="1" smtClean="0"/>
              <a:t>sendto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138490" y="2952750"/>
            <a:ext cx="1513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5</a:t>
            </a:r>
            <a:r>
              <a:rPr lang="en-US" sz="2000" dirty="0" smtClean="0"/>
              <a:t>: </a:t>
            </a:r>
            <a:r>
              <a:rPr lang="en-US" sz="2000" dirty="0" err="1" smtClean="0"/>
              <a:t>recvfrom</a:t>
            </a:r>
            <a:r>
              <a:rPr lang="en-US" sz="2000" dirty="0" smtClean="0"/>
              <a:t>*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18" y="3790950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</a:t>
            </a:r>
            <a:r>
              <a:rPr lang="en-US" sz="2000" dirty="0" smtClean="0"/>
              <a:t>: close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268131" y="3790950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7: close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3962400" y="4171950"/>
            <a:ext cx="1558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*= call blocks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880147" y="2190750"/>
            <a:ext cx="1701254" cy="1314512"/>
            <a:chOff x="1477582" y="2724176"/>
            <a:chExt cx="2133601" cy="1010888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477582" y="3008265"/>
              <a:ext cx="2133600" cy="82205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1477582" y="3617865"/>
              <a:ext cx="2133601" cy="117199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031319" y="2724176"/>
              <a:ext cx="1230917" cy="30769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request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90053" y="3371074"/>
              <a:ext cx="888750" cy="30769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reply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379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34860</TotalTime>
  <Words>1081</Words>
  <Application>Microsoft Macintosh PowerPoint</Application>
  <PresentationFormat>On-screen Show (16:9)</PresentationFormat>
  <Paragraphs>270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Where we are in the Course</vt:lpstr>
      <vt:lpstr>Recall</vt:lpstr>
      <vt:lpstr>Recall (2)</vt:lpstr>
      <vt:lpstr>Transport Layer Services</vt:lpstr>
      <vt:lpstr>Comparison of Internet Transports</vt:lpstr>
      <vt:lpstr>User Datagram Protocol (UDP)</vt:lpstr>
      <vt:lpstr>Datagram Sockets</vt:lpstr>
      <vt:lpstr>Datagram Sockets (2)</vt:lpstr>
      <vt:lpstr>UDP Buffering</vt:lpstr>
      <vt:lpstr>UDP Header</vt:lpstr>
      <vt:lpstr>Topic</vt:lpstr>
      <vt:lpstr>Connection Establishment</vt:lpstr>
      <vt:lpstr>Three-Way Handshake</vt:lpstr>
      <vt:lpstr>Three-Way Handshake (2)</vt:lpstr>
      <vt:lpstr>Three-Way Handshake (3)</vt:lpstr>
      <vt:lpstr>Three-Way Handshake (4)</vt:lpstr>
      <vt:lpstr>Topic</vt:lpstr>
      <vt:lpstr>Connection Release</vt:lpstr>
      <vt:lpstr>TCP Connection Release</vt:lpstr>
      <vt:lpstr>TCP Connection Release (2)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211</cp:revision>
  <dcterms:created xsi:type="dcterms:W3CDTF">2012-10-22T20:55:18Z</dcterms:created>
  <dcterms:modified xsi:type="dcterms:W3CDTF">2013-11-20T07:28:35Z</dcterms:modified>
</cp:coreProperties>
</file>