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2" r:id="rId2"/>
    <p:sldId id="311" r:id="rId3"/>
    <p:sldId id="312" r:id="rId4"/>
    <p:sldId id="314" r:id="rId5"/>
    <p:sldId id="313" r:id="rId6"/>
    <p:sldId id="315" r:id="rId7"/>
    <p:sldId id="316" r:id="rId8"/>
    <p:sldId id="319" r:id="rId9"/>
    <p:sldId id="317" r:id="rId10"/>
    <p:sldId id="323" r:id="rId11"/>
    <p:sldId id="326" r:id="rId12"/>
    <p:sldId id="318" r:id="rId13"/>
    <p:sldId id="327" r:id="rId14"/>
    <p:sldId id="328" r:id="rId15"/>
    <p:sldId id="329" r:id="rId16"/>
    <p:sldId id="322" r:id="rId17"/>
    <p:sldId id="330" r:id="rId18"/>
    <p:sldId id="332" r:id="rId19"/>
    <p:sldId id="331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B"/>
    <a:srgbClr val="FFE1F9"/>
    <a:srgbClr val="FFB8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2269" autoAdjust="0"/>
  </p:normalViewPr>
  <p:slideViewPr>
    <p:cSldViewPr>
      <p:cViewPr>
        <p:scale>
          <a:sx n="96" d="100"/>
          <a:sy n="96" d="100"/>
        </p:scale>
        <p:origin x="-840" y="-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</a:t>
            </a:r>
            <a:r>
              <a:rPr lang="en-US" dirty="0" err="1" smtClean="0"/>
              <a:t>pixabay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8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in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4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#6-53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227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67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sliding window algorithm</a:t>
            </a:r>
          </a:p>
          <a:p>
            <a:pPr lvl="1"/>
            <a:r>
              <a:rPr lang="en-US" sz="2400" dirty="0" smtClean="0"/>
              <a:t>Pipelining and reliability</a:t>
            </a:r>
          </a:p>
          <a:p>
            <a:pPr lvl="1"/>
            <a:r>
              <a:rPr lang="en-US" sz="2400" dirty="0" smtClean="0"/>
              <a:t>Building on Stop-and-Wait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53829" y="2875521"/>
            <a:ext cx="3441971" cy="1448829"/>
            <a:chOff x="1037800" y="2723121"/>
            <a:chExt cx="3441971" cy="1448829"/>
          </a:xfrm>
        </p:grpSpPr>
        <p:grpSp>
          <p:nvGrpSpPr>
            <p:cNvPr id="12" name="Group 11"/>
            <p:cNvGrpSpPr/>
            <p:nvPr/>
          </p:nvGrpSpPr>
          <p:grpSpPr>
            <a:xfrm>
              <a:off x="1037800" y="2723121"/>
              <a:ext cx="3441971" cy="1296429"/>
              <a:chOff x="762000" y="2419350"/>
              <a:chExt cx="3441971" cy="1296429"/>
            </a:xfrm>
          </p:grpSpPr>
          <p:pic>
            <p:nvPicPr>
              <p:cNvPr id="120" name="Picture 1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000" y="3261523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4" name="Straight Connector 123"/>
              <p:cNvCxnSpPr>
                <a:stCxn id="125" idx="3"/>
                <a:endCxn id="120" idx="1"/>
              </p:cNvCxnSpPr>
              <p:nvPr/>
            </p:nvCxnSpPr>
            <p:spPr>
              <a:xfrm flipV="1">
                <a:off x="1507971" y="3443839"/>
                <a:ext cx="195002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Rounded Rectangular Callout 118"/>
              <p:cNvSpPr/>
              <p:nvPr/>
            </p:nvSpPr>
            <p:spPr>
              <a:xfrm>
                <a:off x="867200" y="2419350"/>
                <a:ext cx="822171" cy="381000"/>
              </a:xfrm>
              <a:prstGeom prst="wedgeRoundRectCallout">
                <a:avLst>
                  <a:gd name="adj1" fmla="val -27796"/>
                  <a:gd name="adj2" fmla="val 171244"/>
                  <a:gd name="adj3" fmla="val 16667"/>
                </a:avLst>
              </a:prstGeom>
              <a:solidFill>
                <a:srgbClr val="FFB8F2">
                  <a:alpha val="50196"/>
                </a:srgb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bIns="0" rtlCol="0" anchor="b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Yeah!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25" name="Picture 1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000" y="3261524"/>
                <a:ext cx="745971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Arrow Connector 40"/>
              <p:cNvCxnSpPr>
                <a:stCxn id="50" idx="3"/>
              </p:cNvCxnSpPr>
              <p:nvPr/>
            </p:nvCxnSpPr>
            <p:spPr>
              <a:xfrm>
                <a:off x="3878693" y="3070581"/>
                <a:ext cx="280691" cy="0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3321184" y="2953779"/>
                <a:ext cx="557509" cy="233604"/>
              </a:xfrm>
              <a:prstGeom prst="rect">
                <a:avLst/>
              </a:prstGeom>
              <a:solidFill>
                <a:schemeClr val="accent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loud Callout 28"/>
              <p:cNvSpPr/>
              <p:nvPr/>
            </p:nvSpPr>
            <p:spPr>
              <a:xfrm rot="394988">
                <a:off x="2019717" y="3171899"/>
                <a:ext cx="1102080" cy="543880"/>
              </a:xfrm>
              <a:prstGeom prst="cloudCallout">
                <a:avLst>
                  <a:gd name="adj1" fmla="val -8031"/>
                  <a:gd name="adj2" fmla="val 1622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" name="Straight Arrow Connector 14"/>
            <p:cNvCxnSpPr>
              <a:stCxn id="16" idx="3"/>
            </p:cNvCxnSpPr>
            <p:nvPr/>
          </p:nvCxnSpPr>
          <p:spPr>
            <a:xfrm>
              <a:off x="3456639" y="337435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899130" y="325755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8" idx="3"/>
            </p:cNvCxnSpPr>
            <p:nvPr/>
          </p:nvCxnSpPr>
          <p:spPr>
            <a:xfrm>
              <a:off x="2758785" y="337435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01276" y="325755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20" idx="3"/>
            </p:cNvCxnSpPr>
            <p:nvPr/>
          </p:nvCxnSpPr>
          <p:spPr>
            <a:xfrm>
              <a:off x="2062525" y="3369348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505016" y="325254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22" idx="3"/>
            </p:cNvCxnSpPr>
            <p:nvPr/>
          </p:nvCxnSpPr>
          <p:spPr>
            <a:xfrm flipH="1">
              <a:off x="1627351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 flipH="1">
              <a:off x="1926154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25" idx="3"/>
            </p:cNvCxnSpPr>
            <p:nvPr/>
          </p:nvCxnSpPr>
          <p:spPr>
            <a:xfrm flipH="1">
              <a:off x="2325678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 flipH="1">
              <a:off x="2624481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stCxn id="27" idx="3"/>
            </p:cNvCxnSpPr>
            <p:nvPr/>
          </p:nvCxnSpPr>
          <p:spPr>
            <a:xfrm flipH="1">
              <a:off x="3023532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 flipH="1">
              <a:off x="3322335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>
              <a:stCxn id="30" idx="3"/>
            </p:cNvCxnSpPr>
            <p:nvPr/>
          </p:nvCxnSpPr>
          <p:spPr>
            <a:xfrm flipH="1">
              <a:off x="3712977" y="4055148"/>
              <a:ext cx="298803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 flipH="1">
              <a:off x="4011780" y="3938346"/>
              <a:ext cx="134304" cy="23360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04036" y="3528007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898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– Sender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Transport accepts another segment of data from the Application ...</a:t>
            </a:r>
          </a:p>
          <a:p>
            <a:pPr lvl="1"/>
            <a:r>
              <a:rPr lang="en-US" sz="2400" dirty="0" smtClean="0"/>
              <a:t>Transport sends it (as LFS–LAR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5)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38880" y="2705040"/>
            <a:ext cx="5143028" cy="1924110"/>
            <a:chOff x="438880" y="2552640"/>
            <a:chExt cx="5143028" cy="1924110"/>
          </a:xfrm>
        </p:grpSpPr>
        <p:grpSp>
          <p:nvGrpSpPr>
            <p:cNvPr id="44" name="Group 43"/>
            <p:cNvGrpSpPr/>
            <p:nvPr/>
          </p:nvGrpSpPr>
          <p:grpSpPr>
            <a:xfrm>
              <a:off x="438880" y="2552640"/>
              <a:ext cx="5143028" cy="1924110"/>
              <a:chOff x="781668" y="3001057"/>
              <a:chExt cx="4351793" cy="162809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81668" y="3650157"/>
                <a:ext cx="264767" cy="3385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smtClean="0"/>
                  <a:t>..</a:t>
                </a:r>
                <a:endParaRPr lang="en-US" sz="2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96178" y="361938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5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410688" y="361938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6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25198" y="361938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7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39708" y="3619380"/>
                <a:ext cx="312906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..</a:t>
                </a:r>
                <a:endPara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354218" y="3619380"/>
                <a:ext cx="31451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68728" y="3619380"/>
                <a:ext cx="31451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3</a:t>
                </a:r>
                <a:endPara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83238" y="3619380"/>
                <a:ext cx="314510" cy="40011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rPr>
                  <a:t>4</a:t>
                </a:r>
                <a:endPara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297748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5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12258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26768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3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241278" y="3619440"/>
                <a:ext cx="312906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..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92149" y="4229040"/>
                <a:ext cx="5806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LAR</a:t>
                </a:r>
                <a:endParaRPr lang="en-US" sz="2000" dirty="0"/>
              </a:p>
            </p:txBody>
          </p:sp>
          <p:cxnSp>
            <p:nvCxnSpPr>
              <p:cNvPr id="20" name="Straight Arrow Connector 19"/>
              <p:cNvCxnSpPr>
                <a:stCxn id="18" idx="0"/>
                <a:endCxn id="9" idx="2"/>
              </p:cNvCxnSpPr>
              <p:nvPr/>
            </p:nvCxnSpPr>
            <p:spPr>
              <a:xfrm flipV="1">
                <a:off x="1882453" y="4019490"/>
                <a:ext cx="0" cy="209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182816" y="4229040"/>
                <a:ext cx="5256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LFS</a:t>
                </a:r>
                <a:endParaRPr lang="en-US" sz="2000" dirty="0"/>
              </a:p>
            </p:txBody>
          </p:sp>
          <p:cxnSp>
            <p:nvCxnSpPr>
              <p:cNvPr id="22" name="Straight Arrow Connector 21"/>
              <p:cNvCxnSpPr>
                <a:stCxn id="21" idx="0"/>
              </p:cNvCxnSpPr>
              <p:nvPr/>
            </p:nvCxnSpPr>
            <p:spPr>
              <a:xfrm flipV="1">
                <a:off x="3445645" y="4019490"/>
                <a:ext cx="0" cy="2095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Left Brace 22"/>
              <p:cNvSpPr/>
              <p:nvPr/>
            </p:nvSpPr>
            <p:spPr>
              <a:xfrm rot="5400000">
                <a:off x="2673583" y="2676048"/>
                <a:ext cx="304800" cy="1572550"/>
              </a:xfrm>
              <a:prstGeom prst="leftBrace">
                <a:avLst>
                  <a:gd name="adj1" fmla="val 20833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486621" y="3001057"/>
                <a:ext cx="567241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W=5</a:t>
                </a:r>
                <a:endParaRPr lang="en-US" sz="2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184954" y="3650217"/>
                <a:ext cx="689099" cy="3385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err="1" smtClean="0"/>
                  <a:t>Acked</a:t>
                </a:r>
                <a:endParaRPr lang="en-US" sz="2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134657" y="3645501"/>
                <a:ext cx="921041" cy="3385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err="1" smtClean="0"/>
                  <a:t>Unacked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554184" y="3619440"/>
                <a:ext cx="314510" cy="4001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3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868694" y="3650217"/>
                <a:ext cx="264767" cy="3385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smtClean="0"/>
                  <a:t>..</a:t>
                </a:r>
                <a:endParaRPr lang="en-US" sz="20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563584" y="3664491"/>
                <a:ext cx="1187110" cy="33855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r>
                  <a:rPr lang="en-US" sz="2000" dirty="0" smtClean="0"/>
                  <a:t>Unavailable</a:t>
                </a:r>
                <a:endParaRPr lang="en-US" sz="2000" dirty="0"/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4195855" y="4248150"/>
                <a:ext cx="67283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3927184" y="4264269"/>
                <a:ext cx="1157269" cy="3125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</a:t>
                </a:r>
                <a:r>
                  <a:rPr lang="en-US" dirty="0" smtClean="0"/>
                  <a:t>eq. number</a:t>
                </a:r>
                <a:endParaRPr lang="en-US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412429" y="3283456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53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Sender (3) 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Next higher ACK arrives from peer…</a:t>
            </a:r>
          </a:p>
          <a:p>
            <a:pPr lvl="1"/>
            <a:r>
              <a:rPr lang="en-US" sz="2400" dirty="0" smtClean="0"/>
              <a:t>Window advances, buffer is freed </a:t>
            </a:r>
          </a:p>
          <a:p>
            <a:pPr lvl="1"/>
            <a:r>
              <a:rPr lang="en-US" sz="2400" dirty="0" smtClean="0"/>
              <a:t>LFS–LAR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4 (can send one more)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8880" y="3472158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0574" y="343578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267" y="343578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961" y="343578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7348" y="3435785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9042" y="3435785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3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0735" y="3435785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2429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123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816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510" y="3435856"/>
            <a:ext cx="369798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..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52227" y="4156293"/>
            <a:ext cx="686173" cy="472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LAR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2095314" y="3908643"/>
            <a:ext cx="0" cy="247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64969" y="4156293"/>
            <a:ext cx="621231" cy="472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LFS</a:t>
            </a:r>
            <a:endParaRPr lang="en-US" sz="2000" dirty="0"/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V="1">
            <a:off x="3575585" y="3908643"/>
            <a:ext cx="0" cy="247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3055564" y="2320939"/>
            <a:ext cx="360218" cy="1858468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95600" y="270504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W=5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5491" y="3472229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7308" y="343585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002" y="3472229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159652" y="3489098"/>
            <a:ext cx="102143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Unavail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08070" y="2857440"/>
            <a:ext cx="112832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Available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962400" y="3120807"/>
            <a:ext cx="185847" cy="3150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73828" y="4178877"/>
            <a:ext cx="7951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56308" y="419792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eq. number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414325" y="3435856"/>
            <a:ext cx="369798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..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25654" y="3436024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92897" y="3466656"/>
            <a:ext cx="1088503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Unacked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089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 – Go-Back-N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Receiver keeps only a single packet buffer for the  next segment</a:t>
            </a:r>
          </a:p>
          <a:p>
            <a:pPr lvl="1"/>
            <a:r>
              <a:rPr lang="en-US" dirty="0" smtClean="0"/>
              <a:t>State variable, LAS = </a:t>
            </a:r>
            <a:r>
              <a:rPr lang="en-US" cap="small" dirty="0" smtClean="0"/>
              <a:t>last </a:t>
            </a:r>
            <a:r>
              <a:rPr lang="en-US" cap="small" dirty="0" err="1" smtClean="0"/>
              <a:t>ack</a:t>
            </a:r>
            <a:r>
              <a:rPr lang="en-US" cap="small" dirty="0" smtClean="0"/>
              <a:t> sent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On receive:</a:t>
            </a:r>
          </a:p>
          <a:p>
            <a:pPr lvl="1"/>
            <a:r>
              <a:rPr lang="en-US" dirty="0" smtClean="0"/>
              <a:t>If seq. number is LAS+1, accept and pass it to app, update LAS, send ACK</a:t>
            </a:r>
          </a:p>
          <a:p>
            <a:pPr lvl="1"/>
            <a:r>
              <a:rPr lang="en-US" dirty="0" smtClean="0"/>
              <a:t>Otherwise discard (as out of order)</a:t>
            </a:r>
          </a:p>
        </p:txBody>
      </p:sp>
    </p:spTree>
    <p:extLst>
      <p:ext uri="{BB962C8B-B14F-4D97-AF65-F5344CB8AC3E}">
        <p14:creationId xmlns:p14="http://schemas.microsoft.com/office/powerpoint/2010/main" val="297176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Sliding Window – Selective Repeat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Receiver passes data to app in order,   and buffers out-of-order segments to reduce retransmissions</a:t>
            </a:r>
          </a:p>
          <a:p>
            <a:pPr lvl="5"/>
            <a:endParaRPr lang="en-US" sz="1000" dirty="0" smtClean="0"/>
          </a:p>
          <a:p>
            <a:r>
              <a:rPr lang="en-US" sz="2400" dirty="0" smtClean="0"/>
              <a:t>ACK conveys highest in-order segment, plus hints about out-of-order segments</a:t>
            </a:r>
          </a:p>
          <a:p>
            <a:pPr lvl="3"/>
            <a:endParaRPr lang="en-US" sz="1000" dirty="0" smtClean="0"/>
          </a:p>
          <a:p>
            <a:r>
              <a:rPr lang="en-US" sz="2400" dirty="0" smtClean="0"/>
              <a:t>TCP uses a selective repeat design;     we’ll see the details later</a:t>
            </a:r>
          </a:p>
        </p:txBody>
      </p:sp>
    </p:spTree>
    <p:extLst>
      <p:ext uri="{BB962C8B-B14F-4D97-AF65-F5344CB8AC3E}">
        <p14:creationId xmlns:p14="http://schemas.microsoft.com/office/powerpoint/2010/main" val="1797655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Sliding Window – Selective Repeat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Buffers W segments, keeps state variable, LAS = </a:t>
            </a:r>
            <a:r>
              <a:rPr lang="en-US" sz="2800" cap="small" dirty="0" smtClean="0"/>
              <a:t>last </a:t>
            </a:r>
            <a:r>
              <a:rPr lang="en-US" sz="2800" cap="small" dirty="0" err="1" smtClean="0"/>
              <a:t>ack</a:t>
            </a:r>
            <a:r>
              <a:rPr lang="en-US" sz="2800" cap="small" dirty="0" smtClean="0"/>
              <a:t> sent</a:t>
            </a:r>
          </a:p>
          <a:p>
            <a:pPr lvl="5"/>
            <a:endParaRPr lang="en-US" sz="1800" dirty="0" smtClean="0"/>
          </a:p>
          <a:p>
            <a:r>
              <a:rPr lang="en-US" sz="2800" dirty="0" smtClean="0"/>
              <a:t>On receive:</a:t>
            </a:r>
          </a:p>
          <a:p>
            <a:pPr lvl="1"/>
            <a:r>
              <a:rPr lang="en-US" sz="2400" dirty="0" smtClean="0"/>
              <a:t>Buffer segments [LAS+1, LAS+W] </a:t>
            </a:r>
          </a:p>
          <a:p>
            <a:pPr lvl="1"/>
            <a:r>
              <a:rPr lang="en-US" sz="2400" dirty="0" smtClean="0"/>
              <a:t>Pass up to app in-order segments from LAS+1, and update LAS</a:t>
            </a:r>
          </a:p>
          <a:p>
            <a:pPr lvl="1"/>
            <a:r>
              <a:rPr lang="en-US" sz="2400" dirty="0" smtClean="0"/>
              <a:t>Send ACK for LAS regardless</a:t>
            </a:r>
          </a:p>
        </p:txBody>
      </p:sp>
    </p:spTree>
    <p:extLst>
      <p:ext uri="{BB962C8B-B14F-4D97-AF65-F5344CB8AC3E}">
        <p14:creationId xmlns:p14="http://schemas.microsoft.com/office/powerpoint/2010/main" val="890583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– Retransmissions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Go-Back-N sender uses a single </a:t>
            </a:r>
            <a:r>
              <a:rPr lang="en-US" sz="2400" dirty="0" smtClean="0"/>
              <a:t>timer     to </a:t>
            </a:r>
            <a:r>
              <a:rPr lang="en-US" sz="2400" dirty="0"/>
              <a:t>detect losses</a:t>
            </a:r>
          </a:p>
          <a:p>
            <a:pPr lvl="1"/>
            <a:r>
              <a:rPr lang="en-US" sz="2000" dirty="0"/>
              <a:t>On timeout, resends buffered packets </a:t>
            </a:r>
            <a:r>
              <a:rPr lang="en-US" sz="2000" dirty="0" smtClean="0"/>
              <a:t> starting </a:t>
            </a:r>
            <a:r>
              <a:rPr lang="en-US" sz="2000" dirty="0"/>
              <a:t>at </a:t>
            </a:r>
            <a:r>
              <a:rPr lang="en-US" sz="2000" dirty="0" smtClean="0"/>
              <a:t>LAR+1</a:t>
            </a:r>
          </a:p>
          <a:p>
            <a:pPr lvl="1"/>
            <a:endParaRPr lang="en-US" sz="1000" dirty="0"/>
          </a:p>
          <a:p>
            <a:r>
              <a:rPr lang="en-US" sz="2400" dirty="0" smtClean="0"/>
              <a:t>Selective Repeat </a:t>
            </a:r>
            <a:r>
              <a:rPr lang="en-US" sz="2400" dirty="0"/>
              <a:t>sender uses a </a:t>
            </a:r>
            <a:r>
              <a:rPr lang="en-US" sz="2400" dirty="0" smtClean="0"/>
              <a:t>timer    per </a:t>
            </a:r>
            <a:r>
              <a:rPr lang="en-US" sz="2400" dirty="0" err="1" smtClean="0"/>
              <a:t>unacked</a:t>
            </a:r>
            <a:r>
              <a:rPr lang="en-US" sz="2400" dirty="0" smtClean="0"/>
              <a:t> segment to </a:t>
            </a:r>
            <a:r>
              <a:rPr lang="en-US" sz="2400" dirty="0"/>
              <a:t>detect losses</a:t>
            </a:r>
          </a:p>
          <a:p>
            <a:pPr lvl="1"/>
            <a:r>
              <a:rPr lang="en-US" sz="2000" dirty="0"/>
              <a:t>On </a:t>
            </a:r>
            <a:r>
              <a:rPr lang="en-US" sz="2000" dirty="0" smtClean="0"/>
              <a:t>timeout for segment, resend it</a:t>
            </a:r>
          </a:p>
          <a:p>
            <a:pPr lvl="1"/>
            <a:r>
              <a:rPr lang="en-US" sz="2000" dirty="0" smtClean="0"/>
              <a:t>Hope to resend fewer segments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653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Need more than 0/1 for Stop-and-Wait …</a:t>
            </a:r>
          </a:p>
          <a:p>
            <a:pPr lvl="1"/>
            <a:r>
              <a:rPr lang="en-US" dirty="0" smtClean="0"/>
              <a:t>But how many?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For Selective Repeat, need W numbers for packets, plus W for </a:t>
            </a:r>
            <a:r>
              <a:rPr lang="en-US" dirty="0" err="1" smtClean="0"/>
              <a:t>acks</a:t>
            </a:r>
            <a:r>
              <a:rPr lang="en-US" dirty="0" smtClean="0"/>
              <a:t> of earlier packets</a:t>
            </a:r>
          </a:p>
          <a:p>
            <a:pPr lvl="1"/>
            <a:r>
              <a:rPr lang="en-US" dirty="0" smtClean="0"/>
              <a:t>2W seq. numbers</a:t>
            </a:r>
          </a:p>
          <a:p>
            <a:pPr lvl="1"/>
            <a:r>
              <a:rPr lang="en-US" dirty="0" smtClean="0"/>
              <a:t>Fewer for Go-Back-N (W+1)</a:t>
            </a:r>
          </a:p>
          <a:p>
            <a:pPr lvl="1"/>
            <a:endParaRPr lang="en-US" sz="1600" dirty="0"/>
          </a:p>
          <a:p>
            <a:r>
              <a:rPr lang="en-US" dirty="0" smtClean="0"/>
              <a:t>Typically implement seq. number with an N-bit counter that wraps around at 2</a:t>
            </a:r>
            <a:r>
              <a:rPr lang="en-US" baseline="30000" dirty="0" smtClean="0"/>
              <a:t>N</a:t>
            </a:r>
            <a:r>
              <a:rPr lang="en-US" dirty="0" smtClean="0"/>
              <a:t>—1 </a:t>
            </a:r>
          </a:p>
          <a:p>
            <a:pPr lvl="1"/>
            <a:r>
              <a:rPr lang="en-US" dirty="0" smtClean="0"/>
              <a:t>E.g., N=8:   …, 253, 254, 255, 0, 1, 2, 3,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44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Time Plot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1315538"/>
            <a:ext cx="5562601" cy="3039530"/>
            <a:chOff x="527152" y="1391738"/>
            <a:chExt cx="6102251" cy="303953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04461" y="1391738"/>
              <a:ext cx="0" cy="30088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04461" y="4403035"/>
              <a:ext cx="5514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914400" y="1506191"/>
              <a:ext cx="5714999" cy="2925077"/>
              <a:chOff x="302314" y="1194557"/>
              <a:chExt cx="6212482" cy="323671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219200" y="2800660"/>
                <a:ext cx="1833770" cy="1606103"/>
                <a:chOff x="4562061" y="733011"/>
                <a:chExt cx="3667539" cy="367002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4" name="Freeform 23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235558" y="1969019"/>
                <a:ext cx="1833771" cy="1637957"/>
                <a:chOff x="4562061" y="733011"/>
                <a:chExt cx="3667539" cy="367002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9" name="Freeform 28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54"/>
              <p:cNvGrpSpPr/>
              <p:nvPr/>
            </p:nvGrpSpPr>
            <p:grpSpPr>
              <a:xfrm>
                <a:off x="3764141" y="1194557"/>
                <a:ext cx="1833770" cy="1606103"/>
                <a:chOff x="5537142" y="733011"/>
                <a:chExt cx="3667540" cy="3670024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537142" y="2568023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0" name="Freeform 59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8345988" y="733012"/>
                    <a:ext cx="183376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7370912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6512217" y="2564299"/>
                    <a:ext cx="1833769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681025" y="1194557"/>
                <a:ext cx="1833771" cy="1606103"/>
                <a:chOff x="5537140" y="733011"/>
                <a:chExt cx="3667541" cy="36700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537140" y="2568023"/>
                  <a:ext cx="1833777" cy="1835012"/>
                  <a:chOff x="6512218" y="733012"/>
                  <a:chExt cx="3667554" cy="367002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6512218" y="2564299"/>
                    <a:ext cx="1833768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8345995" y="733012"/>
                    <a:ext cx="183377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7370911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5" name="Freeform 64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9" name="Straight Connector 68"/>
              <p:cNvCxnSpPr>
                <a:endCxn id="67" idx="0"/>
              </p:cNvCxnSpPr>
              <p:nvPr/>
            </p:nvCxnSpPr>
            <p:spPr>
              <a:xfrm flipV="1">
                <a:off x="3060115" y="2800660"/>
                <a:ext cx="1620910" cy="724"/>
              </a:xfrm>
              <a:prstGeom prst="line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302314" y="4020947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60757" y="3612289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30" idx="8"/>
              </p:cNvCxnSpPr>
              <p:nvPr/>
            </p:nvCxnSpPr>
            <p:spPr>
              <a:xfrm>
                <a:off x="3069330" y="1970128"/>
                <a:ext cx="695417" cy="83125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542696" y="401955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5601" y="2652428"/>
              <a:ext cx="1545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Seq. Number</a:t>
              </a:r>
              <a:endParaRPr lang="en-US" sz="2000" dirty="0"/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H="1" flipV="1">
              <a:off x="5083503" y="2800350"/>
              <a:ext cx="375604" cy="4145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986316" y="2930664"/>
              <a:ext cx="16430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err="1" smtClean="0"/>
                <a:t>Acks</a:t>
              </a:r>
              <a:endParaRPr lang="en-US" sz="2000" dirty="0" smtClean="0"/>
            </a:p>
            <a:p>
              <a:pPr algn="ctr"/>
              <a:r>
                <a:rPr lang="en-US" sz="2000" dirty="0" smtClean="0"/>
                <a:t>(at Receiver)</a:t>
              </a:r>
              <a:endParaRPr lang="en-US" sz="20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078541" y="3543240"/>
              <a:ext cx="18790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Delay (=RTT/2)</a:t>
              </a:r>
              <a:endParaRPr lang="en-US" sz="20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2839695" y="2097909"/>
              <a:ext cx="278822" cy="34352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251439" y="1733550"/>
              <a:ext cx="17919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Transmissions</a:t>
              </a:r>
            </a:p>
            <a:p>
              <a:pPr algn="ctr"/>
              <a:r>
                <a:rPr lang="en-US" sz="2000" dirty="0" smtClean="0"/>
                <a:t>(at Sender)</a:t>
              </a:r>
              <a:endParaRPr lang="en-US" sz="2000" dirty="0"/>
            </a:p>
          </p:txBody>
        </p:sp>
      </p:grpSp>
      <p:cxnSp>
        <p:nvCxnSpPr>
          <p:cNvPr id="118" name="Straight Arrow Connector 117"/>
          <p:cNvCxnSpPr/>
          <p:nvPr/>
        </p:nvCxnSpPr>
        <p:spPr>
          <a:xfrm>
            <a:off x="1834976" y="3105150"/>
            <a:ext cx="67962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 flipV="1">
            <a:off x="2134458" y="3105150"/>
            <a:ext cx="343701" cy="48574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046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Time Plot (2)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1315538"/>
            <a:ext cx="5562600" cy="3039530"/>
            <a:chOff x="527152" y="1391738"/>
            <a:chExt cx="6102247" cy="303953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04461" y="1391738"/>
              <a:ext cx="0" cy="30088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04461" y="4403035"/>
              <a:ext cx="5514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914400" y="1506191"/>
              <a:ext cx="5714999" cy="2925077"/>
              <a:chOff x="302314" y="1194557"/>
              <a:chExt cx="6212482" cy="323671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219200" y="2800660"/>
                <a:ext cx="1833770" cy="1606103"/>
                <a:chOff x="4562061" y="733011"/>
                <a:chExt cx="3667539" cy="367002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4" name="Freeform 23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235558" y="1969019"/>
                <a:ext cx="1833771" cy="1637957"/>
                <a:chOff x="4562061" y="733011"/>
                <a:chExt cx="3667539" cy="367002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9" name="Freeform 28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54"/>
              <p:cNvGrpSpPr/>
              <p:nvPr/>
            </p:nvGrpSpPr>
            <p:grpSpPr>
              <a:xfrm>
                <a:off x="3764141" y="1194557"/>
                <a:ext cx="1833770" cy="1606103"/>
                <a:chOff x="5537142" y="733011"/>
                <a:chExt cx="3667540" cy="3670024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537142" y="2568023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0" name="Freeform 59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8345988" y="733012"/>
                    <a:ext cx="183376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7370912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6512217" y="2564299"/>
                    <a:ext cx="1833769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681025" y="1194557"/>
                <a:ext cx="1833771" cy="1606103"/>
                <a:chOff x="5537140" y="733011"/>
                <a:chExt cx="3667541" cy="36700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537140" y="2568023"/>
                  <a:ext cx="1833777" cy="1835012"/>
                  <a:chOff x="6512218" y="733012"/>
                  <a:chExt cx="3667554" cy="367002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6512218" y="2564299"/>
                    <a:ext cx="1833768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8345995" y="733012"/>
                    <a:ext cx="183377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7370911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5" name="Freeform 64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9" name="Straight Connector 68"/>
              <p:cNvCxnSpPr>
                <a:endCxn id="67" idx="0"/>
              </p:cNvCxnSpPr>
              <p:nvPr/>
            </p:nvCxnSpPr>
            <p:spPr>
              <a:xfrm flipV="1">
                <a:off x="3060115" y="2800660"/>
                <a:ext cx="1620910" cy="724"/>
              </a:xfrm>
              <a:prstGeom prst="line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302314" y="4020947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60757" y="3612289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30" idx="8"/>
              </p:cNvCxnSpPr>
              <p:nvPr/>
            </p:nvCxnSpPr>
            <p:spPr>
              <a:xfrm>
                <a:off x="3069330" y="1970128"/>
                <a:ext cx="695417" cy="83125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542696" y="401955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5601" y="2652428"/>
              <a:ext cx="1545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Seq. Number</a:t>
              </a:r>
              <a:endParaRPr lang="en-US" sz="20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178794" y="1211682"/>
            <a:ext cx="22300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Go-Back-N scenario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3045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Time Plot (3)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152400" y="1276350"/>
            <a:ext cx="5562600" cy="3078718"/>
            <a:chOff x="527152" y="1352550"/>
            <a:chExt cx="6102247" cy="307871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904461" y="1391738"/>
              <a:ext cx="0" cy="30088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04461" y="4403035"/>
              <a:ext cx="5514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914400" y="1506191"/>
              <a:ext cx="5714999" cy="2925077"/>
              <a:chOff x="302314" y="1194557"/>
              <a:chExt cx="6212482" cy="323671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219200" y="2800660"/>
                <a:ext cx="1833770" cy="1606103"/>
                <a:chOff x="4562061" y="733011"/>
                <a:chExt cx="3667539" cy="367002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4" name="Freeform 23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1235558" y="1969019"/>
                <a:ext cx="1833771" cy="1637957"/>
                <a:chOff x="4562061" y="733011"/>
                <a:chExt cx="3667539" cy="367002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4562061" y="2568023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31" name="Freeform 30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27"/>
                <p:cNvGrpSpPr/>
                <p:nvPr/>
              </p:nvGrpSpPr>
              <p:grpSpPr>
                <a:xfrm>
                  <a:off x="6395831" y="733011"/>
                  <a:ext cx="1833769" cy="1835012"/>
                  <a:chOff x="4562061" y="733012"/>
                  <a:chExt cx="3667538" cy="3670023"/>
                </a:xfrm>
              </p:grpSpPr>
              <p:sp>
                <p:nvSpPr>
                  <p:cNvPr id="29" name="Freeform 28"/>
                  <p:cNvSpPr/>
                  <p:nvPr/>
                </p:nvSpPr>
                <p:spPr>
                  <a:xfrm>
                    <a:off x="4562061" y="2564297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6395830" y="733012"/>
                    <a:ext cx="1833769" cy="1838738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" name="Group 54"/>
              <p:cNvGrpSpPr/>
              <p:nvPr/>
            </p:nvGrpSpPr>
            <p:grpSpPr>
              <a:xfrm>
                <a:off x="3764141" y="1194557"/>
                <a:ext cx="1833770" cy="1606103"/>
                <a:chOff x="5537142" y="733011"/>
                <a:chExt cx="3667540" cy="3670024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537142" y="2568023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0" name="Freeform 59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8345988" y="733012"/>
                    <a:ext cx="183376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7370912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6512217" y="2564299"/>
                    <a:ext cx="1833769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Freeform 58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61"/>
              <p:cNvGrpSpPr/>
              <p:nvPr/>
            </p:nvGrpSpPr>
            <p:grpSpPr>
              <a:xfrm>
                <a:off x="4681025" y="1194557"/>
                <a:ext cx="1833771" cy="1606103"/>
                <a:chOff x="5537140" y="733011"/>
                <a:chExt cx="3667541" cy="36700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5537140" y="2568023"/>
                  <a:ext cx="1833777" cy="1835012"/>
                  <a:chOff x="6512218" y="733012"/>
                  <a:chExt cx="3667554" cy="3670023"/>
                </a:xfrm>
              </p:grpSpPr>
              <p:sp>
                <p:nvSpPr>
                  <p:cNvPr id="67" name="Freeform 66"/>
                  <p:cNvSpPr/>
                  <p:nvPr/>
                </p:nvSpPr>
                <p:spPr>
                  <a:xfrm>
                    <a:off x="6512218" y="2564299"/>
                    <a:ext cx="1833768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Freeform 67"/>
                  <p:cNvSpPr/>
                  <p:nvPr/>
                </p:nvSpPr>
                <p:spPr>
                  <a:xfrm>
                    <a:off x="8345995" y="733012"/>
                    <a:ext cx="1833777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4" name="Group 63"/>
                <p:cNvGrpSpPr/>
                <p:nvPr/>
              </p:nvGrpSpPr>
              <p:grpSpPr>
                <a:xfrm>
                  <a:off x="7370911" y="733011"/>
                  <a:ext cx="1833770" cy="1835012"/>
                  <a:chOff x="6512217" y="733012"/>
                  <a:chExt cx="3667538" cy="3670023"/>
                </a:xfrm>
              </p:grpSpPr>
              <p:sp>
                <p:nvSpPr>
                  <p:cNvPr id="65" name="Freeform 64"/>
                  <p:cNvSpPr/>
                  <p:nvPr/>
                </p:nvSpPr>
                <p:spPr>
                  <a:xfrm>
                    <a:off x="6512217" y="2564299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8345984" y="733012"/>
                    <a:ext cx="1833771" cy="1838736"/>
                  </a:xfrm>
                  <a:custGeom>
                    <a:avLst/>
                    <a:gdLst>
                      <a:gd name="connsiteX0" fmla="*/ 0 w 3667539"/>
                      <a:gd name="connsiteY0" fmla="*/ 3677478 h 3677478"/>
                      <a:gd name="connsiteX1" fmla="*/ 0 w 3667539"/>
                      <a:gd name="connsiteY1" fmla="*/ 2763078 h 3677478"/>
                      <a:gd name="connsiteX2" fmla="*/ 914400 w 3667539"/>
                      <a:gd name="connsiteY2" fmla="*/ 2763078 h 3677478"/>
                      <a:gd name="connsiteX3" fmla="*/ 914400 w 3667539"/>
                      <a:gd name="connsiteY3" fmla="*/ 1828800 h 3677478"/>
                      <a:gd name="connsiteX4" fmla="*/ 1828800 w 3667539"/>
                      <a:gd name="connsiteY4" fmla="*/ 1828800 h 3677478"/>
                      <a:gd name="connsiteX5" fmla="*/ 1828800 w 3667539"/>
                      <a:gd name="connsiteY5" fmla="*/ 924339 h 3677478"/>
                      <a:gd name="connsiteX6" fmla="*/ 2753139 w 3667539"/>
                      <a:gd name="connsiteY6" fmla="*/ 924339 h 3677478"/>
                      <a:gd name="connsiteX7" fmla="*/ 2753139 w 3667539"/>
                      <a:gd name="connsiteY7" fmla="*/ 9939 h 3677478"/>
                      <a:gd name="connsiteX8" fmla="*/ 3667539 w 3667539"/>
                      <a:gd name="connsiteY8" fmla="*/ 9939 h 3677478"/>
                      <a:gd name="connsiteX9" fmla="*/ 3667539 w 3667539"/>
                      <a:gd name="connsiteY9" fmla="*/ 0 h 36774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667539" h="3677478">
                        <a:moveTo>
                          <a:pt x="0" y="3677478"/>
                        </a:moveTo>
                        <a:lnTo>
                          <a:pt x="0" y="2763078"/>
                        </a:lnTo>
                        <a:lnTo>
                          <a:pt x="914400" y="2763078"/>
                        </a:lnTo>
                        <a:lnTo>
                          <a:pt x="914400" y="1828800"/>
                        </a:lnTo>
                        <a:lnTo>
                          <a:pt x="1828800" y="1828800"/>
                        </a:lnTo>
                        <a:lnTo>
                          <a:pt x="1828800" y="924339"/>
                        </a:lnTo>
                        <a:lnTo>
                          <a:pt x="2753139" y="924339"/>
                        </a:lnTo>
                        <a:lnTo>
                          <a:pt x="2753139" y="9939"/>
                        </a:lnTo>
                        <a:lnTo>
                          <a:pt x="3667539" y="9939"/>
                        </a:lnTo>
                        <a:lnTo>
                          <a:pt x="3667539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69" name="Straight Connector 68"/>
              <p:cNvCxnSpPr>
                <a:endCxn id="67" idx="0"/>
              </p:cNvCxnSpPr>
              <p:nvPr/>
            </p:nvCxnSpPr>
            <p:spPr>
              <a:xfrm flipV="1">
                <a:off x="3060115" y="2800660"/>
                <a:ext cx="1620910" cy="724"/>
              </a:xfrm>
              <a:prstGeom prst="line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Freeform 71"/>
              <p:cNvSpPr/>
              <p:nvPr/>
            </p:nvSpPr>
            <p:spPr>
              <a:xfrm>
                <a:off x="302314" y="4020947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760757" y="3612289"/>
                <a:ext cx="458443" cy="410321"/>
              </a:xfrm>
              <a:custGeom>
                <a:avLst/>
                <a:gdLst>
                  <a:gd name="connsiteX0" fmla="*/ 0 w 3667539"/>
                  <a:gd name="connsiteY0" fmla="*/ 3677478 h 3677478"/>
                  <a:gd name="connsiteX1" fmla="*/ 0 w 3667539"/>
                  <a:gd name="connsiteY1" fmla="*/ 2763078 h 3677478"/>
                  <a:gd name="connsiteX2" fmla="*/ 914400 w 3667539"/>
                  <a:gd name="connsiteY2" fmla="*/ 2763078 h 3677478"/>
                  <a:gd name="connsiteX3" fmla="*/ 914400 w 3667539"/>
                  <a:gd name="connsiteY3" fmla="*/ 1828800 h 3677478"/>
                  <a:gd name="connsiteX4" fmla="*/ 1828800 w 3667539"/>
                  <a:gd name="connsiteY4" fmla="*/ 1828800 h 3677478"/>
                  <a:gd name="connsiteX5" fmla="*/ 1828800 w 3667539"/>
                  <a:gd name="connsiteY5" fmla="*/ 924339 h 3677478"/>
                  <a:gd name="connsiteX6" fmla="*/ 2753139 w 3667539"/>
                  <a:gd name="connsiteY6" fmla="*/ 924339 h 3677478"/>
                  <a:gd name="connsiteX7" fmla="*/ 2753139 w 3667539"/>
                  <a:gd name="connsiteY7" fmla="*/ 9939 h 3677478"/>
                  <a:gd name="connsiteX8" fmla="*/ 3667539 w 3667539"/>
                  <a:gd name="connsiteY8" fmla="*/ 9939 h 3677478"/>
                  <a:gd name="connsiteX9" fmla="*/ 3667539 w 3667539"/>
                  <a:gd name="connsiteY9" fmla="*/ 0 h 3677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67539" h="3677478">
                    <a:moveTo>
                      <a:pt x="0" y="3677478"/>
                    </a:moveTo>
                    <a:lnTo>
                      <a:pt x="0" y="2763078"/>
                    </a:lnTo>
                    <a:lnTo>
                      <a:pt x="914400" y="2763078"/>
                    </a:lnTo>
                    <a:lnTo>
                      <a:pt x="914400" y="1828800"/>
                    </a:lnTo>
                    <a:lnTo>
                      <a:pt x="1828800" y="1828800"/>
                    </a:lnTo>
                    <a:lnTo>
                      <a:pt x="1828800" y="924339"/>
                    </a:lnTo>
                    <a:lnTo>
                      <a:pt x="2753139" y="924339"/>
                    </a:lnTo>
                    <a:lnTo>
                      <a:pt x="2753139" y="9939"/>
                    </a:lnTo>
                    <a:lnTo>
                      <a:pt x="3667539" y="9939"/>
                    </a:lnTo>
                    <a:lnTo>
                      <a:pt x="3667539" y="0"/>
                    </a:lnTo>
                  </a:path>
                </a:pathLst>
              </a:custGeom>
              <a:no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5" name="Straight Arrow Connector 74"/>
              <p:cNvCxnSpPr>
                <a:stCxn id="30" idx="8"/>
              </p:cNvCxnSpPr>
              <p:nvPr/>
            </p:nvCxnSpPr>
            <p:spPr>
              <a:xfrm>
                <a:off x="3069330" y="1970128"/>
                <a:ext cx="695417" cy="831256"/>
              </a:xfrm>
              <a:prstGeom prst="straightConnector1">
                <a:avLst/>
              </a:prstGeom>
              <a:ln w="28575">
                <a:solidFill>
                  <a:schemeClr val="accent5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5542696" y="401955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-45601" y="2652428"/>
              <a:ext cx="1545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Seq. Number</a:t>
              </a:r>
              <a:endParaRPr lang="en-US" sz="20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3248973" y="2876550"/>
              <a:ext cx="195816" cy="19581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endCxn id="82" idx="1"/>
            </p:cNvCxnSpPr>
            <p:nvPr/>
          </p:nvCxnSpPr>
          <p:spPr>
            <a:xfrm>
              <a:off x="2667000" y="2413725"/>
              <a:ext cx="610650" cy="4915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2179595" y="2050122"/>
              <a:ext cx="6286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Loss</a:t>
              </a:r>
              <a:endParaRPr lang="en-US" sz="2000" dirty="0"/>
            </a:p>
          </p:txBody>
        </p:sp>
        <p:sp>
          <p:nvSpPr>
            <p:cNvPr id="87" name="Left Brace 86"/>
            <p:cNvSpPr/>
            <p:nvPr/>
          </p:nvSpPr>
          <p:spPr>
            <a:xfrm rot="3105262">
              <a:off x="4250854" y="1846914"/>
              <a:ext cx="304800" cy="1076476"/>
            </a:xfrm>
            <a:prstGeom prst="leftBrace">
              <a:avLst>
                <a:gd name="adj1" fmla="val 3442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Left Brace 87"/>
            <p:cNvSpPr/>
            <p:nvPr/>
          </p:nvSpPr>
          <p:spPr>
            <a:xfrm rot="16200000" flipV="1">
              <a:off x="3149436" y="2394114"/>
              <a:ext cx="304800" cy="1574472"/>
            </a:xfrm>
            <a:prstGeom prst="leftBrace">
              <a:avLst>
                <a:gd name="adj1" fmla="val 34420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987487" y="3425236"/>
              <a:ext cx="1058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Timeout</a:t>
              </a:r>
              <a:endParaRPr lang="en-US" sz="20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>
              <a:off x="3689694" y="1733550"/>
              <a:ext cx="610650" cy="4915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2743200" y="1352550"/>
              <a:ext cx="18727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Retransmissions</a:t>
              </a:r>
              <a:endParaRPr lang="en-US" sz="2000" dirty="0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>
              <a:off x="3436950" y="2190750"/>
              <a:ext cx="11350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54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57150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ARQ with one message at a time is Stop-and-Wait (normal case below)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33248" y="2171640"/>
            <a:ext cx="3867352" cy="2457510"/>
            <a:chOff x="618097" y="1657350"/>
            <a:chExt cx="3867352" cy="2457510"/>
          </a:xfrm>
        </p:grpSpPr>
        <p:grpSp>
          <p:nvGrpSpPr>
            <p:cNvPr id="6" name="Group 5"/>
            <p:cNvGrpSpPr/>
            <p:nvPr/>
          </p:nvGrpSpPr>
          <p:grpSpPr>
            <a:xfrm>
              <a:off x="618097" y="1657350"/>
              <a:ext cx="3867352" cy="2429699"/>
              <a:chOff x="618097" y="1144527"/>
              <a:chExt cx="3867352" cy="2429699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1828799" y="1516826"/>
                <a:ext cx="1" cy="20574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630612" y="1477139"/>
                <a:ext cx="0" cy="209708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1828800" y="2190750"/>
                <a:ext cx="1772443" cy="381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Left Brace 10"/>
              <p:cNvSpPr/>
              <p:nvPr/>
            </p:nvSpPr>
            <p:spPr>
              <a:xfrm>
                <a:off x="1600200" y="1733550"/>
                <a:ext cx="152400" cy="1050132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92693" y="1485840"/>
                <a:ext cx="1032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 0</a:t>
                </a:r>
                <a:endParaRPr lang="en-US" sz="2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414427" y="2010539"/>
                <a:ext cx="788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 0</a:t>
                </a:r>
                <a:endParaRPr lang="en-US" sz="20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18097" y="2058561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4129881" y="2343150"/>
                <a:ext cx="0" cy="6096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783013" y="1943040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1828800" y="3181350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1828800" y="3562350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92693" y="2971860"/>
              <a:ext cx="1032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 1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14427" y="3714750"/>
              <a:ext cx="788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 1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8803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Adding flow control to the sliding window algorithm</a:t>
            </a:r>
          </a:p>
          <a:p>
            <a:pPr lvl="1"/>
            <a:r>
              <a:rPr lang="en-US" sz="2400" dirty="0" smtClean="0"/>
              <a:t>To slow the over-enthusiastic sender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9600" y="2931292"/>
            <a:ext cx="4813571" cy="1316858"/>
            <a:chOff x="1053829" y="2871546"/>
            <a:chExt cx="4813571" cy="1316858"/>
          </a:xfrm>
        </p:grpSpPr>
        <p:cxnSp>
          <p:nvCxnSpPr>
            <p:cNvPr id="124" name="Straight Connector 123"/>
            <p:cNvCxnSpPr>
              <a:stCxn id="125" idx="3"/>
            </p:cNvCxnSpPr>
            <p:nvPr/>
          </p:nvCxnSpPr>
          <p:spPr>
            <a:xfrm flipV="1">
              <a:off x="1799800" y="3900010"/>
              <a:ext cx="1950029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5" name="Picture 1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829" y="3717695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1" name="Straight Arrow Connector 40"/>
            <p:cNvCxnSpPr>
              <a:stCxn id="50" idx="3"/>
            </p:cNvCxnSpPr>
            <p:nvPr/>
          </p:nvCxnSpPr>
          <p:spPr>
            <a:xfrm>
              <a:off x="3605509" y="338580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3048000" y="326900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6" idx="3"/>
            </p:cNvCxnSpPr>
            <p:nvPr/>
          </p:nvCxnSpPr>
          <p:spPr>
            <a:xfrm>
              <a:off x="3224509" y="346700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667000" y="335020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8" idx="3"/>
            </p:cNvCxnSpPr>
            <p:nvPr/>
          </p:nvCxnSpPr>
          <p:spPr>
            <a:xfrm>
              <a:off x="2843509" y="3543206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2286000" y="3426404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/>
            <p:cNvCxnSpPr>
              <a:stCxn id="20" idx="3"/>
            </p:cNvCxnSpPr>
            <p:nvPr/>
          </p:nvCxnSpPr>
          <p:spPr>
            <a:xfrm>
              <a:off x="2483663" y="3614402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1926154" y="3497600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6813" y="3447041"/>
              <a:ext cx="914400" cy="74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Straight Arrow Connector 31"/>
            <p:cNvCxnSpPr>
              <a:stCxn id="33" idx="3"/>
            </p:cNvCxnSpPr>
            <p:nvPr/>
          </p:nvCxnSpPr>
          <p:spPr>
            <a:xfrm>
              <a:off x="2105618" y="3674148"/>
              <a:ext cx="280691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548109" y="3557346"/>
              <a:ext cx="557509" cy="233604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ular Callout 118"/>
            <p:cNvSpPr/>
            <p:nvPr/>
          </p:nvSpPr>
          <p:spPr>
            <a:xfrm>
              <a:off x="3745854" y="2871546"/>
              <a:ext cx="2121546" cy="381000"/>
            </a:xfrm>
            <a:prstGeom prst="wedgeRoundRectCallout">
              <a:avLst>
                <a:gd name="adj1" fmla="val -34824"/>
                <a:gd name="adj2" fmla="val 160809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Please slow down!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Cloud Callout 28"/>
            <p:cNvSpPr/>
            <p:nvPr/>
          </p:nvSpPr>
          <p:spPr>
            <a:xfrm rot="394988">
              <a:off x="2311546" y="3628070"/>
              <a:ext cx="1102080" cy="543880"/>
            </a:xfrm>
            <a:prstGeom prst="cloudCallout">
              <a:avLst>
                <a:gd name="adj1" fmla="val -8031"/>
                <a:gd name="adj2" fmla="val 16226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20065" y="3680407"/>
              <a:ext cx="10850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Network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18328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Sliding window uses pipelining to keep the network busy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hat if the receiver is overloaded?</a:t>
            </a:r>
            <a:endParaRPr lang="en-US" sz="2400" dirty="0"/>
          </a:p>
        </p:txBody>
      </p:sp>
      <p:pic>
        <p:nvPicPr>
          <p:cNvPr id="1026" name="Picture 2" descr="phone, internet, screen, cell, mobile, smartpho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438" y="3005998"/>
            <a:ext cx="733424" cy="74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60" y="2779643"/>
            <a:ext cx="835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939410" y="3028950"/>
            <a:ext cx="2251590" cy="533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04680" y="3562350"/>
            <a:ext cx="187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Streaming video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4724" y="3952905"/>
            <a:ext cx="980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Big Iron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04902" y="3952905"/>
            <a:ext cx="1452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 Mobile</a:t>
            </a:r>
            <a:endParaRPr lang="en-US" sz="2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3814360" y="2571750"/>
            <a:ext cx="693181" cy="381000"/>
          </a:xfrm>
          <a:prstGeom prst="wedgeRoundRectCallout">
            <a:avLst>
              <a:gd name="adj1" fmla="val 54003"/>
              <a:gd name="adj2" fmla="val 116462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Arg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…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1895226" y="3113017"/>
            <a:ext cx="2251590" cy="533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804680" y="3211341"/>
            <a:ext cx="2251590" cy="533400"/>
          </a:xfrm>
          <a:prstGeom prst="rightArrow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8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Consider receiver with W buffers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LAS=</a:t>
            </a:r>
            <a:r>
              <a:rPr lang="en-US" sz="2400" cap="small" dirty="0" smtClean="0"/>
              <a:t>last </a:t>
            </a:r>
            <a:r>
              <a:rPr lang="en-US" sz="2400" cap="small" dirty="0" err="1" smtClean="0"/>
              <a:t>ack</a:t>
            </a:r>
            <a:r>
              <a:rPr lang="en-US" sz="2400" cap="small" dirty="0" smtClean="0"/>
              <a:t> sent, </a:t>
            </a:r>
            <a:r>
              <a:rPr lang="en-US" sz="2400" dirty="0" smtClean="0"/>
              <a:t>app pulls in-order data from buffer with </a:t>
            </a:r>
            <a:r>
              <a:rPr lang="en-US" sz="2400" dirty="0" err="1" smtClean="0"/>
              <a:t>recv</a:t>
            </a:r>
            <a:r>
              <a:rPr lang="en-US" sz="2400" dirty="0" smtClean="0"/>
              <a:t>() call</a:t>
            </a:r>
            <a:r>
              <a:rPr lang="en-US" sz="2400" cap="small" dirty="0" smtClean="0"/>
              <a:t> </a:t>
            </a:r>
            <a:endParaRPr lang="en-US" sz="2400" dirty="0" smtClean="0"/>
          </a:p>
        </p:txBody>
      </p:sp>
      <p:grpSp>
        <p:nvGrpSpPr>
          <p:cNvPr id="62" name="Group 61"/>
          <p:cNvGrpSpPr/>
          <p:nvPr/>
        </p:nvGrpSpPr>
        <p:grpSpPr>
          <a:xfrm>
            <a:off x="438880" y="2438460"/>
            <a:ext cx="5143028" cy="1867020"/>
            <a:chOff x="438880" y="2705040"/>
            <a:chExt cx="5143028" cy="1867020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47215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43578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43578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43578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43585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59923" y="417195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  <a:endCxn id="9" idx="2"/>
            </p:cNvCxnSpPr>
            <p:nvPr/>
          </p:nvCxnSpPr>
          <p:spPr>
            <a:xfrm flipV="1">
              <a:off x="1739808" y="390864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32093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70504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5491" y="347222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47222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48909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473828" y="417887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56308" y="419792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43585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62653" y="3466656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1739807" y="2638515"/>
            <a:ext cx="279885" cy="34507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30709" y="2284572"/>
            <a:ext cx="1057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Sliding</a:t>
            </a:r>
          </a:p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1761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(2)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Suppose the next two segments arrive but app does not call </a:t>
            </a:r>
            <a:r>
              <a:rPr lang="en-US" sz="2800" dirty="0" err="1" smtClean="0"/>
              <a:t>recv</a:t>
            </a:r>
            <a:r>
              <a:rPr lang="en-US" sz="2800" dirty="0" smtClean="0"/>
              <a:t>()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8880" y="2438460"/>
            <a:ext cx="5143028" cy="1862219"/>
            <a:chOff x="438880" y="2438460"/>
            <a:chExt cx="5143028" cy="1862219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94989" y="3900569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1774874" y="3637261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4384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4291" y="2438460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3695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(3)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Suppose the next two segments arrive but app does not call </a:t>
            </a:r>
            <a:r>
              <a:rPr lang="en-US" sz="2800" dirty="0" err="1"/>
              <a:t>recv</a:t>
            </a:r>
            <a:r>
              <a:rPr lang="en-US" sz="2800" dirty="0"/>
              <a:t>()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LAS rises, but we can’t slide window!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8880" y="2438460"/>
            <a:ext cx="5143028" cy="1867020"/>
            <a:chOff x="438880" y="2438460"/>
            <a:chExt cx="5143028" cy="1867020"/>
          </a:xfrm>
        </p:grpSpPr>
        <p:sp>
          <p:nvSpPr>
            <p:cNvPr id="6" name="TextBox 5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390537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2489685" y="364206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53824" y="24384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4291" y="2438460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97350" y="3169620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5656" y="3169204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82281" y="3205993"/>
              <a:ext cx="8143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2427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(4)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further segments arrive (even in order) we can fill the buffer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drop segments until app </a:t>
            </a:r>
            <a:r>
              <a:rPr lang="en-US" sz="2400" dirty="0" err="1" smtClean="0"/>
              <a:t>recvs</a:t>
            </a:r>
            <a:r>
              <a:rPr lang="en-US" sz="2400" dirty="0" smtClean="0"/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880" y="3205578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0574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267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961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2429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123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816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510" y="3169276"/>
            <a:ext cx="369798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..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6431" y="390537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3606316" y="3642062"/>
            <a:ext cx="0" cy="263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2674779" y="2054358"/>
            <a:ext cx="360218" cy="1858468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453824" y="24384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W=5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915491" y="3205649"/>
            <a:ext cx="105509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Finished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7308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002" y="3205649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3886200" y="3222518"/>
            <a:ext cx="10627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Too high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762853" y="2473464"/>
            <a:ext cx="134254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Nothing</a:t>
            </a:r>
          </a:p>
          <a:p>
            <a:pPr algn="ctr"/>
            <a:r>
              <a:rPr lang="en-US" sz="2000" dirty="0" smtClean="0"/>
              <a:t>Acceptable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239583" y="2803483"/>
            <a:ext cx="646617" cy="3376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73828" y="3912297"/>
            <a:ext cx="7951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56308" y="39313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eq. number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4073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297350" y="3165497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25655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904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97349" y="3167269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25656" y="3169204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82281" y="3205993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412428" y="3169203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5537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7235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84505" y="3216417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6903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– Receiver (5)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App </a:t>
            </a:r>
            <a:r>
              <a:rPr lang="en-US" sz="2800" dirty="0" err="1" smtClean="0"/>
              <a:t>recv</a:t>
            </a:r>
            <a:r>
              <a:rPr lang="en-US" sz="2800" dirty="0" smtClean="0"/>
              <a:t>() takes two segments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Window slides (phew)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880" y="3205578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10574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5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2267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3961" y="3169205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7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2429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4123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5816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510" y="3169276"/>
            <a:ext cx="369798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..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6431" y="390537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LAS</a:t>
            </a:r>
            <a:endParaRPr lang="en-US" sz="2000" dirty="0"/>
          </a:p>
        </p:txBody>
      </p:sp>
      <p:cxnSp>
        <p:nvCxnSpPr>
          <p:cNvPr id="20" name="Straight Arrow Connector 19"/>
          <p:cNvCxnSpPr>
            <a:stCxn id="18" idx="0"/>
          </p:cNvCxnSpPr>
          <p:nvPr/>
        </p:nvCxnSpPr>
        <p:spPr>
          <a:xfrm flipV="1">
            <a:off x="3606316" y="3642062"/>
            <a:ext cx="0" cy="263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Left Brace 22"/>
          <p:cNvSpPr/>
          <p:nvPr/>
        </p:nvSpPr>
        <p:spPr>
          <a:xfrm rot="5400000">
            <a:off x="3416125" y="2054358"/>
            <a:ext cx="360218" cy="1858468"/>
          </a:xfrm>
          <a:prstGeom prst="leftBrace">
            <a:avLst>
              <a:gd name="adj1" fmla="val 208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95170" y="243846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W=5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230903" y="3205649"/>
            <a:ext cx="105509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Finished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97308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69002" y="3205649"/>
            <a:ext cx="312906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..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499809" y="3222518"/>
            <a:ext cx="1062791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smtClean="0"/>
              <a:t>Too high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53881" y="2438460"/>
            <a:ext cx="1342547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dirty="0" smtClean="0"/>
              <a:t>Acceptable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4038600" y="2803483"/>
            <a:ext cx="209882" cy="3332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473828" y="3912297"/>
            <a:ext cx="79517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56308" y="3931347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eq. number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04073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03847" y="3165497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25655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669044" y="3169276"/>
            <a:ext cx="371694" cy="472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12428" y="3169203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75537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7235" y="3165841"/>
            <a:ext cx="371694" cy="47285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84505" y="3216417"/>
            <a:ext cx="814390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000" dirty="0" err="1" smtClean="0"/>
              <a:t>Acked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0608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Avoid loss at receiver by telling sender the available buffer space</a:t>
            </a:r>
          </a:p>
          <a:p>
            <a:pPr lvl="1"/>
            <a:r>
              <a:rPr lang="en-US" sz="2400" cap="small" dirty="0" smtClean="0"/>
              <a:t>win=</a:t>
            </a:r>
            <a:r>
              <a:rPr lang="en-US" sz="2400" dirty="0" smtClean="0"/>
              <a:t>#Acceptable, not W (from LAS)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8880" y="2438460"/>
            <a:ext cx="5143028" cy="1867020"/>
            <a:chOff x="438880" y="2438460"/>
            <a:chExt cx="5143028" cy="1867020"/>
          </a:xfrm>
        </p:grpSpPr>
        <p:sp>
          <p:nvSpPr>
            <p:cNvPr id="7" name="TextBox 6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9800" y="390537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V="1">
              <a:off x="2489685" y="364206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5400000">
              <a:off x="2674779" y="2054358"/>
              <a:ext cx="360218" cy="1858468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53824" y="2438460"/>
              <a:ext cx="6703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34291" y="2438460"/>
              <a:ext cx="134254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Acceptable</a:t>
              </a:r>
              <a:endParaRPr lang="en-US" sz="20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3239582" y="2826067"/>
              <a:ext cx="358694" cy="315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97350" y="3169620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5656" y="3169204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2281" y="3205993"/>
              <a:ext cx="8143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7069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Control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Sender uses the lower of the sliding window and </a:t>
            </a:r>
            <a:r>
              <a:rPr lang="en-US" sz="2800" u="sng" dirty="0" smtClean="0"/>
              <a:t>flow control window </a:t>
            </a:r>
            <a:r>
              <a:rPr lang="en-US" sz="2800" dirty="0" smtClean="0"/>
              <a:t>(</a:t>
            </a:r>
            <a:r>
              <a:rPr lang="en-US" sz="2800" cap="small" dirty="0" smtClean="0"/>
              <a:t>win</a:t>
            </a:r>
            <a:r>
              <a:rPr lang="en-US" sz="2800" dirty="0" smtClean="0"/>
              <a:t>) as the effective window size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38880" y="2438460"/>
            <a:ext cx="5143028" cy="1867020"/>
            <a:chOff x="438880" y="2438460"/>
            <a:chExt cx="5143028" cy="1867020"/>
          </a:xfrm>
        </p:grpSpPr>
        <p:sp>
          <p:nvSpPr>
            <p:cNvPr id="7" name="TextBox 6"/>
            <p:cNvSpPr txBox="1"/>
            <p:nvPr/>
          </p:nvSpPr>
          <p:spPr>
            <a:xfrm>
              <a:off x="438880" y="3205578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0574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82267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53961" y="3169205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12429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4123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55816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27510" y="3169276"/>
              <a:ext cx="369798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09800" y="3905370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LAS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stCxn id="15" idx="0"/>
            </p:cNvCxnSpPr>
            <p:nvPr/>
          </p:nvCxnSpPr>
          <p:spPr>
            <a:xfrm flipV="1">
              <a:off x="2489685" y="3642062"/>
              <a:ext cx="0" cy="26330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Left Brace 16"/>
            <p:cNvSpPr/>
            <p:nvPr/>
          </p:nvSpPr>
          <p:spPr>
            <a:xfrm rot="5400000">
              <a:off x="3060287" y="2439866"/>
              <a:ext cx="360218" cy="1087451"/>
            </a:xfrm>
            <a:prstGeom prst="leftBrace">
              <a:avLst>
                <a:gd name="adj1" fmla="val 20833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2438460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WIN=3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5491" y="3205649"/>
              <a:ext cx="1055097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Finished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97308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69002" y="3205649"/>
              <a:ext cx="312906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86200" y="3222518"/>
              <a:ext cx="1062791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Too high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73828" y="3912297"/>
              <a:ext cx="7951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156308" y="3931347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073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97350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5655" y="3169276"/>
              <a:ext cx="371694" cy="4728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69044" y="3169276"/>
              <a:ext cx="371694" cy="472857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 wrap="none" rtlCol="0">
              <a:noAutofit/>
            </a:bodyPr>
            <a:lstStyle/>
            <a:p>
              <a:r>
                <a:rPr lang="en-US" sz="2000" dirty="0">
                  <a:solidFill>
                    <a:schemeClr val="accent5"/>
                  </a:solidFill>
                </a:rPr>
                <a:t>5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97350" y="3169620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25656" y="3169204"/>
              <a:ext cx="371694" cy="4728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2281" y="3205993"/>
              <a:ext cx="814390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7406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TCP-style example</a:t>
            </a:r>
          </a:p>
          <a:p>
            <a:pPr marL="574675" lvl="1" indent="-234950"/>
            <a:r>
              <a:rPr lang="en-US" sz="2400" cap="small" dirty="0" err="1"/>
              <a:t>s</a:t>
            </a:r>
            <a:r>
              <a:rPr lang="en-US" sz="2400" cap="small" dirty="0" err="1" smtClean="0"/>
              <a:t>eq</a:t>
            </a:r>
            <a:r>
              <a:rPr lang="en-US" sz="2400" cap="small" dirty="0" smtClean="0"/>
              <a:t>/</a:t>
            </a:r>
            <a:r>
              <a:rPr lang="en-US" sz="2400" cap="small" dirty="0" err="1" smtClean="0"/>
              <a:t>ack</a:t>
            </a:r>
            <a:r>
              <a:rPr lang="en-US" sz="2400" dirty="0" smtClean="0"/>
              <a:t> sliding window</a:t>
            </a:r>
          </a:p>
          <a:p>
            <a:pPr marL="574675" lvl="1" indent="-234950"/>
            <a:r>
              <a:rPr lang="en-US" sz="2400" dirty="0" smtClean="0"/>
              <a:t>Flow control with </a:t>
            </a:r>
            <a:r>
              <a:rPr lang="en-US" sz="2400" cap="small" dirty="0" smtClean="0"/>
              <a:t>win</a:t>
            </a:r>
          </a:p>
          <a:p>
            <a:pPr marL="574675" lvl="1" indent="-234950"/>
            <a:r>
              <a:rPr lang="en-US" sz="2400" cap="small" dirty="0" err="1" smtClean="0"/>
              <a:t>seq</a:t>
            </a:r>
            <a:r>
              <a:rPr lang="en-US" sz="2400" cap="small" dirty="0" smtClean="0"/>
              <a:t> + </a:t>
            </a:r>
            <a:r>
              <a:rPr lang="en-US" sz="2400" dirty="0" smtClean="0"/>
              <a:t>length </a:t>
            </a:r>
            <a:r>
              <a:rPr lang="en-US" sz="2400" cap="small" dirty="0" smtClean="0"/>
              <a:t>&lt; </a:t>
            </a:r>
            <a:r>
              <a:rPr lang="en-US" sz="2400" cap="small" dirty="0" err="1" smtClean="0"/>
              <a:t>ack+win</a:t>
            </a:r>
            <a:r>
              <a:rPr lang="en-US" sz="2400" cap="small" dirty="0" smtClean="0"/>
              <a:t> </a:t>
            </a:r>
          </a:p>
          <a:p>
            <a:pPr marL="574675" lvl="1" indent="-234950"/>
            <a:r>
              <a:rPr lang="en-US" sz="2400" dirty="0" smtClean="0"/>
              <a:t>4KB buffer at receiver</a:t>
            </a:r>
          </a:p>
          <a:p>
            <a:pPr marL="574675" lvl="1" indent="-234950"/>
            <a:r>
              <a:rPr lang="en-US" sz="2400" dirty="0" smtClean="0"/>
              <a:t>Circular buffer of bytes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479" t="2626" r="3078" b="2424"/>
          <a:stretch>
            <a:fillRect/>
          </a:stretch>
        </p:blipFill>
        <p:spPr bwMode="auto">
          <a:xfrm>
            <a:off x="3990975" y="971550"/>
            <a:ext cx="48482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7849578" y="4345224"/>
            <a:ext cx="1095685" cy="131526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080443" y="1639111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400663" y="318135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88586" y="234315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82000" y="3943350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8555513" y="1909863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7848600" y="3583224"/>
            <a:ext cx="1095685" cy="131526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848600" y="2745024"/>
            <a:ext cx="1095685" cy="131526"/>
          </a:xfrm>
          <a:custGeom>
            <a:avLst/>
            <a:gdLst>
              <a:gd name="connsiteX0" fmla="*/ 915043 w 1095685"/>
              <a:gd name="connsiteY0" fmla="*/ 9728 h 433440"/>
              <a:gd name="connsiteX1" fmla="*/ 1090141 w 1095685"/>
              <a:gd name="connsiteY1" fmla="*/ 184825 h 433440"/>
              <a:gd name="connsiteX2" fmla="*/ 730218 w 1095685"/>
              <a:gd name="connsiteY2" fmla="*/ 418289 h 433440"/>
              <a:gd name="connsiteX3" fmla="*/ 253562 w 1095685"/>
              <a:gd name="connsiteY3" fmla="*/ 379379 h 433440"/>
              <a:gd name="connsiteX4" fmla="*/ 643 w 1095685"/>
              <a:gd name="connsiteY4" fmla="*/ 126459 h 433440"/>
              <a:gd name="connsiteX5" fmla="*/ 195196 w 1095685"/>
              <a:gd name="connsiteY5" fmla="*/ 0 h 43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5685" h="433440">
                <a:moveTo>
                  <a:pt x="915043" y="9728"/>
                </a:moveTo>
                <a:cubicBezTo>
                  <a:pt x="1017994" y="63230"/>
                  <a:pt x="1120945" y="116732"/>
                  <a:pt x="1090141" y="184825"/>
                </a:cubicBezTo>
                <a:cubicBezTo>
                  <a:pt x="1059337" y="252918"/>
                  <a:pt x="869648" y="385863"/>
                  <a:pt x="730218" y="418289"/>
                </a:cubicBezTo>
                <a:cubicBezTo>
                  <a:pt x="590788" y="450715"/>
                  <a:pt x="375158" y="428017"/>
                  <a:pt x="253562" y="379379"/>
                </a:cubicBezTo>
                <a:cubicBezTo>
                  <a:pt x="131966" y="330741"/>
                  <a:pt x="10371" y="189689"/>
                  <a:pt x="643" y="126459"/>
                </a:cubicBezTo>
                <a:cubicBezTo>
                  <a:pt x="-9085" y="63229"/>
                  <a:pt x="93055" y="31614"/>
                  <a:pt x="195196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6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Stop-and-Wait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allows only a single message to be outstanding from the sender:</a:t>
            </a:r>
          </a:p>
          <a:p>
            <a:pPr lvl="1"/>
            <a:r>
              <a:rPr lang="en-US" sz="2400" dirty="0" smtClean="0"/>
              <a:t>Fine for LAN (only one frame fit)</a:t>
            </a:r>
          </a:p>
          <a:p>
            <a:pPr lvl="1"/>
            <a:r>
              <a:rPr lang="en-US" sz="2400" dirty="0" smtClean="0"/>
              <a:t>Not efficient for network paths with BD &gt;&gt; 1 packet</a:t>
            </a:r>
          </a:p>
          <a:p>
            <a:pPr lvl="4"/>
            <a:endParaRPr lang="en-US" sz="16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053829" y="3486150"/>
            <a:ext cx="3975371" cy="685800"/>
            <a:chOff x="1053829" y="2952750"/>
            <a:chExt cx="3975371" cy="685800"/>
          </a:xfrm>
        </p:grpSpPr>
        <p:grpSp>
          <p:nvGrpSpPr>
            <p:cNvPr id="26" name="Group 25"/>
            <p:cNvGrpSpPr/>
            <p:nvPr/>
          </p:nvGrpSpPr>
          <p:grpSpPr>
            <a:xfrm>
              <a:off x="1838325" y="2952750"/>
              <a:ext cx="2362200" cy="685800"/>
              <a:chOff x="1838325" y="2495550"/>
              <a:chExt cx="2362200" cy="685800"/>
            </a:xfrm>
          </p:grpSpPr>
          <p:sp>
            <p:nvSpPr>
              <p:cNvPr id="6" name="Line 4"/>
              <p:cNvSpPr>
                <a:spLocks noChangeShapeType="1"/>
              </p:cNvSpPr>
              <p:nvPr/>
            </p:nvSpPr>
            <p:spPr bwMode="auto">
              <a:xfrm>
                <a:off x="1914525" y="2724150"/>
                <a:ext cx="2286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1838325" y="2952750"/>
                <a:ext cx="2286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 type="triangle" w="med" len="med"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048000" y="2495550"/>
                <a:ext cx="152400" cy="3810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Rectangle 6"/>
              <p:cNvSpPr>
                <a:spLocks noChangeArrowheads="1"/>
              </p:cNvSpPr>
              <p:nvPr/>
            </p:nvSpPr>
            <p:spPr bwMode="auto">
              <a:xfrm>
                <a:off x="2809875" y="2800350"/>
                <a:ext cx="152400" cy="381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229" y="3105150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829" y="310515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975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 of Stop-and-Wait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Example: R=1 Mbps, D = 50 </a:t>
            </a:r>
            <a:r>
              <a:rPr lang="en-US" sz="2800" dirty="0" err="1" smtClean="0"/>
              <a:t>ms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RTT (Round Trip Time) = 2D = 100 </a:t>
            </a:r>
            <a:r>
              <a:rPr lang="en-US" sz="2400" dirty="0" err="1" smtClean="0"/>
              <a:t>ms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many packets/sec?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What if R=10 Mbps?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8499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Generalization of stop-and-wait</a:t>
            </a:r>
          </a:p>
          <a:p>
            <a:pPr lvl="1"/>
            <a:r>
              <a:rPr lang="en-US" dirty="0" smtClean="0"/>
              <a:t>Allows W packets to be outstanding</a:t>
            </a:r>
          </a:p>
          <a:p>
            <a:pPr lvl="1"/>
            <a:r>
              <a:rPr lang="en-US" dirty="0" smtClean="0"/>
              <a:t>Can send W packets per RTT (=2D)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Pipelining</a:t>
            </a:r>
            <a:r>
              <a:rPr lang="en-US" dirty="0" smtClean="0"/>
              <a:t> improves performance </a:t>
            </a:r>
          </a:p>
          <a:p>
            <a:pPr lvl="1"/>
            <a:r>
              <a:rPr lang="en-US" dirty="0" smtClean="0"/>
              <a:t>Need W=2BD to fill network path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828800" y="2736056"/>
            <a:ext cx="2731294" cy="704850"/>
            <a:chOff x="4800600" y="2362200"/>
            <a:chExt cx="2362200" cy="6096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876800" y="25908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800600" y="28194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8674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0960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324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553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6388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410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181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477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248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943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715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86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2578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6705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3839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W will use the network capacity?</a:t>
            </a:r>
          </a:p>
          <a:p>
            <a:r>
              <a:rPr lang="en-US" dirty="0" smtClean="0"/>
              <a:t>Ex: R=1 Mbps, D = 50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Ex: What if R=10 Mbps?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688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Ex: R=1 Mbps, D = 50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2BD = 10</a:t>
            </a:r>
            <a:r>
              <a:rPr lang="en-US" sz="3800" baseline="30000" dirty="0" smtClean="0"/>
              <a:t>6</a:t>
            </a:r>
            <a:r>
              <a:rPr lang="en-US" dirty="0" smtClean="0"/>
              <a:t> b/sec x 100. 10</a:t>
            </a:r>
            <a:r>
              <a:rPr lang="en-US" sz="3800" baseline="30000" dirty="0" smtClean="0"/>
              <a:t>-3 </a:t>
            </a:r>
            <a:r>
              <a:rPr lang="en-US" dirty="0" smtClean="0"/>
              <a:t>sec = 100 </a:t>
            </a:r>
            <a:r>
              <a:rPr lang="en-US" dirty="0" err="1" smtClean="0"/>
              <a:t>kbit</a:t>
            </a:r>
            <a:endParaRPr lang="en-US" dirty="0" smtClean="0"/>
          </a:p>
          <a:p>
            <a:pPr lvl="1"/>
            <a:r>
              <a:rPr lang="en-US" dirty="0" smtClean="0"/>
              <a:t>W = 2BD = 10 packets of 1250 bytes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Ex: What if R=10 Mbps?</a:t>
            </a:r>
          </a:p>
          <a:p>
            <a:pPr lvl="1"/>
            <a:r>
              <a:rPr lang="en-US" dirty="0"/>
              <a:t>2BD = </a:t>
            </a:r>
            <a:r>
              <a:rPr lang="en-US" dirty="0" smtClean="0"/>
              <a:t>1000 </a:t>
            </a:r>
            <a:r>
              <a:rPr lang="en-US" dirty="0" err="1" smtClean="0"/>
              <a:t>kbit</a:t>
            </a:r>
            <a:endParaRPr lang="en-US" dirty="0"/>
          </a:p>
          <a:p>
            <a:pPr lvl="1"/>
            <a:r>
              <a:rPr lang="en-US" dirty="0"/>
              <a:t>W = 2BD = </a:t>
            </a:r>
            <a:r>
              <a:rPr lang="en-US" dirty="0" smtClean="0"/>
              <a:t>100 </a:t>
            </a:r>
            <a:r>
              <a:rPr lang="en-US" dirty="0"/>
              <a:t>packets of 1250 </a:t>
            </a:r>
            <a:r>
              <a:rPr lang="en-US" dirty="0" smtClean="0"/>
              <a:t>bytes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1535906" y="2400300"/>
            <a:ext cx="2731294" cy="704850"/>
            <a:chOff x="4800600" y="2362200"/>
            <a:chExt cx="2362200" cy="6096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876800" y="25908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800600" y="28194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8674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0960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324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553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6388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410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181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477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248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943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715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86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2578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6705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175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 Protocol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Many variations, depending on       how buffers, acknowledgements,    and retransmissions are handled</a:t>
            </a:r>
          </a:p>
          <a:p>
            <a:pPr lvl="4"/>
            <a:endParaRPr lang="en-US" sz="1100" dirty="0" smtClean="0"/>
          </a:p>
          <a:p>
            <a:r>
              <a:rPr lang="en-US" sz="2800" u="sng" dirty="0" smtClean="0"/>
              <a:t>Go-Back-N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u="sng" dirty="0" smtClean="0"/>
          </a:p>
          <a:p>
            <a:pPr lvl="1"/>
            <a:r>
              <a:rPr lang="en-US" sz="2400" dirty="0" smtClean="0"/>
              <a:t>Simplest version, can be inefficient</a:t>
            </a:r>
          </a:p>
          <a:p>
            <a:r>
              <a:rPr lang="en-US" sz="2800" u="sng" dirty="0" smtClean="0"/>
              <a:t>Selective Repeat</a:t>
            </a:r>
            <a:r>
              <a:rPr lang="en-US" sz="2800" dirty="0" smtClean="0"/>
              <a:t> </a:t>
            </a:r>
            <a:r>
              <a:rPr lang="en-US" sz="2800" b="1" dirty="0">
                <a:solidFill>
                  <a:schemeClr val="accent5"/>
                </a:solidFill>
              </a:rPr>
              <a:t>»</a:t>
            </a:r>
            <a:endParaRPr lang="en-US" sz="2800" u="sng" dirty="0" smtClean="0"/>
          </a:p>
          <a:p>
            <a:pPr lvl="1"/>
            <a:r>
              <a:rPr lang="en-US" sz="2400" dirty="0" smtClean="0"/>
              <a:t>More complex, better performance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45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Sliding Window – Sender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Sender buffers up to W segments        until they are acknowledged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LFS=</a:t>
            </a:r>
            <a:r>
              <a:rPr lang="en-US" sz="2400" cap="small" dirty="0" smtClean="0"/>
              <a:t>last frame sent</a:t>
            </a:r>
            <a:r>
              <a:rPr lang="en-US" sz="2400" dirty="0" smtClean="0"/>
              <a:t>, LAR=</a:t>
            </a:r>
            <a:r>
              <a:rPr lang="en-US" sz="2400" cap="small" dirty="0"/>
              <a:t>last </a:t>
            </a:r>
            <a:r>
              <a:rPr lang="en-US" sz="2400" cap="small" dirty="0" err="1" smtClean="0"/>
              <a:t>ack</a:t>
            </a:r>
            <a:r>
              <a:rPr lang="en-US" sz="2400" cap="small" dirty="0" smtClean="0"/>
              <a:t> rec’d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Sends while LFS – LAR ≤ W 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38880" y="2705040"/>
            <a:ext cx="5143028" cy="1924110"/>
            <a:chOff x="781668" y="3001057"/>
            <a:chExt cx="4351793" cy="1628093"/>
          </a:xfrm>
        </p:grpSpPr>
        <p:sp>
          <p:nvSpPr>
            <p:cNvPr id="6" name="TextBox 5"/>
            <p:cNvSpPr txBox="1"/>
            <p:nvPr/>
          </p:nvSpPr>
          <p:spPr>
            <a:xfrm>
              <a:off x="781668" y="3650157"/>
              <a:ext cx="264767" cy="3385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96178" y="361938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5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10688" y="361938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6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5198" y="361938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7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39708" y="3619380"/>
              <a:ext cx="312906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..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4218" y="3619380"/>
              <a:ext cx="31451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8728" y="3619380"/>
              <a:ext cx="31451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3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3238" y="3619380"/>
              <a:ext cx="314510" cy="4001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4</a:t>
              </a:r>
              <a:endPara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97748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12258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26768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41278" y="3619440"/>
              <a:ext cx="31290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..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92149" y="4229040"/>
              <a:ext cx="5806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LAR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8" idx="0"/>
              <a:endCxn id="9" idx="2"/>
            </p:cNvCxnSpPr>
            <p:nvPr/>
          </p:nvCxnSpPr>
          <p:spPr>
            <a:xfrm flipV="1">
              <a:off x="1882453" y="4019490"/>
              <a:ext cx="0" cy="209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77664" y="4229040"/>
              <a:ext cx="5256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LFS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1" idx="0"/>
              <a:endCxn id="13" idx="2"/>
            </p:cNvCxnSpPr>
            <p:nvPr/>
          </p:nvCxnSpPr>
          <p:spPr>
            <a:xfrm flipV="1">
              <a:off x="3140493" y="4019490"/>
              <a:ext cx="0" cy="2095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Left Brace 22"/>
            <p:cNvSpPr/>
            <p:nvPr/>
          </p:nvSpPr>
          <p:spPr>
            <a:xfrm rot="5400000">
              <a:off x="2673583" y="2676048"/>
              <a:ext cx="304800" cy="1572550"/>
            </a:xfrm>
            <a:prstGeom prst="leftBrace">
              <a:avLst>
                <a:gd name="adj1" fmla="val 20833"/>
                <a:gd name="adj2" fmla="val 50000"/>
              </a:avLst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6621" y="3001057"/>
              <a:ext cx="567241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W=5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4954" y="3650217"/>
              <a:ext cx="689099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Acked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4657" y="3645501"/>
              <a:ext cx="921041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err="1" smtClean="0"/>
                <a:t>Unacked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4184" y="3619440"/>
              <a:ext cx="31451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3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68694" y="3650217"/>
              <a:ext cx="264767" cy="3385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..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63584" y="3664491"/>
              <a:ext cx="1187110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Unavailable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578262" y="3130011"/>
              <a:ext cx="954734" cy="33855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000" dirty="0" smtClean="0"/>
                <a:t>Available</a:t>
              </a:r>
              <a:endParaRPr lang="en-US" sz="2000" dirty="0"/>
            </a:p>
          </p:txBody>
        </p:sp>
        <p:cxnSp>
          <p:nvCxnSpPr>
            <p:cNvPr id="35" name="Straight Arrow Connector 34"/>
            <p:cNvCxnSpPr>
              <a:endCxn id="14" idx="0"/>
            </p:cNvCxnSpPr>
            <p:nvPr/>
          </p:nvCxnSpPr>
          <p:spPr>
            <a:xfrm flipH="1">
              <a:off x="3455003" y="3352860"/>
              <a:ext cx="157255" cy="26658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195855" y="4248150"/>
              <a:ext cx="67283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927184" y="4264269"/>
              <a:ext cx="1157269" cy="312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eq. number</a:t>
              </a:r>
              <a:endParaRPr lang="en-US" dirty="0"/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>
            <a:off x="1739807" y="2912473"/>
            <a:ext cx="279885" cy="345077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1523" y="2647950"/>
            <a:ext cx="1057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Sliding</a:t>
            </a:r>
          </a:p>
          <a:p>
            <a:pPr algn="ctr"/>
            <a:r>
              <a:rPr lang="en-US" sz="2000" dirty="0" smtClean="0"/>
              <a:t>Window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287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35503</TotalTime>
  <Words>1534</Words>
  <Application>Microsoft Macintosh PowerPoint</Application>
  <PresentationFormat>On-screen Show (16:9)</PresentationFormat>
  <Paragraphs>468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Topic</vt:lpstr>
      <vt:lpstr>Recall</vt:lpstr>
      <vt:lpstr>Limitation of Stop-and-Wait</vt:lpstr>
      <vt:lpstr>Limitation of Stop-and-Wait (2)</vt:lpstr>
      <vt:lpstr>Sliding Window</vt:lpstr>
      <vt:lpstr>Sliding Window (2)</vt:lpstr>
      <vt:lpstr>Sliding Window (3)</vt:lpstr>
      <vt:lpstr>Sliding Window Protocol</vt:lpstr>
      <vt:lpstr>Sliding Window – Sender </vt:lpstr>
      <vt:lpstr>Sliding Window – Sender (2) </vt:lpstr>
      <vt:lpstr>Sliding Window – Sender (3) </vt:lpstr>
      <vt:lpstr>Sliding Window – Go-Back-N</vt:lpstr>
      <vt:lpstr>Sliding Window – Selective Repeat</vt:lpstr>
      <vt:lpstr>Sliding Window – Selective Repeat (2)</vt:lpstr>
      <vt:lpstr>Sliding Window – Retransmissions</vt:lpstr>
      <vt:lpstr>Sequence Numbers</vt:lpstr>
      <vt:lpstr>Sequence Time Plot</vt:lpstr>
      <vt:lpstr>Sequence Time Plot (2)</vt:lpstr>
      <vt:lpstr>Sequence Time Plot (3)</vt:lpstr>
      <vt:lpstr>Topic</vt:lpstr>
      <vt:lpstr>Problem</vt:lpstr>
      <vt:lpstr>Sliding Window – Receiver </vt:lpstr>
      <vt:lpstr>Sliding Window – Receiver (2) </vt:lpstr>
      <vt:lpstr>Sliding Window – Receiver (3) </vt:lpstr>
      <vt:lpstr>Sliding Window – Receiver (4) </vt:lpstr>
      <vt:lpstr>Sliding Window – Receiver (5) </vt:lpstr>
      <vt:lpstr>Flow Control</vt:lpstr>
      <vt:lpstr>Flow Control (2)</vt:lpstr>
      <vt:lpstr>Flow Control (3)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236</cp:revision>
  <dcterms:created xsi:type="dcterms:W3CDTF">2012-10-22T20:55:18Z</dcterms:created>
  <dcterms:modified xsi:type="dcterms:W3CDTF">2013-11-22T21:27:51Z</dcterms:modified>
</cp:coreProperties>
</file>