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4" r:id="rId3"/>
    <p:sldId id="313" r:id="rId4"/>
    <p:sldId id="314" r:id="rId5"/>
    <p:sldId id="315" r:id="rId6"/>
    <p:sldId id="317" r:id="rId7"/>
    <p:sldId id="318" r:id="rId8"/>
    <p:sldId id="319" r:id="rId9"/>
    <p:sldId id="321" r:id="rId10"/>
    <p:sldId id="320" r:id="rId11"/>
    <p:sldId id="323" r:id="rId12"/>
    <p:sldId id="322" r:id="rId13"/>
    <p:sldId id="324" r:id="rId14"/>
    <p:sldId id="326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F9"/>
    <a:srgbClr val="FFEBFB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 snapToGrid="0" snapToObjects="1">
      <p:cViewPr>
        <p:scale>
          <a:sx n="98" d="100"/>
          <a:sy n="98" d="100"/>
        </p:scale>
        <p:origin x="-80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6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 err="1" smtClean="0"/>
              <a:t>ai</a:t>
            </a:r>
            <a:r>
              <a:rPr lang="en-US" dirty="0" smtClean="0"/>
              <a:t> and md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73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67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Relationship Id="rId3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wmf"/><Relationship Id="rId3" Type="http://schemas.openxmlformats.org/officeDocument/2006/relationships/image" Target="../media/image3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wmf"/><Relationship Id="rId3" Type="http://schemas.openxmlformats.org/officeDocument/2006/relationships/image" Target="../media/image3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wmf"/><Relationship Id="rId3" Type="http://schemas.openxmlformats.org/officeDocument/2006/relationships/image" Target="../media/image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Fairness of Bandwidth Allocation (§</a:t>
            </a:r>
            <a:r>
              <a:rPr lang="en-US" dirty="0" smtClean="0">
                <a:cs typeface="Arial" pitchFamily="34" charset="0"/>
              </a:rPr>
              <a:t>6.3.1)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Max-Min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Intuitively, flows bottlenecked on a link get an equal share of that link</a:t>
            </a:r>
          </a:p>
          <a:p>
            <a:pPr lvl="3"/>
            <a:endParaRPr lang="en-US" sz="1300" dirty="0" smtClean="0"/>
          </a:p>
          <a:p>
            <a:r>
              <a:rPr lang="en-US" u="sng" dirty="0" smtClean="0"/>
              <a:t>Max-min fair allocation</a:t>
            </a:r>
            <a:r>
              <a:rPr lang="en-US" dirty="0" smtClean="0"/>
              <a:t> is one that:</a:t>
            </a:r>
          </a:p>
          <a:p>
            <a:pPr lvl="1"/>
            <a:r>
              <a:rPr lang="en-US" dirty="0" smtClean="0"/>
              <a:t>Increasing the rate of one flow will decrease the rate of a smaller flow</a:t>
            </a:r>
          </a:p>
          <a:p>
            <a:pPr lvl="1"/>
            <a:r>
              <a:rPr lang="en-US" dirty="0" smtClean="0"/>
              <a:t>This “maximizes the minimum” flow</a:t>
            </a:r>
          </a:p>
        </p:txBody>
      </p:sp>
    </p:spTree>
    <p:extLst>
      <p:ext uri="{BB962C8B-B14F-4D97-AF65-F5344CB8AC3E}">
        <p14:creationId xmlns:p14="http://schemas.microsoft.com/office/powerpoint/2010/main" val="422516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find it given a network, imagine “pouring water into the network”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Start with all flows at rate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Increase the flows until there is a new bottleneck in the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Hold fixed the rate of the flows that are bottlenecked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Go to step 2 for any remaining flows</a:t>
            </a:r>
          </a:p>
        </p:txBody>
      </p:sp>
    </p:spTree>
    <p:extLst>
      <p:ext uri="{BB962C8B-B14F-4D97-AF65-F5344CB8AC3E}">
        <p14:creationId xmlns:p14="http://schemas.microsoft.com/office/powerpoint/2010/main" val="419389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network with 4 flows, links equal bandwidth</a:t>
            </a:r>
          </a:p>
          <a:p>
            <a:pPr lvl="1"/>
            <a:r>
              <a:rPr lang="en-US" sz="2400" dirty="0" smtClean="0"/>
              <a:t>What is the max-min fair allocation?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31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rate=1/3, flows B, C, and D bottleneck R4—R5 </a:t>
            </a:r>
          </a:p>
          <a:p>
            <a:pPr lvl="1"/>
            <a:r>
              <a:rPr lang="en-US" sz="2400" dirty="0" smtClean="0"/>
              <a:t>Fix B, C, and D, continue to increase A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22962" y="3686783"/>
            <a:ext cx="6614808" cy="204281"/>
          </a:xfrm>
          <a:custGeom>
            <a:avLst/>
            <a:gdLst>
              <a:gd name="connsiteX0" fmla="*/ 0 w 6614808"/>
              <a:gd name="connsiteY0" fmla="*/ 204281 h 204281"/>
              <a:gd name="connsiteX1" fmla="*/ 6040876 w 6614808"/>
              <a:gd name="connsiteY1" fmla="*/ 204281 h 204281"/>
              <a:gd name="connsiteX2" fmla="*/ 6614808 w 6614808"/>
              <a:gd name="connsiteY2" fmla="*/ 0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08" h="204281">
                <a:moveTo>
                  <a:pt x="0" y="204281"/>
                </a:moveTo>
                <a:lnTo>
                  <a:pt x="6040876" y="204281"/>
                </a:lnTo>
                <a:lnTo>
                  <a:pt x="6614808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74323" y="3988340"/>
            <a:ext cx="6673175" cy="369651"/>
          </a:xfrm>
          <a:custGeom>
            <a:avLst/>
            <a:gdLst>
              <a:gd name="connsiteX0" fmla="*/ 0 w 6673175"/>
              <a:gd name="connsiteY0" fmla="*/ 369651 h 369651"/>
              <a:gd name="connsiteX1" fmla="*/ 525294 w 6673175"/>
              <a:gd name="connsiteY1" fmla="*/ 0 h 369651"/>
              <a:gd name="connsiteX2" fmla="*/ 6050605 w 6673175"/>
              <a:gd name="connsiteY2" fmla="*/ 0 h 369651"/>
              <a:gd name="connsiteX3" fmla="*/ 6673175 w 6673175"/>
              <a:gd name="connsiteY3" fmla="*/ 223737 h 36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75" h="369651">
                <a:moveTo>
                  <a:pt x="0" y="369651"/>
                </a:moveTo>
                <a:lnTo>
                  <a:pt x="525294" y="0"/>
                </a:lnTo>
                <a:lnTo>
                  <a:pt x="6050605" y="0"/>
                </a:lnTo>
                <a:lnTo>
                  <a:pt x="6673175" y="223737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74323" y="2636196"/>
            <a:ext cx="6614809" cy="1138136"/>
          </a:xfrm>
          <a:custGeom>
            <a:avLst/>
            <a:gdLst>
              <a:gd name="connsiteX0" fmla="*/ 0 w 6614809"/>
              <a:gd name="connsiteY0" fmla="*/ 778213 h 1138136"/>
              <a:gd name="connsiteX1" fmla="*/ 564205 w 6614809"/>
              <a:gd name="connsiteY1" fmla="*/ 1138136 h 1138136"/>
              <a:gd name="connsiteX2" fmla="*/ 3268494 w 6614809"/>
              <a:gd name="connsiteY2" fmla="*/ 1138136 h 1138136"/>
              <a:gd name="connsiteX3" fmla="*/ 3900792 w 6614809"/>
              <a:gd name="connsiteY3" fmla="*/ 0 h 1138136"/>
              <a:gd name="connsiteX4" fmla="*/ 5982511 w 6614809"/>
              <a:gd name="connsiteY4" fmla="*/ 0 h 1138136"/>
              <a:gd name="connsiteX5" fmla="*/ 6614809 w 6614809"/>
              <a:gd name="connsiteY5" fmla="*/ 204281 h 1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809" h="1138136">
                <a:moveTo>
                  <a:pt x="0" y="778213"/>
                </a:moveTo>
                <a:lnTo>
                  <a:pt x="564205" y="1138136"/>
                </a:lnTo>
                <a:lnTo>
                  <a:pt x="3268494" y="1138136"/>
                </a:lnTo>
                <a:lnTo>
                  <a:pt x="3900792" y="0"/>
                </a:lnTo>
                <a:lnTo>
                  <a:pt x="5982511" y="0"/>
                </a:lnTo>
                <a:lnTo>
                  <a:pt x="6614809" y="204281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35413" y="2276272"/>
            <a:ext cx="6682902" cy="223737"/>
          </a:xfrm>
          <a:custGeom>
            <a:avLst/>
            <a:gdLst>
              <a:gd name="connsiteX0" fmla="*/ 0 w 6682902"/>
              <a:gd name="connsiteY0" fmla="*/ 223737 h 223737"/>
              <a:gd name="connsiteX1" fmla="*/ 6108970 w 6682902"/>
              <a:gd name="connsiteY1" fmla="*/ 214009 h 223737"/>
              <a:gd name="connsiteX2" fmla="*/ 6682902 w 6682902"/>
              <a:gd name="connsiteY2" fmla="*/ 0 h 2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902" h="223737">
                <a:moveTo>
                  <a:pt x="0" y="223737"/>
                </a:moveTo>
                <a:lnTo>
                  <a:pt x="6108970" y="214009"/>
                </a:lnTo>
                <a:lnTo>
                  <a:pt x="6682902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5574" y="3579779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98038" y="3411977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61823" y="3051637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27634" y="3706238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27633" y="4049949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38182" y="3709481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8181" y="4043464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38180" y="2723746"/>
            <a:ext cx="568259" cy="99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90418" y="2723746"/>
            <a:ext cx="556227" cy="974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14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rate=2/3, flow A bottlenecks R2—R3. Done.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3575" y="2062264"/>
            <a:ext cx="7816850" cy="2618574"/>
            <a:chOff x="663575" y="2062264"/>
            <a:chExt cx="7816850" cy="261857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5850"/>
            <a:stretch/>
          </p:blipFill>
          <p:spPr bwMode="auto">
            <a:xfrm>
              <a:off x="663575" y="2062264"/>
              <a:ext cx="7816850" cy="261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124200" y="219845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3834" y="3372661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16906" y="3466290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9851" y="2195207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770" y="2723746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88770" y="357977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8770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6906" y="4049949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39221" y="3110014"/>
              <a:ext cx="533400" cy="2529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31338" y="3495877"/>
            <a:ext cx="533400" cy="2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8038" y="3800694"/>
            <a:ext cx="533400" cy="64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22962" y="3686783"/>
            <a:ext cx="6614808" cy="204281"/>
          </a:xfrm>
          <a:custGeom>
            <a:avLst/>
            <a:gdLst>
              <a:gd name="connsiteX0" fmla="*/ 0 w 6614808"/>
              <a:gd name="connsiteY0" fmla="*/ 204281 h 204281"/>
              <a:gd name="connsiteX1" fmla="*/ 6040876 w 6614808"/>
              <a:gd name="connsiteY1" fmla="*/ 204281 h 204281"/>
              <a:gd name="connsiteX2" fmla="*/ 6614808 w 6614808"/>
              <a:gd name="connsiteY2" fmla="*/ 0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08" h="204281">
                <a:moveTo>
                  <a:pt x="0" y="204281"/>
                </a:moveTo>
                <a:lnTo>
                  <a:pt x="6040876" y="204281"/>
                </a:lnTo>
                <a:lnTo>
                  <a:pt x="6614808" y="0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74323" y="3988340"/>
            <a:ext cx="6673175" cy="369651"/>
          </a:xfrm>
          <a:custGeom>
            <a:avLst/>
            <a:gdLst>
              <a:gd name="connsiteX0" fmla="*/ 0 w 6673175"/>
              <a:gd name="connsiteY0" fmla="*/ 369651 h 369651"/>
              <a:gd name="connsiteX1" fmla="*/ 525294 w 6673175"/>
              <a:gd name="connsiteY1" fmla="*/ 0 h 369651"/>
              <a:gd name="connsiteX2" fmla="*/ 6050605 w 6673175"/>
              <a:gd name="connsiteY2" fmla="*/ 0 h 369651"/>
              <a:gd name="connsiteX3" fmla="*/ 6673175 w 6673175"/>
              <a:gd name="connsiteY3" fmla="*/ 223737 h 36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175" h="369651">
                <a:moveTo>
                  <a:pt x="0" y="369651"/>
                </a:moveTo>
                <a:lnTo>
                  <a:pt x="525294" y="0"/>
                </a:lnTo>
                <a:lnTo>
                  <a:pt x="6050605" y="0"/>
                </a:lnTo>
                <a:lnTo>
                  <a:pt x="6673175" y="223737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74323" y="2636196"/>
            <a:ext cx="6614809" cy="1138136"/>
          </a:xfrm>
          <a:custGeom>
            <a:avLst/>
            <a:gdLst>
              <a:gd name="connsiteX0" fmla="*/ 0 w 6614809"/>
              <a:gd name="connsiteY0" fmla="*/ 778213 h 1138136"/>
              <a:gd name="connsiteX1" fmla="*/ 564205 w 6614809"/>
              <a:gd name="connsiteY1" fmla="*/ 1138136 h 1138136"/>
              <a:gd name="connsiteX2" fmla="*/ 3268494 w 6614809"/>
              <a:gd name="connsiteY2" fmla="*/ 1138136 h 1138136"/>
              <a:gd name="connsiteX3" fmla="*/ 3900792 w 6614809"/>
              <a:gd name="connsiteY3" fmla="*/ 0 h 1138136"/>
              <a:gd name="connsiteX4" fmla="*/ 5982511 w 6614809"/>
              <a:gd name="connsiteY4" fmla="*/ 0 h 1138136"/>
              <a:gd name="connsiteX5" fmla="*/ 6614809 w 6614809"/>
              <a:gd name="connsiteY5" fmla="*/ 204281 h 1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809" h="1138136">
                <a:moveTo>
                  <a:pt x="0" y="778213"/>
                </a:moveTo>
                <a:lnTo>
                  <a:pt x="564205" y="1138136"/>
                </a:lnTo>
                <a:lnTo>
                  <a:pt x="3268494" y="1138136"/>
                </a:lnTo>
                <a:lnTo>
                  <a:pt x="3900792" y="0"/>
                </a:lnTo>
                <a:lnTo>
                  <a:pt x="5982511" y="0"/>
                </a:lnTo>
                <a:lnTo>
                  <a:pt x="6614809" y="204281"/>
                </a:lnTo>
              </a:path>
            </a:pathLst>
          </a:custGeom>
          <a:noFill/>
          <a:ln w="1143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35413" y="2276272"/>
            <a:ext cx="6682902" cy="223737"/>
          </a:xfrm>
          <a:custGeom>
            <a:avLst/>
            <a:gdLst>
              <a:gd name="connsiteX0" fmla="*/ 0 w 6682902"/>
              <a:gd name="connsiteY0" fmla="*/ 223737 h 223737"/>
              <a:gd name="connsiteX1" fmla="*/ 6108970 w 6682902"/>
              <a:gd name="connsiteY1" fmla="*/ 214009 h 223737"/>
              <a:gd name="connsiteX2" fmla="*/ 6682902 w 6682902"/>
              <a:gd name="connsiteY2" fmla="*/ 0 h 2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902" h="223737">
                <a:moveTo>
                  <a:pt x="0" y="223737"/>
                </a:moveTo>
                <a:lnTo>
                  <a:pt x="6108970" y="214009"/>
                </a:lnTo>
                <a:lnTo>
                  <a:pt x="6682902" y="0"/>
                </a:lnTo>
              </a:path>
            </a:pathLst>
          </a:custGeom>
          <a:noFill/>
          <a:ln w="22860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5574" y="3579779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98038" y="3411977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61823" y="3051637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27634" y="3706238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27633" y="4049949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38182" y="3709481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8181" y="4043464"/>
            <a:ext cx="210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33018" y="2370306"/>
            <a:ext cx="2482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33017" y="2694561"/>
            <a:ext cx="2405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06440" y="2370306"/>
            <a:ext cx="1532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06439" y="2694561"/>
            <a:ext cx="15329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38180" y="2723746"/>
            <a:ext cx="568259" cy="99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90418" y="2736751"/>
            <a:ext cx="548803" cy="961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064561" y="2264928"/>
            <a:ext cx="291830" cy="5933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947025" y="2097126"/>
            <a:ext cx="145915" cy="2168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0810" y="1736786"/>
            <a:ext cx="152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Bottleneck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8305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</a:t>
            </a:r>
            <a:r>
              <a:rPr lang="en-US" dirty="0" smtClean="0"/>
              <a:t>Example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End with A=2/3, B, C, D=1/3, and R2—R3, R4—R5 full </a:t>
            </a:r>
          </a:p>
          <a:p>
            <a:pPr lvl="1"/>
            <a:r>
              <a:rPr lang="en-US" sz="2400" dirty="0" smtClean="0"/>
              <a:t>Other links have extra capacity that can’t be used</a:t>
            </a:r>
          </a:p>
          <a:p>
            <a:r>
              <a:rPr lang="en-US" sz="2800" dirty="0" smtClean="0"/>
              <a:t>, </a:t>
            </a:r>
            <a:r>
              <a:rPr lang="en-US" sz="2800" dirty="0" err="1" smtClean="0"/>
              <a:t>linksxample</a:t>
            </a:r>
            <a:r>
              <a:rPr lang="en-US" sz="2800" dirty="0" smtClean="0"/>
              <a:t>: network with 4 flows, links equal bandwidth</a:t>
            </a:r>
          </a:p>
          <a:p>
            <a:pPr lvl="1"/>
            <a:r>
              <a:rPr lang="en-US" sz="2400" dirty="0" smtClean="0"/>
              <a:t>What is the max-min fair allocation?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5850"/>
          <a:stretch/>
        </p:blipFill>
        <p:spPr bwMode="auto">
          <a:xfrm>
            <a:off x="663575" y="2062264"/>
            <a:ext cx="7816850" cy="261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8713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over Time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Allocation changes as flows start and stop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30" y="1528575"/>
            <a:ext cx="8086725" cy="3138240"/>
            <a:chOff x="430046" y="1147264"/>
            <a:chExt cx="8086725" cy="32763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91"/>
            <a:stretch/>
          </p:blipFill>
          <p:spPr bwMode="auto">
            <a:xfrm>
              <a:off x="430046" y="1147264"/>
              <a:ext cx="8086725" cy="323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7286725" y="4023505"/>
              <a:ext cx="9136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Time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811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over Time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30" y="1528575"/>
            <a:ext cx="8086725" cy="3138240"/>
            <a:chOff x="430046" y="1147264"/>
            <a:chExt cx="8086725" cy="32763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91"/>
            <a:stretch/>
          </p:blipFill>
          <p:spPr bwMode="auto">
            <a:xfrm>
              <a:off x="430046" y="1147264"/>
              <a:ext cx="8086725" cy="323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11843" y="1285375"/>
              <a:ext cx="2160157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1 slows when Flow 2 starts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4224" y="1285375"/>
              <a:ext cx="2179347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1 speeds up when Flow 2 stops</a:t>
              </a:r>
              <a:endParaRPr lang="en-US" sz="20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2073108" y="1647324"/>
              <a:ext cx="247650" cy="16192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6528427" y="2035468"/>
              <a:ext cx="271463" cy="1714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286725" y="4023505"/>
              <a:ext cx="9136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Time 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50987" y="2333701"/>
              <a:ext cx="1488331" cy="61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Flow 3 limit is elsewhere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4127163" y="2970494"/>
              <a:ext cx="346245" cy="7649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2578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andwidth allocation models</a:t>
            </a:r>
          </a:p>
          <a:p>
            <a:pPr lvl="1"/>
            <a:r>
              <a:rPr lang="en-US" sz="2400" dirty="0" smtClean="0"/>
              <a:t>Additive Increase Multiplicative Decrease (AIMD) control law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34188" y="2803316"/>
            <a:ext cx="3725535" cy="1374132"/>
            <a:chOff x="1002284" y="2803316"/>
            <a:chExt cx="3725535" cy="1374132"/>
          </a:xfrm>
        </p:grpSpPr>
        <p:cxnSp>
          <p:nvCxnSpPr>
            <p:cNvPr id="38" name="Straight Connector 37"/>
            <p:cNvCxnSpPr>
              <a:stCxn id="40" idx="3"/>
            </p:cNvCxnSpPr>
            <p:nvPr/>
          </p:nvCxnSpPr>
          <p:spPr>
            <a:xfrm>
              <a:off x="1748255" y="3777339"/>
              <a:ext cx="282374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ular Callout 38"/>
            <p:cNvSpPr/>
            <p:nvPr/>
          </p:nvSpPr>
          <p:spPr>
            <a:xfrm>
              <a:off x="1080989" y="2803316"/>
              <a:ext cx="737083" cy="414180"/>
            </a:xfrm>
            <a:prstGeom prst="wedgeRoundRectCallout">
              <a:avLst>
                <a:gd name="adj1" fmla="val -27234"/>
                <a:gd name="adj2" fmla="val 17095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AIMD!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2" name="Straight Arrow Connector 41"/>
            <p:cNvCxnSpPr>
              <a:stCxn id="43" idx="3"/>
            </p:cNvCxnSpPr>
            <p:nvPr/>
          </p:nvCxnSpPr>
          <p:spPr>
            <a:xfrm>
              <a:off x="1974075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416566" y="335392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5" idx="3"/>
            </p:cNvCxnSpPr>
            <p:nvPr/>
          </p:nvCxnSpPr>
          <p:spPr>
            <a:xfrm>
              <a:off x="2054557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1497048" y="362961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169279" y="4047557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1598078" y="391557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575605" y="3324865"/>
              <a:ext cx="2152214" cy="852583"/>
              <a:chOff x="3803515" y="1566153"/>
              <a:chExt cx="2383905" cy="944362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803515" y="1566153"/>
                <a:ext cx="2383905" cy="9338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3894228" y="1653086"/>
                <a:ext cx="2274091" cy="763237"/>
                <a:chOff x="4270443" y="2286000"/>
                <a:chExt cx="4124527" cy="1384286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4484452" y="2287859"/>
                  <a:ext cx="3390088" cy="844701"/>
                  <a:chOff x="1828800" y="1656134"/>
                  <a:chExt cx="7305472" cy="1820288"/>
                </a:xfrm>
              </p:grpSpPr>
              <p:grpSp>
                <p:nvGrpSpPr>
                  <p:cNvPr id="56" name="Group 55"/>
                  <p:cNvGrpSpPr/>
                  <p:nvPr/>
                </p:nvGrpSpPr>
                <p:grpSpPr>
                  <a:xfrm>
                    <a:off x="1828800" y="1659782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62" name="Straight Arrow Connector 61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Arrow Connector 62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Arrow Connector 63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5489643" y="1656134"/>
                    <a:ext cx="3644629" cy="1816640"/>
                    <a:chOff x="1828800" y="1659782"/>
                    <a:chExt cx="3644629" cy="1816640"/>
                  </a:xfrm>
                </p:grpSpPr>
                <p:cxnSp>
                  <p:nvCxnSpPr>
                    <p:cNvPr id="58" name="Straight Arrow Connector 57"/>
                    <p:cNvCxnSpPr/>
                    <p:nvPr/>
                  </p:nvCxnSpPr>
                  <p:spPr>
                    <a:xfrm flipV="1">
                      <a:off x="1828800" y="1663430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Arrow Connector 58"/>
                    <p:cNvCxnSpPr/>
                    <p:nvPr/>
                  </p:nvCxnSpPr>
                  <p:spPr>
                    <a:xfrm flipV="1">
                      <a:off x="3677055" y="1667078"/>
                      <a:ext cx="1789889" cy="18093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Arrow Connector 59"/>
                    <p:cNvCxnSpPr/>
                    <p:nvPr/>
                  </p:nvCxnSpPr>
                  <p:spPr>
                    <a:xfrm>
                      <a:off x="3657599" y="1663430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Arrow Connector 60"/>
                    <p:cNvCxnSpPr/>
                    <p:nvPr/>
                  </p:nvCxnSpPr>
                  <p:spPr>
                    <a:xfrm>
                      <a:off x="5473429" y="1659782"/>
                      <a:ext cx="0" cy="18129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5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4" name="Straight Arrow Connector 53"/>
                <p:cNvCxnSpPr/>
                <p:nvPr/>
              </p:nvCxnSpPr>
              <p:spPr>
                <a:xfrm flipV="1">
                  <a:off x="4270443" y="2286000"/>
                  <a:ext cx="0" cy="13842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4270443" y="3670286"/>
                  <a:ext cx="412452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4318838" y="2067334"/>
                <a:ext cx="1310158" cy="443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/>
                  <a:t>Sawtooth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1589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Want to allocate capacity to senders</a:t>
            </a:r>
          </a:p>
          <a:p>
            <a:pPr lvl="1"/>
            <a:r>
              <a:rPr lang="en-US" sz="2000" dirty="0" smtClean="0"/>
              <a:t>Network layer provides feedback</a:t>
            </a:r>
          </a:p>
          <a:p>
            <a:pPr lvl="1"/>
            <a:r>
              <a:rPr lang="en-US" sz="2000" dirty="0" smtClean="0"/>
              <a:t>Transport layer adjusts offered load</a:t>
            </a:r>
          </a:p>
          <a:p>
            <a:pPr lvl="1"/>
            <a:r>
              <a:rPr lang="en-US" sz="2000" dirty="0" smtClean="0"/>
              <a:t>A good allocation is efficient and fair</a:t>
            </a:r>
          </a:p>
          <a:p>
            <a:pPr lvl="1"/>
            <a:endParaRPr lang="en-US" sz="1700" u="sng" dirty="0" smtClean="0"/>
          </a:p>
          <a:p>
            <a:r>
              <a:rPr lang="en-US" sz="2400" dirty="0" smtClean="0"/>
              <a:t>How should we perform the allocation?</a:t>
            </a:r>
          </a:p>
          <a:p>
            <a:pPr lvl="1"/>
            <a:r>
              <a:rPr lang="en-US" sz="2000" dirty="0" smtClean="0"/>
              <a:t>Several different possibilities …</a:t>
            </a:r>
          </a:p>
        </p:txBody>
      </p:sp>
    </p:spTree>
    <p:extLst>
      <p:ext uri="{BB962C8B-B14F-4D97-AF65-F5344CB8AC3E}">
        <p14:creationId xmlns:p14="http://schemas.microsoft.com/office/powerpoint/2010/main" val="12314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33363" indent="-233363"/>
            <a:r>
              <a:rPr lang="en-US" sz="2800" spc="-40" dirty="0" smtClean="0"/>
              <a:t>What’s a “fair” bandwidth allocation</a:t>
            </a:r>
            <a:r>
              <a:rPr lang="en-US" sz="2800" spc="-40" dirty="0"/>
              <a:t>?</a:t>
            </a:r>
            <a:endParaRPr lang="en-US" sz="2800" spc="-40" dirty="0" smtClean="0"/>
          </a:p>
          <a:p>
            <a:pPr lvl="1"/>
            <a:r>
              <a:rPr lang="en-US" sz="2400" dirty="0" smtClean="0"/>
              <a:t>The max-min fair allocation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23854" y="2713712"/>
            <a:ext cx="4221583" cy="911056"/>
            <a:chOff x="1002284" y="3258767"/>
            <a:chExt cx="4221583" cy="911056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896" y="360078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>
              <a:off x="1748255" y="3777339"/>
              <a:ext cx="2729641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416566" y="3315012"/>
              <a:ext cx="1033404" cy="834166"/>
              <a:chOff x="1416566" y="3315012"/>
              <a:chExt cx="1033404" cy="834166"/>
            </a:xfrm>
          </p:grpSpPr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1974075" y="3431814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1416566" y="3315012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30" idx="3"/>
              </p:cNvCxnSpPr>
              <p:nvPr/>
            </p:nvCxnSpPr>
            <p:spPr>
              <a:xfrm>
                <a:off x="2054557" y="3726958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1497048" y="3610156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2169279" y="4047557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1598078" y="3915574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Picture 2" descr="http://openclipart.org/image/800px/svg_to_png/62989/scales_of_justic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6545" y="3258767"/>
              <a:ext cx="970952" cy="911056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33" name="Group 32"/>
            <p:cNvGrpSpPr/>
            <p:nvPr/>
          </p:nvGrpSpPr>
          <p:grpSpPr>
            <a:xfrm flipH="1">
              <a:off x="3655379" y="3319536"/>
              <a:ext cx="1033404" cy="834166"/>
              <a:chOff x="1416566" y="3315012"/>
              <a:chExt cx="1033404" cy="834166"/>
            </a:xfrm>
          </p:grpSpPr>
          <p:cxnSp>
            <p:nvCxnSpPr>
              <p:cNvPr id="34" name="Straight Arrow Connector 33"/>
              <p:cNvCxnSpPr>
                <a:stCxn id="35" idx="3"/>
              </p:cNvCxnSpPr>
              <p:nvPr/>
            </p:nvCxnSpPr>
            <p:spPr>
              <a:xfrm>
                <a:off x="1974075" y="3431814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416566" y="3315012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>
                <a:stCxn id="37" idx="3"/>
              </p:cNvCxnSpPr>
              <p:nvPr/>
            </p:nvCxnSpPr>
            <p:spPr>
              <a:xfrm>
                <a:off x="2054557" y="3726958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1497048" y="3610156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2169279" y="4047557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598078" y="3915574"/>
                <a:ext cx="557509" cy="233604"/>
              </a:xfrm>
              <a:prstGeom prst="rect">
                <a:avLst/>
              </a:prstGeom>
              <a:solidFill>
                <a:srgbClr val="FFE1F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147864"/>
            <a:ext cx="5715000" cy="28015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Open loop versus closed loop</a:t>
            </a:r>
          </a:p>
          <a:p>
            <a:pPr lvl="1"/>
            <a:r>
              <a:rPr lang="en-US" dirty="0" smtClean="0"/>
              <a:t>Open: reserve bandwidth before use</a:t>
            </a:r>
          </a:p>
          <a:p>
            <a:pPr lvl="1"/>
            <a:r>
              <a:rPr lang="en-US" dirty="0" smtClean="0"/>
              <a:t>Closed: use feedback to adjust rates</a:t>
            </a:r>
          </a:p>
          <a:p>
            <a:r>
              <a:rPr lang="en-US" dirty="0" smtClean="0"/>
              <a:t>Host versus Network support</a:t>
            </a:r>
          </a:p>
          <a:p>
            <a:pPr lvl="1"/>
            <a:r>
              <a:rPr lang="en-US" dirty="0" smtClean="0"/>
              <a:t>Who is sets/enforces allocations?</a:t>
            </a:r>
          </a:p>
          <a:p>
            <a:r>
              <a:rPr lang="en-US" dirty="0" smtClean="0"/>
              <a:t>Window versus Rate based</a:t>
            </a:r>
          </a:p>
          <a:p>
            <a:pPr lvl="1"/>
            <a:r>
              <a:rPr lang="en-US" dirty="0" smtClean="0"/>
              <a:t>How is allocation expressed?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91651" y="4031297"/>
            <a:ext cx="671574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TCP is a closed loop, host-driven, and </a:t>
            </a:r>
            <a:r>
              <a:rPr lang="en-US" sz="2400" dirty="0" smtClean="0"/>
              <a:t>window-based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968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Allocation Models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We’ll look at closed-loop, host-driven, and window-based too</a:t>
            </a:r>
          </a:p>
          <a:p>
            <a:pPr lvl="3"/>
            <a:endParaRPr lang="en-US" sz="1100" dirty="0" smtClean="0"/>
          </a:p>
          <a:p>
            <a:r>
              <a:rPr lang="en-US" sz="2800" dirty="0" smtClean="0"/>
              <a:t>Network layer returns feedback on current allocation to senders </a:t>
            </a:r>
          </a:p>
          <a:p>
            <a:pPr lvl="1"/>
            <a:r>
              <a:rPr lang="en-US" sz="2400" dirty="0" smtClean="0"/>
              <a:t>At least tells if there is congestion</a:t>
            </a:r>
          </a:p>
          <a:p>
            <a:r>
              <a:rPr lang="en-US" sz="2800" dirty="0" smtClean="0"/>
              <a:t>Transport layer adjusts sender’s behavior via window in response</a:t>
            </a:r>
          </a:p>
          <a:p>
            <a:pPr lvl="1"/>
            <a:r>
              <a:rPr lang="en-US" sz="2400" dirty="0" smtClean="0"/>
              <a:t>How senders adapt is a </a:t>
            </a:r>
            <a:r>
              <a:rPr lang="en-US" sz="2400" u="sng" dirty="0" smtClean="0"/>
              <a:t>control law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214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Additive Increase Multiplicative Decrease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AIMD is a control law hosts can     use to reach a good allocation</a:t>
            </a:r>
          </a:p>
          <a:p>
            <a:pPr lvl="1"/>
            <a:r>
              <a:rPr lang="en-US" dirty="0" smtClean="0"/>
              <a:t>Hosts additively increase rate while network is not congested</a:t>
            </a:r>
          </a:p>
          <a:p>
            <a:pPr lvl="1"/>
            <a:r>
              <a:rPr lang="en-US" dirty="0" smtClean="0"/>
              <a:t>Hosts multiplicatively decrease       rate when congestion occurs</a:t>
            </a:r>
          </a:p>
          <a:p>
            <a:pPr lvl="1"/>
            <a:r>
              <a:rPr lang="en-US" dirty="0" smtClean="0"/>
              <a:t>Used by TCP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3"/>
            <a:endParaRPr lang="en-US" sz="16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Let’s explore the AIMD game …</a:t>
            </a:r>
          </a:p>
          <a:p>
            <a:pPr lvl="4"/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4151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AIMD Game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Hosts 1 and 2 share a bottleneck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But do not talk to each other directly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Router provides binary feedback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Tells hosts if network is congested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36192" y="2817311"/>
            <a:ext cx="5464040" cy="1471792"/>
            <a:chOff x="243200" y="2817311"/>
            <a:chExt cx="5464040" cy="1471792"/>
          </a:xfrm>
        </p:grpSpPr>
        <p:cxnSp>
          <p:nvCxnSpPr>
            <p:cNvPr id="6" name="Straight Connector 5"/>
            <p:cNvCxnSpPr>
              <a:stCxn id="12" idx="3"/>
            </p:cNvCxnSpPr>
            <p:nvPr/>
          </p:nvCxnSpPr>
          <p:spPr>
            <a:xfrm>
              <a:off x="3717343" y="3543782"/>
              <a:ext cx="1602078" cy="1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431" y="2919795"/>
              <a:ext cx="751240" cy="59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431" y="3695644"/>
              <a:ext cx="751240" cy="59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4365" y="3328383"/>
              <a:ext cx="762978" cy="43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loud Callout 12"/>
            <p:cNvSpPr/>
            <p:nvPr/>
          </p:nvSpPr>
          <p:spPr>
            <a:xfrm rot="394988">
              <a:off x="4142426" y="3240538"/>
              <a:ext cx="1564814" cy="752437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0" idx="3"/>
            </p:cNvCxnSpPr>
            <p:nvPr/>
          </p:nvCxnSpPr>
          <p:spPr>
            <a:xfrm>
              <a:off x="1789671" y="3216525"/>
              <a:ext cx="1164695" cy="2967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3"/>
              <a:endCxn id="12" idx="1"/>
            </p:cNvCxnSpPr>
            <p:nvPr/>
          </p:nvCxnSpPr>
          <p:spPr>
            <a:xfrm flipV="1">
              <a:off x="1789671" y="3543782"/>
              <a:ext cx="1164695" cy="4485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88913" y="3214641"/>
              <a:ext cx="1226665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 smtClean="0"/>
                <a:t>Rest of</a:t>
              </a:r>
            </a:p>
            <a:p>
              <a:pPr algn="ctr"/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91068" y="2817311"/>
              <a:ext cx="1545684" cy="358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Bottleneck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3955440" y="3111572"/>
              <a:ext cx="1" cy="40168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770400" y="3771982"/>
              <a:ext cx="1130907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Router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3200" y="3007821"/>
              <a:ext cx="1130907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201" y="3785566"/>
              <a:ext cx="1130907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09908" y="299690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9908" y="372377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02421" y="349379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7708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(2)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Each point is a possible allocation</a:t>
            </a:r>
            <a:endParaRPr lang="en-US" sz="2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56611" y="1508800"/>
            <a:ext cx="4473850" cy="3203317"/>
            <a:chOff x="237733" y="1362880"/>
            <a:chExt cx="4473850" cy="3203317"/>
          </a:xfrm>
        </p:grpSpPr>
        <p:sp>
          <p:nvSpPr>
            <p:cNvPr id="34" name="Freeform 33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37733" y="1362880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17394" y="2348691"/>
              <a:ext cx="47660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09292" y="3578551"/>
              <a:ext cx="9386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</a:t>
              </a:r>
              <a:endParaRPr lang="en-US" sz="20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2400572" y="3103803"/>
              <a:ext cx="551337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853586" y="2817076"/>
              <a:ext cx="1136016" cy="6155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Optimal</a:t>
              </a:r>
            </a:p>
            <a:p>
              <a:pPr algn="ctr"/>
              <a:r>
                <a:rPr lang="en-US" sz="2000" dirty="0" smtClean="0"/>
                <a:t>Allocation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2732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(3)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AI and MD move the allocation 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6339" y="1508800"/>
            <a:ext cx="4464122" cy="3203317"/>
            <a:chOff x="247461" y="1362880"/>
            <a:chExt cx="4464122" cy="3203317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7461" y="1362880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930639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Fair, y=x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1672830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Efficient, </a:t>
              </a:r>
              <a:r>
                <a:rPr lang="en-US" sz="2000" dirty="0" err="1" smtClean="0"/>
                <a:t>x+y</a:t>
              </a:r>
              <a:r>
                <a:rPr lang="en-US" sz="2000" dirty="0" smtClean="0"/>
                <a:t>=1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400572" y="3103803"/>
              <a:ext cx="551337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853586" y="2817076"/>
              <a:ext cx="1136016" cy="6155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Optimal</a:t>
              </a:r>
            </a:p>
            <a:p>
              <a:pPr algn="ctr"/>
              <a:r>
                <a:rPr lang="en-US" sz="2000" dirty="0" smtClean="0"/>
                <a:t>Allocation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1744564" y="2836291"/>
            <a:ext cx="461384" cy="46138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037514" y="3021123"/>
            <a:ext cx="248486" cy="49933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627832" y="3539639"/>
            <a:ext cx="409682" cy="8482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776" y="3393717"/>
            <a:ext cx="1606624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Multiplicative</a:t>
            </a:r>
          </a:p>
          <a:p>
            <a:pPr algn="ctr"/>
            <a:r>
              <a:rPr lang="en-US" sz="2000" dirty="0" smtClean="0"/>
              <a:t>Decrease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35776" y="2519054"/>
            <a:ext cx="1606624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Additive</a:t>
            </a:r>
          </a:p>
          <a:p>
            <a:pPr algn="ctr"/>
            <a:r>
              <a:rPr lang="en-US" sz="2000" dirty="0" smtClean="0"/>
              <a:t>Increase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>
          <a:xfrm>
            <a:off x="1842400" y="2826831"/>
            <a:ext cx="132856" cy="1328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3"/>
          </p:cNvCxnSpPr>
          <p:nvPr/>
        </p:nvCxnSpPr>
        <p:spPr>
          <a:xfrm flipV="1">
            <a:off x="1842400" y="3539639"/>
            <a:ext cx="161854" cy="1618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157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(4)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Play the game!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56611" y="1499072"/>
            <a:ext cx="4473850" cy="3213045"/>
            <a:chOff x="237733" y="1353152"/>
            <a:chExt cx="4473850" cy="3213045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7733" y="1353152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476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93865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1840080" y="2863858"/>
            <a:ext cx="157265" cy="1572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4000" y="2848949"/>
            <a:ext cx="1183232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A starting point</a:t>
            </a:r>
            <a:endParaRPr lang="en-US" sz="2000" dirty="0"/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397232" y="2994872"/>
            <a:ext cx="373550" cy="1618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342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Game (5)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Always converge to good allocation!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56611" y="1499072"/>
            <a:ext cx="4473850" cy="3213045"/>
            <a:chOff x="237733" y="1353152"/>
            <a:chExt cx="4473850" cy="3213045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7733" y="1353152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5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Host 2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4766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Fair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93865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Efficient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Congested</a:t>
              </a:r>
              <a:endParaRPr lang="en-US" sz="2000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1840080" y="2863858"/>
            <a:ext cx="157265" cy="1572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4000" y="2848949"/>
            <a:ext cx="118323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45720" tIns="0" rIns="45720" bIns="0" rtlCol="0">
            <a:spAutoFit/>
          </a:bodyPr>
          <a:lstStyle/>
          <a:p>
            <a:pPr algn="ctr"/>
            <a:r>
              <a:rPr lang="en-US" sz="2000" dirty="0" smtClean="0"/>
              <a:t>A starting point</a:t>
            </a:r>
            <a:endParaRPr lang="en-US" sz="2000" dirty="0"/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397232" y="2994872"/>
            <a:ext cx="373550" cy="1618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931065" y="2494611"/>
            <a:ext cx="447879" cy="4478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179461" y="2599281"/>
            <a:ext cx="201872" cy="48439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245914" y="2718550"/>
            <a:ext cx="377828" cy="37782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403225" y="2863858"/>
            <a:ext cx="343810" cy="34381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60052" y="2795557"/>
            <a:ext cx="242291" cy="37634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481197" y="2947959"/>
            <a:ext cx="273546" cy="3385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536169" y="2977346"/>
            <a:ext cx="343810" cy="34381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15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</a:t>
            </a:r>
            <a:r>
              <a:rPr lang="en-US" dirty="0" err="1" smtClean="0"/>
              <a:t>Sawtooth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Produces a “</a:t>
            </a:r>
            <a:r>
              <a:rPr lang="en-US" sz="2800" dirty="0" err="1" smtClean="0"/>
              <a:t>sawtooth</a:t>
            </a:r>
            <a:r>
              <a:rPr lang="en-US" sz="2800" dirty="0" smtClean="0"/>
              <a:t>” pattern  over time for rate of each host</a:t>
            </a:r>
          </a:p>
          <a:p>
            <a:pPr lvl="1"/>
            <a:r>
              <a:rPr lang="en-US" sz="2400" dirty="0" smtClean="0"/>
              <a:t>This is the TCP </a:t>
            </a:r>
            <a:r>
              <a:rPr lang="en-US" sz="2400" dirty="0" err="1" smtClean="0"/>
              <a:t>sawtooth</a:t>
            </a:r>
            <a:r>
              <a:rPr lang="en-US" sz="2400" dirty="0"/>
              <a:t> </a:t>
            </a:r>
            <a:r>
              <a:rPr lang="en-US" sz="2400" dirty="0" smtClean="0"/>
              <a:t>(later)</a:t>
            </a:r>
            <a:endParaRPr lang="en-US" sz="24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817123" y="2637114"/>
            <a:ext cx="4182796" cy="1778570"/>
            <a:chOff x="396620" y="2197635"/>
            <a:chExt cx="4182796" cy="1929544"/>
          </a:xfrm>
        </p:grpSpPr>
        <p:grpSp>
          <p:nvGrpSpPr>
            <p:cNvPr id="21" name="Group 20"/>
            <p:cNvGrpSpPr/>
            <p:nvPr/>
          </p:nvGrpSpPr>
          <p:grpSpPr>
            <a:xfrm>
              <a:off x="960356" y="2714680"/>
              <a:ext cx="3611644" cy="1412499"/>
              <a:chOff x="4270443" y="2057207"/>
              <a:chExt cx="4124527" cy="161308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4484452" y="2287859"/>
                <a:ext cx="3390088" cy="844701"/>
                <a:chOff x="1828800" y="1656134"/>
                <a:chExt cx="7305472" cy="1820288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1828800" y="1659782"/>
                  <a:ext cx="3644629" cy="1816640"/>
                  <a:chOff x="1828800" y="1659782"/>
                  <a:chExt cx="3644629" cy="1816640"/>
                </a:xfrm>
              </p:grpSpPr>
              <p:cxnSp>
                <p:nvCxnSpPr>
                  <p:cNvPr id="32" name="Straight Arrow Connector 31"/>
                  <p:cNvCxnSpPr/>
                  <p:nvPr/>
                </p:nvCxnSpPr>
                <p:spPr>
                  <a:xfrm flipV="1">
                    <a:off x="1828800" y="1663430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 flipV="1">
                    <a:off x="3677055" y="1667078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3657599" y="1663430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5473429" y="1659782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5489643" y="1656134"/>
                  <a:ext cx="3644629" cy="1816640"/>
                  <a:chOff x="1828800" y="1659782"/>
                  <a:chExt cx="3644629" cy="1816640"/>
                </a:xfrm>
              </p:grpSpPr>
              <p:cxnSp>
                <p:nvCxnSpPr>
                  <p:cNvPr id="28" name="Straight Arrow Connector 27"/>
                  <p:cNvCxnSpPr/>
                  <p:nvPr/>
                </p:nvCxnSpPr>
                <p:spPr>
                  <a:xfrm flipV="1">
                    <a:off x="1828800" y="1663430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V="1">
                    <a:off x="3677055" y="1667078"/>
                    <a:ext cx="1789889" cy="1809344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/>
                  <p:nvPr/>
                </p:nvCxnSpPr>
                <p:spPr>
                  <a:xfrm>
                    <a:off x="3657599" y="1663430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/>
                  <p:nvPr/>
                </p:nvCxnSpPr>
                <p:spPr>
                  <a:xfrm>
                    <a:off x="5473429" y="1659782"/>
                    <a:ext cx="0" cy="1812992"/>
                  </a:xfrm>
                  <a:prstGeom prst="straightConnector1">
                    <a:avLst/>
                  </a:prstGeom>
                  <a:ln w="28575">
                    <a:solidFill>
                      <a:schemeClr val="accent5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Straight Arrow Connector 23"/>
              <p:cNvCxnSpPr/>
              <p:nvPr/>
            </p:nvCxnSpPr>
            <p:spPr>
              <a:xfrm flipV="1">
                <a:off x="4270443" y="2057207"/>
                <a:ext cx="0" cy="16130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4270443" y="3670286"/>
                <a:ext cx="412452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1470168" y="2286948"/>
              <a:ext cx="1606624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Multiplicative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Decrease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76792" y="2286949"/>
              <a:ext cx="1253516" cy="5342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Additive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Increase</a:t>
              </a:r>
              <a:endParaRPr lang="en-US" sz="2000" dirty="0"/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>
            <a:xfrm>
              <a:off x="3703550" y="2821193"/>
              <a:ext cx="187512" cy="32085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2"/>
            </p:cNvCxnSpPr>
            <p:nvPr/>
          </p:nvCxnSpPr>
          <p:spPr>
            <a:xfrm flipH="1">
              <a:off x="2071994" y="2779391"/>
              <a:ext cx="201486" cy="31401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653154" y="3810564"/>
              <a:ext cx="926262" cy="3077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6620" y="2197635"/>
              <a:ext cx="1127472" cy="534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0" rIns="4572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1 or 2’s </a:t>
              </a:r>
              <a:r>
                <a:rPr lang="en-US" sz="2000" dirty="0"/>
                <a:t>R</a:t>
              </a:r>
              <a:r>
                <a:rPr lang="en-US" sz="2000" dirty="0" smtClean="0"/>
                <a:t>ate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2962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AIMD Properties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Converges to an allocation that is efficient and fair when hosts run it</a:t>
            </a:r>
          </a:p>
          <a:p>
            <a:pPr lvl="1"/>
            <a:r>
              <a:rPr lang="en-US" sz="2400" dirty="0" smtClean="0"/>
              <a:t>Holds for more general topologies</a:t>
            </a:r>
          </a:p>
          <a:p>
            <a:r>
              <a:rPr lang="en-US" sz="2800" dirty="0" smtClean="0"/>
              <a:t>Other increase/decrease control laws do not! (Try </a:t>
            </a:r>
            <a:r>
              <a:rPr lang="en-US" sz="2400" dirty="0" smtClean="0"/>
              <a:t>MIAD, MIMD, MIAD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Requires only binary feedback  from the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40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a good bandwidth allocation to be fair and efficient</a:t>
            </a:r>
          </a:p>
          <a:p>
            <a:pPr lvl="1"/>
            <a:r>
              <a:rPr lang="en-US" sz="2400" dirty="0" smtClean="0"/>
              <a:t>Now we learn what fair means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Caveat: in practice, efficiency is more important than fairness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7284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Signals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Several possible signals, with different pros/cons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We’ll look at classic TCP that uses packet loss as a signal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49263"/>
              </p:ext>
            </p:extLst>
          </p:nvPr>
        </p:nvGraphicFramePr>
        <p:xfrm>
          <a:off x="773349" y="2124289"/>
          <a:ext cx="759730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07"/>
                <a:gridCol w="2618903"/>
                <a:gridCol w="3443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Signal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Example Protocol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Pros / Cons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loss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NewReno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Cubic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 (Linux)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Hard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 get wrong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Hear about congestion late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delay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Compound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TCP (Windows)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Need to infer congestion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Router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TCPs with Explicit Congestion Notification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Hear about congestion early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Require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router support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961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story of TCP congestion control</a:t>
            </a:r>
          </a:p>
          <a:p>
            <a:pPr lvl="1"/>
            <a:r>
              <a:rPr lang="en-US" sz="2400" dirty="0" smtClean="0"/>
              <a:t>Collapse, control, and diversification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37836" y="2470816"/>
            <a:ext cx="3745333" cy="1473343"/>
            <a:chOff x="887628" y="2821024"/>
            <a:chExt cx="3745333" cy="1473343"/>
          </a:xfrm>
        </p:grpSpPr>
        <p:cxnSp>
          <p:nvCxnSpPr>
            <p:cNvPr id="35" name="Straight Connector 34"/>
            <p:cNvCxnSpPr>
              <a:stCxn id="41" idx="3"/>
            </p:cNvCxnSpPr>
            <p:nvPr/>
          </p:nvCxnSpPr>
          <p:spPr>
            <a:xfrm>
              <a:off x="1748255" y="3777339"/>
              <a:ext cx="2700457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ounded Rectangular Callout 35"/>
            <p:cNvSpPr/>
            <p:nvPr/>
          </p:nvSpPr>
          <p:spPr>
            <a:xfrm>
              <a:off x="887628" y="2821024"/>
              <a:ext cx="1387238" cy="338104"/>
            </a:xfrm>
            <a:prstGeom prst="wedgeRoundRectCallout">
              <a:avLst>
                <a:gd name="adj1" fmla="val -27234"/>
                <a:gd name="adj2" fmla="val 17095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up?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284" y="35950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0" name="Straight Arrow Connector 49"/>
            <p:cNvCxnSpPr>
              <a:stCxn id="66" idx="3"/>
            </p:cNvCxnSpPr>
            <p:nvPr/>
          </p:nvCxnSpPr>
          <p:spPr>
            <a:xfrm>
              <a:off x="1974075" y="347072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1416566" y="335392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>
              <a:stCxn id="70" idx="3"/>
            </p:cNvCxnSpPr>
            <p:nvPr/>
          </p:nvCxnSpPr>
          <p:spPr>
            <a:xfrm>
              <a:off x="2054557" y="374641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497048" y="362961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2169279" y="4028101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1598078" y="3896118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loud Callout 81"/>
            <p:cNvSpPr/>
            <p:nvPr/>
          </p:nvSpPr>
          <p:spPr>
            <a:xfrm rot="394988">
              <a:off x="2706651" y="3294697"/>
              <a:ext cx="1926310" cy="950641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24200" y="3559544"/>
              <a:ext cx="10309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Internet</a:t>
              </a:r>
              <a:endParaRPr lang="en-US" sz="2000" dirty="0"/>
            </a:p>
          </p:txBody>
        </p:sp>
        <p:pic>
          <p:nvPicPr>
            <p:cNvPr id="73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6252" y="3049916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6252" y="3731473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705" y="3028342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705" y="3731473"/>
              <a:ext cx="630916" cy="56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511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Collapse in the 1980s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/>
              <a:t>Early TCP used a fixed size sliding </a:t>
            </a:r>
            <a:r>
              <a:rPr lang="en-US" sz="2800" dirty="0" smtClean="0"/>
              <a:t>window (e.g., 8 packets)</a:t>
            </a:r>
            <a:endParaRPr lang="en-US" sz="2800" dirty="0"/>
          </a:p>
          <a:p>
            <a:pPr lvl="1"/>
            <a:r>
              <a:rPr lang="en-US" sz="2400" dirty="0"/>
              <a:t>Initially fine for reliability</a:t>
            </a:r>
          </a:p>
          <a:p>
            <a:r>
              <a:rPr lang="en-US" sz="2800" dirty="0" smtClean="0"/>
              <a:t>But something </a:t>
            </a:r>
            <a:r>
              <a:rPr lang="en-US" sz="2800" dirty="0"/>
              <a:t>strange happened </a:t>
            </a:r>
            <a:r>
              <a:rPr lang="en-US" sz="2800" dirty="0" smtClean="0"/>
              <a:t> as </a:t>
            </a:r>
            <a:r>
              <a:rPr lang="en-US" sz="2800" dirty="0"/>
              <a:t>the ARPANET grew</a:t>
            </a:r>
          </a:p>
          <a:p>
            <a:pPr lvl="1"/>
            <a:r>
              <a:rPr lang="en-US" sz="2400" dirty="0"/>
              <a:t>Links stayed busy but transfer rates </a:t>
            </a:r>
            <a:r>
              <a:rPr lang="en-US" sz="2400" dirty="0" smtClean="0"/>
              <a:t> fell </a:t>
            </a:r>
            <a:r>
              <a:rPr lang="en-US" sz="2400" dirty="0"/>
              <a:t>by orders of magnitude! </a:t>
            </a:r>
          </a:p>
        </p:txBody>
      </p:sp>
    </p:spTree>
    <p:extLst>
      <p:ext uri="{BB962C8B-B14F-4D97-AF65-F5344CB8AC3E}">
        <p14:creationId xmlns:p14="http://schemas.microsoft.com/office/powerpoint/2010/main" val="1322561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Collapse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ueues became full, retransmissions clogged the network, and </a:t>
            </a:r>
            <a:r>
              <a:rPr lang="en-US" sz="2400" u="sng" dirty="0" err="1" smtClean="0"/>
              <a:t>goodput</a:t>
            </a:r>
            <a:r>
              <a:rPr lang="en-US" sz="2400" dirty="0" smtClean="0"/>
              <a:t> fell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842448" y="1935804"/>
            <a:ext cx="4595314" cy="2625250"/>
            <a:chOff x="978634" y="1885409"/>
            <a:chExt cx="4291131" cy="274374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3975" r="46611" b="19410"/>
            <a:stretch/>
          </p:blipFill>
          <p:spPr bwMode="auto">
            <a:xfrm>
              <a:off x="978634" y="1885409"/>
              <a:ext cx="4291131" cy="2743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traffic sign, road sign, shield, traffic, roa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8531" y="2565066"/>
              <a:ext cx="696093" cy="6210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3159561" y="2762656"/>
            <a:ext cx="682865" cy="1089498"/>
          </a:xfrm>
          <a:prstGeom prst="ellipse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4251" y="3297677"/>
            <a:ext cx="1234953" cy="646331"/>
          </a:xfrm>
          <a:prstGeom prst="rect">
            <a:avLst/>
          </a:prstGeom>
          <a:solidFill>
            <a:srgbClr val="FFB8F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Congestion</a:t>
            </a:r>
          </a:p>
          <a:p>
            <a:pPr algn="ctr"/>
            <a:r>
              <a:rPr lang="en-US" dirty="0" smtClean="0"/>
              <a:t>collapse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14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Jacobson (1950—)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Widely credited with saving the Internet  from congestion collapse in the late 80s</a:t>
            </a:r>
          </a:p>
          <a:p>
            <a:pPr lvl="1"/>
            <a:r>
              <a:rPr lang="en-US" dirty="0" smtClean="0"/>
              <a:t>Introduced congestion control principles</a:t>
            </a:r>
          </a:p>
          <a:p>
            <a:pPr lvl="1"/>
            <a:r>
              <a:rPr lang="en-US" dirty="0" smtClean="0"/>
              <a:t>Practical solutions (TCP Tahoe/Reno)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Much other pioneering work:</a:t>
            </a:r>
          </a:p>
          <a:p>
            <a:pPr lvl="1"/>
            <a:r>
              <a:rPr lang="en-US" dirty="0" smtClean="0"/>
              <a:t>Tools like </a:t>
            </a:r>
            <a:r>
              <a:rPr lang="en-US" dirty="0" err="1" smtClean="0"/>
              <a:t>traceroute</a:t>
            </a:r>
            <a:r>
              <a:rPr lang="en-US" dirty="0" smtClean="0"/>
              <a:t>, </a:t>
            </a:r>
            <a:r>
              <a:rPr lang="en-US" dirty="0" err="1" smtClean="0"/>
              <a:t>tcpdump</a:t>
            </a:r>
            <a:r>
              <a:rPr lang="en-US" dirty="0" smtClean="0"/>
              <a:t>, </a:t>
            </a:r>
            <a:r>
              <a:rPr lang="en-US" dirty="0" err="1" smtClean="0"/>
              <a:t>pathchar</a:t>
            </a:r>
            <a:endParaRPr lang="en-US" dirty="0" smtClean="0"/>
          </a:p>
          <a:p>
            <a:pPr lvl="1"/>
            <a:r>
              <a:rPr lang="en-US" dirty="0" smtClean="0"/>
              <a:t>IP header compression, multicast tools</a:t>
            </a:r>
            <a:endParaRPr lang="en-US" dirty="0"/>
          </a:p>
        </p:txBody>
      </p:sp>
      <p:pic>
        <p:nvPicPr>
          <p:cNvPr id="1026" name="Picture 2" descr="File:Van Jacobs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26" y="1276350"/>
            <a:ext cx="2560737" cy="32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962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Tahoe/Reno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Avoid congestion collapse without changing routers (or even receivers)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Idea is to fix timeouts and introduce a </a:t>
            </a:r>
            <a:r>
              <a:rPr lang="en-US" sz="2800" u="sng" dirty="0" smtClean="0"/>
              <a:t>congestion window</a:t>
            </a:r>
            <a:r>
              <a:rPr lang="en-US" sz="2800" dirty="0" smtClean="0"/>
              <a:t> (</a:t>
            </a:r>
            <a:r>
              <a:rPr lang="en-US" sz="2800" dirty="0" err="1" smtClean="0"/>
              <a:t>cwnd</a:t>
            </a:r>
            <a:r>
              <a:rPr lang="en-US" sz="2800" dirty="0" smtClean="0"/>
              <a:t>) over the sliding window to limit queues/loss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TCP Tahoe/Reno implements AIMD by adapting </a:t>
            </a:r>
            <a:r>
              <a:rPr lang="en-US" sz="2800" dirty="0" err="1" smtClean="0"/>
              <a:t>cwnd</a:t>
            </a:r>
            <a:r>
              <a:rPr lang="en-US" sz="2800" dirty="0" smtClean="0"/>
              <a:t> using packet loss as the network feedback signal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0542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Tahoe/Reno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TCP behaviors we will study:</a:t>
            </a:r>
          </a:p>
          <a:p>
            <a:pPr lvl="1"/>
            <a:r>
              <a:rPr lang="en-US" cap="small" dirty="0" err="1" smtClean="0"/>
              <a:t>ack</a:t>
            </a:r>
            <a:r>
              <a:rPr lang="en-US" dirty="0" smtClean="0"/>
              <a:t> clocking</a:t>
            </a:r>
          </a:p>
          <a:p>
            <a:pPr lvl="1"/>
            <a:r>
              <a:rPr lang="en-US" dirty="0" smtClean="0"/>
              <a:t>Adaptive timeout (mean and variance)</a:t>
            </a:r>
          </a:p>
          <a:p>
            <a:pPr lvl="1"/>
            <a:r>
              <a:rPr lang="en-US" dirty="0" smtClean="0"/>
              <a:t>Slow-start</a:t>
            </a:r>
          </a:p>
          <a:p>
            <a:pPr lvl="1"/>
            <a:r>
              <a:rPr lang="en-US" dirty="0" smtClean="0"/>
              <a:t>Fast Retransmission</a:t>
            </a:r>
          </a:p>
          <a:p>
            <a:pPr lvl="1"/>
            <a:r>
              <a:rPr lang="en-US" dirty="0" smtClean="0"/>
              <a:t>Fast Recovery</a:t>
            </a:r>
          </a:p>
          <a:p>
            <a:pPr lvl="4"/>
            <a:endParaRPr lang="en-US" dirty="0"/>
          </a:p>
          <a:p>
            <a:r>
              <a:rPr lang="en-US" dirty="0" smtClean="0"/>
              <a:t>Together, they implement AIMD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156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Timeline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7735" y="3638151"/>
            <a:ext cx="77173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9" idx="2"/>
          </p:cNvCxnSpPr>
          <p:nvPr/>
        </p:nvCxnSpPr>
        <p:spPr>
          <a:xfrm>
            <a:off x="6455276" y="3256059"/>
            <a:ext cx="0" cy="38209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0" idx="2"/>
          </p:cNvCxnSpPr>
          <p:nvPr/>
        </p:nvCxnSpPr>
        <p:spPr>
          <a:xfrm>
            <a:off x="5412949" y="1825010"/>
            <a:ext cx="7337" cy="181314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" idx="2"/>
          </p:cNvCxnSpPr>
          <p:nvPr/>
        </p:nvCxnSpPr>
        <p:spPr>
          <a:xfrm>
            <a:off x="4709065" y="2505071"/>
            <a:ext cx="0" cy="113308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6" idx="2"/>
          </p:cNvCxnSpPr>
          <p:nvPr/>
        </p:nvCxnSpPr>
        <p:spPr>
          <a:xfrm>
            <a:off x="2148204" y="2961131"/>
            <a:ext cx="0" cy="67702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6" idx="2"/>
          </p:cNvCxnSpPr>
          <p:nvPr/>
        </p:nvCxnSpPr>
        <p:spPr>
          <a:xfrm flipH="1">
            <a:off x="2470185" y="1948854"/>
            <a:ext cx="4392" cy="168929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5276" y="2967480"/>
            <a:ext cx="65274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1988</a:t>
            </a:r>
            <a:endParaRPr lang="en-US" dirty="0"/>
          </a:p>
        </p:txBody>
      </p:sp>
      <p:cxnSp>
        <p:nvCxnSpPr>
          <p:cNvPr id="32" name="Straight Connector 31"/>
          <p:cNvCxnSpPr>
            <a:stCxn id="68" idx="2"/>
          </p:cNvCxnSpPr>
          <p:nvPr/>
        </p:nvCxnSpPr>
        <p:spPr>
          <a:xfrm>
            <a:off x="7262522" y="2391900"/>
            <a:ext cx="0" cy="120733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630844" y="3521420"/>
            <a:ext cx="652743" cy="534644"/>
            <a:chOff x="7893500" y="3356044"/>
            <a:chExt cx="652743" cy="53464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1990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22129" y="3521420"/>
            <a:ext cx="652743" cy="534644"/>
            <a:chOff x="7893500" y="3356044"/>
            <a:chExt cx="652743" cy="53464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1970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970520" y="3521420"/>
            <a:ext cx="652743" cy="534644"/>
            <a:chOff x="7893500" y="3356044"/>
            <a:chExt cx="652743" cy="53464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1980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48205" y="3521420"/>
            <a:ext cx="652743" cy="534644"/>
            <a:chOff x="7893500" y="3356044"/>
            <a:chExt cx="652743" cy="53464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1975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20189" y="3521420"/>
            <a:ext cx="652743" cy="534644"/>
            <a:chOff x="7893500" y="3356044"/>
            <a:chExt cx="652743" cy="534644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8219872" y="3356044"/>
              <a:ext cx="0" cy="2334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893500" y="3576756"/>
              <a:ext cx="65274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1985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14963" y="2517933"/>
            <a:ext cx="1666482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Origins of “TCP”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(Cerf &amp; Kahn, ’74)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662592" y="1505656"/>
            <a:ext cx="1623970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3-way handshake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(Tomlinson, ‘75)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21248" y="1080244"/>
            <a:ext cx="1399549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TCP </a:t>
            </a:r>
            <a:r>
              <a:rPr lang="en-US" dirty="0"/>
              <a:t>Reno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(Jacobson, ‘90)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97257" y="2812861"/>
            <a:ext cx="1916037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Congestion collapse 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Observed, ‘86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544923" y="1381812"/>
            <a:ext cx="1736052" cy="4431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TCP/IP “flag day”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(BSD Unix </a:t>
            </a:r>
            <a:r>
              <a:rPr lang="en-US" dirty="0" smtClean="0"/>
              <a:t>4.2, ‘83)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7957215" y="1523442"/>
            <a:ext cx="1" cy="211470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6455276" y="2548648"/>
            <a:ext cx="213217" cy="1945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7274458" y="1668539"/>
            <a:ext cx="213217" cy="1945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62747" y="1948702"/>
            <a:ext cx="1399549" cy="443198"/>
          </a:xfrm>
          <a:prstGeom prst="rect">
            <a:avLst/>
          </a:prstGeom>
          <a:solidFill>
            <a:srgbClr val="FFE1F9"/>
          </a:solidFill>
          <a:ln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TCP </a:t>
            </a:r>
            <a:r>
              <a:rPr lang="en-US" dirty="0"/>
              <a:t>Tahoe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(Jacobson, ’88)</a:t>
            </a:r>
            <a:endParaRPr lang="en-US" dirty="0"/>
          </a:p>
        </p:txBody>
      </p:sp>
      <p:sp>
        <p:nvSpPr>
          <p:cNvPr id="93" name="Right Brace 92"/>
          <p:cNvSpPr/>
          <p:nvPr/>
        </p:nvSpPr>
        <p:spPr>
          <a:xfrm rot="5400000">
            <a:off x="3752100" y="1899314"/>
            <a:ext cx="230125" cy="4558795"/>
          </a:xfrm>
          <a:prstGeom prst="rightBrace">
            <a:avLst>
              <a:gd name="adj1" fmla="val 3645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249039" y="4267931"/>
            <a:ext cx="1328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Pre-history</a:t>
            </a:r>
            <a:endParaRPr lang="en-US" sz="2000" dirty="0"/>
          </a:p>
        </p:txBody>
      </p:sp>
      <p:sp>
        <p:nvSpPr>
          <p:cNvPr id="95" name="Right Brace 94"/>
          <p:cNvSpPr/>
          <p:nvPr/>
        </p:nvSpPr>
        <p:spPr>
          <a:xfrm rot="5400000">
            <a:off x="7150902" y="3259204"/>
            <a:ext cx="270706" cy="1839017"/>
          </a:xfrm>
          <a:prstGeom prst="rightBrace">
            <a:avLst>
              <a:gd name="adj1" fmla="val 3645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226644" y="4259209"/>
            <a:ext cx="2276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Congestion control</a:t>
            </a:r>
            <a:endParaRPr lang="en-US" sz="2000" dirty="0"/>
          </a:p>
        </p:txBody>
      </p:sp>
      <p:sp>
        <p:nvSpPr>
          <p:cNvPr id="97" name="Rectangle 96"/>
          <p:cNvSpPr/>
          <p:nvPr/>
        </p:nvSpPr>
        <p:spPr>
          <a:xfrm>
            <a:off x="8106435" y="4004446"/>
            <a:ext cx="501914" cy="21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. .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15354" y="2254547"/>
            <a:ext cx="402528" cy="273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838858" y="2061873"/>
            <a:ext cx="1740413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/>
              <a:t>TCP and IP</a:t>
            </a:r>
          </a:p>
          <a:p>
            <a:pPr algn="ctr">
              <a:lnSpc>
                <a:spcPct val="80000"/>
              </a:lnSpc>
            </a:pPr>
            <a:r>
              <a:rPr lang="en-US" dirty="0"/>
              <a:t>(RFC </a:t>
            </a:r>
            <a:r>
              <a:rPr lang="en-US" dirty="0" smtClean="0"/>
              <a:t>791/793, ‘81)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11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self-clocking behavior of sliding windows, and how it is used by TCP</a:t>
            </a:r>
          </a:p>
          <a:p>
            <a:pPr lvl="1"/>
            <a:r>
              <a:rPr lang="en-US" sz="2400" dirty="0" smtClean="0"/>
              <a:t>The “</a:t>
            </a:r>
            <a:r>
              <a:rPr lang="en-US" cap="small" dirty="0" err="1" smtClean="0"/>
              <a:t>ack</a:t>
            </a:r>
            <a:r>
              <a:rPr lang="en-US" sz="2400" dirty="0" smtClean="0"/>
              <a:t> clock”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843997" y="2791839"/>
            <a:ext cx="4425723" cy="1337342"/>
            <a:chOff x="892248" y="2174346"/>
            <a:chExt cx="4425723" cy="1337342"/>
          </a:xfrm>
        </p:grpSpPr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1916906" y="3000375"/>
              <a:ext cx="2643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1828800" y="3264694"/>
              <a:ext cx="2643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" name="Rounded Rectangular Callout 68"/>
            <p:cNvSpPr/>
            <p:nvPr/>
          </p:nvSpPr>
          <p:spPr>
            <a:xfrm>
              <a:off x="1568918" y="2174346"/>
              <a:ext cx="1209948" cy="414180"/>
            </a:xfrm>
            <a:prstGeom prst="wedgeRoundRectCallout">
              <a:avLst>
                <a:gd name="adj1" fmla="val -65477"/>
                <a:gd name="adj2" fmla="val 8405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Tick Tock!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70" name="Picture 6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057" y="295632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7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95632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" name="Group 71"/>
            <p:cNvGrpSpPr/>
            <p:nvPr/>
          </p:nvGrpSpPr>
          <p:grpSpPr>
            <a:xfrm>
              <a:off x="1724566" y="2752927"/>
              <a:ext cx="2686994" cy="355564"/>
              <a:chOff x="2133141" y="2736056"/>
              <a:chExt cx="2976463" cy="440531"/>
            </a:xfrm>
          </p:grpSpPr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052561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355789" y="2736056"/>
                <a:ext cx="253173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3649292" y="2736056"/>
                <a:ext cx="264319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3952522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2739602" y="2736056"/>
                <a:ext cx="275971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2436371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2133141" y="2736056"/>
                <a:ext cx="264319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4248553" y="2736056"/>
                <a:ext cx="253173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4542056" y="2736056"/>
                <a:ext cx="264319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4845286" y="2736056"/>
                <a:ext cx="264318" cy="4405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026134" y="3165751"/>
              <a:ext cx="2492831" cy="345937"/>
              <a:chOff x="1714838" y="3000375"/>
              <a:chExt cx="2492831" cy="440531"/>
            </a:xfrm>
          </p:grpSpPr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3855244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3590925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Rectangle 76"/>
              <p:cNvSpPr>
                <a:spLocks noChangeArrowheads="1"/>
              </p:cNvSpPr>
              <p:nvPr/>
            </p:nvSpPr>
            <p:spPr bwMode="auto">
              <a:xfrm>
                <a:off x="3326053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3042278" y="3000375"/>
                <a:ext cx="88106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Rectangle 78"/>
              <p:cNvSpPr>
                <a:spLocks noChangeArrowheads="1"/>
              </p:cNvSpPr>
              <p:nvPr/>
            </p:nvSpPr>
            <p:spPr bwMode="auto">
              <a:xfrm>
                <a:off x="2758500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2503912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" name="Rectangle 80"/>
              <p:cNvSpPr>
                <a:spLocks noChangeArrowheads="1"/>
              </p:cNvSpPr>
              <p:nvPr/>
            </p:nvSpPr>
            <p:spPr bwMode="auto">
              <a:xfrm>
                <a:off x="4119562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2253204" y="3000375"/>
                <a:ext cx="88106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1969426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1714838" y="3000375"/>
                <a:ext cx="88107" cy="4405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74" name="Picture 4" descr="Clock by palomaironique - Clock - Horloge - Uhr - Orologi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248" y="2371704"/>
              <a:ext cx="650055" cy="650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694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ACK Clock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in-order </a:t>
            </a:r>
            <a:r>
              <a:rPr lang="en-US" sz="2800" cap="small" dirty="0" err="1" smtClean="0"/>
              <a:t>ack</a:t>
            </a:r>
            <a:r>
              <a:rPr lang="en-US" sz="2800" dirty="0" smtClean="0"/>
              <a:t> advances the sliding window and lets a new segment enter the network</a:t>
            </a:r>
          </a:p>
          <a:p>
            <a:pPr lvl="1"/>
            <a:r>
              <a:rPr lang="en-US" sz="2400" cap="small" dirty="0" err="1" smtClean="0"/>
              <a:t>ack</a:t>
            </a:r>
            <a:r>
              <a:rPr lang="en-US" sz="2400" dirty="0" err="1" smtClean="0"/>
              <a:t>s</a:t>
            </a:r>
            <a:r>
              <a:rPr lang="en-US" sz="2400" dirty="0" smtClean="0"/>
              <a:t> “clock” data segments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900886" y="3020544"/>
            <a:ext cx="4222914" cy="1444292"/>
            <a:chOff x="1046806" y="2923264"/>
            <a:chExt cx="4222914" cy="1444292"/>
          </a:xfrm>
        </p:grpSpPr>
        <p:grpSp>
          <p:nvGrpSpPr>
            <p:cNvPr id="6" name="Group 5"/>
            <p:cNvGrpSpPr/>
            <p:nvPr/>
          </p:nvGrpSpPr>
          <p:grpSpPr>
            <a:xfrm>
              <a:off x="1046806" y="3273140"/>
              <a:ext cx="4222914" cy="758761"/>
              <a:chOff x="1095057" y="2752927"/>
              <a:chExt cx="4222914" cy="758761"/>
            </a:xfrm>
          </p:grpSpPr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1916906" y="3000375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1828800" y="3264694"/>
                <a:ext cx="26431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057" y="2956321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956320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" name="Group 11"/>
              <p:cNvGrpSpPr/>
              <p:nvPr/>
            </p:nvGrpSpPr>
            <p:grpSpPr>
              <a:xfrm>
                <a:off x="1724566" y="2752927"/>
                <a:ext cx="2686994" cy="355564"/>
                <a:chOff x="2133141" y="2736056"/>
                <a:chExt cx="2976463" cy="440531"/>
              </a:xfrm>
            </p:grpSpPr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305256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3355789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649292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952522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2739602" y="2736056"/>
                  <a:ext cx="275971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436371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133141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4248553" y="2736056"/>
                  <a:ext cx="253173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4542056" y="2736056"/>
                  <a:ext cx="264319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4845286" y="2736056"/>
                  <a:ext cx="264318" cy="440531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26134" y="3165751"/>
                <a:ext cx="2492831" cy="345937"/>
                <a:chOff x="1714838" y="3000375"/>
                <a:chExt cx="2492831" cy="440531"/>
              </a:xfrm>
            </p:grpSpPr>
            <p:sp>
              <p:nvSpPr>
                <p:cNvPr id="15" name="Rectangle 14"/>
                <p:cNvSpPr>
                  <a:spLocks noChangeArrowheads="1"/>
                </p:cNvSpPr>
                <p:nvPr/>
              </p:nvSpPr>
              <p:spPr bwMode="auto">
                <a:xfrm>
                  <a:off x="3855244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590925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326053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042278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2758500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50391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4119562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2253204" y="3000375"/>
                  <a:ext cx="88106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1969426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1714838" y="3000375"/>
                  <a:ext cx="88107" cy="44053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1420579" y="3998224"/>
              <a:ext cx="3362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130" dirty="0" err="1" smtClean="0"/>
                <a:t>Ack</a:t>
              </a:r>
              <a:r>
                <a:rPr lang="en-US" spc="130" dirty="0" smtClean="0"/>
                <a:t> 1  2  3  4  5  6  7  8  9 10</a:t>
              </a:r>
              <a:endParaRPr lang="en-US" spc="13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94578" y="2923264"/>
              <a:ext cx="3359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30" dirty="0" smtClean="0"/>
                <a:t>20 19 18 17 16 15 14 13 12 11 Data</a:t>
              </a:r>
              <a:endParaRPr lang="en-US" spc="-3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703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Cannot always have both!</a:t>
            </a:r>
          </a:p>
          <a:p>
            <a:pPr lvl="1"/>
            <a:r>
              <a:rPr lang="en-US" sz="2400" dirty="0" smtClean="0"/>
              <a:t>Example network with traffic         A</a:t>
            </a:r>
            <a:r>
              <a:rPr lang="en-US" sz="2400" dirty="0" smtClean="0">
                <a:sym typeface="Wingdings" pitchFamily="2" charset="2"/>
              </a:rPr>
              <a:t>B, BC and AC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How much traffic can we carry?</a:t>
            </a:r>
            <a:endParaRPr lang="en-US" sz="2400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>
              <a:stCxn id="35" idx="3"/>
              <a:endCxn id="33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33" idx="3"/>
              <a:endCxn id="32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39958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what happens when sender injects a burst of segments into the network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49871" y="2317560"/>
            <a:ext cx="8016711" cy="1479834"/>
            <a:chOff x="549871" y="2317560"/>
            <a:chExt cx="8016711" cy="1479834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871" y="305820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611" y="305839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9829" y="2971625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660" y="2971439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9" name="Straight Connector 38"/>
            <p:cNvCxnSpPr>
              <a:stCxn id="12" idx="3"/>
              <a:endCxn id="37" idx="1"/>
            </p:cNvCxnSpPr>
            <p:nvPr/>
          </p:nvCxnSpPr>
          <p:spPr>
            <a:xfrm>
              <a:off x="1295842" y="3240520"/>
              <a:ext cx="1271818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3" idx="1"/>
              <a:endCxn id="36" idx="3"/>
            </p:cNvCxnSpPr>
            <p:nvPr/>
          </p:nvCxnSpPr>
          <p:spPr>
            <a:xfrm flipH="1">
              <a:off x="6498516" y="3240706"/>
              <a:ext cx="1322095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6" idx="1"/>
              <a:endCxn id="37" idx="3"/>
            </p:cNvCxnSpPr>
            <p:nvPr/>
          </p:nvCxnSpPr>
          <p:spPr>
            <a:xfrm flipH="1" flipV="1">
              <a:off x="3496347" y="3240520"/>
              <a:ext cx="2073482" cy="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1088928" y="2772383"/>
              <a:ext cx="1478732" cy="216450"/>
              <a:chOff x="1225120" y="2702826"/>
              <a:chExt cx="1478732" cy="355564"/>
            </a:xfrm>
          </p:grpSpPr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225120" y="2702826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1489132" y="2702826"/>
                <a:ext cx="238612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1756374" y="2702826"/>
                <a:ext cx="228551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2011605" y="2702826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275617" y="2702826"/>
                <a:ext cx="238612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35" idx="3"/>
              </p:cNvCxnSpPr>
              <p:nvPr/>
            </p:nvCxnSpPr>
            <p:spPr>
              <a:xfrm>
                <a:off x="2514229" y="2880608"/>
                <a:ext cx="18962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Freeform 56"/>
            <p:cNvSpPr/>
            <p:nvPr/>
          </p:nvSpPr>
          <p:spPr>
            <a:xfrm>
              <a:off x="2859928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873665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28148" y="3397284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95386" y="3397098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53493" y="3387370"/>
              <a:ext cx="24370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Slow (bottleneck) link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28075" y="2317560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Queue</a:t>
              </a:r>
              <a:endParaRPr lang="en-US" sz="20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6223794" y="2537071"/>
              <a:ext cx="177006" cy="14777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57954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 (2)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Segments are buffered and spread out on slow link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49871" y="2519470"/>
            <a:ext cx="8016711" cy="1268010"/>
            <a:chOff x="549871" y="2519470"/>
            <a:chExt cx="8016711" cy="1268010"/>
          </a:xfrm>
        </p:grpSpPr>
        <p:pic>
          <p:nvPicPr>
            <p:cNvPr id="37" name="Picture 3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660" y="2971439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Freeform 56"/>
            <p:cNvSpPr/>
            <p:nvPr/>
          </p:nvSpPr>
          <p:spPr>
            <a:xfrm>
              <a:off x="2859928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871" y="305820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611" y="305839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9829" y="2971625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9" name="Straight Connector 38"/>
            <p:cNvCxnSpPr>
              <a:stCxn id="12" idx="3"/>
              <a:endCxn id="37" idx="1"/>
            </p:cNvCxnSpPr>
            <p:nvPr/>
          </p:nvCxnSpPr>
          <p:spPr>
            <a:xfrm>
              <a:off x="1295842" y="3240520"/>
              <a:ext cx="1271818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3" idx="1"/>
              <a:endCxn id="36" idx="3"/>
            </p:cNvCxnSpPr>
            <p:nvPr/>
          </p:nvCxnSpPr>
          <p:spPr>
            <a:xfrm flipH="1">
              <a:off x="6498516" y="3240706"/>
              <a:ext cx="1322095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6" idx="1"/>
              <a:endCxn id="37" idx="3"/>
            </p:cNvCxnSpPr>
            <p:nvPr/>
          </p:nvCxnSpPr>
          <p:spPr>
            <a:xfrm flipH="1" flipV="1">
              <a:off x="3496347" y="3240520"/>
              <a:ext cx="2073482" cy="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2895649" y="2599717"/>
              <a:ext cx="2556695" cy="701322"/>
              <a:chOff x="3031841" y="2419185"/>
              <a:chExt cx="2556695" cy="1152066"/>
            </a:xfrm>
          </p:grpSpPr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3489685" y="3215687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3039161" y="2419185"/>
                <a:ext cx="221231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3031841" y="2804092"/>
                <a:ext cx="228551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336699" y="3215687"/>
                <a:ext cx="238613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160301" y="3215687"/>
                <a:ext cx="238612" cy="35556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35" idx="3"/>
              </p:cNvCxnSpPr>
              <p:nvPr/>
            </p:nvCxnSpPr>
            <p:spPr>
              <a:xfrm>
                <a:off x="5398913" y="3393469"/>
                <a:ext cx="18962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Freeform 57"/>
            <p:cNvSpPr/>
            <p:nvPr/>
          </p:nvSpPr>
          <p:spPr>
            <a:xfrm>
              <a:off x="5873665" y="2519470"/>
              <a:ext cx="321013" cy="573932"/>
            </a:xfrm>
            <a:custGeom>
              <a:avLst/>
              <a:gdLst>
                <a:gd name="connsiteX0" fmla="*/ 0 w 321013"/>
                <a:gd name="connsiteY0" fmla="*/ 0 h 476656"/>
                <a:gd name="connsiteX1" fmla="*/ 0 w 321013"/>
                <a:gd name="connsiteY1" fmla="*/ 476656 h 476656"/>
                <a:gd name="connsiteX2" fmla="*/ 321013 w 321013"/>
                <a:gd name="connsiteY2" fmla="*/ 476656 h 476656"/>
                <a:gd name="connsiteX3" fmla="*/ 321013 w 321013"/>
                <a:gd name="connsiteY3" fmla="*/ 19456 h 476656"/>
                <a:gd name="connsiteX4" fmla="*/ 311285 w 321013"/>
                <a:gd name="connsiteY4" fmla="*/ 19456 h 47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013" h="476656">
                  <a:moveTo>
                    <a:pt x="0" y="0"/>
                  </a:moveTo>
                  <a:lnTo>
                    <a:pt x="0" y="476656"/>
                  </a:lnTo>
                  <a:lnTo>
                    <a:pt x="321013" y="476656"/>
                  </a:lnTo>
                  <a:lnTo>
                    <a:pt x="321013" y="19456"/>
                  </a:lnTo>
                  <a:lnTo>
                    <a:pt x="311285" y="19456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15487" y="3387370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43299" y="3387370"/>
              <a:ext cx="1032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 link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53493" y="3387370"/>
              <a:ext cx="24370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Slow (bottleneck) link</a:t>
              </a:r>
              <a:endParaRPr lang="en-US" sz="2000" dirty="0"/>
            </a:p>
          </p:txBody>
        </p:sp>
      </p:grpSp>
      <p:sp>
        <p:nvSpPr>
          <p:cNvPr id="5" name="Right Brace 4"/>
          <p:cNvSpPr/>
          <p:nvPr/>
        </p:nvSpPr>
        <p:spPr>
          <a:xfrm rot="16200000">
            <a:off x="4257053" y="1974897"/>
            <a:ext cx="204529" cy="1670614"/>
          </a:xfrm>
          <a:prstGeom prst="rightBrace">
            <a:avLst>
              <a:gd name="adj1" fmla="val 3471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621290" y="2041536"/>
            <a:ext cx="1524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Segments </a:t>
            </a:r>
          </a:p>
          <a:p>
            <a:pPr algn="ctr"/>
            <a:r>
              <a:rPr lang="en-US" sz="2000" dirty="0" smtClean="0"/>
              <a:t>“spread out”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40780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 (3)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cap="small" dirty="0" err="1"/>
              <a:t>a</a:t>
            </a:r>
            <a:r>
              <a:rPr lang="en-US" sz="2800" cap="small" dirty="0" err="1" smtClean="0"/>
              <a:t>ck</a:t>
            </a:r>
            <a:r>
              <a:rPr lang="en-US" sz="2800" dirty="0" err="1" smtClean="0"/>
              <a:t>s</a:t>
            </a:r>
            <a:r>
              <a:rPr lang="en-US" sz="2800" dirty="0" smtClean="0"/>
              <a:t> maintain the spread back to the original sender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pic>
        <p:nvPicPr>
          <p:cNvPr id="37" name="Picture 3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0" y="2971439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Freeform 56"/>
          <p:cNvSpPr/>
          <p:nvPr/>
        </p:nvSpPr>
        <p:spPr>
          <a:xfrm>
            <a:off x="2859928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1" y="3058204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11" y="3058390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829" y="2971625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stCxn id="12" idx="3"/>
            <a:endCxn id="37" idx="1"/>
          </p:cNvCxnSpPr>
          <p:nvPr/>
        </p:nvCxnSpPr>
        <p:spPr>
          <a:xfrm>
            <a:off x="1295842" y="3240520"/>
            <a:ext cx="1271818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498516" y="3240706"/>
            <a:ext cx="1322095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1"/>
            <a:endCxn id="37" idx="3"/>
          </p:cNvCxnSpPr>
          <p:nvPr/>
        </p:nvCxnSpPr>
        <p:spPr>
          <a:xfrm flipH="1" flipV="1">
            <a:off x="3496347" y="3240520"/>
            <a:ext cx="2073482" cy="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556519" y="3075155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717642" y="3093382"/>
            <a:ext cx="221231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990969" y="2806436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229582" y="2806436"/>
            <a:ext cx="238612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54" name="Straight Arrow Connector 53"/>
          <p:cNvCxnSpPr>
            <a:stCxn id="35" idx="3"/>
          </p:cNvCxnSpPr>
          <p:nvPr/>
        </p:nvCxnSpPr>
        <p:spPr>
          <a:xfrm>
            <a:off x="8468194" y="2914661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5873665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979603" y="3418697"/>
            <a:ext cx="1106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Slow link</a:t>
            </a:r>
            <a:endParaRPr lang="en-US" sz="2000" dirty="0"/>
          </a:p>
        </p:txBody>
      </p:sp>
      <p:sp>
        <p:nvSpPr>
          <p:cNvPr id="5" name="Right Brace 4"/>
          <p:cNvSpPr/>
          <p:nvPr/>
        </p:nvSpPr>
        <p:spPr>
          <a:xfrm rot="5400000" flipV="1">
            <a:off x="6806432" y="2915216"/>
            <a:ext cx="204529" cy="1670614"/>
          </a:xfrm>
          <a:prstGeom prst="rightBrace">
            <a:avLst>
              <a:gd name="adj1" fmla="val 3471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07118" y="3789623"/>
            <a:ext cx="2403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Acks</a:t>
            </a:r>
            <a:r>
              <a:rPr lang="en-US" sz="2000" dirty="0" smtClean="0"/>
              <a:t> maintain spread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5833158" y="3486527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38214" y="3366701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22781" y="3355477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704536" y="3345427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23863" y="2843147"/>
            <a:ext cx="228551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61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ACK Clocking (4)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cap="small" dirty="0" smtClean="0"/>
              <a:t>S</a:t>
            </a:r>
            <a:r>
              <a:rPr lang="en-US" sz="2800" dirty="0" smtClean="0"/>
              <a:t>ender clocks new segments with the spread</a:t>
            </a:r>
          </a:p>
          <a:p>
            <a:pPr lvl="1"/>
            <a:r>
              <a:rPr lang="en-US" sz="2400" dirty="0" smtClean="0"/>
              <a:t>Now sending at the bottleneck link without queuing!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  <p:pic>
        <p:nvPicPr>
          <p:cNvPr id="37" name="Picture 3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0" y="2971439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Freeform 56"/>
          <p:cNvSpPr/>
          <p:nvPr/>
        </p:nvSpPr>
        <p:spPr>
          <a:xfrm>
            <a:off x="2859928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1" y="3058204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11" y="3058390"/>
            <a:ext cx="745971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829" y="2971625"/>
            <a:ext cx="9286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stCxn id="12" idx="3"/>
            <a:endCxn id="37" idx="1"/>
          </p:cNvCxnSpPr>
          <p:nvPr/>
        </p:nvCxnSpPr>
        <p:spPr>
          <a:xfrm>
            <a:off x="1295842" y="3240520"/>
            <a:ext cx="1271818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498516" y="3240706"/>
            <a:ext cx="1322095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1"/>
            <a:endCxn id="37" idx="3"/>
          </p:cNvCxnSpPr>
          <p:nvPr/>
        </p:nvCxnSpPr>
        <p:spPr>
          <a:xfrm flipH="1" flipV="1">
            <a:off x="3496347" y="3240520"/>
            <a:ext cx="2073482" cy="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14456" y="2966930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921864" y="2850373"/>
            <a:ext cx="221231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873665" y="2519470"/>
            <a:ext cx="321013" cy="573932"/>
          </a:xfrm>
          <a:custGeom>
            <a:avLst/>
            <a:gdLst>
              <a:gd name="connsiteX0" fmla="*/ 0 w 321013"/>
              <a:gd name="connsiteY0" fmla="*/ 0 h 476656"/>
              <a:gd name="connsiteX1" fmla="*/ 0 w 321013"/>
              <a:gd name="connsiteY1" fmla="*/ 476656 h 476656"/>
              <a:gd name="connsiteX2" fmla="*/ 321013 w 321013"/>
              <a:gd name="connsiteY2" fmla="*/ 476656 h 476656"/>
              <a:gd name="connsiteX3" fmla="*/ 321013 w 321013"/>
              <a:gd name="connsiteY3" fmla="*/ 19456 h 476656"/>
              <a:gd name="connsiteX4" fmla="*/ 311285 w 321013"/>
              <a:gd name="connsiteY4" fmla="*/ 19456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13" h="476656">
                <a:moveTo>
                  <a:pt x="0" y="0"/>
                </a:moveTo>
                <a:lnTo>
                  <a:pt x="0" y="476656"/>
                </a:lnTo>
                <a:lnTo>
                  <a:pt x="321013" y="476656"/>
                </a:lnTo>
                <a:lnTo>
                  <a:pt x="321013" y="19456"/>
                </a:lnTo>
                <a:lnTo>
                  <a:pt x="311285" y="194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979603" y="3418697"/>
            <a:ext cx="1106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Slow link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056033" y="3429658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61089" y="3309832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45656" y="3298608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67926" y="2793776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878802" y="2793762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76452" y="2793761"/>
            <a:ext cx="88107" cy="2733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985835" y="2949979"/>
            <a:ext cx="238613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860297" y="2949973"/>
            <a:ext cx="238612" cy="216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cxnSp>
        <p:nvCxnSpPr>
          <p:cNvPr id="44" name="Straight Arrow Connector 43"/>
          <p:cNvCxnSpPr>
            <a:stCxn id="42" idx="3"/>
          </p:cNvCxnSpPr>
          <p:nvPr/>
        </p:nvCxnSpPr>
        <p:spPr>
          <a:xfrm>
            <a:off x="4098909" y="3058198"/>
            <a:ext cx="189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 rot="16200000">
            <a:off x="1654913" y="2119655"/>
            <a:ext cx="204528" cy="1193841"/>
          </a:xfrm>
          <a:prstGeom prst="rightBrace">
            <a:avLst>
              <a:gd name="adj1" fmla="val 3471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94895" y="2191054"/>
            <a:ext cx="1971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Segments spread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21524" y="2202006"/>
            <a:ext cx="2614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no longer builds</a:t>
            </a:r>
            <a:endParaRPr lang="en-US" sz="20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217243" y="2421517"/>
            <a:ext cx="177006" cy="1477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950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ACK Clocking (4)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elps the network run with low   levels of loss and delay!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The network has smoothed out        the burst of data segments</a:t>
            </a:r>
          </a:p>
          <a:p>
            <a:r>
              <a:rPr lang="en-US" sz="2800" cap="small" dirty="0" err="1"/>
              <a:t>a</a:t>
            </a:r>
            <a:r>
              <a:rPr lang="en-US" sz="2800" cap="small" dirty="0" err="1" smtClean="0"/>
              <a:t>ck</a:t>
            </a:r>
            <a:r>
              <a:rPr lang="en-US" sz="2800" dirty="0" smtClean="0"/>
              <a:t> clock transfers this smooth    timing back to the sender</a:t>
            </a:r>
          </a:p>
          <a:p>
            <a:r>
              <a:rPr lang="en-US" sz="2800" dirty="0" smtClean="0"/>
              <a:t>Subsequent data segments are         not sent in bursts so do not          queue up in the network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8580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Uses ACK Clocking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TCP uses a sliding window because    of the value of </a:t>
            </a:r>
            <a:r>
              <a:rPr lang="en-US" sz="2800" cap="small" dirty="0" err="1" smtClean="0"/>
              <a:t>ack</a:t>
            </a:r>
            <a:r>
              <a:rPr lang="en-US" sz="2800" dirty="0" smtClean="0"/>
              <a:t> clocking</a:t>
            </a:r>
          </a:p>
          <a:p>
            <a:pPr lvl="5"/>
            <a:endParaRPr lang="en-US" sz="1200" dirty="0" smtClean="0"/>
          </a:p>
          <a:p>
            <a:r>
              <a:rPr lang="en-US" sz="2800" dirty="0" smtClean="0"/>
              <a:t>Sliding window controls how many segments are inside the network</a:t>
            </a:r>
          </a:p>
          <a:p>
            <a:pPr lvl="1"/>
            <a:r>
              <a:rPr lang="en-US" sz="2400" dirty="0" smtClean="0"/>
              <a:t>Called the </a:t>
            </a:r>
            <a:r>
              <a:rPr lang="en-US" sz="2400" u="sng" dirty="0" smtClean="0"/>
              <a:t>congestion window</a:t>
            </a:r>
            <a:r>
              <a:rPr lang="en-US" sz="2400" dirty="0" smtClean="0"/>
              <a:t>, or </a:t>
            </a:r>
            <a:r>
              <a:rPr lang="en-US" sz="2400" u="sng" dirty="0" err="1" smtClean="0"/>
              <a:t>cwnd</a:t>
            </a:r>
            <a:endParaRPr lang="en-US" sz="2400" u="sng" dirty="0" smtClean="0"/>
          </a:p>
          <a:p>
            <a:pPr lvl="1"/>
            <a:r>
              <a:rPr lang="en-US" sz="2400" dirty="0" smtClean="0"/>
              <a:t>Rate is roughly </a:t>
            </a:r>
            <a:r>
              <a:rPr lang="en-US" sz="2400" dirty="0" err="1" smtClean="0"/>
              <a:t>cwnd</a:t>
            </a:r>
            <a:r>
              <a:rPr lang="en-US" sz="2400" dirty="0" smtClean="0"/>
              <a:t>/RTT</a:t>
            </a:r>
          </a:p>
          <a:p>
            <a:pPr lvl="6"/>
            <a:endParaRPr lang="en-US" sz="1200" dirty="0" smtClean="0"/>
          </a:p>
          <a:p>
            <a:r>
              <a:rPr lang="en-US" sz="2800" dirty="0" smtClean="0"/>
              <a:t>TCP only sends small bursts of segments to let the network keep    the traffic smooth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397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care about fairness:</a:t>
            </a:r>
          </a:p>
          <a:p>
            <a:pPr lvl="1"/>
            <a:r>
              <a:rPr lang="en-US" sz="2400" dirty="0" smtClean="0"/>
              <a:t>Give equal bandwidth to each flow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>
                <a:sym typeface="Wingdings" pitchFamily="2" charset="2"/>
              </a:rPr>
              <a:t>B: ½ unit, BC: ½, and AC, ½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traffic carried is 1 ½ units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9" idx="3"/>
              <a:endCxn id="7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7" idx="3"/>
              <a:endCxn id="6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881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Fairness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care about efficiency:</a:t>
            </a:r>
          </a:p>
          <a:p>
            <a:pPr lvl="1"/>
            <a:r>
              <a:rPr lang="en-US" sz="2400" dirty="0" smtClean="0"/>
              <a:t>Maximize total traffic in network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>
                <a:sym typeface="Wingdings" pitchFamily="2" charset="2"/>
              </a:rPr>
              <a:t>B: 1 unit, BC: 1, and AC, 0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traffic rises to 2 units!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9" idx="3"/>
              <a:endCxn id="7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7" idx="3"/>
              <a:endCxn id="6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18726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40541" y="3531141"/>
              <a:ext cx="1245141" cy="321013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141" h="321013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lnTo>
                    <a:pt x="1235414" y="321013"/>
                  </a:ln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633" y="2900269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11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Slippery Notion of Fairness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is “equal per flow” fair anyway?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C uses more network resources (two links) than AB or BC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Host A sends two flows, B sends one</a:t>
            </a:r>
          </a:p>
          <a:p>
            <a:pPr lvl="4"/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 productive to seek exact fairness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More important to avoid </a:t>
            </a:r>
            <a:r>
              <a:rPr lang="en-US" u="sng" dirty="0" smtClean="0">
                <a:sym typeface="Wingdings" pitchFamily="2" charset="2"/>
              </a:rPr>
              <a:t>starvation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“Equal per flow” is good enough</a:t>
            </a:r>
          </a:p>
        </p:txBody>
      </p:sp>
    </p:spTree>
    <p:extLst>
      <p:ext uri="{BB962C8B-B14F-4D97-AF65-F5344CB8AC3E}">
        <p14:creationId xmlns:p14="http://schemas.microsoft.com/office/powerpoint/2010/main" val="190622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“Equal per Flow”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Bottleneck</a:t>
            </a:r>
            <a:r>
              <a:rPr lang="en-US" sz="2800" dirty="0" smtClean="0"/>
              <a:t> for a flow of traffic is  the link that limits its bandwidth</a:t>
            </a:r>
          </a:p>
          <a:p>
            <a:pPr lvl="1"/>
            <a:r>
              <a:rPr lang="en-US" sz="2400" dirty="0" smtClean="0"/>
              <a:t>Where congestion occurs for the flow</a:t>
            </a:r>
          </a:p>
          <a:p>
            <a:pPr lvl="1"/>
            <a:r>
              <a:rPr lang="en-US" sz="2400" dirty="0" smtClean="0"/>
              <a:t>For A</a:t>
            </a:r>
            <a:r>
              <a:rPr lang="en-US" sz="2400" dirty="0" smtClean="0">
                <a:sym typeface="Wingdings" pitchFamily="2" charset="2"/>
              </a:rPr>
              <a:t>C, link A–B is the bottleneck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>
              <a:stCxn id="11" idx="3"/>
              <a:endCxn id="9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>
              <a:stCxn id="9" idx="3"/>
              <a:endCxn id="8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1143" y="2900269"/>
              <a:ext cx="366109" cy="40011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 flipV="1">
            <a:off x="2372176" y="3753193"/>
            <a:ext cx="195926" cy="3974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0671" y="4056115"/>
            <a:ext cx="1304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Bottleneck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3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“Equal per Flow”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pc="-40" dirty="0" smtClean="0"/>
              <a:t>Flows may have different bottlenecks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A</a:t>
            </a:r>
            <a:r>
              <a:rPr lang="en-US" sz="2400" dirty="0" smtClean="0">
                <a:sym typeface="Wingdings" pitchFamily="2" charset="2"/>
              </a:rPr>
              <a:t>C, link A–B is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For B</a:t>
            </a:r>
            <a:r>
              <a:rPr lang="en-US" sz="2400" dirty="0">
                <a:sym typeface="Wingdings" pitchFamily="2" charset="2"/>
              </a:rPr>
              <a:t>C, link </a:t>
            </a:r>
            <a:r>
              <a:rPr lang="en-US" sz="2400" dirty="0" smtClean="0">
                <a:sym typeface="Wingdings" pitchFamily="2" charset="2"/>
              </a:rPr>
              <a:t>B–C </a:t>
            </a:r>
            <a:r>
              <a:rPr lang="en-US" sz="2400" dirty="0">
                <a:sym typeface="Wingdings" pitchFamily="2" charset="2"/>
              </a:rPr>
              <a:t>is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no longer divide links equally …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129133" y="3112949"/>
            <a:ext cx="3907419" cy="1308750"/>
            <a:chOff x="926172" y="2660135"/>
            <a:chExt cx="3219389" cy="130875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408" y="3055728"/>
              <a:ext cx="63015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352" y="305572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>
              <a:stCxn id="11" idx="3"/>
              <a:endCxn id="9" idx="1"/>
            </p:cNvCxnSpPr>
            <p:nvPr/>
          </p:nvCxnSpPr>
          <p:spPr>
            <a:xfrm>
              <a:off x="1467507" y="3232284"/>
              <a:ext cx="748845" cy="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72" y="3049968"/>
              <a:ext cx="541335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>
              <a:stCxn id="9" idx="3"/>
              <a:endCxn id="8" idx="1"/>
            </p:cNvCxnSpPr>
            <p:nvPr/>
          </p:nvCxnSpPr>
          <p:spPr>
            <a:xfrm>
              <a:off x="2757687" y="3238044"/>
              <a:ext cx="7577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59349" y="2694561"/>
              <a:ext cx="274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3491" y="2660135"/>
              <a:ext cx="267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8278" y="2694561"/>
              <a:ext cx="264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206" y="2906220"/>
              <a:ext cx="2591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1143" y="2900269"/>
              <a:ext cx="366109" cy="40011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166" y="3426844"/>
              <a:ext cx="2953537" cy="542041"/>
            </a:xfrm>
            <a:custGeom>
              <a:avLst/>
              <a:gdLst>
                <a:gd name="connsiteX0" fmla="*/ 0 w 1245141"/>
                <a:gd name="connsiteY0" fmla="*/ 447473 h 447473"/>
                <a:gd name="connsiteX1" fmla="*/ 0 w 1245141"/>
                <a:gd name="connsiteY1" fmla="*/ 0 h 447473"/>
                <a:gd name="connsiteX2" fmla="*/ 1245141 w 1245141"/>
                <a:gd name="connsiteY2" fmla="*/ 9728 h 447473"/>
                <a:gd name="connsiteX3" fmla="*/ 1245141 w 1245141"/>
                <a:gd name="connsiteY3" fmla="*/ 379379 h 447473"/>
                <a:gd name="connsiteX0" fmla="*/ 0 w 1245141"/>
                <a:gd name="connsiteY0" fmla="*/ 321013 h 379379"/>
                <a:gd name="connsiteX1" fmla="*/ 0 w 1245141"/>
                <a:gd name="connsiteY1" fmla="*/ 0 h 379379"/>
                <a:gd name="connsiteX2" fmla="*/ 1245141 w 1245141"/>
                <a:gd name="connsiteY2" fmla="*/ 9728 h 379379"/>
                <a:gd name="connsiteX3" fmla="*/ 1245141 w 1245141"/>
                <a:gd name="connsiteY3" fmla="*/ 379379 h 379379"/>
                <a:gd name="connsiteX0" fmla="*/ 0 w 1245141"/>
                <a:gd name="connsiteY0" fmla="*/ 321013 h 321013"/>
                <a:gd name="connsiteX1" fmla="*/ 0 w 1245141"/>
                <a:gd name="connsiteY1" fmla="*/ 0 h 321013"/>
                <a:gd name="connsiteX2" fmla="*/ 1245141 w 1245141"/>
                <a:gd name="connsiteY2" fmla="*/ 9728 h 321013"/>
                <a:gd name="connsiteX3" fmla="*/ 1235414 w 1245141"/>
                <a:gd name="connsiteY3" fmla="*/ 321013 h 321013"/>
                <a:gd name="connsiteX0" fmla="*/ 0 w 1254396"/>
                <a:gd name="connsiteY0" fmla="*/ 321013 h 321013"/>
                <a:gd name="connsiteX1" fmla="*/ 0 w 1254396"/>
                <a:gd name="connsiteY1" fmla="*/ 0 h 321013"/>
                <a:gd name="connsiteX2" fmla="*/ 1245141 w 1254396"/>
                <a:gd name="connsiteY2" fmla="*/ 9728 h 321013"/>
                <a:gd name="connsiteX3" fmla="*/ 1254396 w 1254396"/>
                <a:gd name="connsiteY3" fmla="*/ 321013 h 321013"/>
                <a:gd name="connsiteX0" fmla="*/ 0 w 1246261"/>
                <a:gd name="connsiteY0" fmla="*/ 321013 h 332964"/>
                <a:gd name="connsiteX1" fmla="*/ 0 w 1246261"/>
                <a:gd name="connsiteY1" fmla="*/ 0 h 332964"/>
                <a:gd name="connsiteX2" fmla="*/ 1245141 w 1246261"/>
                <a:gd name="connsiteY2" fmla="*/ 9728 h 332964"/>
                <a:gd name="connsiteX3" fmla="*/ 1246261 w 1246261"/>
                <a:gd name="connsiteY3" fmla="*/ 332964 h 3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261" h="332964">
                  <a:moveTo>
                    <a:pt x="0" y="321013"/>
                  </a:moveTo>
                  <a:lnTo>
                    <a:pt x="0" y="0"/>
                  </a:lnTo>
                  <a:lnTo>
                    <a:pt x="1245141" y="9728"/>
                  </a:lnTo>
                  <a:cubicBezTo>
                    <a:pt x="1245514" y="117473"/>
                    <a:pt x="1245888" y="225219"/>
                    <a:pt x="1246261" y="332964"/>
                  </a:cubicBezTo>
                </a:path>
              </a:pathLst>
            </a:custGeom>
            <a:noFill/>
            <a:ln w="28575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362839" y="3983955"/>
            <a:ext cx="1511246" cy="321013"/>
          </a:xfrm>
          <a:custGeom>
            <a:avLst/>
            <a:gdLst>
              <a:gd name="connsiteX0" fmla="*/ 0 w 1245141"/>
              <a:gd name="connsiteY0" fmla="*/ 447473 h 447473"/>
              <a:gd name="connsiteX1" fmla="*/ 0 w 1245141"/>
              <a:gd name="connsiteY1" fmla="*/ 0 h 447473"/>
              <a:gd name="connsiteX2" fmla="*/ 1245141 w 1245141"/>
              <a:gd name="connsiteY2" fmla="*/ 9728 h 447473"/>
              <a:gd name="connsiteX3" fmla="*/ 1245141 w 1245141"/>
              <a:gd name="connsiteY3" fmla="*/ 379379 h 447473"/>
              <a:gd name="connsiteX0" fmla="*/ 0 w 1245141"/>
              <a:gd name="connsiteY0" fmla="*/ 321013 h 379379"/>
              <a:gd name="connsiteX1" fmla="*/ 0 w 1245141"/>
              <a:gd name="connsiteY1" fmla="*/ 0 h 379379"/>
              <a:gd name="connsiteX2" fmla="*/ 1245141 w 1245141"/>
              <a:gd name="connsiteY2" fmla="*/ 9728 h 379379"/>
              <a:gd name="connsiteX3" fmla="*/ 1245141 w 1245141"/>
              <a:gd name="connsiteY3" fmla="*/ 379379 h 379379"/>
              <a:gd name="connsiteX0" fmla="*/ 0 w 1245141"/>
              <a:gd name="connsiteY0" fmla="*/ 321013 h 321013"/>
              <a:gd name="connsiteX1" fmla="*/ 0 w 1245141"/>
              <a:gd name="connsiteY1" fmla="*/ 0 h 321013"/>
              <a:gd name="connsiteX2" fmla="*/ 1245141 w 1245141"/>
              <a:gd name="connsiteY2" fmla="*/ 9728 h 321013"/>
              <a:gd name="connsiteX3" fmla="*/ 1235414 w 1245141"/>
              <a:gd name="connsiteY3" fmla="*/ 32101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41" h="321013">
                <a:moveTo>
                  <a:pt x="0" y="321013"/>
                </a:moveTo>
                <a:lnTo>
                  <a:pt x="0" y="0"/>
                </a:lnTo>
                <a:lnTo>
                  <a:pt x="1245141" y="9728"/>
                </a:lnTo>
                <a:lnTo>
                  <a:pt x="1235414" y="321013"/>
                </a:ln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88516" y="3983955"/>
            <a:ext cx="1511246" cy="321013"/>
          </a:xfrm>
          <a:custGeom>
            <a:avLst/>
            <a:gdLst>
              <a:gd name="connsiteX0" fmla="*/ 0 w 1245141"/>
              <a:gd name="connsiteY0" fmla="*/ 447473 h 447473"/>
              <a:gd name="connsiteX1" fmla="*/ 0 w 1245141"/>
              <a:gd name="connsiteY1" fmla="*/ 0 h 447473"/>
              <a:gd name="connsiteX2" fmla="*/ 1245141 w 1245141"/>
              <a:gd name="connsiteY2" fmla="*/ 9728 h 447473"/>
              <a:gd name="connsiteX3" fmla="*/ 1245141 w 1245141"/>
              <a:gd name="connsiteY3" fmla="*/ 379379 h 447473"/>
              <a:gd name="connsiteX0" fmla="*/ 0 w 1245141"/>
              <a:gd name="connsiteY0" fmla="*/ 321013 h 379379"/>
              <a:gd name="connsiteX1" fmla="*/ 0 w 1245141"/>
              <a:gd name="connsiteY1" fmla="*/ 0 h 379379"/>
              <a:gd name="connsiteX2" fmla="*/ 1245141 w 1245141"/>
              <a:gd name="connsiteY2" fmla="*/ 9728 h 379379"/>
              <a:gd name="connsiteX3" fmla="*/ 1245141 w 1245141"/>
              <a:gd name="connsiteY3" fmla="*/ 379379 h 379379"/>
              <a:gd name="connsiteX0" fmla="*/ 0 w 1245141"/>
              <a:gd name="connsiteY0" fmla="*/ 321013 h 321013"/>
              <a:gd name="connsiteX1" fmla="*/ 0 w 1245141"/>
              <a:gd name="connsiteY1" fmla="*/ 0 h 321013"/>
              <a:gd name="connsiteX2" fmla="*/ 1245141 w 1245141"/>
              <a:gd name="connsiteY2" fmla="*/ 9728 h 321013"/>
              <a:gd name="connsiteX3" fmla="*/ 1235414 w 1245141"/>
              <a:gd name="connsiteY3" fmla="*/ 32101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41" h="321013">
                <a:moveTo>
                  <a:pt x="0" y="321013"/>
                </a:moveTo>
                <a:lnTo>
                  <a:pt x="0" y="0"/>
                </a:lnTo>
                <a:lnTo>
                  <a:pt x="1245141" y="9728"/>
                </a:lnTo>
                <a:lnTo>
                  <a:pt x="1235414" y="321013"/>
                </a:ln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35235</TotalTime>
  <Words>2047</Words>
  <Application>Microsoft Macintosh PowerPoint</Application>
  <PresentationFormat>On-screen Show (16:9)</PresentationFormat>
  <Paragraphs>445</Paragraphs>
  <Slides>45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Topic</vt:lpstr>
      <vt:lpstr>Recall</vt:lpstr>
      <vt:lpstr>Efficiency vs. Fairness</vt:lpstr>
      <vt:lpstr>Efficiency vs. Fairness (2)</vt:lpstr>
      <vt:lpstr>Efficiency vs. Fairness (3)</vt:lpstr>
      <vt:lpstr>The Slippery Notion of Fairness</vt:lpstr>
      <vt:lpstr>Generalizing “Equal per Flow”</vt:lpstr>
      <vt:lpstr>Generalizing “Equal per Flow” (2)</vt:lpstr>
      <vt:lpstr>Max-Min Fairness</vt:lpstr>
      <vt:lpstr>Max-Min Fairness (2)</vt:lpstr>
      <vt:lpstr>Max-Min Example</vt:lpstr>
      <vt:lpstr>Max-Min Example (2)</vt:lpstr>
      <vt:lpstr>Max-Min Example (3)</vt:lpstr>
      <vt:lpstr>Max-Min Example (4)</vt:lpstr>
      <vt:lpstr>Adapting over Time</vt:lpstr>
      <vt:lpstr>Adapting over Time (2)</vt:lpstr>
      <vt:lpstr>Topic</vt:lpstr>
      <vt:lpstr>Recall</vt:lpstr>
      <vt:lpstr>Bandwidth Allocation Models</vt:lpstr>
      <vt:lpstr>Bandwidth Allocation Models (2)</vt:lpstr>
      <vt:lpstr>Additive Increase Multiplicative Decrease </vt:lpstr>
      <vt:lpstr>AIMD Game</vt:lpstr>
      <vt:lpstr>AIMD Game (2)</vt:lpstr>
      <vt:lpstr>AIMD Game (3)</vt:lpstr>
      <vt:lpstr>AIMD Game (4)</vt:lpstr>
      <vt:lpstr>AIMD Game (5)</vt:lpstr>
      <vt:lpstr>AIMD Sawtooth</vt:lpstr>
      <vt:lpstr>AIMD Properties</vt:lpstr>
      <vt:lpstr>Feedback Signals</vt:lpstr>
      <vt:lpstr>Topic</vt:lpstr>
      <vt:lpstr>Congestion Collapse in the 1980s</vt:lpstr>
      <vt:lpstr>Congestion Collapse (2)</vt:lpstr>
      <vt:lpstr>Van Jacobson (1950—) </vt:lpstr>
      <vt:lpstr>TCP Tahoe/Reno</vt:lpstr>
      <vt:lpstr>TCP Tahoe/Reno (2)</vt:lpstr>
      <vt:lpstr>TCP Timeline</vt:lpstr>
      <vt:lpstr>Topic</vt:lpstr>
      <vt:lpstr>Sliding Window ACK Clock</vt:lpstr>
      <vt:lpstr>Benefit of ACK Clocking</vt:lpstr>
      <vt:lpstr>Benefit of ACK Clocking (2)</vt:lpstr>
      <vt:lpstr>Benefit of ACK Clocking (3)</vt:lpstr>
      <vt:lpstr>Benefit of ACK Clocking (4)</vt:lpstr>
      <vt:lpstr>Benefit of ACK Clocking (4)</vt:lpstr>
      <vt:lpstr>TCP Uses ACK Clocking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236</cp:revision>
  <dcterms:created xsi:type="dcterms:W3CDTF">2012-10-22T20:55:18Z</dcterms:created>
  <dcterms:modified xsi:type="dcterms:W3CDTF">2013-11-27T19:40:10Z</dcterms:modified>
</cp:coreProperties>
</file>