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69" r:id="rId3"/>
    <p:sldId id="276" r:id="rId4"/>
    <p:sldId id="277" r:id="rId5"/>
    <p:sldId id="278" r:id="rId6"/>
    <p:sldId id="279" r:id="rId7"/>
    <p:sldId id="282" r:id="rId8"/>
    <p:sldId id="281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1048" y="-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51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57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8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90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46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1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#5-6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Relationship Id="rId3" Type="http://schemas.openxmlformats.org/officeDocument/2006/relationships/image" Target="../media/image18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Relationship Id="rId3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18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Layer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  <a:p>
            <a:pPr lvl="1"/>
            <a:r>
              <a:rPr lang="en-US" sz="2400" dirty="0" smtClean="0"/>
              <a:t>Node process (local) and fast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1857113" y="2647950"/>
            <a:ext cx="914400" cy="304800"/>
          </a:xfrm>
          <a:prstGeom prst="wedgeRoundRectCallout">
            <a:avLst>
              <a:gd name="adj1" fmla="val 38214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Forward!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3733800" y="3008980"/>
            <a:ext cx="3048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895600" y="2876550"/>
            <a:ext cx="838200" cy="264861"/>
          </a:xfrm>
          <a:prstGeom prst="rect">
            <a:avLst/>
          </a:prstGeom>
          <a:solidFill>
            <a:srgbClr val="FFB8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kind of service does the Network layer provide to the Transport layer?</a:t>
            </a:r>
          </a:p>
          <a:p>
            <a:pPr lvl="1"/>
            <a:r>
              <a:rPr lang="en-US" sz="2400" dirty="0" smtClean="0"/>
              <a:t>How is it implemented at routers?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3354918"/>
            <a:ext cx="3750684" cy="893232"/>
            <a:chOff x="668916" y="3409950"/>
            <a:chExt cx="3750684" cy="893232"/>
          </a:xfrm>
        </p:grpSpPr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393855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>
              <a:stCxn id="25" idx="3"/>
            </p:cNvCxnSpPr>
            <p:nvPr/>
          </p:nvCxnSpPr>
          <p:spPr>
            <a:xfrm>
              <a:off x="2544763" y="4120867"/>
              <a:ext cx="63261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5" idx="1"/>
            </p:cNvCxnSpPr>
            <p:nvPr/>
          </p:nvCxnSpPr>
          <p:spPr>
            <a:xfrm>
              <a:off x="1043781" y="4120866"/>
              <a:ext cx="63261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ular Callout 32"/>
            <p:cNvSpPr/>
            <p:nvPr/>
          </p:nvSpPr>
          <p:spPr>
            <a:xfrm>
              <a:off x="668916" y="3409950"/>
              <a:ext cx="3750684" cy="304800"/>
            </a:xfrm>
            <a:prstGeom prst="wedgeRoundRectCallout">
              <a:avLst>
                <a:gd name="adj1" fmla="val -10988"/>
                <a:gd name="adj2" fmla="val 1402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Service? What’s he talking about?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04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Network Service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Datagrams, or connectionless service</a:t>
            </a:r>
          </a:p>
          <a:p>
            <a:pPr lvl="1"/>
            <a:r>
              <a:rPr lang="en-US" sz="2400" dirty="0" smtClean="0"/>
              <a:t>Like postal letters</a:t>
            </a:r>
          </a:p>
          <a:p>
            <a:pPr lvl="1"/>
            <a:r>
              <a:rPr lang="en-US" sz="2400" dirty="0" smtClean="0"/>
              <a:t>(This one is IP)</a:t>
            </a:r>
          </a:p>
          <a:p>
            <a:pPr lvl="5"/>
            <a:endParaRPr lang="en-US" sz="1800" dirty="0" smtClean="0"/>
          </a:p>
          <a:p>
            <a:r>
              <a:rPr lang="en-US" sz="2800" dirty="0" smtClean="0"/>
              <a:t>Virtual circuits, or connection-oriented service</a:t>
            </a:r>
          </a:p>
          <a:p>
            <a:pPr lvl="1"/>
            <a:r>
              <a:rPr lang="en-US" sz="2400" dirty="0" smtClean="0"/>
              <a:t>Like a telephone call</a:t>
            </a:r>
            <a:endParaRPr lang="en-US" sz="2400" dirty="0"/>
          </a:p>
        </p:txBody>
      </p:sp>
      <p:pic>
        <p:nvPicPr>
          <p:cNvPr id="1028" name="Picture 4" descr="http://openclipart.org/image/800px/svg_to_png/74113/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895" y="3867150"/>
            <a:ext cx="80210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gray, mail, envelope, white, postal, lett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pixabay.com/static/uploads/photo/2012/04/24/13/59/gray-40173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32" y="2214085"/>
            <a:ext cx="928736" cy="5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1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Packet Switching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Both models are implemented with </a:t>
            </a:r>
            <a:r>
              <a:rPr lang="en-US" sz="2800" u="sng" dirty="0" smtClean="0"/>
              <a:t>store-and-forward packet switching</a:t>
            </a:r>
          </a:p>
          <a:p>
            <a:pPr lvl="1"/>
            <a:r>
              <a:rPr lang="en-US" sz="2400" dirty="0" smtClean="0"/>
              <a:t>Routers receive a complete packet, storing it temporarily if necessary before forwarding it onwards</a:t>
            </a:r>
          </a:p>
          <a:p>
            <a:pPr lvl="1"/>
            <a:r>
              <a:rPr lang="en-US" sz="2400" dirty="0" smtClean="0"/>
              <a:t>We use statistical multiplexing to share link bandwidth over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59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(2)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Switching element has internal buffering for contention</a:t>
            </a:r>
            <a:endParaRPr lang="en-US" sz="2800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986" y="1837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337033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2070" y="293664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652" y="220942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53" y="257316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71851" y="198320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19701" y="200318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86126" y="183769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80835" y="2103905"/>
            <a:ext cx="1371600" cy="1371600"/>
            <a:chOff x="4428780" y="2565171"/>
            <a:chExt cx="1371600" cy="1371600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17" name="Group 16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3371851" y="194210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81601" y="196160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2589349" y="202000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558490" y="241378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0" idx="3"/>
          </p:cNvCxnSpPr>
          <p:nvPr/>
        </p:nvCxnSpPr>
        <p:spPr>
          <a:xfrm flipV="1">
            <a:off x="2548216" y="275505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548215" y="354913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35" y="183769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337033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55519" y="293664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41" name="Picture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01" y="220943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2" y="257316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Straight Connector 42"/>
          <p:cNvCxnSpPr/>
          <p:nvPr/>
        </p:nvCxnSpPr>
        <p:spPr>
          <a:xfrm flipV="1">
            <a:off x="5591933" y="202000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61074" y="241378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42" idx="1"/>
          </p:cNvCxnSpPr>
          <p:nvPr/>
        </p:nvCxnSpPr>
        <p:spPr>
          <a:xfrm>
            <a:off x="5550800" y="275547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1"/>
          </p:cNvCxnSpPr>
          <p:nvPr/>
        </p:nvCxnSpPr>
        <p:spPr>
          <a:xfrm>
            <a:off x="5550799" y="354955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71851" y="361104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310292" y="384804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367936" y="361223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263704" y="382035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4467549" y="342386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51766" y="373383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781763" y="253653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7308357" y="259254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592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(3)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Simplified view with </a:t>
            </a:r>
            <a:r>
              <a:rPr lang="en-US" sz="2800" dirty="0" smtClean="0"/>
              <a:t>per port output buffering</a:t>
            </a:r>
          </a:p>
          <a:p>
            <a:pPr lvl="1"/>
            <a:r>
              <a:rPr lang="en-US" sz="2400" dirty="0" smtClean="0"/>
              <a:t>Buffer is typically a FIFO (First In First Out) queue</a:t>
            </a:r>
          </a:p>
          <a:p>
            <a:pPr lvl="1"/>
            <a:r>
              <a:rPr lang="en-US" sz="2400" dirty="0" smtClean="0"/>
              <a:t>If full, packets are discarded (congestion, later)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965041" y="2663477"/>
            <a:ext cx="3421721" cy="1965673"/>
            <a:chOff x="2819400" y="2296960"/>
            <a:chExt cx="3421721" cy="1965673"/>
          </a:xfrm>
        </p:grpSpPr>
        <p:sp>
          <p:nvSpPr>
            <p:cNvPr id="13" name="Rectangle 12"/>
            <p:cNvSpPr/>
            <p:nvPr/>
          </p:nvSpPr>
          <p:spPr>
            <a:xfrm>
              <a:off x="3487902" y="2450849"/>
              <a:ext cx="1684745" cy="13538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819400" y="3127765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084898" y="3128183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535342" y="3862523"/>
              <a:ext cx="1567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(FIFO) Queue</a:t>
              </a:r>
              <a:endParaRPr lang="en-US" sz="2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82573" y="2930490"/>
              <a:ext cx="1295401" cy="386953"/>
            </a:xfrm>
            <a:prstGeom prst="rect">
              <a:avLst/>
            </a:prstGeom>
            <a:solidFill>
              <a:srgbClr val="FFD9F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 flipV="1">
              <a:off x="4319044" y="3529363"/>
              <a:ext cx="1" cy="4093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852989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30752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08515" y="2937746"/>
              <a:ext cx="122237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H="1" flipV="1">
              <a:off x="4953000" y="3333750"/>
              <a:ext cx="463883" cy="409360"/>
            </a:xfrm>
            <a:prstGeom prst="straightConnector1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407559" y="3424433"/>
              <a:ext cx="833562" cy="6155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Queued</a:t>
              </a:r>
            </a:p>
            <a:p>
              <a:pPr algn="ctr"/>
              <a:r>
                <a:rPr lang="en-US" sz="2000" dirty="0" smtClean="0"/>
                <a:t>Packets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25431" y="229696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3028950"/>
            <a:ext cx="868363" cy="762000"/>
            <a:chOff x="7391400" y="2571750"/>
            <a:chExt cx="868363" cy="762000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969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7472920" y="2571750"/>
              <a:ext cx="70532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 smtClean="0"/>
                <a:t>Router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71761" y="3144619"/>
            <a:ext cx="41389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962399" y="3181350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976004" y="379867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622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Packets contain a destination address; each router uses it to forward each packet, possibly on different paths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90600" y="1973449"/>
            <a:ext cx="7132356" cy="2503301"/>
            <a:chOff x="228600" y="1621671"/>
            <a:chExt cx="8277225" cy="29051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621671"/>
              <a:ext cx="8277225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196627" y="1646640"/>
              <a:ext cx="2590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ISP’s equipment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021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Model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Each router has a forwarding table keyed by address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Gives next hop for each destination address; may 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83877" y="2343150"/>
            <a:ext cx="5576246" cy="1981200"/>
            <a:chOff x="1522413" y="4485521"/>
            <a:chExt cx="5638800" cy="200342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06"/>
            <a:stretch>
              <a:fillRect/>
            </a:stretch>
          </p:blipFill>
          <p:spPr bwMode="auto">
            <a:xfrm>
              <a:off x="1905000" y="4768096"/>
              <a:ext cx="4905375" cy="172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1522413" y="4485521"/>
              <a:ext cx="5638800" cy="34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dirty="0"/>
                <a:t>A’s table (initially)   </a:t>
              </a:r>
              <a:r>
                <a:rPr lang="en-US" sz="1600" dirty="0" smtClean="0"/>
                <a:t>  </a:t>
              </a:r>
              <a:r>
                <a:rPr lang="en-US" sz="1600" dirty="0"/>
                <a:t>A’s table (later)  </a:t>
              </a:r>
              <a:r>
                <a:rPr lang="en-US" sz="1600" dirty="0" smtClean="0"/>
                <a:t>  </a:t>
              </a:r>
              <a:r>
                <a:rPr lang="en-US" sz="1600" dirty="0"/>
                <a:t>C’s Table   </a:t>
              </a:r>
              <a:r>
                <a:rPr lang="en-US" sz="1600" dirty="0" smtClean="0"/>
                <a:t>       E’s Table</a:t>
              </a:r>
              <a:endParaRPr lang="en-US" sz="1600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14600" y="4822071"/>
              <a:ext cx="22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810000" y="4837946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097463" y="525863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388100" y="567138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3124200" y="3258395"/>
            <a:ext cx="45720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75953" y="3462237"/>
            <a:ext cx="12503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75953" y="3681312"/>
            <a:ext cx="125034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924300" y="3496808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24300" y="3701495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4028" y="391181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92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(Internet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Network layer of the Internet, uses datagrams </a:t>
            </a:r>
            <a:r>
              <a:rPr lang="en-US" sz="2800" smtClean="0"/>
              <a:t>(next)</a:t>
            </a:r>
            <a:endParaRPr lang="en-US" sz="2800" dirty="0" smtClean="0"/>
          </a:p>
          <a:p>
            <a:pPr lvl="1"/>
            <a:r>
              <a:rPr lang="en-US" sz="2400" dirty="0" smtClean="0"/>
              <a:t>IPv4 carries 32 bit addresses on each packet (often 1.5 KB)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983230"/>
              <a:ext cx="4846320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96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Three phases: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Connection establishment, circuit is set up</a:t>
            </a:r>
          </a:p>
          <a:p>
            <a:pPr lvl="2"/>
            <a:r>
              <a:rPr lang="en-US" sz="2000" dirty="0" smtClean="0"/>
              <a:t>Path is chosen, circuit information stored in routers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Data transfer, circuit is used</a:t>
            </a:r>
          </a:p>
          <a:p>
            <a:pPr lvl="2"/>
            <a:r>
              <a:rPr lang="en-US" sz="2000" dirty="0" smtClean="0"/>
              <a:t>Packets are forwarded along the path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Connection teardown, circuit is deleted</a:t>
            </a:r>
          </a:p>
          <a:p>
            <a:pPr lvl="2"/>
            <a:r>
              <a:rPr lang="en-US" sz="2000" dirty="0" smtClean="0"/>
              <a:t>Circuit information is removed from routers</a:t>
            </a:r>
          </a:p>
          <a:p>
            <a:pPr lvl="2"/>
            <a:endParaRPr lang="en-US" sz="1200" dirty="0"/>
          </a:p>
          <a:p>
            <a:r>
              <a:rPr lang="en-US" sz="2800" dirty="0" smtClean="0"/>
              <a:t>Just like a telephone circuit, but virtual in the sense that no bandwidth need be reserved; statistical sharing of links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Starting the Network Layer!</a:t>
            </a:r>
          </a:p>
          <a:p>
            <a:pPr lvl="1"/>
            <a:r>
              <a:rPr lang="en-US" sz="2400" dirty="0" smtClean="0"/>
              <a:t>Builds on the link layer. </a:t>
            </a:r>
            <a:r>
              <a:rPr lang="en-US" sz="2400" u="sng" dirty="0" smtClean="0"/>
              <a:t>Routers</a:t>
            </a:r>
            <a:r>
              <a:rPr lang="en-US" sz="2400" dirty="0" smtClean="0"/>
              <a:t> send </a:t>
            </a:r>
            <a:r>
              <a:rPr lang="en-US" sz="2400" u="sng" dirty="0" smtClean="0"/>
              <a:t>packets</a:t>
            </a:r>
            <a:r>
              <a:rPr lang="en-US" sz="2400" dirty="0" smtClean="0"/>
              <a:t> over multiple networks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61879" y="2527300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Packets only contain a short label to identify the circuit</a:t>
            </a:r>
          </a:p>
          <a:p>
            <a:pPr lvl="1"/>
            <a:r>
              <a:rPr lang="en-US" sz="2400" dirty="0" smtClean="0"/>
              <a:t>Labels don’t have any global meaning, only unique for a link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14400" y="2054262"/>
            <a:ext cx="7280957" cy="2727288"/>
            <a:chOff x="1179871" y="2016778"/>
            <a:chExt cx="7760929" cy="29070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9871" y="2016778"/>
              <a:ext cx="7760929" cy="2907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791354" y="2149055"/>
              <a:ext cx="2590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smtClean="0"/>
                <a:t>ISP’s </a:t>
              </a:r>
              <a:r>
                <a:rPr lang="en-US" sz="1400" dirty="0"/>
                <a:t>equipment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5604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router has a forwarding table keyed by circuit</a:t>
            </a:r>
          </a:p>
          <a:p>
            <a:pPr lvl="1"/>
            <a:r>
              <a:rPr lang="en-US" sz="2400" dirty="0" smtClean="0"/>
              <a:t>Gives output line and next label to place on packet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92245" y="2060325"/>
            <a:ext cx="8280220" cy="2416425"/>
            <a:chOff x="392245" y="2060325"/>
            <a:chExt cx="8280220" cy="2416425"/>
          </a:xfrm>
        </p:grpSpPr>
        <p:grpSp>
          <p:nvGrpSpPr>
            <p:cNvPr id="6" name="Group 5"/>
            <p:cNvGrpSpPr/>
            <p:nvPr/>
          </p:nvGrpSpPr>
          <p:grpSpPr>
            <a:xfrm>
              <a:off x="1981200" y="2695163"/>
              <a:ext cx="5695950" cy="1171987"/>
              <a:chOff x="1649413" y="5126638"/>
              <a:chExt cx="5695950" cy="1171987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9413" y="5384225"/>
                <a:ext cx="569595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938954" y="5126638"/>
                <a:ext cx="498295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A’s table                             C’s Table                          E’s Table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8382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8662" y="2060325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4135118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#2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65169" y="3878678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3871156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628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245" y="3846975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245" y="2306318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H1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635431" y="2672672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676400" y="35623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56521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52736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308544" y="3512140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08544" y="26860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105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53275" y="2319313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2001" y="2265927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/>
                <a:t>F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1" y="3830318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2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95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43502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Circuits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router has a forwarding table keyed by circuit</a:t>
            </a:r>
          </a:p>
          <a:p>
            <a:pPr lvl="1"/>
            <a:r>
              <a:rPr lang="en-US" sz="2400" dirty="0" smtClean="0"/>
              <a:t>Gives output line and next label to place on packet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92245" y="2060325"/>
            <a:ext cx="8280220" cy="2416425"/>
            <a:chOff x="392245" y="2060325"/>
            <a:chExt cx="8280220" cy="2416425"/>
          </a:xfrm>
        </p:grpSpPr>
        <p:grpSp>
          <p:nvGrpSpPr>
            <p:cNvPr id="6" name="Group 5"/>
            <p:cNvGrpSpPr/>
            <p:nvPr/>
          </p:nvGrpSpPr>
          <p:grpSpPr>
            <a:xfrm>
              <a:off x="1981200" y="2695163"/>
              <a:ext cx="5695950" cy="1171987"/>
              <a:chOff x="1649413" y="5126638"/>
              <a:chExt cx="5695950" cy="1171987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649413" y="5384225"/>
                <a:ext cx="5695950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1938954" y="5126638"/>
                <a:ext cx="498295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A’s table                             C’s Table                          E’s Table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8382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8662" y="2060325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4135118"/>
              <a:ext cx="107253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Circuit #2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65169" y="3878678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81600" y="3871156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162800" y="3878679"/>
              <a:ext cx="1143000" cy="29327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245" y="3846975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2245" y="2306318"/>
              <a:ext cx="445955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H1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635431" y="2672672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1676400" y="35623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56521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527369" y="3257550"/>
              <a:ext cx="4162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308544" y="3512140"/>
              <a:ext cx="304800" cy="2407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08544" y="2686050"/>
              <a:ext cx="3048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105400" y="2337286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153275" y="2319313"/>
              <a:ext cx="1143000" cy="29327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82000" y="2246877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1" y="3830318"/>
              <a:ext cx="2904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dirty="0" smtClean="0"/>
                <a:t>F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352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95800" y="2980551"/>
            <a:ext cx="117020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9159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MPLS (Multi-Protocol Label Switching, </a:t>
            </a:r>
            <a:r>
              <a:rPr lang="en-US" sz="3600" smtClean="0"/>
              <a:t>§5.6.5)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virtual-circuit like technology widely used by ISPs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ISP sets up circuits inside their backbone ahead of time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ISP adds MPLS label to IP packet at ingress, undoes at egress</a:t>
            </a:r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419350"/>
            <a:ext cx="4549224" cy="223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960412" y="2800350"/>
            <a:ext cx="685800" cy="41148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9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Datagrams </a:t>
            </a:r>
            <a:r>
              <a:rPr lang="en-US" dirty="0" err="1" smtClean="0"/>
              <a:t>vs</a:t>
            </a:r>
            <a:r>
              <a:rPr lang="en-US" dirty="0" smtClean="0"/>
              <a:t> 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Complementary strengths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16864"/>
              </p:ext>
            </p:extLst>
          </p:nvPr>
        </p:nvGraphicFramePr>
        <p:xfrm>
          <a:off x="914400" y="1822450"/>
          <a:ext cx="7239000" cy="257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088"/>
                <a:gridCol w="2784231"/>
                <a:gridCol w="2704681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Issue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Virtual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Circuits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phase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Not needed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Required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Router state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destination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connection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Addresses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 carries full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address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Packet carries short label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Routing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packet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 circuit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Failures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Easier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mask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Difficult to mask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Quality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of service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Difficult to 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Easier to 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676525" y="2181225"/>
            <a:ext cx="2752725" cy="762000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62587" y="2943225"/>
            <a:ext cx="2695575" cy="695325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38775" y="4033837"/>
            <a:ext cx="2695575" cy="3667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76524" y="3676650"/>
            <a:ext cx="2752725" cy="357187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04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we connect different networks together?</a:t>
            </a:r>
          </a:p>
          <a:p>
            <a:pPr lvl="1"/>
            <a:r>
              <a:rPr lang="en-US" sz="2400" dirty="0" smtClean="0"/>
              <a:t>This is called </a:t>
            </a:r>
            <a:r>
              <a:rPr lang="en-US" sz="2400" u="sng" dirty="0" smtClean="0"/>
              <a:t>internetworking</a:t>
            </a:r>
          </a:p>
          <a:p>
            <a:pPr lvl="1"/>
            <a:r>
              <a:rPr lang="en-US" sz="2400" dirty="0" smtClean="0"/>
              <a:t>We’ll look at how IP does it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14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4" y="3462675"/>
            <a:ext cx="1525073" cy="9292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ounded Rectangular Callout 14"/>
          <p:cNvSpPr/>
          <p:nvPr/>
        </p:nvSpPr>
        <p:spPr>
          <a:xfrm>
            <a:off x="1531966" y="3027309"/>
            <a:ext cx="1213050" cy="404350"/>
          </a:xfrm>
          <a:prstGeom prst="wedgeRoundRectCallout">
            <a:avLst>
              <a:gd name="adj1" fmla="val 2094"/>
              <a:gd name="adj2" fmla="val 94881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 there!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3594702"/>
            <a:ext cx="1447800" cy="797259"/>
          </a:xfrm>
          <a:prstGeom prst="roundRect">
            <a:avLst>
              <a:gd name="adj" fmla="val 36977"/>
            </a:avLst>
          </a:prstGeo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ular Callout 17"/>
          <p:cNvSpPr/>
          <p:nvPr/>
        </p:nvSpPr>
        <p:spPr>
          <a:xfrm>
            <a:off x="3238500" y="3027309"/>
            <a:ext cx="1213050" cy="404350"/>
          </a:xfrm>
          <a:prstGeom prst="wedgeRoundRectCallout">
            <a:avLst>
              <a:gd name="adj1" fmla="val 2879"/>
              <a:gd name="adj2" fmla="val 9959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Hi yourself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endCxn id="7" idx="1"/>
          </p:cNvCxnSpPr>
          <p:nvPr/>
        </p:nvCxnSpPr>
        <p:spPr>
          <a:xfrm>
            <a:off x="2447925" y="3993331"/>
            <a:ext cx="676275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Networks May Differ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Basically, in a lot of ways:</a:t>
            </a:r>
          </a:p>
          <a:p>
            <a:pPr lvl="1"/>
            <a:r>
              <a:rPr lang="en-US" sz="2000" dirty="0" smtClean="0"/>
              <a:t>Service model (datagrams, VCs)</a:t>
            </a:r>
          </a:p>
          <a:p>
            <a:pPr lvl="1"/>
            <a:r>
              <a:rPr lang="en-US" sz="2000" dirty="0" smtClean="0"/>
              <a:t>Addressing (what kind)</a:t>
            </a:r>
          </a:p>
          <a:p>
            <a:pPr lvl="1"/>
            <a:r>
              <a:rPr lang="en-US" sz="2000" dirty="0" smtClean="0"/>
              <a:t>QOS (priorities, no priorities)</a:t>
            </a:r>
          </a:p>
          <a:p>
            <a:pPr lvl="1"/>
            <a:r>
              <a:rPr lang="en-US" sz="2000" dirty="0" smtClean="0"/>
              <a:t>Packet sizes</a:t>
            </a:r>
          </a:p>
          <a:p>
            <a:pPr lvl="1"/>
            <a:r>
              <a:rPr lang="en-US" sz="2000" dirty="0" smtClean="0"/>
              <a:t>Security (whether encrypted)</a:t>
            </a:r>
          </a:p>
          <a:p>
            <a:pPr lvl="4"/>
            <a:endParaRPr lang="en-US" sz="1600" dirty="0"/>
          </a:p>
          <a:p>
            <a:r>
              <a:rPr lang="en-US" sz="2400" dirty="0" smtClean="0"/>
              <a:t>Internetworking hides the differences with a common protocol. (Uh oh.)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2562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Datagram and VC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example to show that it’s not so easy</a:t>
            </a:r>
          </a:p>
          <a:p>
            <a:pPr lvl="1"/>
            <a:r>
              <a:rPr lang="en-US" sz="2400" dirty="0" smtClean="0"/>
              <a:t>Need to map destination address to a VC and vice-versa  </a:t>
            </a:r>
          </a:p>
          <a:p>
            <a:pPr lvl="1"/>
            <a:r>
              <a:rPr lang="en-US" sz="2400" dirty="0" smtClean="0"/>
              <a:t>A bit of a “road bump”, e.g., might have to set up a VC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87" t="5813" b="56811"/>
          <a:stretch/>
        </p:blipFill>
        <p:spPr bwMode="auto">
          <a:xfrm>
            <a:off x="726747" y="2933700"/>
            <a:ext cx="7690506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371850" y="2924175"/>
            <a:ext cx="0" cy="447675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30863" y="256553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Bump!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86425" y="2927480"/>
            <a:ext cx="0" cy="44437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5438" y="2568835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Bump!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044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is the “narrow waist” of the Internet</a:t>
            </a:r>
          </a:p>
          <a:p>
            <a:pPr lvl="1"/>
            <a:r>
              <a:rPr lang="en-US" sz="2400" dirty="0" smtClean="0"/>
              <a:t>Supports many different links below and apps above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1102850" y="2114550"/>
            <a:ext cx="5297950" cy="2367255"/>
            <a:chOff x="838200" y="2089012"/>
            <a:chExt cx="5334000" cy="2768738"/>
          </a:xfrm>
        </p:grpSpPr>
        <p:sp>
          <p:nvSpPr>
            <p:cNvPr id="83" name="Rectangle 82"/>
            <p:cNvSpPr/>
            <p:nvPr/>
          </p:nvSpPr>
          <p:spPr>
            <a:xfrm>
              <a:off x="3554183" y="3130719"/>
              <a:ext cx="1779817" cy="6829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8200" y="2089012"/>
              <a:ext cx="5334000" cy="2768738"/>
              <a:chOff x="685800" y="1708012"/>
              <a:chExt cx="5334000" cy="2768738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2590800" y="1733550"/>
                <a:ext cx="3429000" cy="2743200"/>
                <a:chOff x="2590800" y="1073318"/>
                <a:chExt cx="3429000" cy="340343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 flipV="1">
                  <a:off x="2590800" y="1073318"/>
                  <a:ext cx="3429000" cy="3403432"/>
                  <a:chOff x="2590800" y="1200150"/>
                  <a:chExt cx="3200402" cy="3276600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 rot="16200000">
                    <a:off x="36576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 rot="16200000" flipH="1" flipV="1">
                    <a:off x="14478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stCxn id="14" idx="12"/>
                    <a:endCxn id="16" idx="0"/>
                  </p:cNvCxnSpPr>
                  <p:nvPr/>
                </p:nvCxnSpPr>
                <p:spPr>
                  <a:xfrm flipH="1">
                    <a:off x="2590800" y="12001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>
                    <a:stCxn id="14" idx="0"/>
                    <a:endCxn id="16" idx="12"/>
                  </p:cNvCxnSpPr>
                  <p:nvPr/>
                </p:nvCxnSpPr>
                <p:spPr>
                  <a:xfrm flipH="1">
                    <a:off x="2590800" y="44767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3429002" y="3181350"/>
                  <a:ext cx="167639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3429001" y="2343150"/>
                  <a:ext cx="17525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743200" y="1733550"/>
                  <a:ext cx="3124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696179" y="1708012"/>
                <a:ext cx="1897635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4. Application</a:t>
                </a:r>
                <a:endParaRPr lang="en-US" sz="24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6177" y="2243738"/>
                <a:ext cx="1682127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3. Transport</a:t>
                </a:r>
                <a:endParaRPr lang="en-US" sz="2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177" y="2823613"/>
                <a:ext cx="1499257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2. Internet</a:t>
                </a:r>
                <a:endParaRPr lang="en-US" sz="2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85800" y="3646484"/>
                <a:ext cx="987771" cy="505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1. Link</a:t>
                </a:r>
                <a:endParaRPr lang="en-US" sz="24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01783" y="3513979"/>
                <a:ext cx="10940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08937" y="3902392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802.11</a:t>
                </a:r>
                <a:endParaRPr lang="en-US" sz="2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065497" y="2876550"/>
                <a:ext cx="3818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67373" y="2291699"/>
                <a:ext cx="573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TCP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445934" y="2295585"/>
                <a:ext cx="639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49471" y="1804039"/>
                <a:ext cx="7316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HTTP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861651" y="1804039"/>
                <a:ext cx="780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SMTP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14526" y="1804039"/>
                <a:ext cx="5797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RTP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081448" y="1804039"/>
                <a:ext cx="6254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DNS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05188" y="3513979"/>
                <a:ext cx="4764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3G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060438" y="3900160"/>
                <a:ext cx="5677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DSL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45722" y="3899474"/>
                <a:ext cx="766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Cable</a:t>
                </a:r>
                <a:endParaRPr lang="en-US" sz="20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>
                <a:off x="762000" y="2749719"/>
                <a:ext cx="2667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762000" y="3432645"/>
                <a:ext cx="26397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762000" y="2265704"/>
                <a:ext cx="1981200" cy="124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0558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IP as a Lowest Common Denominator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Suppose only some networks support QOS or security etc.</a:t>
            </a:r>
          </a:p>
          <a:p>
            <a:pPr lvl="1"/>
            <a:r>
              <a:rPr lang="en-US" sz="2400" dirty="0" smtClean="0"/>
              <a:t>Difficult for internetwork to support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Pushes IP to be a “lowest common denominator” protocol</a:t>
            </a:r>
          </a:p>
          <a:p>
            <a:pPr lvl="1"/>
            <a:r>
              <a:rPr lang="en-US" sz="2400" dirty="0" smtClean="0"/>
              <a:t>Asks little of lower-layer networks</a:t>
            </a:r>
          </a:p>
          <a:p>
            <a:pPr lvl="1"/>
            <a:r>
              <a:rPr lang="en-US" sz="2400" dirty="0" smtClean="0"/>
              <a:t>Gives little as a higher layer service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2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 Network layer?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can already build networks  with links and switches and send frames between hosts …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>
                <a:stCxn id="10" idx="3"/>
                <a:endCxn id="14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9" idx="3"/>
                <a:endCxn id="11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stCxn id="18" idx="3"/>
                <a:endCxn id="10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3"/>
                <a:endCxn id="19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68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(Internet Protocol)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Various fields to meet straightforward needs</a:t>
            </a:r>
          </a:p>
          <a:p>
            <a:pPr lvl="1"/>
            <a:r>
              <a:rPr lang="en-US" sz="2000" dirty="0" smtClean="0"/>
              <a:t>Version, Header (IHL) and Total length, Protocol, and Header Checksum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8683" y="2242185"/>
              <a:ext cx="242316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334704" y="3040380"/>
            <a:ext cx="3645217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23124" y="2546985"/>
            <a:ext cx="1211580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95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Network layer of the Internet, uses datagrams </a:t>
            </a:r>
          </a:p>
          <a:p>
            <a:pPr lvl="1"/>
            <a:r>
              <a:rPr lang="en-US" sz="2400" dirty="0" smtClean="0"/>
              <a:t>Provides a layer of addressing above link addresses (next)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2983230"/>
              <a:ext cx="4846320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5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fields to handle packet size differences (later)</a:t>
            </a:r>
          </a:p>
          <a:p>
            <a:pPr lvl="1"/>
            <a:r>
              <a:rPr lang="en-US" sz="2400" dirty="0" smtClean="0"/>
              <a:t>Identification, Fragment offset, Fragment control bits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8683" y="2242185"/>
              <a:ext cx="2423160" cy="25146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3600" y="2788920"/>
            <a:ext cx="4835843" cy="251460"/>
          </a:xfrm>
          <a:prstGeom prst="rect">
            <a:avLst/>
          </a:prstGeom>
          <a:solidFill>
            <a:srgbClr val="FFB8F2">
              <a:alpha val="3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36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Other fields to meet other needs (later, later)</a:t>
            </a:r>
          </a:p>
          <a:p>
            <a:pPr lvl="1"/>
            <a:r>
              <a:rPr lang="en-US" sz="2400" dirty="0" smtClean="0"/>
              <a:t>Differentiated Services, Time to live (TTL)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81200" y="2038350"/>
            <a:ext cx="5158581" cy="2590800"/>
            <a:chOff x="2133599" y="1733550"/>
            <a:chExt cx="5158581" cy="259080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9550"/>
              <a:ext cx="484632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Payload (e.g., TCP segment)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133602" y="3040380"/>
            <a:ext cx="1219198" cy="25146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27086" y="2546985"/>
            <a:ext cx="1219198" cy="251460"/>
          </a:xfrm>
          <a:prstGeom prst="rect">
            <a:avLst/>
          </a:prstGeom>
          <a:solidFill>
            <a:schemeClr val="accent3">
              <a:lumMod val="20000"/>
              <a:lumOff val="80000"/>
              <a:alpha val="30196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endCxn id="10" idx="1"/>
          </p:cNvCxnSpPr>
          <p:nvPr/>
        </p:nvCxnSpPr>
        <p:spPr>
          <a:xfrm flipV="1">
            <a:off x="1638300" y="3166110"/>
            <a:ext cx="495302" cy="3009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9588" y="3390900"/>
            <a:ext cx="136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Later, with ICMP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33549" y="2589282"/>
            <a:ext cx="159353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125" y="2225814"/>
            <a:ext cx="136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Later, with QOS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793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routers </a:t>
            </a:r>
            <a:r>
              <a:rPr lang="en-US" sz="2800" u="sng" dirty="0" smtClean="0"/>
              <a:t>forward</a:t>
            </a:r>
            <a:r>
              <a:rPr lang="en-US" sz="2800" dirty="0" smtClean="0"/>
              <a:t> packets?</a:t>
            </a:r>
          </a:p>
          <a:p>
            <a:pPr lvl="1"/>
            <a:r>
              <a:rPr lang="en-US" sz="2400" dirty="0" smtClean="0"/>
              <a:t>We’ll look at how IP does it</a:t>
            </a:r>
          </a:p>
          <a:p>
            <a:pPr lvl="1"/>
            <a:r>
              <a:rPr lang="en-US" sz="2400" dirty="0" smtClean="0"/>
              <a:t>(We’ll cover routing later)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228451" y="2962929"/>
            <a:ext cx="2964948" cy="1101741"/>
            <a:chOff x="1605574" y="2709646"/>
            <a:chExt cx="2234985" cy="830495"/>
          </a:xfrm>
        </p:grpSpPr>
        <p:grpSp>
          <p:nvGrpSpPr>
            <p:cNvPr id="8" name="Group 7"/>
            <p:cNvGrpSpPr/>
            <p:nvPr/>
          </p:nvGrpSpPr>
          <p:grpSpPr>
            <a:xfrm>
              <a:off x="1605574" y="3175510"/>
              <a:ext cx="2133601" cy="364631"/>
              <a:chOff x="1043781" y="3938551"/>
              <a:chExt cx="2133601" cy="364631"/>
            </a:xfrm>
          </p:grpSpPr>
          <p:pic>
            <p:nvPicPr>
              <p:cNvPr id="25" name="Picture 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93855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>
                <a:stCxn id="25" idx="3"/>
              </p:cNvCxnSpPr>
              <p:nvPr/>
            </p:nvCxnSpPr>
            <p:spPr>
              <a:xfrm>
                <a:off x="2544763" y="4120867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>
              <a:xfrm>
                <a:off x="1043781" y="4120866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Rounded Rectangular Callout 53"/>
            <p:cNvSpPr/>
            <p:nvPr/>
          </p:nvSpPr>
          <p:spPr>
            <a:xfrm>
              <a:off x="1721596" y="2709646"/>
              <a:ext cx="914400" cy="304800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Forward!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54709" y="2939165"/>
              <a:ext cx="838200" cy="264861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packet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592909" y="3071596"/>
              <a:ext cx="247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86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the network layer to:</a:t>
            </a:r>
          </a:p>
          <a:p>
            <a:pPr lvl="1"/>
            <a:r>
              <a:rPr lang="en-US" sz="2400" dirty="0" smtClean="0"/>
              <a:t>Scale to large networks</a:t>
            </a:r>
          </a:p>
          <a:p>
            <a:pPr lvl="2"/>
            <a:r>
              <a:rPr lang="en-US" sz="2000" dirty="0" smtClean="0"/>
              <a:t>Using addresses with hierarchy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Support diverse technologies</a:t>
            </a:r>
          </a:p>
          <a:p>
            <a:pPr lvl="2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Internetworking with IP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Use link bandwidth well</a:t>
            </a:r>
          </a:p>
          <a:p>
            <a:pPr lvl="2"/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Lowest-cost routing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4785465" y="3603488"/>
            <a:ext cx="228600" cy="465207"/>
          </a:xfrm>
          <a:prstGeom prst="rightBrac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2267" y="3487671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785465" y="2804489"/>
            <a:ext cx="228600" cy="465207"/>
          </a:xfrm>
          <a:prstGeom prst="rightBrac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81518" y="2677076"/>
            <a:ext cx="753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More</a:t>
            </a:r>
          </a:p>
          <a:p>
            <a:pPr algn="ctr"/>
            <a:r>
              <a:rPr lang="en-US" sz="2000" dirty="0" smtClean="0"/>
              <a:t>later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4760357" y="1994729"/>
            <a:ext cx="228600" cy="4652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99766" y="1873389"/>
            <a:ext cx="917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lecture</a:t>
            </a:r>
          </a:p>
        </p:txBody>
      </p:sp>
    </p:spTree>
    <p:extLst>
      <p:ext uri="{BB962C8B-B14F-4D97-AF65-F5344CB8AC3E}">
        <p14:creationId xmlns:p14="http://schemas.microsoft.com/office/powerpoint/2010/main" val="2903080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IPv4 uses 32-bit addresses</a:t>
            </a:r>
          </a:p>
          <a:p>
            <a:pPr lvl="1"/>
            <a:r>
              <a:rPr lang="en-US" sz="2400" dirty="0" smtClean="0"/>
              <a:t>Later we’ll see IPv6, which uses 128-bit addresses</a:t>
            </a:r>
          </a:p>
          <a:p>
            <a:r>
              <a:rPr lang="en-US" sz="2800" dirty="0" smtClean="0"/>
              <a:t>Written in “dotted quad” notation</a:t>
            </a:r>
          </a:p>
          <a:p>
            <a:pPr lvl="1"/>
            <a:r>
              <a:rPr lang="en-US" sz="2400" dirty="0" smtClean="0"/>
              <a:t>Four 8-bit numbers separated by dots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14833" y="3023830"/>
            <a:ext cx="7051930" cy="890350"/>
            <a:chOff x="1014833" y="3023830"/>
            <a:chExt cx="7051930" cy="890350"/>
          </a:xfrm>
        </p:grpSpPr>
        <p:sp>
          <p:nvSpPr>
            <p:cNvPr id="5" name="TextBox 4"/>
            <p:cNvSpPr txBox="1"/>
            <p:nvPr/>
          </p:nvSpPr>
          <p:spPr>
            <a:xfrm>
              <a:off x="1014833" y="3452515"/>
              <a:ext cx="7051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aaaaaaaabbbbbbbbccccccccdddddddd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dirty="0" smtClean="0">
                  <a:latin typeface="+mj-lt"/>
                  <a:cs typeface="Courier New" pitchFamily="49" charset="0"/>
                  <a:sym typeface="Wingdings" pitchFamily="2" charset="2"/>
                </a:rPr>
                <a:t>↔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A.B.C.D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16200000">
              <a:off x="1603371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40806" y="3023830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0" name="Right Brace 9"/>
            <p:cNvSpPr/>
            <p:nvPr/>
          </p:nvSpPr>
          <p:spPr>
            <a:xfrm rot="16200000">
              <a:off x="2816233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3668" y="3023830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2" name="Right Brace 11"/>
            <p:cNvSpPr/>
            <p:nvPr/>
          </p:nvSpPr>
          <p:spPr>
            <a:xfrm rot="16200000">
              <a:off x="4038602" y="2903233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76037" y="3033353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 rot="16200000">
              <a:off x="5260992" y="2903231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8427" y="3033351"/>
              <a:ext cx="753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 bits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014833" y="3876080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00010010000111110000000000000001  </a:t>
            </a:r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+mj-lt"/>
                <a:cs typeface="Courier New" pitchFamily="49" charset="0"/>
                <a:sym typeface="Wingdings" pitchFamily="2" charset="2"/>
              </a:rPr>
              <a:t> 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14578" y="3914180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527422" y="391581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49812" y="392534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510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Prefixes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Addresses are allocated </a:t>
            </a:r>
            <a:r>
              <a:rPr lang="en-US" sz="2800" dirty="0" smtClean="0"/>
              <a:t>in </a:t>
            </a:r>
            <a:r>
              <a:rPr lang="en-US" sz="2800" dirty="0"/>
              <a:t>blocks called </a:t>
            </a:r>
            <a:r>
              <a:rPr lang="en-US" sz="2800" u="sng" dirty="0"/>
              <a:t>prefixes</a:t>
            </a:r>
          </a:p>
          <a:p>
            <a:pPr lvl="1"/>
            <a:r>
              <a:rPr lang="en-US" sz="2400" dirty="0" smtClean="0"/>
              <a:t>Addresses in an L-bit prefix have the same top L bits</a:t>
            </a:r>
          </a:p>
          <a:p>
            <a:pPr lvl="1"/>
            <a:r>
              <a:rPr lang="en-US" sz="2400" dirty="0" smtClean="0"/>
              <a:t>There are 2</a:t>
            </a:r>
            <a:r>
              <a:rPr lang="en-US" sz="2400" baseline="30000" dirty="0" smtClean="0"/>
              <a:t>32-L</a:t>
            </a:r>
            <a:r>
              <a:rPr lang="en-US" sz="2400" dirty="0" smtClean="0"/>
              <a:t> addresses aligned on 2</a:t>
            </a:r>
            <a:r>
              <a:rPr lang="en-US" sz="2400" baseline="30000" dirty="0" smtClean="0"/>
              <a:t>32-L</a:t>
            </a:r>
            <a:r>
              <a:rPr lang="en-US" sz="2400" dirty="0" smtClean="0"/>
              <a:t> boundary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124" b="9190"/>
          <a:stretch/>
        </p:blipFill>
        <p:spPr bwMode="auto">
          <a:xfrm>
            <a:off x="1343023" y="2628900"/>
            <a:ext cx="5976627" cy="17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546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Prefixes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Written in “IP address/length” notation</a:t>
            </a:r>
          </a:p>
          <a:p>
            <a:pPr lvl="1"/>
            <a:r>
              <a:rPr lang="en-US" sz="2400" dirty="0" smtClean="0"/>
              <a:t>Address is lowest address in the prefix, length is prefix bits</a:t>
            </a:r>
          </a:p>
          <a:p>
            <a:pPr lvl="1"/>
            <a:r>
              <a:rPr lang="en-US" sz="2400" dirty="0" smtClean="0"/>
              <a:t>E.g., 128.13.0.0/16 is 128.13.0.0 to 128.13.255.255</a:t>
            </a:r>
          </a:p>
          <a:p>
            <a:pPr lvl="1"/>
            <a:r>
              <a:rPr lang="en-US" sz="2400" dirty="0" smtClean="0"/>
              <a:t>So a /24 (“slash 24”) is 256 addresses, and a /32 is one address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7623" y="3219450"/>
            <a:ext cx="5820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000100100001111100000000xxxxxxxx </a:t>
            </a:r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2548" y="4019548"/>
            <a:ext cx="2743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128.13.0.0/16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105028" y="3285530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17872" y="328716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540262" y="329669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105028" y="4038005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317872" y="4039642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40262" y="4049167"/>
            <a:ext cx="0" cy="423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800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Classful</a:t>
            </a:r>
            <a:r>
              <a:rPr lang="en-US" dirty="0" smtClean="0"/>
              <a:t> IP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Originally, IP addresses came in fixed size blocks with the class/size encoded in the high-order bits</a:t>
            </a:r>
          </a:p>
          <a:p>
            <a:pPr lvl="1"/>
            <a:r>
              <a:rPr lang="en-US" sz="2400" dirty="0" smtClean="0"/>
              <a:t>They still do, but the classes are now ignored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726027" y="2483658"/>
            <a:ext cx="7760748" cy="2108803"/>
            <a:chOff x="1002252" y="2560256"/>
            <a:chExt cx="7760748" cy="2108803"/>
          </a:xfrm>
        </p:grpSpPr>
        <p:grpSp>
          <p:nvGrpSpPr>
            <p:cNvPr id="30" name="Group 29"/>
            <p:cNvGrpSpPr/>
            <p:nvPr/>
          </p:nvGrpSpPr>
          <p:grpSpPr>
            <a:xfrm>
              <a:off x="1002252" y="2560256"/>
              <a:ext cx="5579522" cy="1745043"/>
              <a:chOff x="1002252" y="2836481"/>
              <a:chExt cx="5579522" cy="17450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108858" y="3267075"/>
                <a:ext cx="1415772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08857" y="3699985"/>
                <a:ext cx="2577317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08857" y="4152900"/>
                <a:ext cx="3701268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08858" y="3104196"/>
                <a:ext cx="141577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>
                    <a:latin typeface="Courier New" pitchFamily="49" charset="0"/>
                    <a:cs typeface="Courier New" pitchFamily="49" charset="0"/>
                  </a:rPr>
                  <a:t>0</a:t>
                </a: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10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Courier New" pitchFamily="49" charset="0"/>
                    <a:cs typeface="Courier New" pitchFamily="49" charset="0"/>
                  </a:rPr>
                  <a:t>110     </a:t>
                </a:r>
                <a:endParaRPr lang="en-US" sz="2000" b="1" dirty="0">
                  <a:latin typeface="+mj-lt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524629" y="3267075"/>
                <a:ext cx="3352296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686174" y="3699985"/>
                <a:ext cx="2190751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10126" y="4157185"/>
                <a:ext cx="1066800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24629" y="3085146"/>
                <a:ext cx="0" cy="5057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108857" y="3113721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880882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814083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90132" y="3122291"/>
                <a:ext cx="0" cy="8824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02252" y="2836481"/>
                <a:ext cx="213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59086" y="2836481"/>
                <a:ext cx="6620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16</a:t>
                </a:r>
                <a:endParaRPr lang="en-US" sz="2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6046" y="2836481"/>
                <a:ext cx="8360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24</a:t>
                </a:r>
                <a:endParaRPr lang="en-US" sz="2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620007" y="2836481"/>
                <a:ext cx="9617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32 bits</a:t>
                </a:r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3583" y="2836481"/>
                <a:ext cx="6620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8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148515" y="2906020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A, 2</a:t>
              </a:r>
              <a:r>
                <a:rPr lang="en-US" sz="2800" baseline="30000" dirty="0" smtClean="0"/>
                <a:t>24</a:t>
              </a:r>
              <a:r>
                <a:rPr lang="en-US" sz="2000" dirty="0" smtClean="0"/>
                <a:t> addresses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48515" y="3323240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B, 2</a:t>
              </a:r>
              <a:r>
                <a:rPr lang="en-US" sz="2800" baseline="30000" dirty="0" smtClean="0"/>
                <a:t>16</a:t>
              </a:r>
              <a:r>
                <a:rPr lang="en-US" sz="2000" dirty="0" smtClean="0"/>
                <a:t> addresses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48514" y="3791785"/>
              <a:ext cx="26144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Class C, 2</a:t>
              </a:r>
              <a:r>
                <a:rPr lang="en-US" sz="2800" baseline="30000" dirty="0"/>
                <a:t>8</a:t>
              </a:r>
              <a:r>
                <a:rPr lang="en-US" sz="2000" dirty="0" smtClean="0"/>
                <a:t>   addresses</a:t>
              </a:r>
              <a:endParaRPr lang="en-US" sz="20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573808" y="4154880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615311" y="4324349"/>
              <a:ext cx="1916999" cy="34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Network portion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5332709" y="4154880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584591" y="4324349"/>
              <a:ext cx="1496243" cy="34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Host portion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32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Don’t scale to large networks</a:t>
            </a:r>
          </a:p>
          <a:p>
            <a:pPr lvl="1"/>
            <a:r>
              <a:rPr lang="en-US" sz="2400" dirty="0" smtClean="0"/>
              <a:t>Blow up of routing table, broadcast</a:t>
            </a:r>
          </a:p>
          <a:p>
            <a:pPr lvl="1"/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29450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1501896" y="2495550"/>
            <a:ext cx="3750684" cy="304800"/>
          </a:xfrm>
          <a:prstGeom prst="wedgeRoundRectCallout">
            <a:avLst>
              <a:gd name="adj1" fmla="val -17591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Table for all destinations in the world!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457200" y="3943350"/>
            <a:ext cx="4675524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Broadcast new destinations to the whole world!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692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All addresses on one network belong to the same prefix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Node uses a table that lists the next hop for prefixes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310029" y="3729201"/>
            <a:ext cx="3051828" cy="830299"/>
            <a:chOff x="797598" y="3581951"/>
            <a:chExt cx="3051828" cy="830299"/>
          </a:xfrm>
        </p:grpSpPr>
        <p:grpSp>
          <p:nvGrpSpPr>
            <p:cNvPr id="7" name="Group 6"/>
            <p:cNvGrpSpPr/>
            <p:nvPr/>
          </p:nvGrpSpPr>
          <p:grpSpPr>
            <a:xfrm>
              <a:off x="797598" y="3630514"/>
              <a:ext cx="3051828" cy="727098"/>
              <a:chOff x="988750" y="3097445"/>
              <a:chExt cx="3870326" cy="9221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1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5" name="Straight Connector 14"/>
                <p:cNvCxnSpPr>
                  <a:stCxn id="13" idx="3"/>
                  <a:endCxn id="17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9" idx="3"/>
                  <a:endCxn id="14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1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9" name="Straight Connector 18"/>
                <p:cNvCxnSpPr>
                  <a:stCxn id="21" idx="3"/>
                  <a:endCxn id="13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8" idx="3"/>
                  <a:endCxn id="9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9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366321" y="3586631"/>
              <a:ext cx="28148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D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1219" y="4042649"/>
              <a:ext cx="255839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4824" y="4079851"/>
              <a:ext cx="259045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4824" y="3581951"/>
              <a:ext cx="27026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 dirty="0" smtClean="0"/>
                <a:t>A</a:t>
              </a:r>
              <a:endParaRPr lang="en-US" sz="2400" dirty="0"/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2309634" y="2654500"/>
            <a:ext cx="2847974" cy="890560"/>
          </a:xfrm>
          <a:prstGeom prst="wedgeRoundRectCallout">
            <a:avLst>
              <a:gd name="adj1" fmla="val 36402"/>
              <a:gd name="adj2" fmla="val 76023"/>
              <a:gd name="adj3" fmla="val 16667"/>
            </a:avLst>
          </a:prstGeom>
          <a:solidFill>
            <a:srgbClr val="FFEFF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68162"/>
              </p:ext>
            </p:extLst>
          </p:nvPr>
        </p:nvGraphicFramePr>
        <p:xfrm>
          <a:off x="2042934" y="2493734"/>
          <a:ext cx="3114674" cy="105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77"/>
                <a:gridCol w="1271497"/>
              </a:tblGrid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17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Matching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Prefixes in the table might overlap!</a:t>
            </a:r>
          </a:p>
          <a:p>
            <a:pPr lvl="1"/>
            <a:r>
              <a:rPr lang="en-US" sz="2400" dirty="0" smtClean="0"/>
              <a:t>Combines hierarchy with flexibility</a:t>
            </a:r>
          </a:p>
          <a:p>
            <a:pPr lvl="4"/>
            <a:endParaRPr lang="en-US" sz="1600" dirty="0" smtClean="0"/>
          </a:p>
          <a:p>
            <a:r>
              <a:rPr lang="en-US" sz="2800" u="sng" dirty="0" smtClean="0"/>
              <a:t>Longest matching prefix</a:t>
            </a:r>
            <a:r>
              <a:rPr lang="en-US" sz="2800" dirty="0" smtClean="0"/>
              <a:t> forwarding rule:</a:t>
            </a:r>
          </a:p>
          <a:p>
            <a:pPr lvl="1"/>
            <a:r>
              <a:rPr lang="en-US" sz="2400" dirty="0" smtClean="0"/>
              <a:t>For each packet, find the longest prefix that contains the destination address, i.e., the most specific entry</a:t>
            </a:r>
          </a:p>
          <a:p>
            <a:pPr lvl="1"/>
            <a:r>
              <a:rPr lang="en-US" sz="2400" dirty="0" smtClean="0"/>
              <a:t>Forward the packet to the next hop router for that prefix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695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Matching Prefix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818923"/>
              </p:ext>
            </p:extLst>
          </p:nvPr>
        </p:nvGraphicFramePr>
        <p:xfrm>
          <a:off x="904875" y="1752600"/>
          <a:ext cx="3114674" cy="105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77"/>
                <a:gridCol w="1271497"/>
              </a:tblGrid>
              <a:tr h="345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346097" y="1361301"/>
            <a:ext cx="2758884" cy="2973348"/>
            <a:chOff x="5172076" y="1370826"/>
            <a:chExt cx="2758884" cy="2973348"/>
          </a:xfrm>
        </p:grpSpPr>
        <p:sp>
          <p:nvSpPr>
            <p:cNvPr id="7" name="Rectangle 6"/>
            <p:cNvSpPr/>
            <p:nvPr/>
          </p:nvSpPr>
          <p:spPr>
            <a:xfrm>
              <a:off x="5172076" y="1647825"/>
              <a:ext cx="1619250" cy="23812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4648" y="4048125"/>
              <a:ext cx="117692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dirty="0" smtClean="0"/>
                <a:t>192.24.0.0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285" y="1370826"/>
              <a:ext cx="152798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dirty="0" smtClean="0"/>
                <a:t>192.24.63.255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27464" y="1868695"/>
              <a:ext cx="50847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dirty="0" smtClean="0"/>
                <a:t>/19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2076" y="2486025"/>
              <a:ext cx="2619374" cy="600075"/>
            </a:xfrm>
            <a:prstGeom prst="rect">
              <a:avLst/>
            </a:prstGeom>
            <a:solidFill>
              <a:srgbClr val="FFDD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90401" y="2624435"/>
              <a:ext cx="508473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dirty="0" smtClean="0"/>
                <a:t>/22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46097" y="2947600"/>
              <a:ext cx="110927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192.24.12.0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40849" y="2347525"/>
              <a:ext cx="134331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192.24.15.255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351310" y="3412867"/>
              <a:ext cx="0" cy="5429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790711" y="3974842"/>
              <a:ext cx="1140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IP address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4019549" y="1638301"/>
            <a:ext cx="1326548" cy="1142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19549" y="2776537"/>
            <a:ext cx="1326548" cy="124301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050" y="3259305"/>
            <a:ext cx="228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192.24.6.0      </a:t>
            </a:r>
            <a:r>
              <a:rPr lang="en-US" sz="2400" dirty="0" smtClean="0">
                <a:sym typeface="Wingdings" pitchFamily="2" charset="2"/>
              </a:rPr>
              <a:t> </a:t>
            </a:r>
          </a:p>
          <a:p>
            <a:r>
              <a:rPr lang="en-US" sz="2400" dirty="0">
                <a:sym typeface="Wingdings" pitchFamily="2" charset="2"/>
              </a:rPr>
              <a:t>192.24.14.32  </a:t>
            </a:r>
            <a:r>
              <a:rPr lang="en-US" sz="2400" dirty="0" smtClean="0">
                <a:sym typeface="Wingdings" pitchFamily="2" charset="2"/>
              </a:rPr>
              <a:t></a:t>
            </a:r>
          </a:p>
          <a:p>
            <a:r>
              <a:rPr lang="en-US" sz="2400" dirty="0" smtClean="0">
                <a:sym typeface="Wingdings" pitchFamily="2" charset="2"/>
              </a:rPr>
              <a:t>192.24.54.0    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7239000" y="2020752"/>
            <a:ext cx="179658" cy="45574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39000" y="1360557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More </a:t>
            </a:r>
          </a:p>
          <a:p>
            <a:pPr algn="ctr"/>
            <a:r>
              <a:rPr lang="en-US" sz="2000" dirty="0" smtClean="0"/>
              <a:t>specific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4296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Host/Router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Internet:</a:t>
            </a:r>
          </a:p>
          <a:p>
            <a:pPr lvl="1"/>
            <a:r>
              <a:rPr lang="en-US" sz="2400" dirty="0" smtClean="0"/>
              <a:t>Routers do the routing, know which way to all destinations</a:t>
            </a:r>
          </a:p>
          <a:p>
            <a:pPr lvl="1"/>
            <a:r>
              <a:rPr lang="en-US" sz="2400" dirty="0" smtClean="0"/>
              <a:t>Hosts send remote traffic (out of prefix) to nearest router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280292" y="2797074"/>
            <a:ext cx="6231281" cy="1630557"/>
            <a:chOff x="1280292" y="2597049"/>
            <a:chExt cx="6231281" cy="1630557"/>
          </a:xfrm>
        </p:grpSpPr>
        <p:cxnSp>
          <p:nvCxnSpPr>
            <p:cNvPr id="6" name="Straight Connector 5"/>
            <p:cNvCxnSpPr>
              <a:stCxn id="8" idx="3"/>
              <a:endCxn id="9" idx="1"/>
            </p:cNvCxnSpPr>
            <p:nvPr/>
          </p:nvCxnSpPr>
          <p:spPr>
            <a:xfrm flipV="1">
              <a:off x="3494854" y="3849719"/>
              <a:ext cx="1291300" cy="72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9" idx="3"/>
            </p:cNvCxnSpPr>
            <p:nvPr/>
          </p:nvCxnSpPr>
          <p:spPr>
            <a:xfrm flipV="1">
              <a:off x="5714841" y="3842465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8624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6154" y="3580638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ounded Rectangular Callout 12"/>
            <p:cNvSpPr/>
            <p:nvPr/>
          </p:nvSpPr>
          <p:spPr>
            <a:xfrm>
              <a:off x="5250497" y="2597502"/>
              <a:ext cx="2261076" cy="698129"/>
            </a:xfrm>
            <a:prstGeom prst="wedgeRoundRectCallout">
              <a:avLst>
                <a:gd name="adj1" fmla="val -37466"/>
                <a:gd name="adj2" fmla="val 9413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It’s my job to know which way to go …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280292" y="2597049"/>
              <a:ext cx="2373656" cy="753415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Not for my network? Send it to the router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7343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Forwarding Table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 using longest matching prefix</a:t>
            </a:r>
          </a:p>
          <a:p>
            <a:pPr lvl="1"/>
            <a:r>
              <a:rPr lang="en-US" sz="2400" dirty="0" smtClean="0"/>
              <a:t>0.0.0.0/0 is a default route that catches all IP addresses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814398"/>
              </p:ext>
            </p:extLst>
          </p:nvPr>
        </p:nvGraphicFramePr>
        <p:xfrm>
          <a:off x="933450" y="2581275"/>
          <a:ext cx="3886199" cy="103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054"/>
                <a:gridCol w="1997145"/>
              </a:tblGrid>
              <a:tr h="3262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My network prefix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 to that 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0.0.0.0/0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Send to my router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299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of Longest Matching Prefix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 provide default behavior,       with less specifics</a:t>
            </a:r>
          </a:p>
          <a:p>
            <a:pPr lvl="1"/>
            <a:r>
              <a:rPr lang="en-US" dirty="0" smtClean="0"/>
              <a:t>To send traffic going outside an organization to a border router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Can special case behavior, with   more specifics</a:t>
            </a:r>
          </a:p>
          <a:p>
            <a:pPr lvl="1"/>
            <a:r>
              <a:rPr lang="en-US" dirty="0" smtClean="0"/>
              <a:t>For performance, economics,   security,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0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Performance of Longest Matching Prefix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hierarchy for a compact table</a:t>
            </a:r>
          </a:p>
          <a:p>
            <a:pPr lvl="1"/>
            <a:r>
              <a:rPr lang="en-US" sz="2400" dirty="0" smtClean="0"/>
              <a:t>Relies on use of large prefixes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Lookup more complex than table</a:t>
            </a:r>
          </a:p>
          <a:p>
            <a:pPr lvl="1"/>
            <a:r>
              <a:rPr lang="en-US" sz="2400" dirty="0" smtClean="0"/>
              <a:t>Used to be a concern for fast routers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ot an issue in practice these days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2217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Filling in the gaps we need to make for IP forwarding work in practice</a:t>
            </a:r>
          </a:p>
          <a:p>
            <a:pPr lvl="1"/>
            <a:r>
              <a:rPr lang="en-US" sz="2400" dirty="0" smtClean="0"/>
              <a:t>Getting IP addresses (DHCP)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sz="2400" dirty="0" smtClean="0"/>
              <a:t>Mapping IP to link addresses (ARP)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</p:txBody>
      </p:sp>
      <p:grpSp>
        <p:nvGrpSpPr>
          <p:cNvPr id="56" name="Group 55"/>
          <p:cNvGrpSpPr/>
          <p:nvPr/>
        </p:nvGrpSpPr>
        <p:grpSpPr>
          <a:xfrm>
            <a:off x="642179" y="3071813"/>
            <a:ext cx="4649717" cy="1325890"/>
            <a:chOff x="1918466" y="2844566"/>
            <a:chExt cx="4649717" cy="1325890"/>
          </a:xfrm>
        </p:grpSpPr>
        <p:cxnSp>
          <p:nvCxnSpPr>
            <p:cNvPr id="57" name="Straight Connector 56"/>
            <p:cNvCxnSpPr>
              <a:endCxn id="60" idx="1"/>
            </p:cNvCxnSpPr>
            <p:nvPr/>
          </p:nvCxnSpPr>
          <p:spPr>
            <a:xfrm>
              <a:off x="3494854" y="3849719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0" idx="3"/>
            </p:cNvCxnSpPr>
            <p:nvPr/>
          </p:nvCxnSpPr>
          <p:spPr>
            <a:xfrm flipV="1">
              <a:off x="5181441" y="3842465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80638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ounded Rectangular Callout 60"/>
            <p:cNvSpPr/>
            <p:nvPr/>
          </p:nvSpPr>
          <p:spPr>
            <a:xfrm>
              <a:off x="4669472" y="2844566"/>
              <a:ext cx="1898711" cy="660500"/>
            </a:xfrm>
            <a:prstGeom prst="wedgeRoundRectCallout">
              <a:avLst>
                <a:gd name="adj1" fmla="val -37466"/>
                <a:gd name="adj2" fmla="val 9413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What link layer address do I use?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my IP?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593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IP Addresses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</a:t>
            </a:r>
          </a:p>
          <a:p>
            <a:pPr lvl="1"/>
            <a:r>
              <a:rPr lang="en-US" sz="2400" dirty="0" smtClean="0"/>
              <a:t>A node wakes up for the first time …</a:t>
            </a:r>
          </a:p>
          <a:p>
            <a:pPr lvl="1"/>
            <a:r>
              <a:rPr lang="en-US" sz="2400" dirty="0" smtClean="0"/>
              <a:t>What is its IP address? What’s the IP address of its router? Etc.</a:t>
            </a:r>
          </a:p>
          <a:p>
            <a:pPr lvl="1"/>
            <a:r>
              <a:rPr lang="en-US" sz="2400" dirty="0" smtClean="0"/>
              <a:t>At least Ethernet address is on NIC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1609541" y="3388639"/>
            <a:ext cx="2649969" cy="1240511"/>
            <a:chOff x="1399991" y="3245236"/>
            <a:chExt cx="2649969" cy="12405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92060" y="4165010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7660" y="3744384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ular Callout 7"/>
            <p:cNvSpPr/>
            <p:nvPr/>
          </p:nvSpPr>
          <p:spPr>
            <a:xfrm>
              <a:off x="1399991" y="3245236"/>
              <a:ext cx="1955338" cy="403898"/>
            </a:xfrm>
            <a:prstGeom prst="wedgeRoundRectCallout">
              <a:avLst>
                <a:gd name="adj1" fmla="val 21761"/>
                <a:gd name="adj2" fmla="val 11945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Hey, where am I?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883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IP Addresses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Manual configuration (old days)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sz="2400" dirty="0" smtClean="0"/>
              <a:t>Can’t be factory set, depends on use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A protocol for automatically configuring addresses (DHCP)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Shifts burden from users to IT folk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923925" y="3300317"/>
            <a:ext cx="3971925" cy="1192636"/>
            <a:chOff x="1918466" y="2898941"/>
            <a:chExt cx="4234621" cy="1271515"/>
          </a:xfrm>
        </p:grpSpPr>
        <p:cxnSp>
          <p:nvCxnSpPr>
            <p:cNvPr id="15" name="Straight Connector 14"/>
            <p:cNvCxnSpPr>
              <a:endCxn id="18" idx="1"/>
            </p:cNvCxnSpPr>
            <p:nvPr/>
          </p:nvCxnSpPr>
          <p:spPr>
            <a:xfrm>
              <a:off x="3494854" y="3859244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8" idx="3"/>
            </p:cNvCxnSpPr>
            <p:nvPr/>
          </p:nvCxnSpPr>
          <p:spPr>
            <a:xfrm flipV="1">
              <a:off x="5181441" y="3851990"/>
              <a:ext cx="666846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90163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ounded Rectangular Callout 18"/>
            <p:cNvSpPr/>
            <p:nvPr/>
          </p:nvSpPr>
          <p:spPr>
            <a:xfrm>
              <a:off x="4669472" y="2996115"/>
              <a:ext cx="1483615" cy="404176"/>
            </a:xfrm>
            <a:prstGeom prst="wedgeRoundRectCallout">
              <a:avLst>
                <a:gd name="adj1" fmla="val -34898"/>
                <a:gd name="adj2" fmla="val 11298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Use A.B.C.D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What’s my IP?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976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Don’t work across more than one link layer technology</a:t>
            </a:r>
          </a:p>
          <a:p>
            <a:pPr lvl="1"/>
            <a:r>
              <a:rPr lang="en-US" sz="2400" dirty="0" smtClean="0"/>
              <a:t>Hosts on Ethernet + 3G + 802.11 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93527" y="3380532"/>
            <a:ext cx="3001963" cy="715218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73410" y="2800350"/>
            <a:ext cx="2457522" cy="1565241"/>
            <a:chOff x="2376763" y="2545744"/>
            <a:chExt cx="3119884" cy="1987114"/>
          </a:xfrm>
        </p:grpSpPr>
        <p:pic>
          <p:nvPicPr>
            <p:cNvPr id="22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63" y="3513123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83" y="2859971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ounded Rectangular Callout 27"/>
            <p:cNvSpPr/>
            <p:nvPr/>
          </p:nvSpPr>
          <p:spPr>
            <a:xfrm>
              <a:off x="3293347" y="2545744"/>
              <a:ext cx="2203300" cy="381000"/>
            </a:xfrm>
            <a:prstGeom prst="wedgeRoundRectCallout">
              <a:avLst>
                <a:gd name="adj1" fmla="val -55622"/>
                <a:gd name="adj2" fmla="val 11634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Can we play too?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ounded Rectangular Callout 28"/>
          <p:cNvSpPr/>
          <p:nvPr/>
        </p:nvSpPr>
        <p:spPr>
          <a:xfrm>
            <a:off x="3454146" y="2805038"/>
            <a:ext cx="965454" cy="300112"/>
          </a:xfrm>
          <a:prstGeom prst="wedgeRoundRectCallout">
            <a:avLst>
              <a:gd name="adj1" fmla="val -29827"/>
              <a:gd name="adj2" fmla="val 14491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 away!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DHCP (Dynamic Host Configuration Protocol), from 1993, widely used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It leases IP address to nodes</a:t>
            </a:r>
            <a:endParaRPr lang="en-US" sz="2800" dirty="0"/>
          </a:p>
          <a:p>
            <a:r>
              <a:rPr lang="en-US" sz="2800" dirty="0" smtClean="0"/>
              <a:t>Provides other parameters too</a:t>
            </a:r>
          </a:p>
          <a:p>
            <a:pPr lvl="1"/>
            <a:r>
              <a:rPr lang="en-US" sz="2400" dirty="0" smtClean="0"/>
              <a:t>Network prefix</a:t>
            </a:r>
          </a:p>
          <a:p>
            <a:pPr lvl="1"/>
            <a:r>
              <a:rPr lang="en-US" sz="2400" dirty="0" smtClean="0"/>
              <a:t>Address of local router</a:t>
            </a:r>
          </a:p>
          <a:p>
            <a:pPr lvl="1"/>
            <a:r>
              <a:rPr lang="en-US" sz="2400" dirty="0" smtClean="0"/>
              <a:t>DNS server, time server, etc.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71370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Protocol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DHCP is a client-server application</a:t>
            </a:r>
          </a:p>
          <a:p>
            <a:pPr lvl="1"/>
            <a:r>
              <a:rPr lang="en-US" sz="2400" dirty="0" smtClean="0"/>
              <a:t>Uses UDP ports 67, 68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7566" y="2318558"/>
            <a:ext cx="1833786" cy="1836768"/>
            <a:chOff x="1981200" y="2038350"/>
            <a:chExt cx="1466850" cy="1558985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81200" y="2038350"/>
              <a:ext cx="1447800" cy="1539876"/>
              <a:chOff x="2857500" y="2343150"/>
              <a:chExt cx="1447800" cy="1539876"/>
            </a:xfrm>
            <a:grpFill/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2857500" y="3502026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3139762" y="3502026"/>
                <a:ext cx="875107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3390149" y="3127375"/>
                <a:ext cx="381836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3237629" y="2740025"/>
                <a:ext cx="639919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3171905" y="2343150"/>
                <a:ext cx="771365" cy="4001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DHCP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4277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Addressing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Bootstrap issue:</a:t>
            </a:r>
          </a:p>
          <a:p>
            <a:pPr lvl="1"/>
            <a:r>
              <a:rPr lang="en-US" dirty="0" smtClean="0"/>
              <a:t>How does node send a message to DHCP server before it is configured?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Answer:</a:t>
            </a:r>
          </a:p>
          <a:p>
            <a:pPr lvl="1"/>
            <a:r>
              <a:rPr lang="en-US" dirty="0" smtClean="0"/>
              <a:t>Node sends </a:t>
            </a:r>
            <a:r>
              <a:rPr lang="en-US" u="sng" dirty="0" smtClean="0"/>
              <a:t>broadcast</a:t>
            </a:r>
            <a:r>
              <a:rPr lang="en-US" dirty="0" smtClean="0"/>
              <a:t> messages that delivered to all nodes on the network</a:t>
            </a:r>
          </a:p>
          <a:p>
            <a:pPr lvl="1"/>
            <a:r>
              <a:rPr lang="en-US" u="sng" dirty="0" smtClean="0"/>
              <a:t>Broadcast address </a:t>
            </a:r>
            <a:r>
              <a:rPr lang="en-US" dirty="0" smtClean="0"/>
              <a:t>is all 1s</a:t>
            </a:r>
          </a:p>
          <a:p>
            <a:pPr lvl="1"/>
            <a:r>
              <a:rPr lang="en-US" dirty="0" smtClean="0"/>
              <a:t>IP (32 bit): 255.255.255.255</a:t>
            </a:r>
          </a:p>
          <a:p>
            <a:pPr lvl="1"/>
            <a:r>
              <a:rPr lang="en-US" dirty="0" smtClean="0"/>
              <a:t>Ethernet (48 bit): </a:t>
            </a:r>
            <a:r>
              <a:rPr lang="en-US" dirty="0" err="1" smtClean="0"/>
              <a:t>ff:ff:ff:ff:ff:ff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8456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Messages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3204" y="1237744"/>
            <a:ext cx="85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1654342" y="1462776"/>
            <a:ext cx="1737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68" y="1360102"/>
            <a:ext cx="534400" cy="2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ight Brace 30"/>
          <p:cNvSpPr/>
          <p:nvPr/>
        </p:nvSpPr>
        <p:spPr>
          <a:xfrm rot="5400000" flipV="1">
            <a:off x="2469434" y="253260"/>
            <a:ext cx="193511" cy="3017828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14903" y="1754203"/>
            <a:ext cx="1045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One link</a:t>
            </a:r>
          </a:p>
        </p:txBody>
      </p:sp>
    </p:spTree>
    <p:extLst>
      <p:ext uri="{BB962C8B-B14F-4D97-AF65-F5344CB8AC3E}">
        <p14:creationId xmlns:p14="http://schemas.microsoft.com/office/powerpoint/2010/main" val="41015178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Messages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3204" y="1237744"/>
            <a:ext cx="85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309762" y="1639424"/>
            <a:ext cx="2439564" cy="2773802"/>
            <a:chOff x="1576358" y="1757552"/>
            <a:chExt cx="2081582" cy="236677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00200" y="2034222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031181" y="1781932"/>
              <a:ext cx="1195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discover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1757552"/>
              <a:ext cx="2057740" cy="2366774"/>
              <a:chOff x="1600200" y="1767522"/>
              <a:chExt cx="2057740" cy="271858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600200" y="1817491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57940" y="1767522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>
              <a:off x="1600200" y="3101829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75041" y="2849540"/>
              <a:ext cx="11080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request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600199" y="258290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14534" y="2332055"/>
              <a:ext cx="8290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smtClean="0"/>
                <a:t>offer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576358" y="370114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12617" y="3434041"/>
              <a:ext cx="5852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cap="small" dirty="0" err="1" smtClean="0"/>
                <a:t>ack</a:t>
              </a:r>
              <a:endParaRPr lang="en-US" sz="2400" cap="small" dirty="0" smtClean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H="1">
            <a:off x="3244225" y="2053793"/>
            <a:ext cx="695158" cy="11943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02807" y="1899905"/>
            <a:ext cx="10328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Broadcast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06409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Messages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renew an existing lease, an abbreviated sequence is used:</a:t>
            </a:r>
          </a:p>
          <a:p>
            <a:pPr lvl="1"/>
            <a:r>
              <a:rPr lang="en-US" sz="2400" cap="small" dirty="0"/>
              <a:t>r</a:t>
            </a:r>
            <a:r>
              <a:rPr lang="en-US" sz="2400" cap="small" dirty="0" smtClean="0"/>
              <a:t>equest</a:t>
            </a:r>
            <a:r>
              <a:rPr lang="en-US" sz="2400" dirty="0" smtClean="0"/>
              <a:t>, followed by </a:t>
            </a:r>
            <a:r>
              <a:rPr lang="en-US" sz="2400" cap="small" dirty="0" err="1" smtClean="0"/>
              <a:t>ack</a:t>
            </a:r>
            <a:endParaRPr lang="en-US" sz="2400" cap="small" dirty="0" smtClean="0"/>
          </a:p>
          <a:p>
            <a:pPr lvl="4"/>
            <a:endParaRPr lang="en-US" sz="1600" cap="small" dirty="0" smtClean="0"/>
          </a:p>
          <a:p>
            <a:r>
              <a:rPr lang="en-US" sz="2800" dirty="0" smtClean="0"/>
              <a:t>Protocol also supports replicated servers for reliability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55450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 IP Packet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node needs Link layer addresses to send a frame over the local link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does it get the destination link address from a destination IP address?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65054" y="3115131"/>
            <a:ext cx="3318291" cy="1240511"/>
            <a:chOff x="2349084" y="3388639"/>
            <a:chExt cx="3318291" cy="1240511"/>
          </a:xfrm>
        </p:grpSpPr>
        <p:grpSp>
          <p:nvGrpSpPr>
            <p:cNvPr id="9" name="Group 8"/>
            <p:cNvGrpSpPr/>
            <p:nvPr/>
          </p:nvGrpSpPr>
          <p:grpSpPr>
            <a:xfrm>
              <a:off x="2349084" y="3388639"/>
              <a:ext cx="1910426" cy="1240511"/>
              <a:chOff x="2139534" y="3245236"/>
              <a:chExt cx="1910426" cy="1240511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292060" y="4165010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7660" y="3744384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ounded Rectangular Callout 7"/>
              <p:cNvSpPr/>
              <p:nvPr/>
            </p:nvSpPr>
            <p:spPr>
              <a:xfrm>
                <a:off x="2139534" y="3245236"/>
                <a:ext cx="977669" cy="403898"/>
              </a:xfrm>
              <a:prstGeom prst="wedgeRoundRectCallout">
                <a:avLst>
                  <a:gd name="adj1" fmla="val 21761"/>
                  <a:gd name="adj2" fmla="val 119456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Uh oh …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9510" y="4034654"/>
              <a:ext cx="871076" cy="504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ounded Rectangular Callout 10"/>
            <p:cNvSpPr/>
            <p:nvPr/>
          </p:nvSpPr>
          <p:spPr>
            <a:xfrm>
              <a:off x="3878510" y="3403909"/>
              <a:ext cx="1788865" cy="379103"/>
            </a:xfrm>
            <a:prstGeom prst="wedgeRoundRectCallout">
              <a:avLst>
                <a:gd name="adj1" fmla="val -7743"/>
                <a:gd name="adj2" fmla="val 12303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 smtClean="0">
                  <a:solidFill>
                    <a:schemeClr val="tx1"/>
                  </a:solidFill>
                </a:rPr>
                <a:t>My IP is 1.2.3.4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7884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ARP (Address Resolution Protocol)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 uses to map a local IP address to its Link layer addresses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28622" y="2199518"/>
            <a:ext cx="5172077" cy="1843621"/>
            <a:chOff x="1314448" y="2371914"/>
            <a:chExt cx="5848352" cy="2373433"/>
          </a:xfrm>
        </p:grpSpPr>
        <p:sp>
          <p:nvSpPr>
            <p:cNvPr id="6" name="Rectangle 5"/>
            <p:cNvSpPr/>
            <p:nvPr/>
          </p:nvSpPr>
          <p:spPr>
            <a:xfrm>
              <a:off x="13144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Source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Ethernet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200400"/>
              <a:ext cx="1123950" cy="5905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err="1" smtClean="0">
                  <a:solidFill>
                    <a:schemeClr val="tx1"/>
                  </a:solidFill>
                </a:rPr>
                <a:t>Dest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Ethernet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23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Source 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8630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err="1" smtClean="0">
                  <a:solidFill>
                    <a:schemeClr val="tx1"/>
                  </a:solidFill>
                </a:rPr>
                <a:t>Dest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10250" y="3200400"/>
              <a:ext cx="13525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dirty="0" smtClean="0">
                  <a:solidFill>
                    <a:schemeClr val="tx1"/>
                  </a:solidFill>
                </a:rPr>
                <a:t>Payload 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ight Brace 10"/>
            <p:cNvSpPr/>
            <p:nvPr/>
          </p:nvSpPr>
          <p:spPr>
            <a:xfrm rot="16200000">
              <a:off x="2295936" y="1856962"/>
              <a:ext cx="284926" cy="2247902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44114" y="2371914"/>
              <a:ext cx="1169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Link layer</a:t>
              </a:r>
            </a:p>
          </p:txBody>
        </p:sp>
        <p:cxnSp>
          <p:nvCxnSpPr>
            <p:cNvPr id="15" name="Straight Arrow Connector 14"/>
            <p:cNvCxnSpPr>
              <a:endCxn id="8" idx="2"/>
            </p:cNvCxnSpPr>
            <p:nvPr/>
          </p:nvCxnSpPr>
          <p:spPr>
            <a:xfrm flipV="1">
              <a:off x="41243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688213" y="3984594"/>
              <a:ext cx="872225" cy="760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DHCP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8764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464384" y="3984596"/>
              <a:ext cx="824082" cy="760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From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NIC</a:t>
              </a: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 flipH="1" flipV="1">
            <a:off x="1909950" y="3347431"/>
            <a:ext cx="123705" cy="74482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50518" y="4092250"/>
            <a:ext cx="10234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From ARP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84885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ARP Protocol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ARP sits right on top of link layer</a:t>
            </a:r>
          </a:p>
          <a:p>
            <a:pPr lvl="1"/>
            <a:r>
              <a:rPr lang="en-US" sz="2400" dirty="0" smtClean="0"/>
              <a:t>No servers, just asks node with target IP to identify itself</a:t>
            </a:r>
          </a:p>
          <a:p>
            <a:pPr lvl="1"/>
            <a:r>
              <a:rPr lang="en-US" sz="2400" dirty="0" smtClean="0"/>
              <a:t> Uses broadcast to reach all nodes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78037" y="3239280"/>
            <a:ext cx="1833786" cy="920290"/>
            <a:chOff x="1981200" y="2816225"/>
            <a:chExt cx="1466850" cy="781110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981200" y="2816225"/>
              <a:ext cx="1447800" cy="762001"/>
              <a:chOff x="2857500" y="3121025"/>
              <a:chExt cx="1447800" cy="762001"/>
            </a:xfrm>
            <a:grpFill/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2857500" y="3502026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3139762" y="3502026"/>
                <a:ext cx="875107" cy="339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3338596" y="3127375"/>
                <a:ext cx="484946" cy="3396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/>
                  <a:t>ARP</a:t>
                </a:r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21024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Messages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Node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25067" y="1237744"/>
            <a:ext cx="8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Target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1654342" y="1462776"/>
            <a:ext cx="1737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868" y="1360102"/>
            <a:ext cx="534400" cy="22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ight Brace 30"/>
          <p:cNvSpPr/>
          <p:nvPr/>
        </p:nvSpPr>
        <p:spPr>
          <a:xfrm rot="5400000" flipV="1">
            <a:off x="2469434" y="253260"/>
            <a:ext cx="193511" cy="3017828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086049" y="1754203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One link </a:t>
            </a:r>
          </a:p>
        </p:txBody>
      </p:sp>
    </p:spTree>
    <p:extLst>
      <p:ext uri="{BB962C8B-B14F-4D97-AF65-F5344CB8AC3E}">
        <p14:creationId xmlns:p14="http://schemas.microsoft.com/office/powerpoint/2010/main" val="8486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Switches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57150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Don’t give much traffic control</a:t>
            </a:r>
          </a:p>
          <a:p>
            <a:pPr lvl="1"/>
            <a:r>
              <a:rPr lang="en-US" sz="2400" dirty="0" smtClean="0"/>
              <a:t>Want to plan routes / bandwidth</a:t>
            </a:r>
          </a:p>
          <a:p>
            <a:pPr lvl="1"/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988750" y="2571750"/>
            <a:ext cx="3870326" cy="1379305"/>
            <a:chOff x="988750" y="2945045"/>
            <a:chExt cx="3870326" cy="1379305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29450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ounded Rectangular Callout 20"/>
            <p:cNvSpPr/>
            <p:nvPr/>
          </p:nvSpPr>
          <p:spPr>
            <a:xfrm>
              <a:off x="2349620" y="4019550"/>
              <a:ext cx="1460379" cy="304800"/>
            </a:xfrm>
            <a:prstGeom prst="wedgeRoundRectCallout">
              <a:avLst>
                <a:gd name="adj1" fmla="val -20200"/>
                <a:gd name="adj2" fmla="val -11915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That was lame.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62274" y="3054700"/>
              <a:ext cx="1304925" cy="660050"/>
            </a:xfrm>
            <a:custGeom>
              <a:avLst/>
              <a:gdLst>
                <a:gd name="connsiteX0" fmla="*/ 0 w 1152586"/>
                <a:gd name="connsiteY0" fmla="*/ 7332 h 569307"/>
                <a:gd name="connsiteX1" fmla="*/ 676275 w 1152586"/>
                <a:gd name="connsiteY1" fmla="*/ 7332 h 569307"/>
                <a:gd name="connsiteX2" fmla="*/ 1152525 w 1152586"/>
                <a:gd name="connsiteY2" fmla="*/ 83532 h 569307"/>
                <a:gd name="connsiteX3" fmla="*/ 704850 w 1152586"/>
                <a:gd name="connsiteY3" fmla="*/ 359757 h 569307"/>
                <a:gd name="connsiteX4" fmla="*/ 76200 w 1152586"/>
                <a:gd name="connsiteY4" fmla="*/ 569307 h 5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86" h="569307">
                  <a:moveTo>
                    <a:pt x="0" y="7332"/>
                  </a:moveTo>
                  <a:cubicBezTo>
                    <a:pt x="242094" y="982"/>
                    <a:pt x="484188" y="-5368"/>
                    <a:pt x="676275" y="7332"/>
                  </a:cubicBezTo>
                  <a:cubicBezTo>
                    <a:pt x="868362" y="20032"/>
                    <a:pt x="1147763" y="24795"/>
                    <a:pt x="1152525" y="83532"/>
                  </a:cubicBezTo>
                  <a:cubicBezTo>
                    <a:pt x="1157288" y="142270"/>
                    <a:pt x="884238" y="278795"/>
                    <a:pt x="704850" y="359757"/>
                  </a:cubicBezTo>
                  <a:cubicBezTo>
                    <a:pt x="525463" y="440720"/>
                    <a:pt x="300831" y="505013"/>
                    <a:pt x="76200" y="569307"/>
                  </a:cubicBezTo>
                </a:path>
              </a:pathLst>
            </a:cu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Messages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6" y="1189672"/>
            <a:ext cx="634602" cy="45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44" y="1287480"/>
            <a:ext cx="715963" cy="3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19168" y="1218694"/>
            <a:ext cx="88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Node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25067" y="1237744"/>
            <a:ext cx="8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Target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337704" y="1639424"/>
            <a:ext cx="2411622" cy="2773802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337704" y="2154175"/>
            <a:ext cx="2411622" cy="33973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9485" y="1905676"/>
            <a:ext cx="110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small" dirty="0"/>
              <a:t>r</a:t>
            </a:r>
            <a:r>
              <a:rPr lang="en-US" sz="2400" cap="small" dirty="0" smtClean="0"/>
              <a:t>equest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44225" y="2234768"/>
            <a:ext cx="695158" cy="11943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2807" y="2080880"/>
            <a:ext cx="10328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Broadcast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515187" y="2414966"/>
            <a:ext cx="205665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Who has IP 1.2.3.4?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360687" y="3305991"/>
            <a:ext cx="2411622" cy="33973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82037" y="3031051"/>
            <a:ext cx="768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cap="small" dirty="0" smtClean="0"/>
              <a:t>reply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47565" y="3579046"/>
            <a:ext cx="18378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 smtClean="0"/>
              <a:t>I do at 1:2:3:4:5:6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8304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nodes find each other</a:t>
            </a:r>
          </a:p>
          <a:p>
            <a:pPr lvl="1"/>
            <a:r>
              <a:rPr lang="en-US" dirty="0" smtClean="0"/>
              <a:t>There are more of them!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zeroconf</a:t>
            </a:r>
            <a:r>
              <a:rPr lang="en-US" dirty="0" smtClean="0"/>
              <a:t>, Bonjour</a:t>
            </a:r>
          </a:p>
          <a:p>
            <a:pPr lvl="4"/>
            <a:endParaRPr lang="en-US" sz="1000" dirty="0" smtClean="0"/>
          </a:p>
          <a:p>
            <a:r>
              <a:rPr lang="en-US" dirty="0" smtClean="0"/>
              <a:t>Often involve broadcast</a:t>
            </a:r>
          </a:p>
          <a:p>
            <a:pPr lvl="1"/>
            <a:r>
              <a:rPr lang="en-US" dirty="0" smtClean="0"/>
              <a:t>Since nodes aren’t introduced</a:t>
            </a:r>
          </a:p>
          <a:p>
            <a:pPr lvl="1"/>
            <a:r>
              <a:rPr lang="en-US" dirty="0" smtClean="0"/>
              <a:t>Very handy glue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3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Layer Approach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Scaling:</a:t>
            </a:r>
          </a:p>
          <a:p>
            <a:pPr lvl="1"/>
            <a:r>
              <a:rPr lang="en-US" dirty="0" smtClean="0"/>
              <a:t>Hierarchy, in the form of prefixes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Heterogeneity:</a:t>
            </a:r>
          </a:p>
          <a:p>
            <a:pPr lvl="1"/>
            <a:r>
              <a:rPr lang="en-US" dirty="0" smtClean="0"/>
              <a:t>IP for internetworking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Bandwidth Control:</a:t>
            </a:r>
          </a:p>
          <a:p>
            <a:pPr lvl="1"/>
            <a:r>
              <a:rPr lang="en-US" dirty="0" smtClean="0"/>
              <a:t>Lowest-cost routing</a:t>
            </a:r>
          </a:p>
          <a:p>
            <a:pPr lvl="1"/>
            <a:r>
              <a:rPr lang="en-US" dirty="0" smtClean="0"/>
              <a:t>Later QOS (Quality of Service)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7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Network service models</a:t>
            </a:r>
          </a:p>
          <a:p>
            <a:pPr lvl="1"/>
            <a:r>
              <a:rPr lang="en-US" sz="1800" dirty="0" smtClean="0"/>
              <a:t>Datagrams (packets), virtual circuits</a:t>
            </a:r>
          </a:p>
          <a:p>
            <a:r>
              <a:rPr lang="en-US" sz="2000" dirty="0" smtClean="0"/>
              <a:t>IP (Internet Protocol)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Internetworking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Forwarding </a:t>
            </a:r>
            <a:r>
              <a:rPr lang="en-US" sz="1800" dirty="0"/>
              <a:t>(</a:t>
            </a:r>
            <a:r>
              <a:rPr lang="en-US" sz="1800" dirty="0" smtClean="0"/>
              <a:t>Longest Matching Prefix)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Helpers: ARP and DHCP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Fragmentation and MTU discovery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Errors: ICMP (</a:t>
            </a:r>
            <a:r>
              <a:rPr lang="en-US" sz="1800" dirty="0" err="1" smtClean="0"/>
              <a:t>traceroute</a:t>
            </a:r>
            <a:r>
              <a:rPr lang="en-US" sz="1800" dirty="0" smtClean="0"/>
              <a:t>!)</a:t>
            </a:r>
          </a:p>
          <a:p>
            <a:r>
              <a:rPr lang="en-US" sz="2000" dirty="0" smtClean="0"/>
              <a:t>IPv6, the future of IP</a:t>
            </a:r>
            <a:endParaRPr lang="en-US" sz="1600" dirty="0" smtClean="0"/>
          </a:p>
          <a:p>
            <a:r>
              <a:rPr lang="en-US" sz="2000" dirty="0" smtClean="0"/>
              <a:t>NAT, a “</a:t>
            </a:r>
            <a:r>
              <a:rPr lang="en-US" sz="2000" dirty="0" err="1" smtClean="0"/>
              <a:t>middlebox</a:t>
            </a:r>
            <a:r>
              <a:rPr lang="en-US" sz="2000" dirty="0" smtClean="0"/>
              <a:t>”</a:t>
            </a:r>
          </a:p>
          <a:p>
            <a:pPr lvl="5"/>
            <a:endParaRPr lang="en-US" sz="400" dirty="0" smtClean="0"/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Routing algorithms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95800" y="1200150"/>
            <a:ext cx="228600" cy="2864540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08886" y="2343150"/>
            <a:ext cx="663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This</a:t>
            </a:r>
          </a:p>
          <a:p>
            <a:pPr algn="ctr"/>
            <a:r>
              <a:rPr lang="en-US" sz="2000" dirty="0" smtClean="0"/>
              <a:t>time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495800" y="4095750"/>
            <a:ext cx="228600" cy="46520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81510" y="3943350"/>
            <a:ext cx="672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Next</a:t>
            </a:r>
          </a:p>
          <a:p>
            <a:pPr algn="ctr"/>
            <a:r>
              <a:rPr lang="en-US" sz="2000" smtClean="0"/>
              <a:t>time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971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vs.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Routing</a:t>
            </a:r>
            <a:r>
              <a:rPr lang="en-US" sz="2800" dirty="0" smtClean="0"/>
              <a:t> is the process of deciding  in which direction to send traffic</a:t>
            </a:r>
          </a:p>
          <a:p>
            <a:pPr lvl="1"/>
            <a:r>
              <a:rPr lang="en-US" sz="2400" dirty="0" smtClean="0"/>
              <a:t>Network wide (global) and expensive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988750" y="3097445"/>
            <a:ext cx="3870326" cy="922105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3276600" y="2647950"/>
            <a:ext cx="1194762" cy="304800"/>
          </a:xfrm>
          <a:prstGeom prst="wedgeRoundRectCallout">
            <a:avLst>
              <a:gd name="adj1" fmla="val 34229"/>
              <a:gd name="adj2" fmla="val 9334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2417888" y="4171950"/>
            <a:ext cx="1207632" cy="3048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1091238" y="2647950"/>
            <a:ext cx="1194762" cy="304800"/>
          </a:xfrm>
          <a:prstGeom prst="wedgeRoundRectCallout">
            <a:avLst>
              <a:gd name="adj1" fmla="val -7227"/>
              <a:gd name="adj2" fmla="val 102718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Which way?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34760</TotalTime>
  <Words>2733</Words>
  <Application>Microsoft Macintosh PowerPoint</Application>
  <PresentationFormat>On-screen Show (16:9)</PresentationFormat>
  <Paragraphs>656</Paragraphs>
  <Slides>61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PowerPoint Presentation</vt:lpstr>
      <vt:lpstr>Where we are in the Course</vt:lpstr>
      <vt:lpstr>Why do we need a Network layer?</vt:lpstr>
      <vt:lpstr>Shortcomings of Switches</vt:lpstr>
      <vt:lpstr>Shortcomings of Switches (2)</vt:lpstr>
      <vt:lpstr>Shortcomings of Switches (3)</vt:lpstr>
      <vt:lpstr>Network Layer Approach</vt:lpstr>
      <vt:lpstr>Topics</vt:lpstr>
      <vt:lpstr>Routing vs. Forwarding</vt:lpstr>
      <vt:lpstr>Routing vs. Forwarding (2)</vt:lpstr>
      <vt:lpstr>Topic</vt:lpstr>
      <vt:lpstr>Two Network Service Models</vt:lpstr>
      <vt:lpstr>Store-and-Forward Packet Switching</vt:lpstr>
      <vt:lpstr>Store-and-Forward (2)</vt:lpstr>
      <vt:lpstr>Store-and-Forward (3)</vt:lpstr>
      <vt:lpstr>Datagram Model</vt:lpstr>
      <vt:lpstr>Datagram Model (2)</vt:lpstr>
      <vt:lpstr>IP (Internet Protocol)</vt:lpstr>
      <vt:lpstr>Virtual Circuit Model</vt:lpstr>
      <vt:lpstr>Virtual Circuits (2)</vt:lpstr>
      <vt:lpstr>Virtual Circuits (3)</vt:lpstr>
      <vt:lpstr>Virtual Circuits (4)</vt:lpstr>
      <vt:lpstr>MPLS (Multi-Protocol Label Switching, §5.6.5)</vt:lpstr>
      <vt:lpstr>Datagrams vs Virtual Circuits</vt:lpstr>
      <vt:lpstr>Topic</vt:lpstr>
      <vt:lpstr>How Networks May Differ</vt:lpstr>
      <vt:lpstr>Connecting Datagram and VC networks</vt:lpstr>
      <vt:lpstr>Internet Reference Model</vt:lpstr>
      <vt:lpstr>IP as a Lowest Common Denominator</vt:lpstr>
      <vt:lpstr>IPv4 (Internet Protocol)</vt:lpstr>
      <vt:lpstr>IPv4 (2)</vt:lpstr>
      <vt:lpstr>IPv4 (3)</vt:lpstr>
      <vt:lpstr>IPv4 (4)</vt:lpstr>
      <vt:lpstr>Topic</vt:lpstr>
      <vt:lpstr>Recap</vt:lpstr>
      <vt:lpstr>IP Addresses</vt:lpstr>
      <vt:lpstr>IP Prefixes</vt:lpstr>
      <vt:lpstr>IP Prefixes (2)</vt:lpstr>
      <vt:lpstr>Classful IP Addressing</vt:lpstr>
      <vt:lpstr>IP Forwarding</vt:lpstr>
      <vt:lpstr>Longest Matching Prefix</vt:lpstr>
      <vt:lpstr>Longest Matching Prefix (2)</vt:lpstr>
      <vt:lpstr>Host/Router Distinction</vt:lpstr>
      <vt:lpstr>Host Forwarding Table</vt:lpstr>
      <vt:lpstr>Flexibility of Longest Matching Prefix</vt:lpstr>
      <vt:lpstr>Performance of Longest Matching Prefix</vt:lpstr>
      <vt:lpstr>Topic</vt:lpstr>
      <vt:lpstr>Getting IP Addresses</vt:lpstr>
      <vt:lpstr>Getting IP Addresses (2)</vt:lpstr>
      <vt:lpstr>DHCP</vt:lpstr>
      <vt:lpstr>DHCP Protocol Stack</vt:lpstr>
      <vt:lpstr>DHCP Addressing</vt:lpstr>
      <vt:lpstr>DHCP Messages</vt:lpstr>
      <vt:lpstr>DHCP Messages (2)</vt:lpstr>
      <vt:lpstr>DHCP Messages (3)</vt:lpstr>
      <vt:lpstr>Sending an IP Packet</vt:lpstr>
      <vt:lpstr>ARP (Address Resolution Protocol)</vt:lpstr>
      <vt:lpstr>ARP Protocol Stack</vt:lpstr>
      <vt:lpstr>ARP Messages</vt:lpstr>
      <vt:lpstr>ARP Messages (2)</vt:lpstr>
      <vt:lpstr>Discovery Protocols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173</cp:revision>
  <dcterms:created xsi:type="dcterms:W3CDTF">2012-10-22T20:55:18Z</dcterms:created>
  <dcterms:modified xsi:type="dcterms:W3CDTF">2013-11-08T19:27:30Z</dcterms:modified>
</cp:coreProperties>
</file>