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9" r:id="rId2"/>
    <p:sldId id="259" r:id="rId3"/>
    <p:sldId id="271" r:id="rId4"/>
    <p:sldId id="273" r:id="rId5"/>
    <p:sldId id="26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320" y="-6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</a:t>
            </a:r>
            <a:r>
              <a:rPr lang="en-US" baseline="0" dirty="0" smtClean="0"/>
              <a:t>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4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4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8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</a:t>
            </a:r>
            <a:r>
              <a:rPr lang="en-US" dirty="0" smtClean="0"/>
              <a:t>#3-9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8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</a:t>
            </a:r>
            <a:r>
              <a:rPr lang="en-US" dirty="0" smtClean="0"/>
              <a:t>#3-9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8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example of coded message. 2 errors can fool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errors can fool it -- weak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8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error may be in data or check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4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size of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</a:t>
            </a:r>
            <a:r>
              <a:rPr lang="en-US" baseline="0" dirty="0" smtClean="0"/>
              <a:t> </a:t>
            </a:r>
            <a:r>
              <a:rPr lang="en-US" dirty="0" smtClean="0"/>
              <a:t>#3-4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4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IEEE </a:t>
            </a:r>
            <a:r>
              <a:rPr lang="en-US" smtClean="0"/>
              <a:t>GHN, http://www.ieeeghn.org/wiki/index.php/File:Richard_Hamming_1598.jpg, </a:t>
            </a:r>
            <a:r>
              <a:rPr lang="en-US" baseline="0" smtClean="0"/>
              <a:t>Image policy: http://www.ieeeghn.org/wiki/index.php/IEEE_GHN_image_policy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4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0 -&gt;</a:t>
            </a:r>
            <a:r>
              <a:rPr lang="en-US" baseline="0" dirty="0" smtClean="0"/>
              <a:t> 000 and 1 -&gt; 111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000, 111 code to show error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000, 111 code to show error correction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#3-22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3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3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#3-7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55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#3-7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2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Moving on to the Link Layer!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981200" y="2038350"/>
            <a:ext cx="1466850" cy="1920875"/>
            <a:chOff x="2857500" y="2343150"/>
            <a:chExt cx="1466850" cy="1920875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7500" y="3883025"/>
              <a:ext cx="1447800" cy="381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57500" y="3502025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57500" y="31210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57500" y="2740025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857500" y="2362200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021013" y="3867150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250250" y="3502025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008313" y="3136900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922588" y="2740025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2895600" y="2343150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Count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re-synchronize after framing error</a:t>
            </a:r>
          </a:p>
          <a:p>
            <a:pPr lvl="1"/>
            <a:r>
              <a:rPr lang="en-US" dirty="0" smtClean="0"/>
              <a:t>Want a way to scan for a start of frame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52069" b="9085"/>
          <a:stretch/>
        </p:blipFill>
        <p:spPr bwMode="auto">
          <a:xfrm>
            <a:off x="685800" y="2343150"/>
            <a:ext cx="806891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886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Stuffing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Better idea:</a:t>
            </a:r>
          </a:p>
          <a:p>
            <a:pPr lvl="1"/>
            <a:r>
              <a:rPr lang="en-US" sz="2400" dirty="0" smtClean="0"/>
              <a:t>Have a special flag byte value that means start/end of frame</a:t>
            </a:r>
          </a:p>
          <a:p>
            <a:pPr lvl="1"/>
            <a:r>
              <a:rPr lang="en-US" sz="2400" dirty="0" smtClean="0"/>
              <a:t>Replace (“stuff”) the flag inside the frame with an escape code</a:t>
            </a:r>
          </a:p>
          <a:p>
            <a:pPr lvl="1"/>
            <a:r>
              <a:rPr lang="en-US" sz="2400" dirty="0" smtClean="0"/>
              <a:t>Complication: have to escape the escape code too!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8600" y="3921771"/>
            <a:ext cx="5539860" cy="631179"/>
            <a:chOff x="228600" y="3921771"/>
            <a:chExt cx="5539860" cy="63117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81937"/>
            <a:stretch/>
          </p:blipFill>
          <p:spPr bwMode="auto">
            <a:xfrm>
              <a:off x="228600" y="3921771"/>
              <a:ext cx="5539860" cy="63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427383" y="4104861"/>
              <a:ext cx="381000" cy="38100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4095750"/>
              <a:ext cx="381000" cy="38100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4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Stuffing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Rules</a:t>
            </a:r>
            <a:r>
              <a:rPr lang="en-US" sz="28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Replace each </a:t>
            </a:r>
            <a:r>
              <a:rPr lang="en-US" sz="2000" dirty="0" smtClean="0"/>
              <a:t>FLAG </a:t>
            </a:r>
            <a:r>
              <a:rPr lang="en-US" sz="2400" dirty="0" smtClean="0"/>
              <a:t>in data with </a:t>
            </a:r>
            <a:r>
              <a:rPr lang="en-US" sz="2000" dirty="0" smtClean="0"/>
              <a:t>ESC FLAG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Replace each </a:t>
            </a:r>
            <a:r>
              <a:rPr lang="en-US" sz="2000" dirty="0" smtClean="0"/>
              <a:t>ESC </a:t>
            </a:r>
            <a:r>
              <a:rPr lang="en-US" sz="2400" dirty="0" smtClean="0"/>
              <a:t>in data with </a:t>
            </a:r>
            <a:r>
              <a:rPr lang="en-US" sz="2000" dirty="0" smtClean="0"/>
              <a:t>ESC </a:t>
            </a:r>
            <a:r>
              <a:rPr lang="en-US" sz="2000" dirty="0" err="1" smtClean="0"/>
              <a:t>ESC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3574" r="53943" b="10047"/>
          <a:stretch/>
        </p:blipFill>
        <p:spPr bwMode="auto">
          <a:xfrm>
            <a:off x="1600201" y="2343150"/>
            <a:ext cx="267362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685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Stuffing (3)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Now any </a:t>
            </a:r>
            <a:r>
              <a:rPr lang="en-US" dirty="0" err="1" smtClean="0"/>
              <a:t>unescaped</a:t>
            </a:r>
            <a:r>
              <a:rPr lang="en-US" dirty="0" smtClean="0"/>
              <a:t> </a:t>
            </a:r>
            <a:r>
              <a:rPr lang="en-US" sz="2800" dirty="0" smtClean="0"/>
              <a:t>FLAG is the start/end of a frame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3574" b="10047"/>
          <a:stretch/>
        </p:blipFill>
        <p:spPr bwMode="auto">
          <a:xfrm>
            <a:off x="1600200" y="1885950"/>
            <a:ext cx="580508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772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 stuff at the bit level too</a:t>
            </a:r>
          </a:p>
          <a:p>
            <a:pPr lvl="1"/>
            <a:r>
              <a:rPr lang="en-US" dirty="0" smtClean="0"/>
              <a:t>Call a flag six </a:t>
            </a:r>
            <a:r>
              <a:rPr lang="en-US" dirty="0"/>
              <a:t>consecutive </a:t>
            </a:r>
            <a:r>
              <a:rPr lang="en-US" dirty="0" smtClean="0"/>
              <a:t>1s</a:t>
            </a:r>
            <a:endParaRPr lang="en-US" dirty="0"/>
          </a:p>
          <a:p>
            <a:pPr lvl="1"/>
            <a:r>
              <a:rPr lang="en-US" dirty="0"/>
              <a:t>On transmit, after five 1s in the data, </a:t>
            </a:r>
            <a:r>
              <a:rPr lang="en-US" dirty="0" smtClean="0"/>
              <a:t>insert a 0</a:t>
            </a:r>
            <a:endParaRPr lang="en-US" dirty="0"/>
          </a:p>
          <a:p>
            <a:pPr lvl="1"/>
            <a:r>
              <a:rPr lang="en-US" dirty="0"/>
              <a:t>On receive, a 0 after five 1s is deleted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6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72965" y="2078935"/>
            <a:ext cx="7817755" cy="1642542"/>
            <a:chOff x="630921" y="3551619"/>
            <a:chExt cx="7817755" cy="164254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11579" r="14716" b="71296"/>
            <a:stretch/>
          </p:blipFill>
          <p:spPr bwMode="auto">
            <a:xfrm>
              <a:off x="2552700" y="3551619"/>
              <a:ext cx="5895976" cy="873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30921" y="4486275"/>
              <a:ext cx="18707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 smtClean="0"/>
                <a:t>Transmitted bits</a:t>
              </a:r>
            </a:p>
            <a:p>
              <a:pPr algn="r"/>
              <a:r>
                <a:rPr lang="en-US" sz="2000" dirty="0" smtClean="0"/>
                <a:t>with stuffing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9240" y="3815834"/>
              <a:ext cx="11088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 smtClean="0"/>
                <a:t>Data bits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733800" y="2190750"/>
            <a:ext cx="0" cy="1447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2190750"/>
            <a:ext cx="0" cy="1447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38800" y="2190750"/>
            <a:ext cx="0" cy="1447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86330" y="2203174"/>
            <a:ext cx="0" cy="1447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10670" y="2190750"/>
            <a:ext cx="0" cy="1447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93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does it compare with byte stuffing?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72965" y="2114550"/>
            <a:ext cx="7330392" cy="1924050"/>
            <a:chOff x="630921" y="3657600"/>
            <a:chExt cx="7330392" cy="192405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1579" b="24060"/>
            <a:stretch>
              <a:fillRect/>
            </a:stretch>
          </p:blipFill>
          <p:spPr bwMode="auto">
            <a:xfrm>
              <a:off x="2552700" y="3657600"/>
              <a:ext cx="5408613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30921" y="4486275"/>
              <a:ext cx="18707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 smtClean="0"/>
                <a:t>Transmitted bits</a:t>
              </a:r>
            </a:p>
            <a:p>
              <a:pPr algn="r"/>
              <a:r>
                <a:rPr lang="en-US" sz="2000" dirty="0" smtClean="0"/>
                <a:t>with stuffing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9240" y="3815834"/>
              <a:ext cx="11088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 smtClean="0"/>
                <a:t>Data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15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Some bits will be received in error due to noise. What can we do?</a:t>
            </a:r>
          </a:p>
          <a:p>
            <a:pPr lvl="1"/>
            <a:r>
              <a:rPr lang="en-US" sz="2400" dirty="0" smtClean="0"/>
              <a:t>Detect errors with codes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400" b="1" dirty="0" smtClean="0"/>
          </a:p>
          <a:p>
            <a:pPr lvl="1"/>
            <a:r>
              <a:rPr lang="en-US" sz="2400" dirty="0" smtClean="0"/>
              <a:t>Correct errors with codes </a:t>
            </a:r>
            <a:r>
              <a:rPr lang="en-US" sz="2600" b="1" dirty="0">
                <a:solidFill>
                  <a:schemeClr val="accent5"/>
                </a:solidFill>
              </a:rPr>
              <a:t>»</a:t>
            </a:r>
            <a:endParaRPr lang="en-US" sz="2400" b="1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Retransmit lost frames</a:t>
            </a:r>
          </a:p>
          <a:p>
            <a:pPr lvl="4"/>
            <a:endParaRPr lang="en-US" dirty="0" smtClean="0"/>
          </a:p>
          <a:p>
            <a:r>
              <a:rPr lang="en-US" sz="3000" dirty="0" smtClean="0"/>
              <a:t>Reliability is a concern that cuts across the layers – we’ll see it again</a:t>
            </a:r>
            <a:endParaRPr lang="en-US" sz="3000" dirty="0" smtClean="0">
              <a:solidFill>
                <a:schemeClr val="tx2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676152" y="3024485"/>
            <a:ext cx="457200" cy="762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57152" y="2872085"/>
            <a:ext cx="81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839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– Noise may flip received bits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990600" y="1047750"/>
            <a:ext cx="6062624" cy="3412930"/>
            <a:chOff x="1119269" y="1428750"/>
            <a:chExt cx="5656546" cy="3184330"/>
          </a:xfrm>
        </p:grpSpPr>
        <p:sp>
          <p:nvSpPr>
            <p:cNvPr id="8" name="TextBox 7"/>
            <p:cNvSpPr txBox="1"/>
            <p:nvPr/>
          </p:nvSpPr>
          <p:spPr>
            <a:xfrm>
              <a:off x="1146312" y="168665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Signal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039715" y="1428750"/>
              <a:ext cx="4732169" cy="1059724"/>
              <a:chOff x="2456079" y="1576432"/>
              <a:chExt cx="3962400" cy="115243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Freeform 30"/>
              <p:cNvSpPr/>
              <p:nvPr/>
            </p:nvSpPr>
            <p:spPr>
              <a:xfrm>
                <a:off x="2743200" y="1659835"/>
                <a:ext cx="3657600" cy="914400"/>
              </a:xfrm>
              <a:custGeom>
                <a:avLst/>
                <a:gdLst>
                  <a:gd name="connsiteX0" fmla="*/ 0 w 3657600"/>
                  <a:gd name="connsiteY0" fmla="*/ 914400 h 914400"/>
                  <a:gd name="connsiteX1" fmla="*/ 457200 w 3657600"/>
                  <a:gd name="connsiteY1" fmla="*/ 914400 h 914400"/>
                  <a:gd name="connsiteX2" fmla="*/ 467139 w 3657600"/>
                  <a:gd name="connsiteY2" fmla="*/ 9939 h 914400"/>
                  <a:gd name="connsiteX3" fmla="*/ 1381539 w 3657600"/>
                  <a:gd name="connsiteY3" fmla="*/ 0 h 914400"/>
                  <a:gd name="connsiteX4" fmla="*/ 1381539 w 3657600"/>
                  <a:gd name="connsiteY4" fmla="*/ 914400 h 914400"/>
                  <a:gd name="connsiteX5" fmla="*/ 3210339 w 3657600"/>
                  <a:gd name="connsiteY5" fmla="*/ 904461 h 914400"/>
                  <a:gd name="connsiteX6" fmla="*/ 3200400 w 3657600"/>
                  <a:gd name="connsiteY6" fmla="*/ 0 h 914400"/>
                  <a:gd name="connsiteX7" fmla="*/ 3647661 w 3657600"/>
                  <a:gd name="connsiteY7" fmla="*/ 0 h 914400"/>
                  <a:gd name="connsiteX8" fmla="*/ 3657600 w 3657600"/>
                  <a:gd name="connsiteY8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57600" h="914400">
                    <a:moveTo>
                      <a:pt x="0" y="914400"/>
                    </a:moveTo>
                    <a:lnTo>
                      <a:pt x="457200" y="914400"/>
                    </a:lnTo>
                    <a:lnTo>
                      <a:pt x="467139" y="9939"/>
                    </a:lnTo>
                    <a:lnTo>
                      <a:pt x="1381539" y="0"/>
                    </a:lnTo>
                    <a:lnTo>
                      <a:pt x="1381539" y="914400"/>
                    </a:lnTo>
                    <a:lnTo>
                      <a:pt x="3210339" y="904461"/>
                    </a:lnTo>
                    <a:lnTo>
                      <a:pt x="3200400" y="0"/>
                    </a:lnTo>
                    <a:lnTo>
                      <a:pt x="3647661" y="0"/>
                    </a:lnTo>
                    <a:lnTo>
                      <a:pt x="3657600" y="914400"/>
                    </a:lnTo>
                  </a:path>
                </a:pathLst>
              </a:custGeom>
              <a:noFill/>
              <a:ln w="38100">
                <a:solidFill>
                  <a:srgbClr val="33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039714" y="2488474"/>
              <a:ext cx="4732169" cy="1059724"/>
              <a:chOff x="2456079" y="1576432"/>
              <a:chExt cx="3962400" cy="115243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2043646" y="3553356"/>
              <a:ext cx="4732169" cy="1059724"/>
              <a:chOff x="2456079" y="1576432"/>
              <a:chExt cx="3962400" cy="1152436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2456079" y="2107924"/>
                <a:ext cx="396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2795067" y="21164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191000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482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105400" y="211008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984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2412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698442" y="165735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2743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200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657600" y="1576432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114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45720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50292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4864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943600" y="1585868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00800" y="1581150"/>
                <a:ext cx="0" cy="1143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5527242" y="210562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400" dirty="0" smtClean="0"/>
                  <a:t>0</a:t>
                </a:r>
                <a:endParaRPr lang="en-US" sz="2400" dirty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1119269" y="2566287"/>
              <a:ext cx="1010151" cy="775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Slightly</a:t>
              </a:r>
            </a:p>
            <a:p>
              <a:pPr algn="ctr"/>
              <a:r>
                <a:rPr lang="en-US" sz="2400" dirty="0" smtClean="0"/>
                <a:t>Noisy</a:t>
              </a:r>
              <a:endParaRPr lang="en-US" sz="2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56138" y="3672057"/>
              <a:ext cx="8331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Very</a:t>
              </a:r>
            </a:p>
            <a:p>
              <a:pPr algn="ctr"/>
              <a:r>
                <a:rPr lang="en-US" sz="2400" dirty="0" smtClean="0"/>
                <a:t>noisy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9717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– Add Redundancy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Error detection codes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dd </a:t>
            </a:r>
            <a:r>
              <a:rPr lang="en-US" sz="2400" u="sng" dirty="0" smtClean="0"/>
              <a:t>check bits</a:t>
            </a:r>
            <a:r>
              <a:rPr lang="en-US" sz="2400" dirty="0" smtClean="0"/>
              <a:t> to the message bits to let some errors be detected</a:t>
            </a:r>
          </a:p>
          <a:p>
            <a:r>
              <a:rPr lang="en-US" sz="2800" dirty="0" smtClean="0"/>
              <a:t>Error correction codes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dd more </a:t>
            </a:r>
            <a:r>
              <a:rPr lang="en-US" sz="2400" u="sng" dirty="0" smtClean="0"/>
              <a:t>check bits</a:t>
            </a:r>
            <a:r>
              <a:rPr lang="en-US" sz="2400" dirty="0" smtClean="0"/>
              <a:t> to let some errors be corrected</a:t>
            </a:r>
          </a:p>
          <a:p>
            <a:pPr lvl="3"/>
            <a:endParaRPr lang="en-US" sz="1600" dirty="0"/>
          </a:p>
          <a:p>
            <a:r>
              <a:rPr lang="en-US" sz="2800" dirty="0" smtClean="0"/>
              <a:t>Key issue is now to structure the code to detect many errors with few check bits and modest computation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17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Link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Concerns how </a:t>
            </a:r>
            <a:r>
              <a:rPr lang="en-US" sz="2800" dirty="0" smtClean="0"/>
              <a:t>to transfer messages over one or more connected links</a:t>
            </a:r>
          </a:p>
          <a:p>
            <a:pPr lvl="1"/>
            <a:r>
              <a:rPr lang="en-US" sz="2400" dirty="0" smtClean="0"/>
              <a:t>Messages are </a:t>
            </a:r>
            <a:r>
              <a:rPr lang="en-US" sz="2400" u="sng" dirty="0" smtClean="0"/>
              <a:t>frames</a:t>
            </a:r>
            <a:r>
              <a:rPr lang="en-US" sz="2400" dirty="0" smtClean="0"/>
              <a:t>, of limited size</a:t>
            </a:r>
          </a:p>
          <a:p>
            <a:pPr lvl="1"/>
            <a:r>
              <a:rPr lang="en-US" sz="2400" dirty="0" smtClean="0"/>
              <a:t>Builds on the physical layer</a:t>
            </a:r>
            <a:endParaRPr lang="en-US" sz="2400" u="sng" dirty="0"/>
          </a:p>
        </p:txBody>
      </p:sp>
      <p:grpSp>
        <p:nvGrpSpPr>
          <p:cNvPr id="53" name="Group 52"/>
          <p:cNvGrpSpPr/>
          <p:nvPr/>
        </p:nvGrpSpPr>
        <p:grpSpPr>
          <a:xfrm>
            <a:off x="842169" y="3028950"/>
            <a:ext cx="4357688" cy="842236"/>
            <a:chOff x="698841" y="3181350"/>
            <a:chExt cx="4357688" cy="842236"/>
          </a:xfrm>
        </p:grpSpPr>
        <p:cxnSp>
          <p:nvCxnSpPr>
            <p:cNvPr id="22" name="Straight Connector 21"/>
            <p:cNvCxnSpPr>
              <a:stCxn id="41" idx="3"/>
              <a:endCxn id="32" idx="1"/>
            </p:cNvCxnSpPr>
            <p:nvPr/>
          </p:nvCxnSpPr>
          <p:spPr>
            <a:xfrm flipV="1">
              <a:off x="896485" y="3777574"/>
              <a:ext cx="172844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32" idx="3"/>
              <a:endCxn id="42" idx="1"/>
            </p:cNvCxnSpPr>
            <p:nvPr/>
          </p:nvCxnSpPr>
          <p:spPr>
            <a:xfrm>
              <a:off x="3340894" y="3777574"/>
              <a:ext cx="1517991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931" y="3627255"/>
              <a:ext cx="715963" cy="30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698841" y="3181350"/>
              <a:ext cx="4357688" cy="842236"/>
              <a:chOff x="2794452" y="2304651"/>
              <a:chExt cx="4357688" cy="676644"/>
            </a:xfrm>
          </p:grpSpPr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2794452" y="2586007"/>
                <a:ext cx="197644" cy="3952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6954496" y="2586007"/>
                <a:ext cx="197644" cy="3952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3111500" y="2428236"/>
                <a:ext cx="3810000" cy="0"/>
              </a:xfrm>
              <a:prstGeom prst="line">
                <a:avLst/>
              </a:prstGeom>
              <a:noFill/>
              <a:ln w="76200">
                <a:solidFill>
                  <a:schemeClr val="bg2">
                    <a:lumMod val="75000"/>
                  </a:schemeClr>
                </a:solidFill>
                <a:miter lim="800000"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AutoShape 8"/>
              <p:cNvSpPr>
                <a:spLocks noChangeArrowheads="1"/>
              </p:cNvSpPr>
              <p:nvPr/>
            </p:nvSpPr>
            <p:spPr bwMode="auto">
              <a:xfrm>
                <a:off x="4572111" y="2304651"/>
                <a:ext cx="1089026" cy="247265"/>
              </a:xfrm>
              <a:prstGeom prst="homePlate">
                <a:avLst>
                  <a:gd name="adj" fmla="val 57832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2000" dirty="0" smtClean="0"/>
                  <a:t>Frame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009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 simple code to handle errors:</a:t>
            </a:r>
          </a:p>
          <a:p>
            <a:pPr lvl="1"/>
            <a:r>
              <a:rPr lang="en-US" sz="2400" dirty="0" smtClean="0"/>
              <a:t>Send two copies! Error if different.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r>
              <a:rPr lang="en-US" sz="2800" dirty="0" smtClean="0"/>
              <a:t>How good is this code?</a:t>
            </a:r>
          </a:p>
          <a:p>
            <a:pPr lvl="1"/>
            <a:r>
              <a:rPr lang="en-US" sz="2400" dirty="0" smtClean="0"/>
              <a:t>How many errors can it detect/correct?</a:t>
            </a:r>
          </a:p>
          <a:p>
            <a:pPr lvl="1"/>
            <a:r>
              <a:rPr lang="en-US" sz="2400" dirty="0" smtClean="0"/>
              <a:t>How many errors will make it fail?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3752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to handle more errors with less overhead</a:t>
            </a:r>
          </a:p>
          <a:p>
            <a:pPr lvl="1"/>
            <a:r>
              <a:rPr lang="en-US" sz="2400" dirty="0" smtClean="0"/>
              <a:t>Will look at better codes; they are applied mathematics</a:t>
            </a:r>
          </a:p>
          <a:p>
            <a:pPr lvl="1"/>
            <a:r>
              <a:rPr lang="en-US" sz="2400" dirty="0" smtClean="0"/>
              <a:t>But, they can’t handle all errors</a:t>
            </a:r>
          </a:p>
          <a:p>
            <a:pPr lvl="1"/>
            <a:r>
              <a:rPr lang="en-US" sz="2400" dirty="0" smtClean="0"/>
              <a:t>And they focus on accidental errors (will look at secure hashes later)</a:t>
            </a:r>
          </a:p>
        </p:txBody>
      </p:sp>
    </p:spTree>
    <p:extLst>
      <p:ext uri="{BB962C8B-B14F-4D97-AF65-F5344CB8AC3E}">
        <p14:creationId xmlns:p14="http://schemas.microsoft.com/office/powerpoint/2010/main" val="2792268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Error Codes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Codeword</a:t>
            </a:r>
            <a:r>
              <a:rPr lang="en-US" sz="2800" dirty="0" smtClean="0"/>
              <a:t> consists of D data plus R check bits (=systematic block code)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Sender: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ompute R check bits based on the D data bits; send the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of D+R bits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66153" y="2190751"/>
            <a:ext cx="3086013" cy="889214"/>
            <a:chOff x="1981200" y="1604543"/>
            <a:chExt cx="3356685" cy="967207"/>
          </a:xfrm>
        </p:grpSpPr>
        <p:grpSp>
          <p:nvGrpSpPr>
            <p:cNvPr id="9" name="Group 8"/>
            <p:cNvGrpSpPr/>
            <p:nvPr/>
          </p:nvGrpSpPr>
          <p:grpSpPr>
            <a:xfrm>
              <a:off x="1981200" y="2038350"/>
              <a:ext cx="3200400" cy="533400"/>
              <a:chOff x="1981200" y="1809750"/>
              <a:chExt cx="2857500" cy="3048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981200" y="1809750"/>
                <a:ext cx="19050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702352" y="1809750"/>
                <a:ext cx="1136348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R=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fn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(D)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340411" y="1604543"/>
              <a:ext cx="1401926" cy="429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D</a:t>
              </a:r>
              <a:r>
                <a:rPr lang="en-US" sz="2400" dirty="0" smtClean="0"/>
                <a:t>ata bits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52602" y="1612565"/>
              <a:ext cx="1585283" cy="421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/>
                <a:t>C</a:t>
              </a:r>
              <a:r>
                <a:rPr lang="en-US" sz="2400" dirty="0" smtClean="0"/>
                <a:t>heck bits</a:t>
              </a:r>
              <a:endParaRPr lang="en-US" sz="2400" dirty="0"/>
            </a:p>
          </p:txBody>
        </p:sp>
      </p:grpSp>
      <p:sp>
        <p:nvSpPr>
          <p:cNvPr id="14" name="Cloud Callout 13"/>
          <p:cNvSpPr/>
          <p:nvPr/>
        </p:nvSpPr>
        <p:spPr>
          <a:xfrm rot="394988">
            <a:off x="3845441" y="2527343"/>
            <a:ext cx="1418081" cy="699828"/>
          </a:xfrm>
          <a:prstGeom prst="cloudCallout">
            <a:avLst>
              <a:gd name="adj1" fmla="val -8031"/>
              <a:gd name="adj2" fmla="val 1622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31569" y="2846488"/>
            <a:ext cx="40703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6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Error Codes (2)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Receiver:  </a:t>
            </a:r>
          </a:p>
          <a:p>
            <a:pPr lvl="1"/>
            <a:r>
              <a:rPr lang="en-US" sz="2400" dirty="0" smtClean="0"/>
              <a:t>Receive D+R bits with unknown errors</a:t>
            </a:r>
          </a:p>
          <a:p>
            <a:pPr lvl="1"/>
            <a:r>
              <a:rPr lang="en-US" sz="2400" dirty="0" err="1" smtClean="0"/>
              <a:t>Recompute</a:t>
            </a:r>
            <a:r>
              <a:rPr lang="en-US" sz="2400" dirty="0" smtClean="0"/>
              <a:t> R check bits based on the D data bits; error if R doesn’t match R’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2938576"/>
            <a:ext cx="5257800" cy="1461974"/>
            <a:chOff x="540652" y="2743164"/>
            <a:chExt cx="5257800" cy="1461974"/>
          </a:xfrm>
        </p:grpSpPr>
        <p:grpSp>
          <p:nvGrpSpPr>
            <p:cNvPr id="12" name="Group 11"/>
            <p:cNvGrpSpPr/>
            <p:nvPr/>
          </p:nvGrpSpPr>
          <p:grpSpPr>
            <a:xfrm>
              <a:off x="540652" y="2743164"/>
              <a:ext cx="4724400" cy="1461974"/>
              <a:chOff x="187841" y="3006185"/>
              <a:chExt cx="4724400" cy="146197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818976" y="3006185"/>
                <a:ext cx="3093265" cy="870205"/>
                <a:chOff x="1981200" y="1625222"/>
                <a:chExt cx="3364573" cy="946528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1981200" y="2038350"/>
                  <a:ext cx="3200400" cy="533400"/>
                  <a:chOff x="1981200" y="1809750"/>
                  <a:chExt cx="2857500" cy="304800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1981200" y="1809750"/>
                    <a:ext cx="1905000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D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3702352" y="1809750"/>
                    <a:ext cx="1136348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R’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2348299" y="1625222"/>
                  <a:ext cx="1401926" cy="429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2400" dirty="0"/>
                    <a:t>D</a:t>
                  </a:r>
                  <a:r>
                    <a:rPr lang="en-US" sz="2400" dirty="0" smtClean="0"/>
                    <a:t>ata bits</a:t>
                  </a:r>
                  <a:endParaRPr lang="en-US" sz="24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760490" y="1633244"/>
                  <a:ext cx="1585283" cy="4218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2400" dirty="0"/>
                    <a:t>C</a:t>
                  </a:r>
                  <a:r>
                    <a:rPr lang="en-US" sz="2400" dirty="0" smtClean="0"/>
                    <a:t>heck bits</a:t>
                  </a:r>
                  <a:endParaRPr lang="en-US" sz="2400" dirty="0"/>
                </a:p>
              </p:txBody>
            </p:sp>
          </p:grpSp>
          <p:sp>
            <p:nvSpPr>
              <p:cNvPr id="25" name="Cloud Callout 24"/>
              <p:cNvSpPr/>
              <p:nvPr/>
            </p:nvSpPr>
            <p:spPr>
              <a:xfrm rot="394988">
                <a:off x="187841" y="3280555"/>
                <a:ext cx="1418081" cy="699828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411945" y="3642909"/>
                <a:ext cx="40703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591223" y="3977771"/>
                <a:ext cx="1170083" cy="49038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R=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fn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(D)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Elbow Connector 5"/>
              <p:cNvCxnSpPr>
                <a:stCxn id="23" idx="2"/>
                <a:endCxn id="27" idx="1"/>
              </p:cNvCxnSpPr>
              <p:nvPr/>
            </p:nvCxnSpPr>
            <p:spPr>
              <a:xfrm rot="16200000" flipH="1">
                <a:off x="3022199" y="3653940"/>
                <a:ext cx="346579" cy="791470"/>
              </a:xfrm>
              <a:prstGeom prst="bentConnector2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>
              <a:stCxn id="27" idx="3"/>
            </p:cNvCxnSpPr>
            <p:nvPr/>
          </p:nvCxnSpPr>
          <p:spPr>
            <a:xfrm flipV="1">
              <a:off x="5114117" y="3714750"/>
              <a:ext cx="218661" cy="24519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432795" y="3443138"/>
              <a:ext cx="3656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/>
                <a:t>=?</a:t>
              </a:r>
              <a:endParaRPr lang="en-US" sz="24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129460" y="3363553"/>
              <a:ext cx="218661" cy="24519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8706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Error Codes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D data bits, R check bits:</a:t>
            </a:r>
            <a:endParaRPr lang="en-US" sz="1600" dirty="0" smtClean="0"/>
          </a:p>
          <a:p>
            <a:pPr lvl="3"/>
            <a:endParaRPr lang="en-US" sz="1600" dirty="0"/>
          </a:p>
          <a:p>
            <a:endParaRPr lang="en-US" sz="28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800" dirty="0" smtClean="0"/>
              <a:t>Randomly chosen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is unlikely to be correct; overhead is low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7200" y="1812286"/>
            <a:ext cx="3533292" cy="1445264"/>
            <a:chOff x="429108" y="2040886"/>
            <a:chExt cx="3533292" cy="1445264"/>
          </a:xfrm>
        </p:grpSpPr>
        <p:sp>
          <p:nvSpPr>
            <p:cNvPr id="8" name="Rounded Rectangle 7"/>
            <p:cNvSpPr/>
            <p:nvPr/>
          </p:nvSpPr>
          <p:spPr>
            <a:xfrm>
              <a:off x="2057400" y="2118691"/>
              <a:ext cx="1905000" cy="1219200"/>
            </a:xfrm>
            <a:prstGeom prst="round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40886"/>
              <a:ext cx="1552092" cy="68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All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codewords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600200" y="226695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9108" y="2795512"/>
              <a:ext cx="155209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Correct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err="1" smtClean="0"/>
                <a:t>codewords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endCxn id="16" idx="2"/>
            </p:cNvCxnSpPr>
            <p:nvPr/>
          </p:nvCxnSpPr>
          <p:spPr>
            <a:xfrm flipV="1">
              <a:off x="1704492" y="2876491"/>
              <a:ext cx="962508" cy="973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667000" y="2762191"/>
              <a:ext cx="228600" cy="2286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8194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R.W. Hamming (1915-1998)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Much early work on codes:</a:t>
            </a:r>
          </a:p>
          <a:p>
            <a:pPr lvl="1"/>
            <a:r>
              <a:rPr lang="en-US" sz="2400" dirty="0" smtClean="0"/>
              <a:t>“Error Detecting and Error Correcting Codes”, BSTJ, 1950</a:t>
            </a:r>
          </a:p>
          <a:p>
            <a:pPr lvl="4"/>
            <a:endParaRPr lang="en-US" sz="1600" dirty="0"/>
          </a:p>
          <a:p>
            <a:r>
              <a:rPr lang="en-US" sz="2800" dirty="0" smtClean="0"/>
              <a:t>See also:</a:t>
            </a:r>
          </a:p>
          <a:p>
            <a:pPr lvl="1"/>
            <a:r>
              <a:rPr lang="en-US" sz="2400" dirty="0" smtClean="0"/>
              <a:t>“You and Your Research”, 1986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19800" y="1200150"/>
            <a:ext cx="2159296" cy="3370421"/>
            <a:chOff x="6019800" y="1009650"/>
            <a:chExt cx="2159296" cy="3370421"/>
          </a:xfrm>
        </p:grpSpPr>
        <p:pic>
          <p:nvPicPr>
            <p:cNvPr id="6" name="Picture 2" descr="File:Richard Hamming 1598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009650"/>
              <a:ext cx="2159296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180767" y="4133850"/>
              <a:ext cx="18373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Source: IEEE GHN, © 2009 IEEE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392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Hamming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Distance is the number of bit flips needed to change D</a:t>
            </a:r>
            <a:r>
              <a:rPr lang="en-US" baseline="-25000" dirty="0" smtClean="0"/>
              <a:t>1</a:t>
            </a:r>
            <a:r>
              <a:rPr lang="en-US" sz="2800" dirty="0" smtClean="0"/>
              <a:t> to D</a:t>
            </a:r>
            <a:r>
              <a:rPr lang="en-US" baseline="-25000" dirty="0" smtClean="0"/>
              <a:t>2</a:t>
            </a:r>
          </a:p>
          <a:p>
            <a:pPr lvl="2"/>
            <a:endParaRPr lang="en-US" baseline="-25000" dirty="0"/>
          </a:p>
          <a:p>
            <a:pPr lvl="3"/>
            <a:endParaRPr lang="en-US" sz="1600" u="sng" dirty="0" smtClean="0"/>
          </a:p>
          <a:p>
            <a:r>
              <a:rPr lang="en-US" sz="2800" u="sng" dirty="0" smtClean="0"/>
              <a:t>Hamming distance </a:t>
            </a:r>
            <a:r>
              <a:rPr lang="en-US" sz="2800" dirty="0" smtClean="0"/>
              <a:t>of a code is the minimum distance between any pair of </a:t>
            </a:r>
            <a:r>
              <a:rPr lang="en-US" sz="2800" dirty="0" err="1" smtClean="0"/>
              <a:t>codewords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907107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Error detection:</a:t>
            </a:r>
          </a:p>
          <a:p>
            <a:pPr lvl="1"/>
            <a:r>
              <a:rPr lang="en-US" sz="2400" dirty="0" smtClean="0"/>
              <a:t>For a code of distance d+1, up to d errors will always be detected</a:t>
            </a:r>
            <a:endParaRPr lang="en-US" sz="2800" dirty="0" smtClean="0"/>
          </a:p>
          <a:p>
            <a:pPr lvl="1"/>
            <a:endParaRPr lang="en-US" baseline="-25000" dirty="0" smtClean="0"/>
          </a:p>
          <a:p>
            <a:pPr lvl="2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64238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Error correction:</a:t>
            </a:r>
          </a:p>
          <a:p>
            <a:pPr lvl="1"/>
            <a:r>
              <a:rPr lang="en-US" sz="2400" dirty="0" smtClean="0"/>
              <a:t>For a code of distance 2d+1, up to d errors can always be corrected by mapping to the closest </a:t>
            </a:r>
            <a:r>
              <a:rPr lang="en-US" sz="2400" smtClean="0"/>
              <a:t>codeword</a:t>
            </a:r>
            <a:endParaRPr lang="en-US" sz="2800" dirty="0" smtClean="0"/>
          </a:p>
          <a:p>
            <a:pPr lvl="1"/>
            <a:endParaRPr lang="en-US" baseline="-25000" dirty="0" smtClean="0"/>
          </a:p>
          <a:p>
            <a:pPr lvl="2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4242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terms of layers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152773" y="3028950"/>
            <a:ext cx="3695700" cy="1123950"/>
            <a:chOff x="3390900" y="4772025"/>
            <a:chExt cx="3695700" cy="1123950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3486150" y="4838700"/>
              <a:ext cx="3371850" cy="1057275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390900" y="4772025"/>
              <a:ext cx="36957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14523" y="1400176"/>
            <a:ext cx="6069012" cy="2038349"/>
            <a:chOff x="922337" y="3143250"/>
            <a:chExt cx="7299325" cy="2451563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5392"/>
            <a:stretch>
              <a:fillRect/>
            </a:stretch>
          </p:blipFill>
          <p:spPr bwMode="auto">
            <a:xfrm>
              <a:off x="922337" y="3143250"/>
              <a:ext cx="7299325" cy="245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ctangle 32"/>
            <p:cNvSpPr/>
            <p:nvPr/>
          </p:nvSpPr>
          <p:spPr bwMode="auto">
            <a:xfrm>
              <a:off x="1095375" y="4638675"/>
              <a:ext cx="2914650" cy="5238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4010023" y="3314700"/>
            <a:ext cx="1847850" cy="20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010023" y="3419475"/>
            <a:ext cx="1847850" cy="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000498" y="4029075"/>
            <a:ext cx="1847850" cy="209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000498" y="4152900"/>
            <a:ext cx="1847850" cy="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27264" y="3762375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 data path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13411" y="3067050"/>
            <a:ext cx="18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data path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82" y="16441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01130" y="26823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0747" y="3777734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Physical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 rot="10800000">
            <a:off x="657223" y="3619500"/>
            <a:ext cx="73152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>
            <a:off x="647698" y="2276475"/>
            <a:ext cx="73533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73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Implementation of Layers (2)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371600" y="1122153"/>
            <a:ext cx="6391275" cy="3576855"/>
            <a:chOff x="1347788" y="2524125"/>
            <a:chExt cx="6467475" cy="36195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7788" y="2524125"/>
              <a:ext cx="6467475" cy="361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 bwMode="auto">
            <a:xfrm>
              <a:off x="2466975" y="4257675"/>
              <a:ext cx="1019175" cy="457200"/>
            </a:xfrm>
            <a:prstGeom prst="rect">
              <a:avLst/>
            </a:prstGeom>
            <a:solidFill>
              <a:srgbClr val="FF2BD8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590800" y="4714874"/>
              <a:ext cx="790575" cy="457201"/>
            </a:xfrm>
            <a:prstGeom prst="rect">
              <a:avLst/>
            </a:prstGeom>
            <a:solidFill>
              <a:srgbClr val="FF2BD8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73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Framing</a:t>
            </a:r>
          </a:p>
          <a:p>
            <a:pPr lvl="1"/>
            <a:r>
              <a:rPr lang="en-US" dirty="0" smtClean="0"/>
              <a:t>Delimiting start/end of frames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Error detection and correction</a:t>
            </a:r>
          </a:p>
          <a:p>
            <a:pPr lvl="1"/>
            <a:r>
              <a:rPr lang="en-US" dirty="0" smtClean="0"/>
              <a:t>Handling errors</a:t>
            </a:r>
          </a:p>
          <a:p>
            <a:pPr lvl="3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Retransmissions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Handling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 Access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802.11, classic Ethernet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Switching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Modern Ethernet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505200" y="2724150"/>
            <a:ext cx="228600" cy="1752600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3333750"/>
            <a:ext cx="81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Physical layer gives us a stream of bits. How do we interpret it as a sequence of frames?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0" y="3164631"/>
            <a:ext cx="4138248" cy="741363"/>
            <a:chOff x="618798" y="3659187"/>
            <a:chExt cx="4138248" cy="741363"/>
          </a:xfrm>
        </p:grpSpPr>
        <p:sp>
          <p:nvSpPr>
            <p:cNvPr id="18" name="TextBox 17"/>
            <p:cNvSpPr txBox="1"/>
            <p:nvPr/>
          </p:nvSpPr>
          <p:spPr>
            <a:xfrm>
              <a:off x="3514398" y="3829794"/>
              <a:ext cx="12426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r>
                <a:rPr lang="en-US" sz="2000" dirty="0" smtClean="0"/>
                <a:t>10110 …</a:t>
              </a:r>
              <a:endParaRPr lang="en-US" dirty="0"/>
            </a:p>
          </p:txBody>
        </p:sp>
        <p:pic>
          <p:nvPicPr>
            <p:cNvPr id="22" name="Picture 2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98" y="3659187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1581150" y="3949203"/>
              <a:ext cx="2009448" cy="16133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2295198" y="4229904"/>
              <a:ext cx="66230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6" name="Picture 8"/>
          <p:cNvPicPr>
            <a:picLocks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17873"/>
            <a:ext cx="571500" cy="105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ounded Rectangular Callout 26"/>
          <p:cNvSpPr/>
          <p:nvPr/>
        </p:nvSpPr>
        <p:spPr>
          <a:xfrm>
            <a:off x="4148942" y="2724150"/>
            <a:ext cx="687779" cy="425697"/>
          </a:xfrm>
          <a:prstGeom prst="wedgeRoundRectCallout">
            <a:avLst>
              <a:gd name="adj1" fmla="val 58106"/>
              <a:gd name="adj2" fmla="val 82638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Um?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0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We’ll look at:</a:t>
            </a:r>
          </a:p>
          <a:p>
            <a:pPr lvl="1"/>
            <a:r>
              <a:rPr lang="en-US" dirty="0" smtClean="0"/>
              <a:t>Byte count (motivation)</a:t>
            </a:r>
            <a:r>
              <a:rPr lang="en-US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dirty="0" smtClean="0"/>
              <a:t>Byte stuffing </a:t>
            </a:r>
            <a:r>
              <a:rPr lang="en-US" dirty="0" smtClean="0">
                <a:solidFill>
                  <a:schemeClr val="accent5"/>
                </a:solidFill>
              </a:rPr>
              <a:t>»</a:t>
            </a:r>
            <a:endParaRPr lang="en-US" dirty="0" smtClean="0"/>
          </a:p>
          <a:p>
            <a:pPr lvl="1"/>
            <a:r>
              <a:rPr lang="en-US" dirty="0" smtClean="0"/>
              <a:t>Bit stuffing </a:t>
            </a:r>
            <a:r>
              <a:rPr lang="en-US" dirty="0" smtClean="0">
                <a:solidFill>
                  <a:schemeClr val="accent5"/>
                </a:solidFill>
              </a:rPr>
              <a:t>»</a:t>
            </a:r>
          </a:p>
          <a:p>
            <a:pPr lvl="5"/>
            <a:endParaRPr lang="en-US" sz="1200" dirty="0" smtClean="0"/>
          </a:p>
          <a:p>
            <a:r>
              <a:rPr lang="en-US" dirty="0" smtClean="0"/>
              <a:t>In practice, the physical layer often helps to identify frame boundaries</a:t>
            </a:r>
          </a:p>
          <a:p>
            <a:pPr lvl="1"/>
            <a:r>
              <a:rPr lang="en-US" dirty="0" smtClean="0"/>
              <a:t>E.g., Ethernet, 802.11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1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Count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First try:</a:t>
            </a:r>
          </a:p>
          <a:p>
            <a:pPr lvl="1"/>
            <a:r>
              <a:rPr lang="en-US" dirty="0" smtClean="0"/>
              <a:t>Let’s start each frame with a length field!</a:t>
            </a:r>
          </a:p>
          <a:p>
            <a:pPr lvl="1"/>
            <a:r>
              <a:rPr lang="en-US" dirty="0" smtClean="0"/>
              <a:t>It’s simple, and hopefully good enough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8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Count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well do you think it works?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4436" b="57457"/>
          <a:stretch/>
        </p:blipFill>
        <p:spPr bwMode="auto">
          <a:xfrm>
            <a:off x="490340" y="1428750"/>
            <a:ext cx="81633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045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28233</TotalTime>
  <Words>1208</Words>
  <Application>Microsoft Macintosh PowerPoint</Application>
  <PresentationFormat>On-screen Show (16:9)</PresentationFormat>
  <Paragraphs>294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Where we are in the Course</vt:lpstr>
      <vt:lpstr>Scope of the Link Layer</vt:lpstr>
      <vt:lpstr>In terms of layers (2)</vt:lpstr>
      <vt:lpstr>Typical Implementation of Layers (2)</vt:lpstr>
      <vt:lpstr>Topics</vt:lpstr>
      <vt:lpstr>Topic</vt:lpstr>
      <vt:lpstr>Framing Methods</vt:lpstr>
      <vt:lpstr>Byte Count</vt:lpstr>
      <vt:lpstr>Byte Count (2)</vt:lpstr>
      <vt:lpstr>Byte Count (3)</vt:lpstr>
      <vt:lpstr>Byte Stuffing</vt:lpstr>
      <vt:lpstr>Byte Stuffing (2)</vt:lpstr>
      <vt:lpstr>Byte Stuffing (3)</vt:lpstr>
      <vt:lpstr>Bit Stuffing</vt:lpstr>
      <vt:lpstr>Bit Stuffing (2)</vt:lpstr>
      <vt:lpstr>Bit Stuffing (3)</vt:lpstr>
      <vt:lpstr>Topic</vt:lpstr>
      <vt:lpstr>Problem – Noise may flip received bits </vt:lpstr>
      <vt:lpstr>Approach – Add Redundancy </vt:lpstr>
      <vt:lpstr>Motivating Example</vt:lpstr>
      <vt:lpstr>Motivating Example (2)</vt:lpstr>
      <vt:lpstr>Using Error Codes</vt:lpstr>
      <vt:lpstr>Using Error Codes (2)</vt:lpstr>
      <vt:lpstr>Intuition for Error Codes</vt:lpstr>
      <vt:lpstr>R.W. Hamming (1915-1998)</vt:lpstr>
      <vt:lpstr>Hamming Distance</vt:lpstr>
      <vt:lpstr>Hamming Distance (2)</vt:lpstr>
      <vt:lpstr>Hamming Distance (3)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142</cp:revision>
  <dcterms:created xsi:type="dcterms:W3CDTF">2012-10-22T20:55:18Z</dcterms:created>
  <dcterms:modified xsi:type="dcterms:W3CDTF">2013-10-14T20:31:22Z</dcterms:modified>
</cp:coreProperties>
</file>