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9" r:id="rId3"/>
    <p:sldId id="286" r:id="rId4"/>
    <p:sldId id="287" r:id="rId5"/>
    <p:sldId id="288" r:id="rId6"/>
    <p:sldId id="289" r:id="rId7"/>
    <p:sldId id="294" r:id="rId8"/>
    <p:sldId id="295" r:id="rId9"/>
    <p:sldId id="296" r:id="rId10"/>
    <p:sldId id="291" r:id="rId11"/>
    <p:sldId id="292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2269" autoAdjust="0"/>
  </p:normalViewPr>
  <p:slideViewPr>
    <p:cSldViewPr>
      <p:cViewPr>
        <p:scale>
          <a:sx n="96" d="100"/>
          <a:sy n="96" d="100"/>
        </p:scale>
        <p:origin x="-8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000, 111 code to show error correction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6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 for 7 data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3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 for </a:t>
            </a:r>
            <a:r>
              <a:rPr lang="en-US" smtClean="0"/>
              <a:t>7 data bits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3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 of 5 and -5 in 1s</a:t>
            </a:r>
            <a:r>
              <a:rPr lang="en-US" baseline="0" dirty="0" smtClean="0"/>
              <a:t> and 2s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Dist</a:t>
            </a:r>
            <a:r>
              <a:rPr lang="en-US" dirty="0" smtClean="0"/>
              <a:t> is 2, so fooled by 2 errors. But handles bursts</a:t>
            </a:r>
            <a:r>
              <a:rPr lang="en-US" baseline="0" dirty="0" smtClean="0"/>
              <a:t> up to 16 errors for a 16 bit checksum, and large errors ½^16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63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though</a:t>
            </a:r>
            <a:r>
              <a:rPr lang="en-US" baseline="0" dirty="0" smtClean="0"/>
              <a:t> example: remainder is 2, need to add 1 to be divisible, so checksum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it through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2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#3-19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example of coded message. 2 errors can fool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errors can fool it -- weak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78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error may be in data or check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size of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1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IEEE </a:t>
            </a:r>
            <a:r>
              <a:rPr lang="en-US" smtClean="0"/>
              <a:t>GHN, http://www.ieeeghn.org/wiki/index.php/File:Richard_Hamming_1598.jpg, </a:t>
            </a:r>
            <a:r>
              <a:rPr lang="en-US" baseline="0" smtClean="0"/>
              <a:t>Image policy: http://www.ieeeghn.org/wiki/index.php/IEEE_GHN_image_policy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14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0 -&gt;</a:t>
            </a:r>
            <a:r>
              <a:rPr lang="en-US" baseline="0" dirty="0" smtClean="0"/>
              <a:t> 000 and 1 -&gt; 111 as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000, 111 code to show error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Coding Overview (§3.2)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R.W. Hamming (1915-1998)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Much early work on codes:</a:t>
            </a:r>
          </a:p>
          <a:p>
            <a:pPr lvl="1"/>
            <a:r>
              <a:rPr lang="en-US" sz="2400" dirty="0" smtClean="0"/>
              <a:t>“Error Detecting and Error Correcting Codes”, BSTJ, 1950</a:t>
            </a:r>
          </a:p>
          <a:p>
            <a:pPr lvl="4"/>
            <a:endParaRPr lang="en-US" sz="1600" dirty="0"/>
          </a:p>
          <a:p>
            <a:r>
              <a:rPr lang="en-US" sz="2800" dirty="0" smtClean="0"/>
              <a:t>See also:</a:t>
            </a:r>
          </a:p>
          <a:p>
            <a:pPr lvl="1"/>
            <a:r>
              <a:rPr lang="en-US" sz="2400" dirty="0" smtClean="0"/>
              <a:t>“You and Your Research”, 1986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019800" y="1200150"/>
            <a:ext cx="2159296" cy="3370421"/>
            <a:chOff x="6019800" y="1009650"/>
            <a:chExt cx="2159296" cy="3370421"/>
          </a:xfrm>
        </p:grpSpPr>
        <p:pic>
          <p:nvPicPr>
            <p:cNvPr id="6" name="Picture 2" descr="File:Richard Hamming 1598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009650"/>
              <a:ext cx="2159296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180767" y="4133850"/>
              <a:ext cx="18373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IEEE GHN, © 2009 IEEE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400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Hamming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Distance is the number of bit flips needed to change D</a:t>
            </a:r>
            <a:r>
              <a:rPr lang="en-US" baseline="-25000" dirty="0" smtClean="0"/>
              <a:t>1</a:t>
            </a:r>
            <a:r>
              <a:rPr lang="en-US" sz="2800" dirty="0" smtClean="0"/>
              <a:t> to D</a:t>
            </a:r>
            <a:r>
              <a:rPr lang="en-US" baseline="-25000" dirty="0" smtClean="0"/>
              <a:t>2</a:t>
            </a:r>
          </a:p>
          <a:p>
            <a:pPr lvl="2"/>
            <a:endParaRPr lang="en-US" baseline="-25000" dirty="0"/>
          </a:p>
          <a:p>
            <a:pPr lvl="3"/>
            <a:endParaRPr lang="en-US" sz="1600" u="sng" dirty="0" smtClean="0"/>
          </a:p>
          <a:p>
            <a:r>
              <a:rPr lang="en-US" sz="2800" u="sng" dirty="0" smtClean="0"/>
              <a:t>Hamming distance </a:t>
            </a:r>
            <a:r>
              <a:rPr lang="en-US" sz="2800" dirty="0" smtClean="0"/>
              <a:t>of a code is the minimum distance between any pair of </a:t>
            </a:r>
            <a:r>
              <a:rPr lang="en-US" sz="2800" dirty="0" err="1" smtClean="0"/>
              <a:t>codewords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35369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Error detection:</a:t>
            </a:r>
          </a:p>
          <a:p>
            <a:pPr lvl="1"/>
            <a:r>
              <a:rPr lang="en-US" sz="2400" dirty="0" smtClean="0"/>
              <a:t>For a code of distance d+1, up to d errors will always be detected</a:t>
            </a:r>
            <a:endParaRPr lang="en-US" sz="2800" dirty="0" smtClean="0"/>
          </a:p>
          <a:p>
            <a:pPr lvl="1"/>
            <a:endParaRPr lang="en-US" baseline="-25000" dirty="0" smtClean="0"/>
          </a:p>
          <a:p>
            <a:pPr lvl="2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72600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Error correction:</a:t>
            </a:r>
          </a:p>
          <a:p>
            <a:pPr lvl="1"/>
            <a:r>
              <a:rPr lang="en-US" sz="2400" dirty="0" smtClean="0"/>
              <a:t>For a code of distance 2d+1, up to d errors can always be corrected by mapping to the closest </a:t>
            </a:r>
            <a:r>
              <a:rPr lang="en-US" sz="2400" smtClean="0"/>
              <a:t>codeword</a:t>
            </a:r>
            <a:endParaRPr lang="en-US" sz="2800" dirty="0" smtClean="0"/>
          </a:p>
          <a:p>
            <a:pPr lvl="1"/>
            <a:endParaRPr lang="en-US" baseline="-25000" dirty="0" smtClean="0"/>
          </a:p>
          <a:p>
            <a:pPr lvl="2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96879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Some bits may be received in error due to noise. How do we detect this?</a:t>
            </a:r>
          </a:p>
          <a:p>
            <a:pPr lvl="1"/>
            <a:r>
              <a:rPr lang="en-US" sz="2600" dirty="0" smtClean="0"/>
              <a:t>Parity </a:t>
            </a:r>
            <a:r>
              <a:rPr lang="en-US" sz="3000" b="1" dirty="0">
                <a:solidFill>
                  <a:schemeClr val="accent5"/>
                </a:solidFill>
              </a:rPr>
              <a:t>»</a:t>
            </a:r>
            <a:endParaRPr lang="en-US" sz="2600" b="1" dirty="0" smtClean="0"/>
          </a:p>
          <a:p>
            <a:pPr lvl="1"/>
            <a:r>
              <a:rPr lang="en-US" sz="2600" dirty="0" smtClean="0"/>
              <a:t>Checksums </a:t>
            </a:r>
            <a:r>
              <a:rPr lang="en-US" sz="2600" b="1" dirty="0">
                <a:solidFill>
                  <a:schemeClr val="accent5"/>
                </a:solidFill>
              </a:rPr>
              <a:t>»</a:t>
            </a:r>
            <a:endParaRPr lang="en-US" sz="2600" dirty="0" smtClean="0"/>
          </a:p>
          <a:p>
            <a:pPr lvl="1"/>
            <a:r>
              <a:rPr lang="en-US" sz="2600" dirty="0" smtClean="0"/>
              <a:t>CRCs </a:t>
            </a:r>
            <a:r>
              <a:rPr lang="en-US" sz="3000" b="1" dirty="0" smtClean="0">
                <a:solidFill>
                  <a:schemeClr val="accent5"/>
                </a:solidFill>
              </a:rPr>
              <a:t>»</a:t>
            </a:r>
          </a:p>
          <a:p>
            <a:pPr lvl="3"/>
            <a:endParaRPr lang="en-US" sz="1800" b="1" dirty="0" smtClean="0"/>
          </a:p>
          <a:p>
            <a:r>
              <a:rPr lang="en-US" sz="3000" dirty="0" smtClean="0"/>
              <a:t>Detection will let us fix the error, for example, by retransmission (later).</a:t>
            </a:r>
          </a:p>
        </p:txBody>
      </p:sp>
    </p:spTree>
    <p:extLst>
      <p:ext uri="{BB962C8B-B14F-4D97-AF65-F5344CB8AC3E}">
        <p14:creationId xmlns:p14="http://schemas.microsoft.com/office/powerpoint/2010/main" val="206420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Error Detection – Parity Bit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D data bits, add 1 check bit that is the sum of the D bits</a:t>
            </a:r>
          </a:p>
          <a:p>
            <a:pPr lvl="1"/>
            <a:r>
              <a:rPr lang="en-US" sz="2400" dirty="0" smtClean="0"/>
              <a:t>Sum is modulo 2 or XOR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989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Parity Bit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How well does parity work?</a:t>
            </a:r>
          </a:p>
          <a:p>
            <a:pPr lvl="1"/>
            <a:r>
              <a:rPr lang="en-US" sz="2400" dirty="0" smtClean="0"/>
              <a:t>What is the distance of the code?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r>
              <a:rPr lang="en-US" sz="2400" spc="-20" dirty="0" smtClean="0"/>
              <a:t>How many errors will it detect/correct?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800" dirty="0" smtClean="0"/>
              <a:t>What about larger errors?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53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Idea: sum up data in N-bit words</a:t>
            </a:r>
          </a:p>
          <a:p>
            <a:pPr lvl="1"/>
            <a:r>
              <a:rPr lang="en-US" sz="2400" dirty="0" smtClean="0"/>
              <a:t>Widely used in, e.g., TCP/IP/UDP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Stronger protection than parity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5800" y="2386162"/>
            <a:ext cx="4724400" cy="490388"/>
            <a:chOff x="1557867" y="1809750"/>
            <a:chExt cx="3280833" cy="304800"/>
          </a:xfrm>
        </p:grpSpPr>
        <p:sp>
          <p:nvSpPr>
            <p:cNvPr id="14" name="Rectangle 13"/>
            <p:cNvSpPr/>
            <p:nvPr/>
          </p:nvSpPr>
          <p:spPr>
            <a:xfrm>
              <a:off x="1557867" y="1809750"/>
              <a:ext cx="25400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1500 bytes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97867" y="1809750"/>
              <a:ext cx="740833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16 bits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97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Sum is defined in 1s complement arithmetic (must add back carries)</a:t>
            </a:r>
          </a:p>
          <a:p>
            <a:pPr lvl="1"/>
            <a:r>
              <a:rPr lang="en-US" sz="2400" dirty="0" smtClean="0"/>
              <a:t>And it’s the negative sum</a:t>
            </a:r>
          </a:p>
          <a:p>
            <a:r>
              <a:rPr lang="en-US" sz="2400" dirty="0" smtClean="0"/>
              <a:t>“</a:t>
            </a:r>
            <a:r>
              <a:rPr lang="en-US" sz="2400" i="1" dirty="0" smtClean="0"/>
              <a:t>The </a:t>
            </a:r>
            <a:r>
              <a:rPr lang="en-US" sz="2400" i="1" dirty="0"/>
              <a:t>checksum field is the 16 bit one's complement of the one's complement sum of all 16 bit words </a:t>
            </a:r>
            <a:r>
              <a:rPr lang="en-US" sz="2400" i="1" dirty="0" smtClean="0"/>
              <a:t>…</a:t>
            </a:r>
            <a:r>
              <a:rPr lang="en-US" sz="2400" dirty="0" smtClean="0"/>
              <a:t>” – RFC 791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9443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dirty="0"/>
              <a:t>Sending</a:t>
            </a:r>
            <a:r>
              <a:rPr lang="en-US" dirty="0"/>
              <a:t>:</a:t>
            </a:r>
          </a:p>
          <a:p>
            <a:pPr>
              <a:buFont typeface="+mj-lt"/>
              <a:buAutoNum type="arabicPeriod"/>
            </a:pPr>
            <a:r>
              <a:rPr lang="en-US" dirty="0"/>
              <a:t>Arrange data in 16-bit </a:t>
            </a:r>
            <a:r>
              <a:rPr lang="en-US" dirty="0" smtClean="0"/>
              <a:t>words</a:t>
            </a:r>
            <a:endParaRPr lang="en-US" sz="1300" dirty="0"/>
          </a:p>
          <a:p>
            <a:pPr>
              <a:buFont typeface="+mj-lt"/>
              <a:buAutoNum type="arabicPeriod"/>
            </a:pPr>
            <a:r>
              <a:rPr lang="en-US" dirty="0" smtClean="0"/>
              <a:t>Put zero in checksum position, add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Add any carryover back to get 16 bits</a:t>
            </a:r>
          </a:p>
          <a:p>
            <a:pPr lvl="3">
              <a:buFont typeface="+mj-lt"/>
              <a:buAutoNum type="arabicPeriod"/>
            </a:pPr>
            <a:endParaRPr lang="en-US" dirty="0" smtClean="0"/>
          </a:p>
          <a:p>
            <a:pPr lvl="4"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Negate (complement) to get </a:t>
            </a:r>
            <a:r>
              <a:rPr lang="en-US" dirty="0" smtClean="0"/>
              <a:t>sum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248400" y="1089720"/>
            <a:ext cx="1261949" cy="3539430"/>
            <a:chOff x="6309134" y="1489896"/>
            <a:chExt cx="1261949" cy="3539430"/>
          </a:xfrm>
        </p:grpSpPr>
        <p:sp>
          <p:nvSpPr>
            <p:cNvPr id="7" name="TextBox 6"/>
            <p:cNvSpPr txBox="1"/>
            <p:nvPr/>
          </p:nvSpPr>
          <p:spPr>
            <a:xfrm>
              <a:off x="6309134" y="1489896"/>
              <a:ext cx="1261949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+(0000)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2ddf0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ddf0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ddf2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220d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6961914" y="3241671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7010400" y="445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" name="Rectangle 18"/>
          <p:cNvSpPr/>
          <p:nvPr/>
        </p:nvSpPr>
        <p:spPr>
          <a:xfrm>
            <a:off x="6248400" y="2114550"/>
            <a:ext cx="1261949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Some bits will be received in error due to noise. What can we do?</a:t>
            </a:r>
          </a:p>
          <a:p>
            <a:pPr lvl="1"/>
            <a:r>
              <a:rPr lang="en-US" sz="2400" dirty="0" smtClean="0"/>
              <a:t>Detect errors with codes </a:t>
            </a:r>
            <a:r>
              <a:rPr lang="en-US" sz="2600" b="1" dirty="0">
                <a:solidFill>
                  <a:schemeClr val="accent5"/>
                </a:solidFill>
              </a:rPr>
              <a:t>»</a:t>
            </a:r>
            <a:endParaRPr lang="en-US" sz="2400" b="1" dirty="0" smtClean="0"/>
          </a:p>
          <a:p>
            <a:pPr lvl="1"/>
            <a:r>
              <a:rPr lang="en-US" sz="2400" dirty="0" smtClean="0"/>
              <a:t>Correct errors with codes </a:t>
            </a:r>
            <a:r>
              <a:rPr lang="en-US" sz="2600" b="1" dirty="0">
                <a:solidFill>
                  <a:schemeClr val="accent5"/>
                </a:solidFill>
              </a:rPr>
              <a:t>»</a:t>
            </a:r>
            <a:endParaRPr lang="en-US" sz="2400" b="1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Retransmit lost frames</a:t>
            </a:r>
          </a:p>
          <a:p>
            <a:pPr lvl="4"/>
            <a:endParaRPr lang="en-US" dirty="0" smtClean="0"/>
          </a:p>
          <a:p>
            <a:r>
              <a:rPr lang="en-US" sz="3000" dirty="0" smtClean="0"/>
              <a:t>Reliability is a concern that cuts across the layers – we’ll see it again</a:t>
            </a:r>
            <a:endParaRPr lang="en-US" sz="3000" dirty="0" smtClean="0">
              <a:solidFill>
                <a:schemeClr val="tx2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676152" y="3024485"/>
            <a:ext cx="457200" cy="7620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57152" y="2872085"/>
            <a:ext cx="81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Sending</a:t>
            </a:r>
            <a:r>
              <a:rPr lang="en-US" sz="2400" dirty="0"/>
              <a:t>: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Arrange data in 16-bit words</a:t>
            </a:r>
          </a:p>
          <a:p>
            <a:pPr>
              <a:buFont typeface="+mj-lt"/>
              <a:buAutoNum type="arabicPeriod"/>
            </a:pPr>
            <a:r>
              <a:rPr lang="en-US" sz="2700" dirty="0" smtClean="0"/>
              <a:t>Put zero in checksum position, add</a:t>
            </a:r>
          </a:p>
          <a:p>
            <a:pPr marL="628650" indent="-514350">
              <a:buFont typeface="+mj-lt"/>
              <a:buAutoNum type="arabicPeriod"/>
            </a:pP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700" dirty="0" smtClean="0"/>
              <a:t>Add any carryover back to get 16 bits</a:t>
            </a:r>
          </a:p>
          <a:p>
            <a:pPr>
              <a:buFont typeface="+mj-lt"/>
              <a:buAutoNum type="arabicPeriod"/>
            </a:pPr>
            <a:endParaRPr lang="en-US" sz="2700" dirty="0" smtClean="0"/>
          </a:p>
          <a:p>
            <a:pPr>
              <a:buFont typeface="+mj-lt"/>
              <a:buAutoNum type="arabicPeriod"/>
            </a:pPr>
            <a:r>
              <a:rPr lang="en-US" sz="2700" dirty="0" smtClean="0"/>
              <a:t>Negate (complement) to get sum</a:t>
            </a:r>
            <a:endParaRPr lang="en-US" sz="2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248400" y="1089720"/>
            <a:ext cx="1261949" cy="3539430"/>
            <a:chOff x="6040345" y="1489896"/>
            <a:chExt cx="1261949" cy="3539430"/>
          </a:xfrm>
        </p:grpSpPr>
        <p:sp>
          <p:nvSpPr>
            <p:cNvPr id="7" name="TextBox 6"/>
            <p:cNvSpPr txBox="1"/>
            <p:nvPr/>
          </p:nvSpPr>
          <p:spPr>
            <a:xfrm>
              <a:off x="6040345" y="1489896"/>
              <a:ext cx="1261949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+(0000)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2ddf0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ddf0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ddf2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220d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6677659" y="3241671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6726145" y="445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163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00800" y="4248150"/>
            <a:ext cx="838200" cy="34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Receiving</a:t>
            </a:r>
            <a:r>
              <a:rPr lang="en-US" sz="2400" dirty="0" smtClean="0"/>
              <a:t>: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Arrange data in 16-bit words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Checksum will be non-zero, add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Add any carryover back to get 16 bits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Negate the result and check it is 0</a:t>
            </a:r>
            <a:endParaRPr lang="en-US" sz="27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75563" y="1089720"/>
            <a:ext cx="1415837" cy="3539430"/>
            <a:chOff x="6477000" y="971550"/>
            <a:chExt cx="1415837" cy="3539430"/>
          </a:xfrm>
        </p:grpSpPr>
        <p:sp>
          <p:nvSpPr>
            <p:cNvPr id="11" name="TextBox 10"/>
            <p:cNvSpPr txBox="1"/>
            <p:nvPr/>
          </p:nvSpPr>
          <p:spPr>
            <a:xfrm>
              <a:off x="6477000" y="971550"/>
              <a:ext cx="1415837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+ 220d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2fffd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fffd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  0000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315200" y="2724150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7363686" y="394088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Rectangle 28"/>
          <p:cNvSpPr/>
          <p:nvPr/>
        </p:nvSpPr>
        <p:spPr>
          <a:xfrm>
            <a:off x="6096000" y="2532822"/>
            <a:ext cx="1261949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4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00800" y="4248150"/>
            <a:ext cx="838200" cy="34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Checksum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Receiving</a:t>
            </a:r>
            <a:r>
              <a:rPr lang="en-US" sz="2400" dirty="0" smtClean="0"/>
              <a:t>: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Arrange data in 16-bit words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Checksum will be non-zero, add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Add any carryover back to get 16 bits</a:t>
            </a:r>
          </a:p>
          <a:p>
            <a:pPr marL="288925" lvl="1" indent="-288925">
              <a:buFont typeface="+mj-lt"/>
              <a:buAutoNum type="arabicPeriod"/>
            </a:pPr>
            <a:endParaRPr lang="en-US" sz="2700" dirty="0" smtClean="0"/>
          </a:p>
          <a:p>
            <a:pPr marL="288925" indent="-288925">
              <a:buFont typeface="+mj-lt"/>
              <a:buAutoNum type="arabicPeriod"/>
            </a:pPr>
            <a:r>
              <a:rPr lang="en-US" sz="2700" dirty="0" smtClean="0"/>
              <a:t>Negate the result and check it is 0</a:t>
            </a:r>
            <a:endParaRPr lang="en-US" sz="27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75563" y="1089720"/>
            <a:ext cx="1415837" cy="3539430"/>
            <a:chOff x="6477000" y="971550"/>
            <a:chExt cx="1415837" cy="3539430"/>
          </a:xfrm>
        </p:grpSpPr>
        <p:sp>
          <p:nvSpPr>
            <p:cNvPr id="11" name="TextBox 10"/>
            <p:cNvSpPr txBox="1"/>
            <p:nvPr/>
          </p:nvSpPr>
          <p:spPr>
            <a:xfrm>
              <a:off x="6477000" y="971550"/>
              <a:ext cx="1415837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0001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f203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f4f5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f6f7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+ 220d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2fffd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fffd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    2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------ </a:t>
              </a:r>
            </a:p>
            <a:p>
              <a:pPr algn="r">
                <a:lnSpc>
                  <a:spcPct val="80000"/>
                </a:lnSpc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ffff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algn="r">
                <a:lnSpc>
                  <a:spcPct val="80000"/>
                </a:lnSpc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  0000 </a:t>
              </a: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315200" y="2724150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7363686" y="394088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1823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Checksum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/>
              <a:t>How well does </a:t>
            </a:r>
            <a:r>
              <a:rPr lang="en-US" sz="2800" dirty="0" smtClean="0"/>
              <a:t>the checksum work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What is the distance of the code?</a:t>
            </a:r>
          </a:p>
          <a:p>
            <a:pPr lvl="1"/>
            <a:r>
              <a:rPr lang="en-US" sz="2400" spc="-20" dirty="0" smtClean="0"/>
              <a:t>How </a:t>
            </a:r>
            <a:r>
              <a:rPr lang="en-US" sz="2400" spc="-20" dirty="0"/>
              <a:t>many errors will it detect/correct?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  <a:p>
            <a:r>
              <a:rPr lang="en-US" sz="2800" dirty="0"/>
              <a:t>What about larger errors?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3919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 stronger protection</a:t>
            </a:r>
          </a:p>
          <a:p>
            <a:pPr lvl="1"/>
            <a:r>
              <a:rPr lang="en-US" sz="2400" dirty="0" smtClean="0"/>
              <a:t>Given n data bits, generate k check bits such that the </a:t>
            </a:r>
            <a:r>
              <a:rPr lang="en-US" sz="2400" dirty="0" err="1" smtClean="0"/>
              <a:t>n+k</a:t>
            </a:r>
            <a:r>
              <a:rPr lang="en-US" sz="2400" dirty="0" smtClean="0"/>
              <a:t> bits are evenly divisible by a generator C </a:t>
            </a:r>
          </a:p>
          <a:p>
            <a:r>
              <a:rPr lang="en-US" sz="2800" dirty="0" smtClean="0"/>
              <a:t>Example with numbers:</a:t>
            </a:r>
          </a:p>
          <a:p>
            <a:pPr lvl="1"/>
            <a:r>
              <a:rPr lang="en-US" sz="2400" dirty="0" smtClean="0"/>
              <a:t>n = 302, k = one digit, C =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676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catch:</a:t>
            </a:r>
          </a:p>
          <a:p>
            <a:pPr lvl="1"/>
            <a:r>
              <a:rPr lang="en-US" dirty="0" smtClean="0"/>
              <a:t>It’s based on mathematics of finite fields, in which “numbers” represent polynomials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10011010 is x</a:t>
            </a:r>
            <a:r>
              <a:rPr lang="en-US" sz="3200" baseline="30000" dirty="0" smtClean="0"/>
              <a:t>7</a:t>
            </a:r>
            <a:r>
              <a:rPr lang="en-US" dirty="0" smtClean="0"/>
              <a:t> + x</a:t>
            </a:r>
            <a:r>
              <a:rPr lang="en-US" sz="3200" baseline="30000" dirty="0" smtClean="0"/>
              <a:t>4</a:t>
            </a:r>
            <a:r>
              <a:rPr lang="en-US" dirty="0" smtClean="0"/>
              <a:t> + x</a:t>
            </a:r>
            <a:r>
              <a:rPr lang="en-US" sz="3200" baseline="30000" dirty="0" smtClean="0"/>
              <a:t>3</a:t>
            </a:r>
            <a:r>
              <a:rPr lang="en-US" dirty="0" smtClean="0"/>
              <a:t> + x</a:t>
            </a:r>
            <a:r>
              <a:rPr lang="en-US" sz="3200" baseline="30000" dirty="0" smtClean="0"/>
              <a:t>1</a:t>
            </a:r>
            <a:r>
              <a:rPr lang="en-US" dirty="0" smtClean="0"/>
              <a:t> 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this means:</a:t>
            </a:r>
          </a:p>
          <a:p>
            <a:pPr lvl="1"/>
            <a:r>
              <a:rPr lang="en-US" dirty="0" smtClean="0"/>
              <a:t>We work with binary values and operate using modulo 2 arithmetic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33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 Procedure: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Extend the n data bits with k zeros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Divide by the generator value C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Keep remainder, ignore quotient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Adjust k check bits by remainder</a:t>
            </a:r>
          </a:p>
          <a:p>
            <a:pPr marL="1828800" lvl="3" indent="-514350">
              <a:buFont typeface="+mj-lt"/>
              <a:buAutoNum type="arabicPeriod"/>
            </a:pPr>
            <a:endParaRPr lang="en-US" sz="1600" dirty="0" smtClean="0"/>
          </a:p>
          <a:p>
            <a:r>
              <a:rPr lang="en-US" dirty="0" smtClean="0"/>
              <a:t>Receive Procedure: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Divide and check for zero remainder</a:t>
            </a:r>
          </a:p>
          <a:p>
            <a:pPr marL="57150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585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CRCs (4)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463754"/>
            <a:ext cx="2024913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Data bits:</a:t>
            </a:r>
          </a:p>
          <a:p>
            <a:pPr algn="ctr"/>
            <a:r>
              <a:rPr lang="en-US" sz="2800" dirty="0" smtClean="0"/>
              <a:t>1101011111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800" dirty="0" smtClean="0"/>
              <a:t>Check bits:</a:t>
            </a:r>
          </a:p>
          <a:p>
            <a:pPr algn="ctr"/>
            <a:r>
              <a:rPr lang="en-US" sz="2800" dirty="0" smtClean="0"/>
              <a:t>C(x)=x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+x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+1</a:t>
            </a:r>
            <a:endParaRPr lang="en-US" sz="2800" dirty="0"/>
          </a:p>
          <a:p>
            <a:pPr algn="ctr"/>
            <a:r>
              <a:rPr lang="en-US" sz="2800" dirty="0" smtClean="0"/>
              <a:t>C = 10011</a:t>
            </a:r>
          </a:p>
          <a:p>
            <a:pPr algn="ctr"/>
            <a:r>
              <a:rPr lang="en-US" sz="2800" dirty="0" smtClean="0"/>
              <a:t>k = 4 </a:t>
            </a:r>
            <a:endParaRPr lang="en-US" sz="2800" dirty="0"/>
          </a:p>
          <a:p>
            <a:pPr algn="ctr"/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38400" y="1463754"/>
            <a:ext cx="5867400" cy="523220"/>
            <a:chOff x="2819400" y="1463754"/>
            <a:chExt cx="5867400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463754"/>
              <a:ext cx="5051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en-US" sz="2800" dirty="0" smtClean="0"/>
                <a:t>1 0 0 1 1 1  </a:t>
              </a:r>
              <a:r>
                <a:rPr lang="en-US" sz="2800" dirty="0"/>
                <a:t>1 </a:t>
              </a:r>
              <a:r>
                <a:rPr lang="en-US" sz="2800" dirty="0" smtClean="0"/>
                <a:t> 0  1  0  </a:t>
              </a:r>
              <a:r>
                <a:rPr lang="en-US" sz="2800" dirty="0"/>
                <a:t>1 </a:t>
              </a:r>
              <a:r>
                <a:rPr lang="en-US" sz="2800" dirty="0" smtClean="0"/>
                <a:t> 1  1  1  1 </a:t>
              </a:r>
              <a:endParaRPr lang="en-US" sz="2800" dirty="0"/>
            </a:p>
          </p:txBody>
        </p:sp>
        <p:cxnSp>
          <p:nvCxnSpPr>
            <p:cNvPr id="10" name="Elbow Connector 9"/>
            <p:cNvCxnSpPr/>
            <p:nvPr/>
          </p:nvCxnSpPr>
          <p:spPr>
            <a:xfrm flipV="1">
              <a:off x="4191000" y="1463754"/>
              <a:ext cx="4495800" cy="461666"/>
            </a:xfrm>
            <a:prstGeom prst="bentConnector3">
              <a:avLst>
                <a:gd name="adj1" fmla="val 3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9510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CRCs (5)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971550"/>
            <a:ext cx="7010400" cy="3817403"/>
            <a:chOff x="2848172" y="2411839"/>
            <a:chExt cx="5905106" cy="414136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8657"/>
            <a:stretch/>
          </p:blipFill>
          <p:spPr bwMode="auto">
            <a:xfrm>
              <a:off x="2848172" y="2411839"/>
              <a:ext cx="5905106" cy="41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 bwMode="auto">
            <a:xfrm>
              <a:off x="5686425" y="2657475"/>
              <a:ext cx="676275" cy="161925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676900" y="6181725"/>
              <a:ext cx="676275" cy="161925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67375" y="5886450"/>
              <a:ext cx="676275" cy="161925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3970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CRCs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Protection depend on generator</a:t>
            </a:r>
          </a:p>
          <a:p>
            <a:pPr lvl="1"/>
            <a:r>
              <a:rPr lang="en-US" dirty="0" smtClean="0"/>
              <a:t>Standard CRC-32 is 10000010 01100000 10001110 110110111</a:t>
            </a:r>
          </a:p>
          <a:p>
            <a:pPr marL="1828800" lvl="4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HD=4, detects up to triple bit errors</a:t>
            </a:r>
          </a:p>
          <a:p>
            <a:pPr lvl="1"/>
            <a:r>
              <a:rPr lang="en-US" dirty="0" smtClean="0"/>
              <a:t>Also odd number of errors </a:t>
            </a:r>
          </a:p>
          <a:p>
            <a:pPr lvl="1"/>
            <a:r>
              <a:rPr lang="en-US" dirty="0" smtClean="0"/>
              <a:t>And bursts of up to k bits in error</a:t>
            </a:r>
          </a:p>
          <a:p>
            <a:pPr lvl="1"/>
            <a:r>
              <a:rPr lang="en-US" dirty="0" smtClean="0"/>
              <a:t>Not vulnerable to systematic errors like checksums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0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– Noise may flip received bits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990600" y="1047750"/>
            <a:ext cx="6062624" cy="3412930"/>
            <a:chOff x="1119269" y="1428750"/>
            <a:chExt cx="5656546" cy="3184330"/>
          </a:xfrm>
        </p:grpSpPr>
        <p:sp>
          <p:nvSpPr>
            <p:cNvPr id="8" name="TextBox 7"/>
            <p:cNvSpPr txBox="1"/>
            <p:nvPr/>
          </p:nvSpPr>
          <p:spPr>
            <a:xfrm>
              <a:off x="1146312" y="168665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Signal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039715" y="1428750"/>
              <a:ext cx="4732169" cy="1059724"/>
              <a:chOff x="2456079" y="1576432"/>
              <a:chExt cx="3962400" cy="1152436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456079" y="2107924"/>
                <a:ext cx="396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795067" y="21164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6482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1054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84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412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8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743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200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657600" y="1576432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114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5720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29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486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9436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00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Freeform 30"/>
              <p:cNvSpPr/>
              <p:nvPr/>
            </p:nvSpPr>
            <p:spPr>
              <a:xfrm>
                <a:off x="2743200" y="1659835"/>
                <a:ext cx="3657600" cy="914400"/>
              </a:xfrm>
              <a:custGeom>
                <a:avLst/>
                <a:gdLst>
                  <a:gd name="connsiteX0" fmla="*/ 0 w 3657600"/>
                  <a:gd name="connsiteY0" fmla="*/ 914400 h 914400"/>
                  <a:gd name="connsiteX1" fmla="*/ 457200 w 3657600"/>
                  <a:gd name="connsiteY1" fmla="*/ 914400 h 914400"/>
                  <a:gd name="connsiteX2" fmla="*/ 467139 w 3657600"/>
                  <a:gd name="connsiteY2" fmla="*/ 9939 h 914400"/>
                  <a:gd name="connsiteX3" fmla="*/ 1381539 w 3657600"/>
                  <a:gd name="connsiteY3" fmla="*/ 0 h 914400"/>
                  <a:gd name="connsiteX4" fmla="*/ 1381539 w 3657600"/>
                  <a:gd name="connsiteY4" fmla="*/ 914400 h 914400"/>
                  <a:gd name="connsiteX5" fmla="*/ 3210339 w 3657600"/>
                  <a:gd name="connsiteY5" fmla="*/ 904461 h 914400"/>
                  <a:gd name="connsiteX6" fmla="*/ 3200400 w 3657600"/>
                  <a:gd name="connsiteY6" fmla="*/ 0 h 914400"/>
                  <a:gd name="connsiteX7" fmla="*/ 3647661 w 3657600"/>
                  <a:gd name="connsiteY7" fmla="*/ 0 h 914400"/>
                  <a:gd name="connsiteX8" fmla="*/ 3657600 w 3657600"/>
                  <a:gd name="connsiteY8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57600" h="914400">
                    <a:moveTo>
                      <a:pt x="0" y="914400"/>
                    </a:moveTo>
                    <a:lnTo>
                      <a:pt x="457200" y="914400"/>
                    </a:lnTo>
                    <a:lnTo>
                      <a:pt x="467139" y="9939"/>
                    </a:lnTo>
                    <a:lnTo>
                      <a:pt x="1381539" y="0"/>
                    </a:lnTo>
                    <a:lnTo>
                      <a:pt x="1381539" y="914400"/>
                    </a:lnTo>
                    <a:lnTo>
                      <a:pt x="3210339" y="904461"/>
                    </a:lnTo>
                    <a:lnTo>
                      <a:pt x="3200400" y="0"/>
                    </a:lnTo>
                    <a:lnTo>
                      <a:pt x="3647661" y="0"/>
                    </a:lnTo>
                    <a:lnTo>
                      <a:pt x="3657600" y="914400"/>
                    </a:lnTo>
                  </a:path>
                </a:pathLst>
              </a:custGeom>
              <a:noFill/>
              <a:ln w="38100">
                <a:solidFill>
                  <a:srgbClr val="33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527242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039714" y="2488474"/>
              <a:ext cx="4732169" cy="1059724"/>
              <a:chOff x="2456079" y="1576432"/>
              <a:chExt cx="3962400" cy="115243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2456079" y="2107924"/>
                <a:ext cx="396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795067" y="21164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191000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6482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1054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984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2412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698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2743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200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657600" y="1576432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114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5720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5029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486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9436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00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5527242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2043646" y="3553356"/>
              <a:ext cx="4732169" cy="1059724"/>
              <a:chOff x="2456079" y="1576432"/>
              <a:chExt cx="3962400" cy="1152436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2456079" y="2107924"/>
                <a:ext cx="396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2795067" y="21164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191000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6482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1054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984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2412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3698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2743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200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657600" y="1576432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114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45720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5029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486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9436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00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5527242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1119269" y="2566287"/>
              <a:ext cx="1010151" cy="775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Slightly</a:t>
              </a:r>
            </a:p>
            <a:p>
              <a:pPr algn="ctr"/>
              <a:r>
                <a:rPr lang="en-US" sz="2400" dirty="0" smtClean="0"/>
                <a:t>Noisy</a:t>
              </a:r>
              <a:endParaRPr lang="en-US" sz="2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156138" y="3672057"/>
              <a:ext cx="8331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Very</a:t>
              </a:r>
            </a:p>
            <a:p>
              <a:pPr algn="ctr"/>
              <a:r>
                <a:rPr lang="en-US" sz="2400" dirty="0" smtClean="0"/>
                <a:t>noisy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465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in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CRCs are widely used on links</a:t>
            </a:r>
          </a:p>
          <a:p>
            <a:pPr lvl="1"/>
            <a:r>
              <a:rPr lang="en-US" dirty="0" smtClean="0"/>
              <a:t>Ethernet, 802.11, ADSL, Cable …</a:t>
            </a:r>
          </a:p>
          <a:p>
            <a:r>
              <a:rPr lang="en-US" dirty="0"/>
              <a:t>C</a:t>
            </a:r>
            <a:r>
              <a:rPr lang="en-US" dirty="0" smtClean="0"/>
              <a:t>hecksum used in Internet </a:t>
            </a:r>
          </a:p>
          <a:p>
            <a:pPr lvl="1"/>
            <a:r>
              <a:rPr lang="en-US" dirty="0" smtClean="0"/>
              <a:t>IP, TCP, UDP … but it is weak</a:t>
            </a:r>
          </a:p>
          <a:p>
            <a:r>
              <a:rPr lang="en-US" dirty="0" smtClean="0"/>
              <a:t>Parity</a:t>
            </a:r>
          </a:p>
          <a:p>
            <a:pPr lvl="1"/>
            <a:r>
              <a:rPr lang="en-US" dirty="0" smtClean="0"/>
              <a:t>Is little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5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– Add Redundancy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Error detection codes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dd </a:t>
            </a:r>
            <a:r>
              <a:rPr lang="en-US" sz="2400" u="sng" dirty="0" smtClean="0"/>
              <a:t>check bits</a:t>
            </a:r>
            <a:r>
              <a:rPr lang="en-US" sz="2400" dirty="0" smtClean="0"/>
              <a:t> to the message bits to let some errors be detected</a:t>
            </a:r>
          </a:p>
          <a:p>
            <a:r>
              <a:rPr lang="en-US" sz="2800" dirty="0" smtClean="0"/>
              <a:t>Error correction codes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dd more </a:t>
            </a:r>
            <a:r>
              <a:rPr lang="en-US" sz="2400" u="sng" dirty="0" smtClean="0"/>
              <a:t>check bits</a:t>
            </a:r>
            <a:r>
              <a:rPr lang="en-US" sz="2400" dirty="0" smtClean="0"/>
              <a:t> to let some errors be corrected</a:t>
            </a:r>
          </a:p>
          <a:p>
            <a:pPr lvl="3"/>
            <a:endParaRPr lang="en-US" sz="1600" dirty="0"/>
          </a:p>
          <a:p>
            <a:r>
              <a:rPr lang="en-US" sz="2800" dirty="0" smtClean="0"/>
              <a:t>Key issue is now to structure the code to detect many errors with few check bits and modest computation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49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 simple code to handle errors:</a:t>
            </a:r>
          </a:p>
          <a:p>
            <a:pPr lvl="1"/>
            <a:r>
              <a:rPr lang="en-US" sz="2400" dirty="0" smtClean="0"/>
              <a:t>Send two copies! Error if different.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1600" dirty="0" smtClean="0"/>
          </a:p>
          <a:p>
            <a:r>
              <a:rPr lang="en-US" sz="2800" dirty="0" smtClean="0"/>
              <a:t>How good is this code?</a:t>
            </a:r>
          </a:p>
          <a:p>
            <a:pPr lvl="1"/>
            <a:r>
              <a:rPr lang="en-US" sz="2400" dirty="0" smtClean="0"/>
              <a:t>How many errors can it detect/correct?</a:t>
            </a:r>
          </a:p>
          <a:p>
            <a:pPr lvl="1"/>
            <a:r>
              <a:rPr lang="en-US" sz="2400" dirty="0" smtClean="0"/>
              <a:t>How many errors will make it fail?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111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to handle more errors with less overhead</a:t>
            </a:r>
          </a:p>
          <a:p>
            <a:pPr lvl="1"/>
            <a:r>
              <a:rPr lang="en-US" sz="2400" dirty="0" smtClean="0"/>
              <a:t>Will look at better codes; they are applied mathematics</a:t>
            </a:r>
          </a:p>
          <a:p>
            <a:pPr lvl="1"/>
            <a:r>
              <a:rPr lang="en-US" sz="2400" dirty="0" smtClean="0"/>
              <a:t>But, they can’t handle all errors</a:t>
            </a:r>
          </a:p>
          <a:p>
            <a:pPr lvl="1"/>
            <a:r>
              <a:rPr lang="en-US" sz="2400" dirty="0" smtClean="0"/>
              <a:t>And they focus on accidental errors (will look at secure hashes later)</a:t>
            </a:r>
          </a:p>
        </p:txBody>
      </p:sp>
    </p:spTree>
    <p:extLst>
      <p:ext uri="{BB962C8B-B14F-4D97-AF65-F5344CB8AC3E}">
        <p14:creationId xmlns:p14="http://schemas.microsoft.com/office/powerpoint/2010/main" val="209323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Error Codes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Codeword</a:t>
            </a:r>
            <a:r>
              <a:rPr lang="en-US" sz="2800" dirty="0" smtClean="0"/>
              <a:t> consists of D data plus R check bits (=systematic block code)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Sender: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ompute R check bits based on the D data bits; send the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of D+R bits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66153" y="2190751"/>
            <a:ext cx="3086013" cy="889214"/>
            <a:chOff x="1981200" y="1604543"/>
            <a:chExt cx="3356685" cy="967207"/>
          </a:xfrm>
        </p:grpSpPr>
        <p:grpSp>
          <p:nvGrpSpPr>
            <p:cNvPr id="9" name="Group 8"/>
            <p:cNvGrpSpPr/>
            <p:nvPr/>
          </p:nvGrpSpPr>
          <p:grpSpPr>
            <a:xfrm>
              <a:off x="1981200" y="2038350"/>
              <a:ext cx="3200400" cy="533400"/>
              <a:chOff x="1981200" y="1809750"/>
              <a:chExt cx="2857500" cy="30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981200" y="1809750"/>
                <a:ext cx="19050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702352" y="1809750"/>
                <a:ext cx="1136348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R=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fn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(D)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340411" y="1604543"/>
              <a:ext cx="1401926" cy="429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D</a:t>
              </a:r>
              <a:r>
                <a:rPr lang="en-US" sz="2400" dirty="0" smtClean="0"/>
                <a:t>ata bits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52602" y="1612565"/>
              <a:ext cx="1585283" cy="421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C</a:t>
              </a:r>
              <a:r>
                <a:rPr lang="en-US" sz="2400" dirty="0" smtClean="0"/>
                <a:t>heck bits</a:t>
              </a:r>
              <a:endParaRPr lang="en-US" sz="2400" dirty="0"/>
            </a:p>
          </p:txBody>
        </p:sp>
      </p:grpSp>
      <p:sp>
        <p:nvSpPr>
          <p:cNvPr id="14" name="Cloud Callout 13"/>
          <p:cNvSpPr/>
          <p:nvPr/>
        </p:nvSpPr>
        <p:spPr>
          <a:xfrm rot="394988">
            <a:off x="3845441" y="2527343"/>
            <a:ext cx="1418081" cy="699828"/>
          </a:xfrm>
          <a:prstGeom prst="cloudCallout">
            <a:avLst>
              <a:gd name="adj1" fmla="val -8031"/>
              <a:gd name="adj2" fmla="val 1622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31569" y="2846488"/>
            <a:ext cx="40703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61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Error Codes (2)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Receiver:  </a:t>
            </a:r>
          </a:p>
          <a:p>
            <a:pPr lvl="1"/>
            <a:r>
              <a:rPr lang="en-US" sz="2400" dirty="0" smtClean="0"/>
              <a:t>Receive D+R bits with unknown errors</a:t>
            </a:r>
          </a:p>
          <a:p>
            <a:pPr lvl="1"/>
            <a:r>
              <a:rPr lang="en-US" sz="2400" dirty="0" err="1" smtClean="0"/>
              <a:t>Recompute</a:t>
            </a:r>
            <a:r>
              <a:rPr lang="en-US" sz="2400" dirty="0" smtClean="0"/>
              <a:t> R check bits based on the D data bits; error if R doesn’t match R’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1000" y="2938576"/>
            <a:ext cx="5257800" cy="1461974"/>
            <a:chOff x="540652" y="2743164"/>
            <a:chExt cx="5257800" cy="1461974"/>
          </a:xfrm>
        </p:grpSpPr>
        <p:grpSp>
          <p:nvGrpSpPr>
            <p:cNvPr id="12" name="Group 11"/>
            <p:cNvGrpSpPr/>
            <p:nvPr/>
          </p:nvGrpSpPr>
          <p:grpSpPr>
            <a:xfrm>
              <a:off x="540652" y="2743164"/>
              <a:ext cx="4724400" cy="1461974"/>
              <a:chOff x="187841" y="3006185"/>
              <a:chExt cx="4724400" cy="146197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818976" y="3006185"/>
                <a:ext cx="3093265" cy="870205"/>
                <a:chOff x="1981200" y="1625222"/>
                <a:chExt cx="3364573" cy="946528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1981200" y="2038350"/>
                  <a:ext cx="3200400" cy="533400"/>
                  <a:chOff x="1981200" y="1809750"/>
                  <a:chExt cx="2857500" cy="304800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1981200" y="1809750"/>
                    <a:ext cx="1905000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D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3702352" y="1809750"/>
                    <a:ext cx="1136348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R’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2348299" y="1625222"/>
                  <a:ext cx="1401926" cy="429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2400" dirty="0"/>
                    <a:t>D</a:t>
                  </a:r>
                  <a:r>
                    <a:rPr lang="en-US" sz="2400" dirty="0" smtClean="0"/>
                    <a:t>ata bits</a:t>
                  </a:r>
                  <a:endParaRPr lang="en-US" sz="24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760490" y="1633244"/>
                  <a:ext cx="1585283" cy="4218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2400" dirty="0"/>
                    <a:t>C</a:t>
                  </a:r>
                  <a:r>
                    <a:rPr lang="en-US" sz="2400" dirty="0" smtClean="0"/>
                    <a:t>heck bits</a:t>
                  </a:r>
                  <a:endParaRPr lang="en-US" sz="2400" dirty="0"/>
                </a:p>
              </p:txBody>
            </p:sp>
          </p:grpSp>
          <p:sp>
            <p:nvSpPr>
              <p:cNvPr id="25" name="Cloud Callout 24"/>
              <p:cNvSpPr/>
              <p:nvPr/>
            </p:nvSpPr>
            <p:spPr>
              <a:xfrm rot="394988">
                <a:off x="187841" y="3280555"/>
                <a:ext cx="1418081" cy="699828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411945" y="3642909"/>
                <a:ext cx="40703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591223" y="3977771"/>
                <a:ext cx="1170083" cy="49038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R=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fn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(D)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Elbow Connector 5"/>
              <p:cNvCxnSpPr>
                <a:stCxn id="23" idx="2"/>
                <a:endCxn id="27" idx="1"/>
              </p:cNvCxnSpPr>
              <p:nvPr/>
            </p:nvCxnSpPr>
            <p:spPr>
              <a:xfrm rot="16200000" flipH="1">
                <a:off x="3022199" y="3653940"/>
                <a:ext cx="346579" cy="791470"/>
              </a:xfrm>
              <a:prstGeom prst="bentConnector2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>
              <a:stCxn id="27" idx="3"/>
            </p:cNvCxnSpPr>
            <p:nvPr/>
          </p:nvCxnSpPr>
          <p:spPr>
            <a:xfrm flipV="1">
              <a:off x="5114117" y="3714750"/>
              <a:ext cx="218661" cy="24519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432795" y="3443138"/>
              <a:ext cx="3656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 smtClean="0"/>
                <a:t>=?</a:t>
              </a:r>
              <a:endParaRPr lang="en-US" sz="2400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129460" y="3363553"/>
              <a:ext cx="218661" cy="24519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11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Error Codes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For D data bits, R check bits:</a:t>
            </a:r>
            <a:endParaRPr lang="en-US" sz="1600" dirty="0" smtClean="0"/>
          </a:p>
          <a:p>
            <a:pPr lvl="3"/>
            <a:endParaRPr lang="en-US" sz="1600" dirty="0"/>
          </a:p>
          <a:p>
            <a:endParaRPr lang="en-US" sz="28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800" dirty="0" smtClean="0"/>
              <a:t>Randomly chosen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is unlikely to be correct; overhead is low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7200" y="1812286"/>
            <a:ext cx="3533292" cy="1445264"/>
            <a:chOff x="429108" y="2040886"/>
            <a:chExt cx="3533292" cy="1445264"/>
          </a:xfrm>
        </p:grpSpPr>
        <p:sp>
          <p:nvSpPr>
            <p:cNvPr id="8" name="Rounded Rectangle 7"/>
            <p:cNvSpPr/>
            <p:nvPr/>
          </p:nvSpPr>
          <p:spPr>
            <a:xfrm>
              <a:off x="2057400" y="2118691"/>
              <a:ext cx="1905000" cy="1219200"/>
            </a:xfrm>
            <a:prstGeom prst="round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40886"/>
              <a:ext cx="1552092" cy="683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All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 smtClean="0"/>
                <a:t>codewords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600200" y="2266950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9108" y="2795512"/>
              <a:ext cx="155209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Correct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 smtClean="0"/>
                <a:t>codewords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endCxn id="16" idx="2"/>
            </p:cNvCxnSpPr>
            <p:nvPr/>
          </p:nvCxnSpPr>
          <p:spPr>
            <a:xfrm flipV="1">
              <a:off x="1704492" y="2876491"/>
              <a:ext cx="962508" cy="973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667000" y="2762191"/>
              <a:ext cx="228600" cy="228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817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28483</TotalTime>
  <Words>1616</Words>
  <Application>Microsoft Macintosh PowerPoint</Application>
  <PresentationFormat>On-screen Show (16:9)</PresentationFormat>
  <Paragraphs>384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Topic</vt:lpstr>
      <vt:lpstr>Problem – Noise may flip received bits </vt:lpstr>
      <vt:lpstr>Approach – Add Redundancy </vt:lpstr>
      <vt:lpstr>Motivating Example</vt:lpstr>
      <vt:lpstr>Motivating Example (2)</vt:lpstr>
      <vt:lpstr>Using Error Codes</vt:lpstr>
      <vt:lpstr>Using Error Codes (2)</vt:lpstr>
      <vt:lpstr>Intuition for Error Codes</vt:lpstr>
      <vt:lpstr>R.W. Hamming (1915-1998)</vt:lpstr>
      <vt:lpstr>Hamming Distance</vt:lpstr>
      <vt:lpstr>Hamming Distance (2)</vt:lpstr>
      <vt:lpstr>Hamming Distance (3)</vt:lpstr>
      <vt:lpstr>Topic</vt:lpstr>
      <vt:lpstr>Simple Error Detection – Parity Bit</vt:lpstr>
      <vt:lpstr>Parity Bit (2)</vt:lpstr>
      <vt:lpstr>Checksums</vt:lpstr>
      <vt:lpstr>Internet Checksum</vt:lpstr>
      <vt:lpstr>Internet Checksum (2)</vt:lpstr>
      <vt:lpstr>Internet Checksum (3)</vt:lpstr>
      <vt:lpstr>Internet Checksum (4)</vt:lpstr>
      <vt:lpstr>Internet Checksum (5)</vt:lpstr>
      <vt:lpstr>Internet Checksum (6)</vt:lpstr>
      <vt:lpstr>Cyclic Redundancy Check (CRC)</vt:lpstr>
      <vt:lpstr>CRCs (2)</vt:lpstr>
      <vt:lpstr>CRCs (3)</vt:lpstr>
      <vt:lpstr>CRCs (4)</vt:lpstr>
      <vt:lpstr>CRCs (5)</vt:lpstr>
      <vt:lpstr>CRCs (6)</vt:lpstr>
      <vt:lpstr>Error Detection in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175</cp:revision>
  <dcterms:created xsi:type="dcterms:W3CDTF">2012-10-22T20:55:18Z</dcterms:created>
  <dcterms:modified xsi:type="dcterms:W3CDTF">2013-10-16T20:22:27Z</dcterms:modified>
</cp:coreProperties>
</file>