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69" r:id="rId2"/>
    <p:sldId id="262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2269" autoAdjust="0"/>
  </p:normalViewPr>
  <p:slideViewPr>
    <p:cSldViewPr>
      <p:cViewPr>
        <p:scale>
          <a:sx n="100" d="100"/>
          <a:sy n="100" d="100"/>
        </p:scale>
        <p:origin x="-80" y="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7:14.887"/>
    </inkml:context>
    <inkml:brush xml:id="br0">
      <inkml:brushProperty name="width" value="0.06667" units="cm"/>
      <inkml:brushProperty name="height" value="0.06667" units="cm"/>
      <inkml:brushProperty name="color" value="#F2F2F2"/>
      <inkml:brushProperty name="fitToCurve" value="1"/>
    </inkml:brush>
  </inkml:definitions>
  <inkml:trace contextRef="#ctx0" brushRef="#br0">-2 964 16,'0'0'29,"6"15"2,-6-15-1,0 0-25,0 0 0,0 0-1,0 0 1,0-16-1,0 16 0,0 0-1,5-19 0,-5 19-1,3-20 0,-1 4 1,3 2-1,-2-4 1,4-2-1,-2-3-1,2 2 1,0-6-3,1 1 3,0-3-3,0-1 1,2-3-1,-2 1 1,1 0 0,1-3-1,1 2 1,0 0 0,2 0 0,-1 2-1,2 1 2,0 3-2,2 0 1,0 5 0,1 0 0,-1 1 0,0 3 0,-1 3 0,0-1 0,-1 3 0,0 3 0,-1 0 0,-1 0 0,-1 4 0,2 2 0,-2 2 0,0 0 0,-1 2 0,0 2 0,0 1 0,-1 3 0,-9-6 0,17 15 0,-17-15 0,17 26 0,-8-9 0,0 2 0,0 3 0,1 4-1,0 0 2,-1 4-2,3 2 2,-1 2-1,0 2 0,3-1 0,1 3 0,0-2 0,1 0 0,3-1 0,-1-1 0,1-5 2,3 1-2,-2-4 3,1-3-3,1-3 3,0-1-3,0-4 3,0-3-3,2-2 0,-2-5 1,2-1-1,-1-3 0,0-5 0,-1-2 1,1-5-1,-1-3 0,-1-4-2,0-2 2,-2-3-2,1 0 2,-3-2-2,1 1 1,-2-1-1,-1 2 2,0 2 0,-2 3 0,1 1 0,-1 3 0,-2 5 0,2 1 0,-1 7 0,1 2 0,1 5 0,0 6 0,1 4 0,1 4 0,0 4 0,2 3 1,1 1 1,2 3-1,-2 0 2,1 2-2,2-3 2,-1-2-2,0-5 2,-1-2-2,0-4-1,-1-3 1,-2-5 0,0-7-1,0-8 0,-2-3 1,-1-6-1,-1-3 0,-2-6-2,1-3 2,0-5-2,-1-1 2,-2-2-2,2-1 1,-1-3-1,0-1 1,1-1 1,1-1 0,0 1 0,0 1-1,0 0 1,1 1 0,1 4 0,1 2 0,0 2 0,-1 4-1,1 1 1,0 4 0,0 3 0,0 2-1,-1 2 1,1 2 0,0 2 0,0 1 0,0 2 0,-2 3 0,1 0 0,-1 3-1,1 4 1,-2 3 0,-1 3 0,2 2 0,-1 4 0,1 4 0,2 3 0,-2 5 0,4 4 0,0 2 0,0 4 0,3 7 1,2 4-2,0 2 2,1 3-1,1 1 0,3 2 2,0 1 0,1 1 0,-1-1-1,0-3 2,-1-1-2,0-3 2,-2-1-2,-2-6 0,0 0-1,-5-8 0,2-2 1,-3-2-1,0-6 1,-3-2-1,3 0 0,-1-4 1,0 1-1,-1-4 0,1-1 1,-2-2-1,4 1 0,-1-4 0,-2-1 0,1-3 1,1-2-1,1-3 0,0-2 1,-1-4-1,2-1 0,-1-4 0,3-1 0,-2-1 0,0-1 0,2-2 0,0-1 0,-1 1 0,1 0-1,1 2 2,0 1-1,0 0-1,2 1 1,-2 3 1,2 3-1,0 3 0,1 2 0,0 3 0,-1 4 0,2 1 0,-1 2 1,2 3-2,0 1 2,1 1-2,-1-1 2,0 0-1,2-1 0,-2-4 0,-1-1 0,2-1 0,0-5 0,-1-2 0,-1-3 0,0-7 1,-2 0-1,-1-4 0,-3-1 0,-2-4 0,0 1 0,0-2 0,0 0 0,-1 2 0,0-1 0,1 2 0,3 0 0,2 1 0,0-1 0,1 0 0,0 0 1,2-1-1,0-2 0,-1-1 0,0-3 1,-1-1-2,-1-1 1,-1-3-2,-2-2 2,0-2-1,-3-3 0,-1-5 0,0-2 0,-2-1 1,-1 0 0,-1 1 0,2 1-1,-1 3 2,0 4-2,0 6 1,2 5 0,0 6 0,2 5 0,1 5 0,2 7 0,-1 6 0,1 7 0,1 4 0,0 7 0,0 5 0,0 7 0,1 3 0,0 5 0,1 1 0,-1-1 0,3 1 0,-2 0 1,2-2-1,0-3 1,1-5 1,-3-3-2,1-6 1,-2-4 0,-2-4 0,-1-8 0,-2-7-1,-2-6 0,-2-6-1,-2-6 0,0-3 1,-2-5-1,0-3 0,-1 0 0,2 1 1,-1 1 0,1 3 0,2 4-1,3 4 1,1 5 0,3 5 0,2 5 0,4 5 0,1 5 0,0 5 0,3 4 0,1 6 0,1 1 0,1 5 1,-1 2 0,1 5-1,1 2 0,0 1 1,3 1-1,-1-1 1,-1-1-1,3-1 0,-2-3 0,0-6 0,1-4 0,0-4 0,-2-4 1,0-6-1,2-6 0,-2-4 0,-1-6 0,0-5 0,-1-5 0,0-5 0,-1-4 0,-1-4 0,-2-2-1,1-6 2,-2-2-1,0-2-1,2-1 2,-1-1-2,-2-3 2,1-2-2,0 0 2,-2-1-2,2-1 1,-1 0 0,-3-2 0,2 1 0,0 1 0,2 1 0,0 2 0,0 3 0,1 2 0,0 4 0,1 0 0,-2 2 0,-1 2 0,1 2 0,-2 4 0,-2 1-1,0 6 1,-3 2 0,-1 4 0,-1 7 0,-1 3 0,-1 6 0,-1 4 0,0 6 0,0 6 0,-1 3 1,1 5-1,-1 6 0,2 5 1,0 5-2,0 1 2,2 5-1,1 5 0,2 3 0,3 3 1,3 2-1,-1-1 0,3 1 1,1-3 0,2-2-1,1-4 0,1-5 1,0-5-2,-2-7 2,0-5-1,-2-6 0,-1-6 0,-4-7 0,-1-4 0,-3-6 1,-1-4-1,-1-3 0,0-6 0,-2 1 0,1-4 0,0-1 0,2 4 0,3-1 0,0 4 0,3 2 0,1 3 0,0 2 0,2 4 0,1 1 0,1 2 0,-1 2 0,0 0 0,0-1 0,1 1 0,-3 1 0,-2-1 0,-1 0 1,-4-3-1,-3 0-1,-2 0 1,-3 0-1,-12-5 0,18 8-1,-18-8-5,16 9-17,-16-9-14,0 0 0,0 0-1,0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7:14.888"/>
    </inkml:context>
    <inkml:brush xml:id="br0">
      <inkml:brushProperty name="width" value="0.06667" units="cm"/>
      <inkml:brushProperty name="height" value="0.06667" units="cm"/>
      <inkml:brushProperty name="color" value="#F2F2F2"/>
      <inkml:brushProperty name="fitToCurve" value="1"/>
    </inkml:brush>
  </inkml:definitions>
  <inkml:trace contextRef="#ctx0" brushRef="#br0">0 1279 51,'0'0'34,"0"0"-2,0 0 1,10 14-34,-10-14-1,22 10 1,-8-6 0,4 1 1,3 1 0,3-4 1,3-1 0,-1-2 1,1 0 0,2-6-1,1 2 1,0-4-1,0-3-1,-3-2 1,0-2 0,-4-2-1,-2-4 0,-3-4 0,-3-1 0,-3-4 0,0-1 0,-4 1 1,1-1 0,-2-1 0,3 5 0,-2 0 0,3 2 0,1 3 0,2 3 0,3 3-1,2 4 0,6 9 0,1-1 0,2 8-1,3 6 2,1 3-1,2 1 1,1 1 1,3 3-1,-5-7 2,4 7-1,-2-5 0,1 2-1,-2-3 1,-1-1-2,-2-1 1,0-1-2,-2-2 1,-2 1 0,0-3-1,-3 0 1,1 0 0,-1 1 0,0-1 1,-1 1-1,-2 0 0,0 2 1,2-2-1,-1 3 0,-1-2 1,-1-1-1,-2-1 0,1-1 0,-3-3 0,-1-4 0,-4-3 0,-2-6 0,0-2 0,-3-6 0,-1-4 0,1-5-1,-2-3 0,1-4 1,0-1-1,1 1 1,0-2-1,4-2 0,0 1 0,3 2 0,1 1 1,2-2-1,3 1 1,2 3-1,2 0 1,0 1-1,3 4 1,2 0-1,0 4 1,-1 1-1,1 3 1,-3-1 0,2 2 0,-3 1-1,-2 1 1,-2 1 0,0-1 0,-3 1 0,-1 0 0,-1 0 0,-1 0 0,-1-2 0,-1 3 1,-2-1-1,1 0-1,0 2 2,-1 2-2,0 2 2,0 7 0,-10 5-1,15 1 0,-15-1 0,10 24 1,-7-2-1,-1 4 0,-1 6 0,0 5 0,1 3 1,2 6-1,1 3 1,1 3-1,1 3 1,3-1 0,2 2 0,0 0-1,1-1 1,-1-3 0,2 1 0,-1-5 0,1-1 0,-2-4 0,0-1-1,-2-5 1,1 0-1,-2-2 0,0-4 0,1-1 0,0-1 0,-1-2 0,1 0 0,1-1 0,-1-2 1,2-3-1,0-1 0,1 0 1,1-1-1,1 0 0,0-3 0,1 3 0,1-2 0,1-2 0,1-2 0,0-1 0,-2-4 0,-1-3 0,-1-2 0,-1-7 0,-2-3 0,-3-7 0,1-6 0,-2-2 0,0-5 0,-3-4 1,2-3-1,-1-3 0,1-2 0,0 2 0,1-1 0,-1-1 0,5-3-1,0 3 1,2 0-1,1 3 0,1 1 0,2 2 0,1 3 0,2 4 0,-2 5 1,2 5-1,2 3 0,-1 5 1,3 4 0,0 5 0,0 4 0,1 3 0,0 4 0,-1 1-1,2 1 1,1 0 2,0 1-2,2-2 1,-1-1-1,1-2 1,1-4-1,1-2 1,-2-4-1,0-2-2,-4-7 2,-2-3-2,-1-4 1,-4-3-1,-3-3 1,-2 0 0,-2-1 0,-3 0 2,-1 2-1,0 3 1,-2 2 0,1 2-1,-7 14 1,14-17 0,-14 17-1,17-10 0,-8 8 0,3 1 0,1-1 0,0 0 0,3-2 0,-1-2 1,2-2-1,-1-5 0,-1-3-1,0-3 1,0-4 0,0-1 0,-4-2 0,0-1 0,-2-2-1,1 2 2,-2 1-1,1 1 0,0 2 0,-2-1 0,2 4 0,-1 1 0,1 4 0,-2 2 0,-7 13 0,16-16 0,-16 16-1,16 3 1,-16-3 0,20 23 0,-11-2 0,3 8 0,0 2 0,2 8 0,1 4 1,1 5-2,1 1 2,1 3-1,3 0 0,-1 0 1,1 0-1,1 0 1,-1 0-1,1-3 1,-1-1 0,2-4-1,-3-1 0,0-3 1,1-2-1,-2-7 0,1-2 0,0-7 0,-2-4 1,-1-5-1,1-3 0,-1-4 1,2-5-1,-1-4 1,-2-2-1,0-1 0,2-2 1,1-3-1,1 2 0,0 0 0,0 1 0,2 2 0,3 2 0,1 3 0,1 2 1,2 4-1,1 3 0,2 1 0,1 4 0,2 3 0,1 1 0,2 0 0,1-1 1,-1-3-1,1 0 1,-1-3-1,-1-3 0,-2-3 1,-3-4-1,-2-5 1,-2-4-1,-5-3 0,-1-7 0,-1-3 0,-1-6 0,-2-2 0,0-3 0,-1-1 1,0-3-1,0 0 0,2-1 0,2 0 0,0 2 0,2-3 0,1 1 0,0-1 0,3 0 0,0 1 0,1 1 0,-3-2 0,2-1 0,0 3 0,0-1-1,-3 0 1,2 3 0,-2 1 0,-3 2 0,0 6 0,0 2 0,-2 4 0,-1 4-1,0 4 1,-5 5 0,2 4 0,-2 3 0,-2 4 0,-1 4 0,-2 3 0,0 4 0,-1 2 0,0 2 0,-1 2 0,2 1 1,-2 0-1,2 1 0,-1 2 0,2-1 1,-2-1-1,1 0 0,-1 0 0,0 0 0,-1-1 0,0-1 0,2 0 0,-2 1 0,3-1 0,2 1 0,0 0 0,4 1 1,1 1 0,3 0-1,-1 0 2,2-1-2,0 1 1,-2-1-1,2 0 1,-2-2 0,1-1-1,0-1 0,0-2 1,3 1-1,-2-2 1,2-3-1,0 1 0,0-2 0,-1 1 1,-1 0-1,-3-1-1,-1 1 1,0 0 0,-1 1 0,1 0 0,-2 3 1,2-1-1,1 0 0,2 2 0,0 1 0,3-1 1,-2 3-1,1-1 0,3-1 0,2 1 0,-1-1 0,1-4 0,0-2 1,-1-4-1,2-1 0,0-5 0,-2 0 0,0-6 1,0 1-1,1-3 0,-2-1 0,2-3 0,0 0 0,1-4 0,-3 0 0,3 0 0,-1-4 0,1 0 0,0-1 0,1 0 0,1 0 1,0 2-1,1 1 0,0 2 1,2 1-1,2 3 0,-1 1 0,0 1 0,1 3-1,2 2 1,1 2 0,1 0 0,-2 0 0,1 0 0,-1 1 0,-3-1 0,-1 0 0,-3-1 0,-3-2 0,-2 1 0,-5-2 0,-1 0 0,-4-1 0,0-1 0,-2 3 0,-2-3 0,1 2 0,-11 4 0,18-7 0,-8 4 0,0 0 0,-1 2 0,-9 1 0,18-1 0,-18 1 0,17 0 0,-17 0 0,12 2 0,-12-2-1,0 0-2,0 0-6,12 0-20,-12 0-9,0 0-1,0-13-1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7:51.03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-2 960 16,'0'0'29,"6"16"2,-6-16-1,0 0-25,0 0 0,0 0-1,0 0 1,0-17-1,0 17 0,0 0-1,5-18 0,-5 18-1,3-21 0,-1 6 1,3 1-1,-2-4 1,4-2-1,-2-3-1,2 2 1,0-6-3,1 2 3,0-5-3,0 0 1,2-2-1,-2 0 1,1 0 0,1-3-1,1 3 1,0-2 0,2 2 0,-1 1-1,2 1 2,0 3-2,2 0 1,0 5 0,1 0 0,-1 1 0,0 3 0,-1 3 0,0-1 0,-1 4 0,0 1 0,-1 1 0,-1 1 0,-1 2 0,2 4 0,-2 0 0,0 2 0,-1 1 0,0 1 0,0 3 0,-1 1 0,-9-5 0,17 16 0,-17-16 0,18 25 0,-10-8 0,1 2 0,0 3 0,1 4-1,0 0 2,-1 4-2,3 2 2,-1 1-1,1 3 0,1-1 0,2 3 0,0-2 0,2 0 0,1-1 0,0-2 0,1-3 2,3 0-2,-2-5 3,1-1-3,1-5 3,0 0-3,0-5 3,0-1-3,2-4 0,-2-3 1,2-3-1,-1-1 0,0-6 0,-1-3 1,1-3-1,-1-4 0,-1-4-2,0-2 2,-1-3-2,-1 0 2,-2-1-2,1-1 1,-2 1-1,-1 0 2,0 4 0,-2 2 0,1 1 0,-1 3 0,-1 5 0,0 1 0,0 7 0,1 2 0,1 5 0,0 6 0,1 3 0,1 6 0,0 2 0,2 4 1,2 2 1,0 2-1,-1 0 2,2 1-2,0-2 2,0-2-2,0-5 2,-1-2-2,1-4-1,-3-3 1,-1-5 0,0-8-1,0-6 0,-2-4 1,-1-7-1,-1-2 0,-1-5-2,-1-4 2,1-5-2,-1 0 2,-1-3-2,0-1 1,0-3-1,1-1 1,-1-1 1,2-1 0,0 1 0,0 1-1,1 0 1,-1 2 0,2 3 0,1 2 0,0 3 0,-1 2-1,1 3 1,0 3 0,0 2 0,0 4-1,-1 0 1,1 3 0,0 3 0,0 0 0,0 2 0,-2 3 0,1 0 0,-1 3-1,1 4 1,-1 3 0,-3 2 0,3 4 0,-1 3 0,1 4 0,2 3 0,-1 4 0,2 5 0,1 2 0,0 4 0,3 7 1,2 3-2,0 3 2,1 3-1,2 1 0,1 2 2,1 1 0,1 1 0,0-2-1,-1-2 2,-2-2-2,1-2 2,-1-1-2,-4-5 0,2-2-1,-6-7 0,1-2 1,-2-3-1,0-4 1,-3-3-1,3 0 0,-1-4 1,0 0-1,-1-3 0,1 0 1,-1-4-1,2 2 0,0-4 0,-2-1 0,1-3 1,1-2-1,1-3 0,0-2 1,-1-4-1,2-1 0,0-4 0,1-1 0,-1-1 0,0-1 0,3-1 0,-2-2 0,0 0 0,2 2-1,-1 0 2,1 3-1,1-1-1,0 1 1,0 3 1,0 3-1,2 3 0,-1 2 0,1 3 0,0 3 0,0 3 0,1 1 1,0 3-2,1 1 2,1 1-2,0-1 2,-2 0-1,3-2 0,-2-3 0,0 0 0,1-3 0,-1-4 0,0-2 0,0-3 0,-2-6 1,0-2-1,-3-2 0,-1-3 0,-3-2 0,0-1 0,-1 0 0,1-1 0,-1 2 0,0 0 0,1 0 0,4 1 0,0 2 0,2-2 0,-1 0 0,2-1 1,0 0-1,1-2 0,0 0 0,-2-4 1,1-1-2,-3-1 1,1-2-2,-3-4 2,-1 0-1,-2-5 0,-1-3 0,0-3 0,-2-1 1,0 0 0,-2 1 0,1 2-1,0 2 2,0 3-2,1 8 1,1 4 0,0 6 0,2 5 0,1 5 0,1 7 0,0 6 0,2 7 0,0 4 0,-1 7 0,2 5 0,-1 7 0,0 3 0,2 4 0,-1 2 0,1-1 0,1 1 0,0 0 1,0-2-1,2-4 1,0-3 1,-3-5-2,1-5 1,-2-4 0,-3-4 0,0-9 0,-2-5-1,-2-7 0,-2-6-1,-1-5 0,-1-5 1,-2-4-1,0-3 0,-1 1 0,2 0 1,-2 1 0,3 3 0,1 3-1,2 6 1,2 4 0,4 5 0,1 5 0,4 5 0,0 5 0,2 4 0,2 6 0,1 4 0,1 2 0,1 5 1,-1 3 0,1 3-1,1 3 0,0 1 1,2 1-1,1-1 1,-2-1-1,2-2 0,-1-1 0,1-8 0,0-3 0,-1-4 0,0-4 1,-1-6-1,2-6 0,-3-5 0,0-5 0,1-5 0,-2-5 0,0-4 0,-1-5 0,-1-4 0,-3-1-1,2-7 2,-1-3-1,-1 0-1,2-2 2,-2-2-2,0-1 2,0-3-2,0 0 2,-2 0-2,2-2 1,-1 0 0,-3-2 0,2 1 0,0 1 0,2 2 0,0 1 0,-1 3 0,3 2 0,-1 4 0,1 0 0,-2 3 0,-1 0 0,1 4 0,-2 3 0,-2 1-1,-1 6 1,-1 2 0,-2 4 0,-1 7 0,-1 3 0,-1 6 0,-1 5 0,0 5 0,0 5 0,-1 4 1,1 5-1,-1 6 0,2 5 1,0 4-2,0 2 2,2 5-1,1 5 0,2 3 0,3 2 1,2 3-1,1-1 0,2 1 1,1-3 0,2-2-1,1-4 0,1-6 1,0-4-2,-2-7 2,0-5-1,-2-7 0,-2-4 0,-2-9 0,-2-3 0,-3-5 1,-1-6-1,-1-2 0,0-5 0,-2-1 0,1-3 0,0 0 0,2 2 0,3 1 0,0 3 0,3 1 0,0 5 0,2 1 0,1 3 0,1 2 0,1 3 0,-1 0 0,0 1 0,0 0 0,1-1 0,-3 2 0,-2-1 0,-1 0 1,-4-3-1,-3 0-1,-2 0 1,-3 1-1,-12-6 0,18 7-1,-18-7-5,16 9-17,-16-9-14,0 0 0,0 0-1,0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7:51.03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1279 51,'0'0'34,"0"0"-2,0 0 1,10 14-34,-10-14-1,22 10 1,-8-6 0,4 1 1,3 1 0,3-4 1,3-1 0,-1-2 1,1 0 0,2-6-1,1 2 1,0-4-1,0-3-1,-3-2 1,0-2 0,-3-2-1,-4-4 0,-2-4 0,-3-1 0,-3-4 0,0-1 0,-4 1 1,1-1 0,-2-1 0,3 5 0,-1 0 0,1 2 0,2 3 0,2 3 0,3 3-1,2 4 0,6 9 0,1-1 0,2 8-1,3 6 2,1 3-1,2 1 1,2 1 1,1 3-1,-4-7 2,4 7-1,-2-5 0,2 2-1,-4-3 1,0-1-2,-2-1 1,0-1-2,-2-2 1,-2 1 0,0-3-1,-3 0 1,1 0 0,0 1 0,-2-1 1,0 1-1,-2 0 0,1 2 1,0-2-1,1 3 0,-3-2 1,0-1-1,-1-1 0,-1-1 0,-2-3 0,-1-4 0,-3-3 0,-4-6 0,1-2 0,-3-6 0,0-4 0,-1-5-1,-1-3 0,2-4 1,-2-1-1,2 1 1,1-2-1,2-2 0,1 1 0,3 2 0,1 1 1,2-2-1,3 1 1,3 3-1,0 0 1,2 1-1,1 4 1,3 0-1,0 4 1,-1 1-1,1 3 1,-3-1 0,2 2 0,-3 1-1,-2 1 1,-1 1 0,-2-1 0,-2 1 0,-1 0 0,-1 0 0,-1 0 0,-1-2 0,-1 3 1,-1-1-1,-1 0-1,1 2 2,0 2-2,-2 2 2,1 7 0,-10 5-1,15 1 0,-15-1 0,11 24 1,-9-2-1,0 4 0,-1 6 0,0 5 0,1 3 1,3 6-1,-1 3 1,2 3-1,2 3 1,1-1 0,3 2 0,0 0-1,1-1 1,0-3 0,1 1 0,-2-5 0,2-1 0,-2-4 0,0-1-1,-1-5 1,-1 0-1,-1-2 0,1-4 0,-1-1 0,1-1 0,0-2 0,-1 0 0,2-1 0,0-2 1,0-3-1,1-1 0,1 0 1,1-1-1,1 0 0,0-3 0,1 3 0,1-2 0,1-2 0,2-2 0,-2-1 0,-1-4 0,-1-3 0,-1-2 0,-1-7 0,-2-3 0,-2-7 0,-1-6 0,0-2 0,-2-5 0,-1-4 1,0-3-1,1-3 0,-1-2 0,1 2 0,1-1 0,-1-1 0,5-3-1,0 3 1,2 0-1,1 3 0,1 1 0,2 2 0,2 3 0,0 4 0,-1 5 1,3 5-1,0 3 0,1 5 1,1 4 0,1 5 0,1 4 0,-1 3 0,1 4 0,0 1-1,1 1 1,0 0 2,1 1-2,2-2 1,-1-1-1,1-2 1,1-4-1,2-2 1,-3-4-1,0-2-2,-5-7 2,0-3-2,-3-4 1,-2-3-1,-4-3 1,-2 0 0,-2-1 0,-4 0 2,1 2-1,-2 3 1,0 2 0,-1 2-1,-6 14 1,14-17 0,-14 17-1,17-10 0,-7 8 0,2 1 0,0-1 0,1 0 0,3-2 0,-1-2 1,2-2-1,0-5 0,-2-3-1,0-3 1,0-4 0,0-1 0,-5-2 0,1-1 0,-1-2-1,-1 2 2,0 1-1,-1 1 0,1 2 0,-1-1 0,0 4 0,1 1 0,-1 4 0,0 2 0,-8 13 0,16-16 0,-16 16-1,16 3 1,-16-3 0,19 23 0,-9-2 0,2 8 0,-1 2 0,3 8 0,1 4 1,1 5-2,2 1 2,0 3-1,2 0 0,1 0 1,0 0-1,0 0 1,1 0-1,-1-3 1,1-1 0,0-4-1,-1-1 0,-1-3 1,0-2-1,0-7 0,0-2 0,-1-7 0,-1-4 1,0-5-1,0-3 0,-1-4 1,1-5-1,0-4 1,-2-2-1,1-1 0,1-2 1,1-3-1,0 2 0,2 0 0,-1 1 0,1 2 0,4 2 0,2 3 0,0 2 1,2 4-1,1 3 0,2 1 0,1 4 0,1 3 0,3 1 0,0 0 0,3-1 1,-3-3-1,3 0 1,-2-3-1,-1-3 0,-3-3 1,-1-4-1,-3-5 1,-3-4-1,-3-3 0,-3-7 0,1-3 0,-3-6 0,-1-2 0,1-3 0,-2-1 1,0-3-1,0 0 0,1-1 0,4 0 0,-1 2 0,2-3 0,0 1 0,2-1 0,2 0 0,-1 1 0,2 1 0,-2-2 0,1-1 0,0 3 0,-1-1-1,-1 0 1,1 3 0,-3 1 0,-1 2 0,-1 6 0,0 2 0,-2 4 0,-1 4-1,-1 4 1,-3 5 0,1 4 0,-2 3 0,-2 4 0,-2 4 0,0 3 0,-2 4 0,1 2 0,-2 2 0,1 2 0,0 1 1,0 0-1,0 1 0,1 2 0,0-1 1,0-1-1,-1 0 0,1 0 0,-2 0 0,1-1 0,-1-1 0,2 0 0,-2 1 0,3-1 0,1 1 0,2 0 0,3 1 1,1 1 0,2 0-1,1 0 2,1-1-2,-1 1 1,0-1-1,1 0 1,-2-2 0,0-1-1,2-1 0,-1-2 1,2 1-1,0-2 1,1-3-1,0 1 0,0-2 0,-1 1 1,-1 0-1,-3-1-1,-1 1 1,0 0 0,-1 1 0,1 0 0,-2 3 1,2-1-1,0 0 0,4 2 0,-1 1 0,2-1 1,0 3-1,0-1 0,3-1 0,1 1 0,1-1 0,0-4 0,0-2 1,-1-4-1,2-1 0,0-5 0,-2 0 0,0-6 1,0 1-1,1-3 0,-2-1 0,2-3 0,0 0 0,1-4 0,-3 0 0,3 0 0,-1-4 0,0 0 0,2-1 0,0 0 0,1 0 1,0 2-1,1 1 0,0 2 1,2 1-1,1 3 0,1 1 0,-1 1 0,1 3-1,2 2 1,1 2 0,1 0 0,-2 0 0,0 0 0,1 1 0,-4-1 0,-1 0 0,-3-1 0,-3-2 0,-2 1 0,-5-2 0,-1 0 0,-4-1 0,0-1 0,-2 3 0,-2-3 0,1 2 0,-11 4 0,18-7 0,-8 4 0,0 0 0,-1 2 0,-9 1 0,18-1 0,-18 1 0,17 0 0,-17 0 0,12 2 0,-12-2-1,0 0-2,0 0-6,12 0-20,-12 0-9,0 0-1,0-13-1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5:47.50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-2 971 16,'0'0'29,"5"16"2,-5-16-1,0 0-25,0 0 0,0 0-1,0 0 1,0-17-1,0 17 0,0 0-1,6-19 0,-6 19-1,3-20 0,-1 4 1,2 2-1,0-5 1,3 0-1,-3-5-1,4 4 1,-2-8-3,3 2 3,-2-4-3,2 0 1,1-3-1,-2 1 1,1-1 0,0-2-1,3 2 1,-1 0 0,2 0 0,-1 2-1,2 1 2,-1 2-2,4 1 1,-1 5 0,1 0 0,-1 1 0,0 3 0,-1 2 0,0 0 0,-1 3 0,0 3 0,-1-1 0,-2 2 0,1 3 0,1 2 0,-2 1 0,-1 2 0,1 1 0,-1 1 0,-1 3 0,1 1 0,-10-5 0,17 16 0,-17-16 0,17 26 0,-8-9 0,0 3 0,0 2 0,1 4-1,-1 0 2,1 4-2,2 2 2,-1 2-1,0 3 0,3-2 0,1 3 0,0-2 0,1 1 0,3-2 0,-1-1 0,1-4 2,3 0-2,-2-4 3,1-3-3,1-3 3,0 0-3,0-6 3,0-1-3,2-4 0,-2-4 1,2-1-1,-1-2 0,0-6 0,-1-3 1,1-3-1,-1-5 0,-1-3-2,0-1 2,-2-5-2,1 1 2,-3-2-2,1 0 1,-2 0-1,-1 2 2,0 2 0,-2 3 0,1 1 0,-1 2 0,-1 6 0,0 1 0,0 7 0,1 2 0,1 6 0,0 5 0,1 3 0,1 6 0,0 3 0,2 3 1,2 2 1,0 2-1,-1 0 2,2 2-2,0-3 2,0-1-2,0-6 2,-1-2-2,1-4-1,-3-3 1,-1-5 0,0-7-1,0-8 0,-2-3 1,-1-6-1,-1-4 0,-1-4-2,0-4 2,-1-6-2,0 0 2,-1-2-2,0-1 1,0-3-1,1-2 1,-1-1 1,2 1 0,0-1 0,0 2-1,1-1 1,0 2 0,0 4 0,2 2 0,0 2 0,-1 4-1,1 0 1,0 5 0,0 3 0,0 2-1,-1 1 1,1 3 0,0 3 0,0-1 0,0 3 0,-2 3 0,1 0 0,-1 4-1,1 2 1,-1 4 0,-3 3 0,3 2 0,-1 5 0,1 3 0,2 3 0,-1 5 0,2 4 0,1 3 0,0 3 0,4 7 1,0 4-2,1 3 2,1 2-1,2 1 0,1 3 2,1 0 0,1 2 0,0-2-1,-1-3 2,-2-1-2,1-2 2,-1-2-2,-4-5 0,2-1-1,-6-8 0,1-2 1,-2-2-1,0-5 1,-3-3-1,3 0 0,-1-3 1,0-1-1,-1-2 0,1-2 1,-1-2-1,2 1 0,0-4 0,-2-1 0,1-3 1,1-3-1,1-2 0,0-1 1,-1-5-1,3-1 0,-2-5 0,2 1 0,-1-2 0,1-2 0,1 0 0,-1-2 0,0 0 0,2 1-1,-1 2 2,2 1-1,-1 0-1,2 1 1,-2 3 1,1 2-1,2 5 0,0 0 0,-1 5 0,1 2 0,0 3 0,1 1 1,1 3-2,-1 1 2,2 1-2,0-1 2,-1 0-1,2-1 0,-3-4 0,1 0 0,1-3 0,0-4 0,-2-2 0,1-3 0,-1-6 1,-2-2-1,-1-2 0,-3-3 0,-2-3 0,0 0 0,-1 0 0,1-1 0,0 1 0,-1 1 0,1 0 0,3 1 0,2 1 0,0-1 0,1 0 0,0-1 1,2 0-1,-1-2 0,1-1 0,-1-3 1,-1-1-2,-1-1 1,-1-3-2,-2-3 2,0-1-1,-3-4 0,-1-3 0,0-4 0,-3 0 1,1-1 0,-2 2 0,2 1-1,-1 2 2,-1 5-2,2 6 1,1 5 0,0 5 0,2 6 0,1 5 0,2 8 0,-1 5 0,1 6 0,1 6 0,0 6 0,0 5 0,0 7 0,1 4 0,0 4 0,1 1 0,-1 0 0,3 0 0,-2 0 1,2-2-1,0-3 1,1-4 1,-2-4-2,-1-6 1,-1-4 0,-2-4 0,-1-8 0,-2-7-1,-2-6 0,-2-5-1,-2-7 0,0-4 1,-1-4-1,-2-4 0,1 2 0,0 0 1,0 0 0,1 4 0,2 3-1,3 6 1,1 4 0,3 4 0,3 6 0,2 6 0,2 4 0,0 4 0,3 6 0,1 5 0,1 1 0,1 5 1,-1 3 0,1 4-1,1 2 0,1 2 1,1 0-1,0-1 1,-1 0-1,3-2 0,-2-3 0,0-6 0,2-3 0,-2-5 0,-1-4 1,0-6-1,3-6 0,-4-4 0,0-6 0,0-6 0,-1-4 0,0-4 0,-1-6 0,-1-3 0,-2-2-1,1-6 2,-1-3-1,-2-1-1,3-1 2,-1-2-2,-1-2 2,-1-2-2,1-1 2,-1 0-2,1-1 1,-2 0 0,-1-3 0,0 1 0,2 2 0,1 1 0,-1 2 0,1 3 0,2 1 0,-1 5 0,1-1 0,-3 4 0,1 0 0,0 3 0,-3 4 0,0 1-1,-2 6 1,-2 2 0,0 4 0,-2 6 0,-1 4 0,-1 6 0,-1 5 0,0 5 0,0 5 0,-1 4 1,0 6-1,0 6 0,2 3 1,0 6-2,0 2 2,2 4-1,2 6 0,1 2 0,3 3 1,2 3-1,1-2 0,2 2 1,1-3 0,2-3-1,1-3 0,1-6 1,-1-5-2,-1-7 2,0-4-1,-2-8 0,-1-4 0,-3-8 0,-3-4 0,-1-6 1,-2-4-1,-1-4 0,-1-4 0,-1 0 0,2-5 0,-1 1 0,2 2 0,2 0 0,2 5 0,2 0 0,0 4 0,2 2 0,1 4 0,1 1 0,1 2 0,-1 2 0,0 0 0,0 0 0,1-1 0,-4 3 0,0-3 0,-2 1 1,-4-3-1,-3 1-1,-2-1 1,-3 0-1,-12-5 0,18 8-1,-18-8-5,16 9-17,-16-9-14,0 0 0,0 0-1,0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5:47.5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1279 51,'0'0'34,"0"0"-2,0 0 1,10 14-34,-10-14-1,22 10 1,-8-6 0,4 1 1,3 1 0,3-4 1,3-1 0,-1-2 1,1 0 0,2-6-1,1 2 1,0-4-1,0-3-1,-3-2 1,0-2 0,-4-2-1,-2-4 0,-3-4 0,-3-1 0,-3-4 0,0-1 0,-4 1 1,1-1 0,-2-1 0,3 5 0,-2 0 0,3 2 0,1 3 0,2 3 0,3 3-1,2 4 0,6 9 0,1-1 0,2 8-1,3 6 2,1 3-1,2 1 1,1 1 1,3 3-1,-5-7 2,4 7-1,-2-5 0,1 2-1,-2-3 1,-1-1-2,-2-1 1,0-1-2,-2-2 1,-2 1 0,-1-3-1,-1 0 1,0 0 0,-1 1 0,0-1 1,-1 1-1,-2 0 0,0 2 1,2-2-1,-1 3 0,-1-2 1,-1-1-1,-2-1 0,1-1 0,-3-3 0,-1-4 0,-4-3 0,-2-6 0,0-2 0,-3-6 0,-1-4 0,1-5-1,-2-3 0,1-4 1,0-1-1,1 1 1,0-2-1,4-2 0,0 1 0,3 2 0,1 1 1,2-2-1,3 1 1,2 3-1,2 0 1,0 1-1,3 4 1,2 0-1,0 4 1,-1 1-1,0 3 1,-1-1 0,1 2 0,-3 1-1,-2 1 1,-2 1 0,0-1 0,-3 1 0,-1 0 0,-1 0 0,-1 0 0,-1-2 0,-1 3 1,-2-1-1,1 0-1,0 2 2,-1 2-2,0 2 2,0 7 0,-10 5-1,15 1 0,-15-1 0,10 24 1,-7-2-1,-1 4 0,-1 6 0,0 5 0,1 3 1,2 6-1,1 3 1,1 3-1,1 3 1,3-1 0,2 2 0,0 0-1,1-1 1,-1-3 0,2 1 0,-1-5 0,1-1 0,-2-4 0,0-1-1,-2-5 1,1 0-1,-2-2 0,0-4 0,1-1 0,0-1 0,-1-2 0,1 0 0,1-1 0,-1-2 1,2-3-1,0-1 0,1 0 1,1-1-1,1 0 0,0-3 0,1 3 0,1-2 0,1-2 0,1-2 0,0-1 0,-2-4 0,-1-3 0,-1-2 0,-1-7 0,-2-3 0,-3-7 0,1-6 0,-2-2 0,0-5 0,-3-4 1,2-3-1,-1-3 0,1-2 0,0 2 0,1-1 0,-1-1 0,5-3-1,0 3 1,2 0-1,1 3 0,1 1 0,2 2 0,1 3 0,2 4 0,-2 5 1,2 5-1,2 3 0,-1 5 1,3 4 0,0 5 0,0 4 0,1 3 0,0 4 0,-1 1-1,2 1 1,1 0 2,0 1-2,2-2 1,-1-1-1,1-2 1,1-4-1,1-2 1,-2-4-1,0-2-2,-4-7 2,-2-3-2,-1-4 1,-4-3-1,-3-3 1,-2 0 0,-2-1 0,-3 0 2,-1 2-1,0 3 1,-2 2 0,1 2-1,-7 14 1,13-17 0,-13 17-1,18-10 0,-9 8 0,3 1 0,1-1 0,0 0 0,3-2 0,-1-2 1,2-2-1,-1-5 0,-1-3-1,0-3 1,0-4 0,0-1 0,-4-2 0,-1-1 0,0-2-1,0 2 2,-2 1-1,1 1 0,-1 2 0,0-1 0,1 4 0,-1 1 0,1 4 0,-2 2 0,-7 13 0,16-16 0,-16 16-1,16 3 1,-16-3 0,20 23 0,-11-2 0,3 8 0,0 2 0,2 8 0,1 4 1,1 5-2,1 1 2,1 3-1,3 0 0,-1 0 1,1 0-1,1 0 1,-1 0-1,1-3 1,-1-1 0,2-4-1,-3-1 0,0-3 1,1-2-1,-2-7 0,1-2 0,0-7 0,-2-4 1,-1-5-1,1-3 0,-1-4 1,2-5-1,-1-4 1,-2-2-1,0-1 0,2-2 1,1-3-1,1 2 0,0 0 0,0 1 0,2 2 0,2 2 0,3 3 0,0 2 1,2 4-1,1 3 0,2 1 0,1 4 0,2 3 0,1 1 0,2 0 0,1-1 1,-1-3-1,1 0 1,-1-3-1,-1-3 0,-2-3 1,-3-4-1,-2-5 1,-2-4-1,-5-3 0,-1-7 0,-1-3 0,-2-6 0,0-2 0,-1-3 0,-1-1 1,0-3-1,0 0 0,2-1 0,2 0 0,0 2 0,2-3 0,0 1 0,2-1 0,2 0 0,0 1 0,1 1 0,-3-2 0,2-1 0,0 3 0,0-1-1,-3 0 1,2 3 0,-2 1 0,-3 2 0,0 6 0,0 2 0,-2 4 0,-1 4-1,-1 4 1,-3 5 0,1 4 0,-2 3 0,-2 4 0,-1 4 0,-2 3 0,0 4 0,-1 2 0,0 2 0,-1 2 0,2 1 1,-2 0-1,1 1 0,1 2 0,1-1 1,-2-1-1,1 0 0,-1 0 0,-1 0 0,1-1 0,-1-1 0,2 0 0,-2 1 0,3-1 0,2 1 0,0 0 0,4 1 1,1 1 0,3 0-1,-1 0 2,2-1-2,-1 1 1,0-1-1,1 0 1,-2-2 0,0-1-1,2-1 0,-1-2 1,2 1-1,0-2 1,1-3-1,0 1 0,0-2 0,-1 1 1,-1 0-1,-3-1-1,-1 1 1,0 0 0,-1 1 0,1 0 0,-2 3 1,2-1-1,0 0 0,4 2 0,-1 1 0,2-1 1,0 3-1,0-1 0,3-1 0,2 1 0,-1-1 0,1-4 0,0-2 1,-1-4-1,2-1 0,0-5 0,-2 0 0,0-6 1,0 1-1,1-3 0,-2-1 0,2-3 0,0 0 0,1-4 0,-3 0 0,3 0 0,-1-4 0,0 0 0,2-1 0,0 0 0,1 0 1,0 2-1,1 1 0,0 2 1,2 1-1,1 3 0,1 1 0,-1 1 0,1 3-1,2 2 1,1 2 0,1 0 0,-2 0 0,0 0 0,1 1 0,-4-1 0,-1 0 0,-3-1 0,-3-2 0,-3 1 0,-3-2 0,-2 0 0,-4-1 0,0-1 0,-2 3 0,-2-3 0,1 2 0,-11 4 0,18-7 0,-8 4 0,0 0 0,-1 2 0,-9 1 0,18-1 0,-18 1 0,16 0 0,-16 0 0,13 2 0,-13-2-1,0 0-2,0 0-6,12 0-20,-12 0-9,0 0-1,0-13-1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3:06:52.677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61047C55-09EF-4E75-93AF-506D460DD9FB}" emma:medium="tactile" emma:mode="ink">
          <msink:context xmlns:msink="http://schemas.microsoft.com/ink/2010/main" type="inkDrawing" rotatedBoundingBox="13796,9074 22024,8484 22135,10034 13908,10624" shapeName="Other"/>
        </emma:interpretation>
      </emma:emma>
    </inkml:annotationXML>
    <inkml:trace contextRef="#ctx0" brushRef="#br0">0 1800 1,'0'0'0,"0"0"13,0 0 9,0 0-15,12-4-2,-12 4 1,0 0 1,0 0-1,14-12 0,-14 12 0,0 0 0,11-10-1,-11 10-1,12-5-1,-12 5 1,12-4-1,-12 4 0,14-4 0,-14 4-1,14-6 1,-14 6-1,17-5 0,-17 5 0,17-4 0,-17 4 0,20-6 0,-9 6 1,-11 0 1,22-7-1,-22 7 1,20-8-1,-20 8-1,21-12 0,-21 12-1,20-11 0,-20 11-1,19-11 0,-8 7 0,1 0 0,1-2 0,-1 2-1,2 0 2,0 0-1,2 0 0,0 0 1,-1 0-1,1 0 1,0-2 0,1 2 1,-1-2-1,0 1 0,-3-2 0,1 0-1,-2-2 1,0-1 0,-1-1-1,-1-1 1,0-2-1,-1-1 0,-1-3 1,0 1 0,1-3-1,-2 1 0,0-1 1,2-1-1,-1 1 1,-1 1-1,0-2 0,-1 3 0,1 1 0,1 0 0,-1 2 0,0 1 0,-1-1 0,3 2 0,-1-1 1,1 0-1,-1-1 0,0 0 0,2 0 0,-2 0 1,1 0-1,0 0 0,1 0 0,1-1 0,-1-1 0,1 1 1,-1-1-1,-1 2 1,2-1-1,-1 2 1,0-1-2,-10 15 2,21-19-2,-10 11 1,0 0-1,0 1 2,0 1-2,1 2 1,-1-1 1,0 1-1,3 1 0,0 0 0,0 0 1,1 2-1,0 0 0,0-1 0,1 1 0,3 1 0,-5-1 1,3-1-1,-1-1 0,2 2 0,1-2 0,-1-1 0,0 0 0,1 0 0,-1-3 0,0 0 0,-1-1 0,0-1 1,-1-2-1,1-2 0,-2 1 1,0-3-1,-1-1 0,1-1 0,-2-2 0,1 0 0,-3-2 0,0 1 0,-2-3 0,0-1 0,-1 0 0,0-2 0,-2 1 1,1 2-1,0 0 0,0-1 0,0 4 0,0-1 0,1 2 1,-1 3-1,1-2 0,0 2 0,0-1 0,2 2 0,-1 0 0,0 0 0,1 1 0,0 1-1,0-1 2,-1 0-1,1 1 0,-1 0 0,0 0 0,1 0 1,-1 0-1,-1 0 0,2 1 0,-10 12 0,18-25 0,-8 12 1,-1-1-1,0 0 0,0 2 0,-9 12 1,19-23-2,-10 11 2,-9 12-1,21-16 0,-10 8 0,1 1 0,-1 1 0,0-1 0,1 1 0,-1 1 0,0-1 0,-11 6 0,18-8 0,-18 8 0,18-5 0,-18 5 0,19-4 0,-19 4 0,18-3 0,-18 3 0,17-3 0,-17 3 0,17-1 0,-17 1 0,17 0 0,-17 0 0,19 0 0,-19 0 0,20 1 0,-7 0 0,-1 2 0,1-1 0,1 0 0,-1 2 0,3 1 0,0-1 0,0 1 0,2 1 0,0 2 0,0-1 0,1 2 0,0 1-1,-1-1 2,2 5-1,0 0 0,-2-1-1,1 2 2,1 0-2,1 0 1,-2 1 0,1 1 0,-2-3 0,1 0-1,0 2 2,-1 1-1,3-1 0,-1 0 0,2 1 0,-1-2 0,1 1 0,-1-1 0,1-1 0,0-2 0,-4 1 1,2-4-1,-1 2 0,1-3 0,-2-1 0,1-1 1,1-4-1,-1 1 0,1-3 0,1-1 0,1-1 0,-2-2 0,3 1 0,-1 1 1,0-1-1,0 2 0,-1-1 0,1 4 0,-1-1 0,0 3 1,-2 0-1,1 3 0,-1 1 0,2 2 0,-3 1 0,-1 1 0,-1 3 0,0 3 0,-3 2 0,2 4 0,-3 2 0,0 2 0,0 5 1,1 1-1,0 1 0,-1 2 0,4-1 0,0 1 0,0 0-1,2 0 2,2 2-1,0-1 0,2 0 0,2-2 1,-3-3-1,3-1 0,1-2 1,1-1-1,2-4 0,1-2 0,4-1 0,0 0 0,1-2 0,0-1 0,0-1 1,-1-3-1,-1-4 0,-4-1 0,-1-6 1,-5-4 0,0-4-1,-4-4 1,-1-5-1,-1 0 1,-1-4-1,-1 1 1,1-3-1,0 1 0,1 0 0,-2 3 0,6 0 0,-2 1 0,1 2 0,2 1 0,-1 1 1,0 1-1,0 2 0,-1 0 0,-1 0 0,-4 3 0,1-1 0,-1 1 0,-1 0 0,0 1 0,-1 0 0,2 3 0,-1 2 0,2 0 0,-1 4-1,3 2 1,3 2 0,-1 3 0,5 1 0,0 2 0,0 1 0,2-2 0,2 0 0,1-3 0,-1-2 0,2-5 0,-1-2 1,0-5-1,0-4 0,2-5 0,-3-4 1,0-6-1,-1-3 0,0-7 0,0-3 0,-1-1-1,1-5 1,0-2 0,-1-2-1,0 0 1,0 2 0,1 2 0,-1 0-1,0 2 2,0 4-2,1 0 1,0 4 0,-1 2 0,0 4 0,0 4 0,-1 5 0,1 4 0,-2 3 0,3 6 0,-4 4-1,3 5 1,-2 3 0,2 2 0,0 2 0,-1 2 0,3 3 0,0 2 0,2-2-1,-1 1 1,4 1 0,1 1-1,1-3 1,3-1-1,1 0 1,3-3 0,4-2 0,0-3 0,2-2 0,2-4 1,-1-3-1,1-2 0,-2-3 0,-1-4 0,-2-3-1,-1-4 1,-3-4 0,-4-3-1,-2-6 1,-4-2-1,-2-4 1,-4-1 0,-3-2-1,0 0 2,-2 1-2,-1 2 1,2 1 0,1 6 0,1 2 0,2 2 0,3 2 0,1 5 0,1 1 0,1 1 0,1 3 0,-1 2-1,1-1 1,0 2 0,-4 3 0,0-1 0,-1 2 0,-2 0 0,0 1 0,-3 2 0,1-1 0,-1 2 0,1 2 0,0-1 0,2 2 0,-1 0-1,2 1 1,-1 1 0,0 2 0,0-2 0,1 1 0,-3 1 0,1-2 0,-1 1 0,2-1 1,-2 1-1,0-1 0,-1 1 0,1-1 1,-2 2-1,-1-2 0,-3 2 0,-3 0 0,-3-1 0,-11-6 0,17 8-1,-17-8-1,0 0-2,0 0-10,13 17-21,-13-17-6,1 18 0,-1-18-1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 from pixabay.com.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Icons from Cisco icon</a:t>
            </a:r>
            <a:r>
              <a:rPr lang="en-US" baseline="0" dirty="0" smtClean="0"/>
              <a:t>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77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Mention: or combinations of 1 and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 in figure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12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55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#2-38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36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#2-36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67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customXml" Target="../ink/ink2.xml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2" Type="http://schemas.openxmlformats.org/officeDocument/2006/relationships/customXml" Target="../ink/ink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customXml" Target="../ink/ink4.xml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2" Type="http://schemas.openxmlformats.org/officeDocument/2006/relationships/customXml" Target="../ink/ink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customXml" Target="../ink/ink6.xml"/><Relationship Id="rId5" Type="http://schemas.openxmlformats.org/officeDocument/2006/relationships/image" Target="../media/image10.emf"/><Relationship Id="rId6" Type="http://schemas.openxmlformats.org/officeDocument/2006/relationships/customXml" Target="../ink/ink7.xml"/><Relationship Id="rId7" Type="http://schemas.openxmlformats.org/officeDocument/2006/relationships/image" Target="../media/image11.emf"/><Relationship Id="rId1" Type="http://schemas.openxmlformats.org/officeDocument/2006/relationships/slideLayout" Target="../slideLayouts/slideLayout8.xml"/><Relationship Id="rId2" Type="http://schemas.openxmlformats.org/officeDocument/2006/relationships/customXml" Target="../ink/ink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in the Course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Finishing off the Link Layer!</a:t>
            </a:r>
          </a:p>
          <a:p>
            <a:pPr lvl="1"/>
            <a:r>
              <a:rPr lang="en-US" sz="2400" dirty="0" smtClean="0"/>
              <a:t>Builds on the physical layer to transfer frames over connected links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131064" y="2495550"/>
            <a:ext cx="1466850" cy="1920875"/>
            <a:chOff x="1981200" y="2038350"/>
            <a:chExt cx="1466850" cy="1920875"/>
          </a:xfrm>
        </p:grpSpPr>
        <p:sp>
          <p:nvSpPr>
            <p:cNvPr id="17" name="Rectangle 16"/>
            <p:cNvSpPr/>
            <p:nvPr/>
          </p:nvSpPr>
          <p:spPr>
            <a:xfrm>
              <a:off x="1981200" y="3197225"/>
              <a:ext cx="1447800" cy="20005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00250" y="3397280"/>
              <a:ext cx="1447800" cy="2000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981200" y="2038350"/>
              <a:ext cx="1466850" cy="1920875"/>
              <a:chOff x="2857500" y="2343150"/>
              <a:chExt cx="1466850" cy="1920875"/>
            </a:xfrm>
          </p:grpSpPr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2857500" y="3883025"/>
                <a:ext cx="1447800" cy="3810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857500" y="3502025"/>
                <a:ext cx="14478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857500" y="3121025"/>
                <a:ext cx="14478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2857500" y="2740025"/>
                <a:ext cx="14478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2857500" y="2362200"/>
                <a:ext cx="1447800" cy="3810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3021013" y="3867150"/>
                <a:ext cx="1131887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Physical</a:t>
                </a:r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3250250" y="3502025"/>
                <a:ext cx="65594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Link</a:t>
                </a:r>
                <a:endParaRPr lang="en-US" sz="2000" dirty="0"/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3008313" y="3136900"/>
                <a:ext cx="1116012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Network</a:t>
                </a:r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2922588" y="2740025"/>
                <a:ext cx="12700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Transport</a:t>
                </a:r>
              </a:p>
            </p:txBody>
          </p:sp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2895600" y="2343150"/>
                <a:ext cx="14287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Application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2579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Tricky About ARQ?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Two non-trivial issues:</a:t>
            </a:r>
          </a:p>
          <a:p>
            <a:pPr lvl="1"/>
            <a:r>
              <a:rPr lang="en-US" sz="2400" dirty="0" smtClean="0"/>
              <a:t>How long to set the timeout? </a:t>
            </a:r>
            <a:r>
              <a:rPr lang="en-US" sz="2400" b="1" dirty="0" smtClean="0">
                <a:solidFill>
                  <a:schemeClr val="accent5"/>
                </a:solidFill>
              </a:rPr>
              <a:t>»</a:t>
            </a:r>
          </a:p>
          <a:p>
            <a:pPr lvl="1"/>
            <a:r>
              <a:rPr lang="en-US" sz="2400" dirty="0" smtClean="0"/>
              <a:t>How to avoid accepting duplicate frames as new frames </a:t>
            </a:r>
            <a:r>
              <a:rPr lang="en-US" sz="2400" b="1" dirty="0">
                <a:solidFill>
                  <a:schemeClr val="accent5"/>
                </a:solidFill>
              </a:rPr>
              <a:t>»</a:t>
            </a:r>
            <a:endParaRPr lang="en-US" sz="2400" dirty="0" smtClean="0"/>
          </a:p>
          <a:p>
            <a:pPr lvl="4"/>
            <a:endParaRPr lang="en-US" sz="1600" dirty="0"/>
          </a:p>
          <a:p>
            <a:r>
              <a:rPr lang="en-US" sz="2800" dirty="0" smtClean="0"/>
              <a:t>Want performance in the common case and correctness always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717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Timeouts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Timeout should be:</a:t>
            </a:r>
          </a:p>
          <a:p>
            <a:pPr lvl="1"/>
            <a:r>
              <a:rPr lang="en-US" dirty="0" smtClean="0"/>
              <a:t>Not too big (link goes idle)</a:t>
            </a:r>
          </a:p>
          <a:p>
            <a:pPr lvl="1"/>
            <a:r>
              <a:rPr lang="en-US" dirty="0" smtClean="0"/>
              <a:t>Not too small (spurious resend)</a:t>
            </a:r>
          </a:p>
          <a:p>
            <a:pPr lvl="4"/>
            <a:endParaRPr lang="en-US" dirty="0"/>
          </a:p>
          <a:p>
            <a:r>
              <a:rPr lang="en-US" dirty="0" smtClean="0"/>
              <a:t>Fairly easy on a LAN</a:t>
            </a:r>
          </a:p>
          <a:p>
            <a:pPr lvl="1"/>
            <a:r>
              <a:rPr lang="en-US" dirty="0" smtClean="0"/>
              <a:t>Clear worst case, little variation</a:t>
            </a:r>
          </a:p>
          <a:p>
            <a:r>
              <a:rPr lang="en-US" dirty="0" smtClean="0"/>
              <a:t>Fairly difficult over the Internet</a:t>
            </a:r>
          </a:p>
          <a:p>
            <a:pPr lvl="1"/>
            <a:r>
              <a:rPr lang="en-US" dirty="0" smtClean="0"/>
              <a:t>Much variation, no obvious bound</a:t>
            </a:r>
          </a:p>
          <a:p>
            <a:pPr lvl="1"/>
            <a:r>
              <a:rPr lang="en-US" dirty="0" smtClean="0"/>
              <a:t>We’ll revisit this with TCP (later)</a:t>
            </a:r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8729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Duplicates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happens if an ACK is lost?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1705738"/>
            <a:ext cx="3550194" cy="2771012"/>
            <a:chOff x="4320691" y="1716026"/>
            <a:chExt cx="3550194" cy="2771012"/>
          </a:xfrm>
        </p:grpSpPr>
        <p:sp>
          <p:nvSpPr>
            <p:cNvPr id="24" name="TextBox 23"/>
            <p:cNvSpPr txBox="1"/>
            <p:nvPr/>
          </p:nvSpPr>
          <p:spPr>
            <a:xfrm>
              <a:off x="5867400" y="2734438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X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320691" y="1716026"/>
              <a:ext cx="3550194" cy="2771012"/>
              <a:chOff x="618097" y="1144527"/>
              <a:chExt cx="3550194" cy="2771012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828800" y="1544637"/>
                <a:ext cx="0" cy="237090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630612" y="1504950"/>
                <a:ext cx="0" cy="241058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1828800" y="1733550"/>
                <a:ext cx="1772444" cy="304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>
                <a:off x="2402713" y="2114550"/>
                <a:ext cx="1198531" cy="2576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Left Brace 28"/>
              <p:cNvSpPr/>
              <p:nvPr/>
            </p:nvSpPr>
            <p:spPr>
              <a:xfrm>
                <a:off x="1600200" y="1733550"/>
                <a:ext cx="152400" cy="1050132"/>
              </a:xfrm>
              <a:prstGeom prst="leftBrac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292693" y="1485840"/>
                <a:ext cx="8446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Frame</a:t>
                </a:r>
                <a:endParaRPr lang="en-US" sz="2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706616" y="2209741"/>
                <a:ext cx="6011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ACK</a:t>
                </a:r>
                <a:endParaRPr lang="en-US" sz="20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18097" y="2058561"/>
                <a:ext cx="10583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Timeout</a:t>
                </a:r>
                <a:endParaRPr lang="en-US" sz="20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369379" y="1144527"/>
                <a:ext cx="9188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Sender</a:t>
                </a:r>
                <a:endParaRPr lang="en-US" sz="2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092932" y="1144527"/>
                <a:ext cx="10753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Receiver</a:t>
                </a:r>
                <a:endParaRPr lang="en-US" sz="2000" dirty="0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121871123" y="3387864"/>
            <a:ext cx="963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New</a:t>
            </a:r>
          </a:p>
          <a:p>
            <a:pPr algn="ctr"/>
            <a:r>
              <a:rPr lang="en-US" sz="2000" dirty="0" smtClean="0"/>
              <a:t>Frame?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1596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Duplicates (2)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happens if an ACK is lost?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1705738"/>
            <a:ext cx="3550194" cy="2771012"/>
            <a:chOff x="4320691" y="1716026"/>
            <a:chExt cx="3550194" cy="2771012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5531392" y="3420238"/>
              <a:ext cx="1772444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5531392" y="3801238"/>
              <a:ext cx="1772443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995285" y="3172528"/>
              <a:ext cx="8446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Frame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17019" y="3945671"/>
              <a:ext cx="6011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ACK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67400" y="2734438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X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320691" y="1716026"/>
              <a:ext cx="3550194" cy="2771012"/>
              <a:chOff x="618097" y="1144527"/>
              <a:chExt cx="3550194" cy="2771012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828800" y="1544637"/>
                <a:ext cx="0" cy="237090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630612" y="1504950"/>
                <a:ext cx="0" cy="241058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1828800" y="1733550"/>
                <a:ext cx="1772444" cy="304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>
                <a:off x="2402713" y="2114550"/>
                <a:ext cx="1198531" cy="2576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Left Brace 28"/>
              <p:cNvSpPr/>
              <p:nvPr/>
            </p:nvSpPr>
            <p:spPr>
              <a:xfrm>
                <a:off x="1600200" y="1733550"/>
                <a:ext cx="152400" cy="1050132"/>
              </a:xfrm>
              <a:prstGeom prst="leftBrac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292693" y="1485840"/>
                <a:ext cx="8446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Frame</a:t>
                </a:r>
                <a:endParaRPr lang="en-US" sz="2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706616" y="2209741"/>
                <a:ext cx="6011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ACK</a:t>
                </a:r>
                <a:endParaRPr lang="en-US" sz="20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18097" y="2058561"/>
                <a:ext cx="10583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Timeout</a:t>
                </a:r>
                <a:endParaRPr lang="en-US" sz="20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369379" y="1144527"/>
                <a:ext cx="9188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Sender</a:t>
                </a:r>
                <a:endParaRPr lang="en-US" sz="2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092932" y="1144527"/>
                <a:ext cx="10753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Receiver</a:t>
                </a:r>
                <a:endParaRPr lang="en-US" sz="2000" dirty="0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121871123" y="3387864"/>
            <a:ext cx="963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New</a:t>
            </a:r>
          </a:p>
          <a:p>
            <a:pPr algn="ctr"/>
            <a:r>
              <a:rPr lang="en-US" sz="2000" dirty="0" smtClean="0"/>
              <a:t>Frame?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3409950"/>
            <a:ext cx="108189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New </a:t>
            </a:r>
          </a:p>
          <a:p>
            <a:pPr algn="ctr"/>
            <a:r>
              <a:rPr lang="en-US" sz="2000" dirty="0" smtClean="0"/>
              <a:t>Frame??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9331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Duplicates (3)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 the timeout is early?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09600" y="1705738"/>
            <a:ext cx="3626394" cy="2771012"/>
            <a:chOff x="4244491" y="1716026"/>
            <a:chExt cx="3626394" cy="2771012"/>
          </a:xfrm>
        </p:grpSpPr>
        <p:cxnSp>
          <p:nvCxnSpPr>
            <p:cNvPr id="20" name="Straight Arrow Connector 19"/>
            <p:cNvCxnSpPr/>
            <p:nvPr/>
          </p:nvCxnSpPr>
          <p:spPr>
            <a:xfrm flipH="1">
              <a:off x="5531392" y="2720533"/>
              <a:ext cx="1772444" cy="5612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117019" y="2639128"/>
              <a:ext cx="6011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ACK</a:t>
              </a:r>
              <a:endParaRPr lang="en-US" sz="2000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244491" y="1716026"/>
              <a:ext cx="3626394" cy="2771012"/>
              <a:chOff x="541897" y="1144527"/>
              <a:chExt cx="3626394" cy="2771012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828800" y="1544637"/>
                <a:ext cx="0" cy="237090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630612" y="1504950"/>
                <a:ext cx="0" cy="241058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1828800" y="1733550"/>
                <a:ext cx="1772444" cy="304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Left Brace 28"/>
              <p:cNvSpPr/>
              <p:nvPr/>
            </p:nvSpPr>
            <p:spPr>
              <a:xfrm>
                <a:off x="1532497" y="1733550"/>
                <a:ext cx="228600" cy="810389"/>
              </a:xfrm>
              <a:prstGeom prst="leftBrac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292693" y="1485840"/>
                <a:ext cx="8446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Frame</a:t>
                </a:r>
                <a:endParaRPr lang="en-US" sz="20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41897" y="1934339"/>
                <a:ext cx="10583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Timeout</a:t>
                </a:r>
                <a:endParaRPr lang="en-US" sz="20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369379" y="1144527"/>
                <a:ext cx="9188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Sender</a:t>
                </a:r>
                <a:endParaRPr lang="en-US" sz="2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092932" y="1144527"/>
                <a:ext cx="10753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Receiver</a:t>
                </a:r>
                <a:endParaRPr lang="en-US" sz="2000" dirty="0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121871123" y="3387864"/>
            <a:ext cx="963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New</a:t>
            </a:r>
          </a:p>
          <a:p>
            <a:pPr algn="ctr"/>
            <a:r>
              <a:rPr lang="en-US" sz="2000" dirty="0" smtClean="0"/>
              <a:t>Frame?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2029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Duplicates (4)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Or the timeout is early?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09600" y="1705738"/>
            <a:ext cx="3626394" cy="2771012"/>
            <a:chOff x="4244491" y="1716026"/>
            <a:chExt cx="3626394" cy="2771012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5531392" y="3115438"/>
              <a:ext cx="1772444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5531392" y="2720533"/>
              <a:ext cx="1772444" cy="5612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995285" y="3172528"/>
              <a:ext cx="8446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Frame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17019" y="2639128"/>
              <a:ext cx="6011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ACK</a:t>
              </a:r>
              <a:endParaRPr lang="en-US" sz="2000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244491" y="1716026"/>
              <a:ext cx="3626394" cy="2771012"/>
              <a:chOff x="541897" y="1144527"/>
              <a:chExt cx="3626394" cy="2771012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828800" y="1544637"/>
                <a:ext cx="0" cy="237090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630612" y="1504950"/>
                <a:ext cx="0" cy="241058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1828800" y="1733550"/>
                <a:ext cx="1772444" cy="304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>
                <a:off x="1828800" y="2945049"/>
                <a:ext cx="1772443" cy="38099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Left Brace 28"/>
              <p:cNvSpPr/>
              <p:nvPr/>
            </p:nvSpPr>
            <p:spPr>
              <a:xfrm>
                <a:off x="1532497" y="1733550"/>
                <a:ext cx="228600" cy="810389"/>
              </a:xfrm>
              <a:prstGeom prst="leftBrac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292693" y="1485840"/>
                <a:ext cx="8446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Frame</a:t>
                </a:r>
                <a:endParaRPr lang="en-US" sz="2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414427" y="3077339"/>
                <a:ext cx="6011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ACK</a:t>
                </a:r>
                <a:endParaRPr lang="en-US" sz="20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41897" y="1934339"/>
                <a:ext cx="10583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Timeout</a:t>
                </a:r>
                <a:endParaRPr lang="en-US" sz="20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369379" y="1144527"/>
                <a:ext cx="9188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Sender</a:t>
                </a:r>
                <a:endParaRPr lang="en-US" sz="2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092932" y="1144527"/>
                <a:ext cx="10753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Receiver</a:t>
                </a:r>
                <a:endParaRPr lang="en-US" sz="2000" dirty="0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121871123" y="3387864"/>
            <a:ext cx="963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New</a:t>
            </a:r>
          </a:p>
          <a:p>
            <a:pPr algn="ctr"/>
            <a:r>
              <a:rPr lang="en-US" sz="2000" dirty="0" smtClean="0"/>
              <a:t>Frame?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3159264"/>
            <a:ext cx="108189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New </a:t>
            </a:r>
          </a:p>
          <a:p>
            <a:pPr algn="ctr"/>
            <a:r>
              <a:rPr lang="en-US" sz="2000" dirty="0" smtClean="0"/>
              <a:t>Frame??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1824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Numbers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Frames and ACKs must both carry sequence numbers for correctness</a:t>
            </a:r>
          </a:p>
          <a:p>
            <a:pPr lvl="2"/>
            <a:endParaRPr lang="en-US" sz="1000" dirty="0" smtClean="0"/>
          </a:p>
          <a:p>
            <a:r>
              <a:rPr lang="en-US" sz="2800" dirty="0" smtClean="0"/>
              <a:t>To distinguish the current frame from the next one, a single bit (two numbers) is sufficient</a:t>
            </a:r>
          </a:p>
          <a:p>
            <a:pPr lvl="1"/>
            <a:r>
              <a:rPr lang="en-US" sz="2400" dirty="0" smtClean="0"/>
              <a:t>Called </a:t>
            </a:r>
            <a:r>
              <a:rPr lang="en-US" sz="2400" u="sng" dirty="0" smtClean="0"/>
              <a:t>Stop-and-Wait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4086771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Stop-and-Wait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228600" y="1123950"/>
            <a:ext cx="57150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the normal case: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69379" y="1629538"/>
            <a:ext cx="3116070" cy="2771012"/>
            <a:chOff x="1369379" y="1144527"/>
            <a:chExt cx="3116070" cy="277101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828800" y="1544637"/>
              <a:ext cx="0" cy="23709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630612" y="1504950"/>
              <a:ext cx="0" cy="24105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129881" y="2343150"/>
              <a:ext cx="0" cy="609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783013" y="1943040"/>
              <a:ext cx="7024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69379" y="1144527"/>
              <a:ext cx="9188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Sender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92932" y="1144527"/>
              <a:ext cx="10753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Receiver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37276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Stop-and-Wait (2)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228600" y="1123950"/>
            <a:ext cx="5715000" cy="3581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the normal case: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18097" y="1629538"/>
            <a:ext cx="3867352" cy="2771012"/>
            <a:chOff x="618097" y="1144527"/>
            <a:chExt cx="3867352" cy="2771012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828800" y="1544637"/>
              <a:ext cx="0" cy="23709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630612" y="1504950"/>
              <a:ext cx="0" cy="24105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828800" y="1733550"/>
              <a:ext cx="1772444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1828800" y="2190750"/>
              <a:ext cx="1772443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Left Brace 10"/>
            <p:cNvSpPr/>
            <p:nvPr/>
          </p:nvSpPr>
          <p:spPr>
            <a:xfrm>
              <a:off x="1600200" y="1733550"/>
              <a:ext cx="152400" cy="1050132"/>
            </a:xfrm>
            <a:prstGeom prst="lef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92693" y="1485840"/>
              <a:ext cx="10322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Frame 0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14427" y="2010539"/>
              <a:ext cx="7887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ACK 0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8097" y="2058561"/>
              <a:ext cx="10583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Timeout</a:t>
              </a:r>
              <a:endParaRPr lang="en-US" sz="20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4129881" y="2343150"/>
              <a:ext cx="0" cy="609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783013" y="1943040"/>
              <a:ext cx="7024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69379" y="1144527"/>
              <a:ext cx="9188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Sender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92932" y="1144527"/>
              <a:ext cx="10753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Receiver</a:t>
              </a:r>
              <a:endParaRPr lang="en-US" sz="2000" dirty="0"/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1828800" y="3181350"/>
            <a:ext cx="1772444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828800" y="3562350"/>
            <a:ext cx="1772443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92693" y="3009840"/>
            <a:ext cx="1032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Frame 1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4427" y="3714750"/>
            <a:ext cx="788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ACK 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1867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Stop-and-Wait (3)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ACK loss: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1705738"/>
            <a:ext cx="3550194" cy="2771012"/>
            <a:chOff x="4320691" y="1716026"/>
            <a:chExt cx="3550194" cy="2771012"/>
          </a:xfrm>
        </p:grpSpPr>
        <p:sp>
          <p:nvSpPr>
            <p:cNvPr id="24" name="TextBox 23"/>
            <p:cNvSpPr txBox="1"/>
            <p:nvPr/>
          </p:nvSpPr>
          <p:spPr>
            <a:xfrm>
              <a:off x="5867400" y="2734438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X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320691" y="1716026"/>
              <a:ext cx="3550194" cy="2771012"/>
              <a:chOff x="618097" y="1144527"/>
              <a:chExt cx="3550194" cy="2771012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828800" y="1544637"/>
                <a:ext cx="0" cy="237090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630612" y="1504950"/>
                <a:ext cx="0" cy="241058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1828800" y="1733550"/>
                <a:ext cx="1772444" cy="304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>
                <a:off x="2402713" y="2114550"/>
                <a:ext cx="1198531" cy="2576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Left Brace 28"/>
              <p:cNvSpPr/>
              <p:nvPr/>
            </p:nvSpPr>
            <p:spPr>
              <a:xfrm>
                <a:off x="1600200" y="1733550"/>
                <a:ext cx="152400" cy="1050132"/>
              </a:xfrm>
              <a:prstGeom prst="leftBrac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292693" y="1485840"/>
                <a:ext cx="10322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Frame 0</a:t>
                </a:r>
                <a:endParaRPr lang="en-US" sz="2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706616" y="2209741"/>
                <a:ext cx="7887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ACK 0</a:t>
                </a:r>
                <a:endParaRPr lang="en-US" sz="20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18097" y="2058561"/>
                <a:ext cx="10583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Timeout</a:t>
                </a:r>
                <a:endParaRPr lang="en-US" sz="20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369379" y="1144527"/>
                <a:ext cx="9188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Sender</a:t>
                </a:r>
                <a:endParaRPr lang="en-US" sz="2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092932" y="1144527"/>
                <a:ext cx="10753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Receiver</a:t>
                </a:r>
                <a:endParaRPr lang="en-US" sz="2000" dirty="0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121871123" y="3387864"/>
            <a:ext cx="963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New</a:t>
            </a:r>
          </a:p>
          <a:p>
            <a:pPr algn="ctr"/>
            <a:r>
              <a:rPr lang="en-US" sz="2000" dirty="0" smtClean="0"/>
              <a:t>Frame?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320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Framing</a:t>
            </a:r>
          </a:p>
          <a:p>
            <a:pPr lvl="1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Delimiting start/end of frames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Error detection/correction</a:t>
            </a:r>
          </a:p>
          <a:p>
            <a:pPr lvl="1"/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Handling errors</a:t>
            </a:r>
          </a:p>
          <a:p>
            <a:pPr lvl="3"/>
            <a:endParaRPr lang="en-US" sz="1800" dirty="0" smtClean="0"/>
          </a:p>
        </p:txBody>
      </p:sp>
      <p:sp>
        <p:nvSpPr>
          <p:cNvPr id="6" name="Right Brace 5"/>
          <p:cNvSpPr/>
          <p:nvPr/>
        </p:nvSpPr>
        <p:spPr>
          <a:xfrm>
            <a:off x="4724400" y="1121716"/>
            <a:ext cx="228600" cy="1831034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25363" y="1837178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Done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192192" y="3600588"/>
            <a:ext cx="2972061" cy="343038"/>
            <a:chOff x="3755310" y="3967161"/>
            <a:chExt cx="3713595" cy="428626"/>
          </a:xfrm>
        </p:grpSpPr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8142" y="3967161"/>
              <a:ext cx="1020763" cy="428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5310" y="3967163"/>
              <a:ext cx="1020765" cy="428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>
              <a:stCxn id="10" idx="3"/>
            </p:cNvCxnSpPr>
            <p:nvPr/>
          </p:nvCxnSpPr>
          <p:spPr>
            <a:xfrm>
              <a:off x="4776075" y="4181476"/>
              <a:ext cx="32932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9" idx="1"/>
            </p:cNvCxnSpPr>
            <p:nvPr/>
          </p:nvCxnSpPr>
          <p:spPr>
            <a:xfrm>
              <a:off x="4940737" y="4181474"/>
              <a:ext cx="150740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2320321" y="3181350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DSL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0101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Stop-and-Wait (4)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ACK loss: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1705738"/>
            <a:ext cx="3550194" cy="2771012"/>
            <a:chOff x="4320691" y="1716026"/>
            <a:chExt cx="3550194" cy="2771012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5531392" y="3420238"/>
              <a:ext cx="1772444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5531392" y="3801238"/>
              <a:ext cx="1772443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995285" y="3172528"/>
              <a:ext cx="10322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Frame 0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17019" y="3945671"/>
              <a:ext cx="7887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ACK 0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67400" y="2734438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X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320691" y="1716026"/>
              <a:ext cx="3550194" cy="2771012"/>
              <a:chOff x="618097" y="1144527"/>
              <a:chExt cx="3550194" cy="2771012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828800" y="1544637"/>
                <a:ext cx="0" cy="237090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630612" y="1504950"/>
                <a:ext cx="0" cy="241058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1828800" y="1733550"/>
                <a:ext cx="1772444" cy="304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>
                <a:off x="2402713" y="2114550"/>
                <a:ext cx="1198531" cy="2576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Left Brace 28"/>
              <p:cNvSpPr/>
              <p:nvPr/>
            </p:nvSpPr>
            <p:spPr>
              <a:xfrm>
                <a:off x="1600200" y="1733550"/>
                <a:ext cx="152400" cy="1050132"/>
              </a:xfrm>
              <a:prstGeom prst="leftBrac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292693" y="1485840"/>
                <a:ext cx="10322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Frame 0</a:t>
                </a:r>
                <a:endParaRPr lang="en-US" sz="2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706616" y="2209741"/>
                <a:ext cx="7887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ACK 0</a:t>
                </a:r>
                <a:endParaRPr lang="en-US" sz="20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18097" y="2058561"/>
                <a:ext cx="10583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Timeout</a:t>
                </a:r>
                <a:endParaRPr lang="en-US" sz="20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369379" y="1144527"/>
                <a:ext cx="9188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Sender</a:t>
                </a:r>
                <a:endParaRPr lang="en-US" sz="2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092932" y="1144527"/>
                <a:ext cx="10753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Receiver</a:t>
                </a:r>
                <a:endParaRPr lang="en-US" sz="2000" dirty="0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121871123" y="3387864"/>
            <a:ext cx="963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New</a:t>
            </a:r>
          </a:p>
          <a:p>
            <a:pPr algn="ctr"/>
            <a:r>
              <a:rPr lang="en-US" sz="2000" dirty="0" smtClean="0"/>
              <a:t>Frame?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733905" y="3409950"/>
            <a:ext cx="102976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It’s a </a:t>
            </a:r>
          </a:p>
          <a:p>
            <a:pPr algn="ctr"/>
            <a:r>
              <a:rPr lang="en-US" sz="2000" dirty="0" smtClean="0"/>
              <a:t>Resend!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4250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Stop-and-Wait (5)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early timeout: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09600" y="1705738"/>
            <a:ext cx="3626394" cy="2771012"/>
            <a:chOff x="4244491" y="1716026"/>
            <a:chExt cx="3626394" cy="2771012"/>
          </a:xfrm>
        </p:grpSpPr>
        <p:cxnSp>
          <p:nvCxnSpPr>
            <p:cNvPr id="20" name="Straight Arrow Connector 19"/>
            <p:cNvCxnSpPr/>
            <p:nvPr/>
          </p:nvCxnSpPr>
          <p:spPr>
            <a:xfrm flipH="1">
              <a:off x="5531392" y="2720533"/>
              <a:ext cx="1772444" cy="5612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997091" y="2639128"/>
              <a:ext cx="7887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ACK 0</a:t>
              </a:r>
              <a:endParaRPr lang="en-US" sz="2000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244491" y="1716026"/>
              <a:ext cx="3626394" cy="2771012"/>
              <a:chOff x="541897" y="1144527"/>
              <a:chExt cx="3626394" cy="2771012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828800" y="1544637"/>
                <a:ext cx="0" cy="237090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630612" y="1504950"/>
                <a:ext cx="0" cy="241058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1828800" y="1733550"/>
                <a:ext cx="1772444" cy="304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Left Brace 28"/>
              <p:cNvSpPr/>
              <p:nvPr/>
            </p:nvSpPr>
            <p:spPr>
              <a:xfrm>
                <a:off x="1532497" y="1733550"/>
                <a:ext cx="228600" cy="810389"/>
              </a:xfrm>
              <a:prstGeom prst="leftBrac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142097" y="1485840"/>
                <a:ext cx="10322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Frame 0</a:t>
                </a:r>
                <a:endParaRPr lang="en-US" sz="20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41897" y="1934339"/>
                <a:ext cx="10583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Timeout</a:t>
                </a:r>
                <a:endParaRPr lang="en-US" sz="20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369379" y="1144527"/>
                <a:ext cx="9188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Sender</a:t>
                </a:r>
                <a:endParaRPr lang="en-US" sz="2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092932" y="1144527"/>
                <a:ext cx="10753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Receiver</a:t>
                </a:r>
                <a:endParaRPr lang="en-US" sz="2000" dirty="0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121871123" y="3387864"/>
            <a:ext cx="963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New</a:t>
            </a:r>
          </a:p>
          <a:p>
            <a:pPr algn="ctr"/>
            <a:r>
              <a:rPr lang="en-US" sz="2000" dirty="0" smtClean="0"/>
              <a:t>Frame?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5831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Stop-and-Wait (6)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early timeout: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609600" y="1705738"/>
            <a:ext cx="3626394" cy="2771012"/>
            <a:chOff x="4244491" y="1716026"/>
            <a:chExt cx="3626394" cy="2771012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5531392" y="3115438"/>
              <a:ext cx="1772444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5531392" y="2720533"/>
              <a:ext cx="1772444" cy="5612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844691" y="3172528"/>
              <a:ext cx="10322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Frame 0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97091" y="2639128"/>
              <a:ext cx="7887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ACK 0</a:t>
              </a:r>
              <a:endParaRPr lang="en-US" sz="2000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244491" y="1716026"/>
              <a:ext cx="3626394" cy="2771012"/>
              <a:chOff x="541897" y="1144527"/>
              <a:chExt cx="3626394" cy="2771012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828800" y="1544637"/>
                <a:ext cx="0" cy="237090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630612" y="1504950"/>
                <a:ext cx="0" cy="241058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1828800" y="1733550"/>
                <a:ext cx="1772444" cy="3048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>
                <a:off x="1828800" y="2945049"/>
                <a:ext cx="1772443" cy="38099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Left Brace 28"/>
              <p:cNvSpPr/>
              <p:nvPr/>
            </p:nvSpPr>
            <p:spPr>
              <a:xfrm>
                <a:off x="1532497" y="1733550"/>
                <a:ext cx="228600" cy="810389"/>
              </a:xfrm>
              <a:prstGeom prst="leftBrace">
                <a:avLst/>
              </a:prstGeom>
              <a:ln w="19050"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142097" y="1485840"/>
                <a:ext cx="103220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Frame 0</a:t>
                </a:r>
                <a:endParaRPr lang="en-US" sz="20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414427" y="3077339"/>
                <a:ext cx="7887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ACK 0</a:t>
                </a:r>
                <a:endParaRPr lang="en-US" sz="20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41897" y="1934339"/>
                <a:ext cx="10583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Timeout</a:t>
                </a:r>
                <a:endParaRPr lang="en-US" sz="20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369379" y="1144527"/>
                <a:ext cx="9188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Sender</a:t>
                </a:r>
                <a:endParaRPr lang="en-US" sz="20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092932" y="1144527"/>
                <a:ext cx="107535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Receiver</a:t>
                </a:r>
                <a:endParaRPr lang="en-US" sz="2000" dirty="0"/>
              </a:p>
            </p:txBody>
          </p:sp>
        </p:grpSp>
      </p:grpSp>
      <p:sp>
        <p:nvSpPr>
          <p:cNvPr id="37" name="TextBox 36"/>
          <p:cNvSpPr txBox="1"/>
          <p:nvPr/>
        </p:nvSpPr>
        <p:spPr>
          <a:xfrm>
            <a:off x="121871123" y="3387864"/>
            <a:ext cx="963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New</a:t>
            </a:r>
          </a:p>
          <a:p>
            <a:pPr algn="ctr"/>
            <a:r>
              <a:rPr lang="en-US" sz="2000" dirty="0" smtClean="0"/>
              <a:t>Frame?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3159264"/>
            <a:ext cx="946413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It’s a</a:t>
            </a:r>
          </a:p>
          <a:p>
            <a:pPr algn="ctr"/>
            <a:r>
              <a:rPr lang="en-US" sz="2000" dirty="0" smtClean="0"/>
              <a:t>Resend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107128" y="3695640"/>
            <a:ext cx="72167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OK 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7937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of Stop-and-Wait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allows only a single frame to be outstanding from the sender:</a:t>
            </a:r>
          </a:p>
          <a:p>
            <a:pPr lvl="1"/>
            <a:r>
              <a:rPr lang="en-US" sz="2400" dirty="0" smtClean="0"/>
              <a:t>Good for LAN, not efficient for high BD</a:t>
            </a:r>
          </a:p>
          <a:p>
            <a:pPr lvl="1"/>
            <a:endParaRPr lang="en-US" sz="2400" dirty="0" smtClean="0"/>
          </a:p>
          <a:p>
            <a:pPr lvl="4"/>
            <a:endParaRPr lang="en-US" sz="1600" dirty="0" smtClean="0"/>
          </a:p>
          <a:p>
            <a:r>
              <a:rPr lang="en-US" sz="2800" dirty="0" smtClean="0"/>
              <a:t>Ex: R=1 Mbps, D = 50 </a:t>
            </a:r>
            <a:r>
              <a:rPr lang="en-US" sz="2800" dirty="0" err="1" smtClean="0"/>
              <a:t>ms</a:t>
            </a:r>
            <a:endParaRPr lang="en-US" sz="2800" dirty="0" smtClean="0"/>
          </a:p>
          <a:p>
            <a:pPr lvl="1"/>
            <a:r>
              <a:rPr lang="en-US" sz="2400" dirty="0" smtClean="0"/>
              <a:t>How many frames/sec? If R=10 Mbps?</a:t>
            </a:r>
          </a:p>
          <a:p>
            <a:pPr lvl="1"/>
            <a:endParaRPr lang="en-US" sz="2400" dirty="0" smtClean="0"/>
          </a:p>
        </p:txBody>
      </p:sp>
      <p:grpSp>
        <p:nvGrpSpPr>
          <p:cNvPr id="26" name="Group 25"/>
          <p:cNvGrpSpPr/>
          <p:nvPr/>
        </p:nvGrpSpPr>
        <p:grpSpPr>
          <a:xfrm>
            <a:off x="1838325" y="2495550"/>
            <a:ext cx="2362200" cy="685800"/>
            <a:chOff x="1838325" y="2495550"/>
            <a:chExt cx="2362200" cy="68580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914525" y="2724150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838325" y="2952750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048000" y="249555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2809875" y="280035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5424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Generalization of stop-and-wait</a:t>
            </a:r>
          </a:p>
          <a:p>
            <a:pPr lvl="1"/>
            <a:r>
              <a:rPr lang="en-US" sz="2400" dirty="0" smtClean="0"/>
              <a:t>Allows W frames to be outstanding</a:t>
            </a:r>
          </a:p>
          <a:p>
            <a:pPr lvl="1"/>
            <a:r>
              <a:rPr lang="en-US" sz="2400" dirty="0" smtClean="0"/>
              <a:t>Can send W frames per </a:t>
            </a:r>
            <a:r>
              <a:rPr lang="en-US" sz="2400" u="sng" dirty="0" smtClean="0"/>
              <a:t>RTT</a:t>
            </a:r>
            <a:r>
              <a:rPr lang="en-US" sz="2400" dirty="0" smtClean="0"/>
              <a:t> (=2D)</a:t>
            </a:r>
          </a:p>
          <a:p>
            <a:pPr lvl="1"/>
            <a:endParaRPr lang="en-US" sz="2400" dirty="0"/>
          </a:p>
          <a:p>
            <a:pPr lvl="4"/>
            <a:endParaRPr lang="en-US" sz="1600" dirty="0" smtClean="0"/>
          </a:p>
          <a:p>
            <a:pPr lvl="4"/>
            <a:endParaRPr lang="en-US" sz="1600" dirty="0" smtClean="0"/>
          </a:p>
          <a:p>
            <a:pPr lvl="4"/>
            <a:endParaRPr lang="en-US" sz="1600" dirty="0"/>
          </a:p>
          <a:p>
            <a:pPr lvl="1"/>
            <a:r>
              <a:rPr lang="en-US" sz="2400" dirty="0" smtClean="0"/>
              <a:t>Various options for numbering frames/ACKs and handling loss</a:t>
            </a:r>
          </a:p>
          <a:p>
            <a:pPr lvl="2"/>
            <a:r>
              <a:rPr lang="en-US" sz="2000" dirty="0" smtClean="0"/>
              <a:t>Will look at along with TCP (later)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447800" y="2647950"/>
            <a:ext cx="2731294" cy="704850"/>
            <a:chOff x="4800600" y="2362200"/>
            <a:chExt cx="2362200" cy="609600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4876800" y="2590800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4800600" y="2819400"/>
              <a:ext cx="228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8674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60960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63246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65532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56388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54102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5181600" y="2362200"/>
              <a:ext cx="152400" cy="381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64770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62484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59436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57150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4864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2578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6705600" y="2590800"/>
              <a:ext cx="1524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5644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Multiplexing is the network word for the sharing of a resource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Classic scenario is sharing a link among different users</a:t>
            </a:r>
          </a:p>
          <a:p>
            <a:pPr lvl="1"/>
            <a:r>
              <a:rPr lang="en-US" dirty="0" smtClean="0"/>
              <a:t>Time Division Multiplexing (TDM) </a:t>
            </a:r>
            <a:r>
              <a:rPr lang="en-US" b="1" dirty="0" smtClean="0">
                <a:solidFill>
                  <a:schemeClr val="accent5"/>
                </a:solidFill>
              </a:rPr>
              <a:t>»</a:t>
            </a:r>
          </a:p>
          <a:p>
            <a:pPr lvl="1"/>
            <a:r>
              <a:rPr lang="en-US" dirty="0" smtClean="0"/>
              <a:t>Frequency Division Multiplexing (FDM) </a:t>
            </a:r>
            <a:r>
              <a:rPr lang="en-US" b="1" dirty="0" smtClean="0">
                <a:solidFill>
                  <a:schemeClr val="accent5"/>
                </a:solidFill>
              </a:rPr>
              <a:t>»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61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Division Multiplexing (TDM)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Users take turns on a fixed schedule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087" y="2266950"/>
            <a:ext cx="79978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93454" y="2962729"/>
            <a:ext cx="19812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3101" y="2876550"/>
            <a:ext cx="265113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75604" y="2786336"/>
            <a:ext cx="304800" cy="5550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3962" y="2786336"/>
            <a:ext cx="304800" cy="5550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95488" y="2786336"/>
            <a:ext cx="304800" cy="5550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376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Frequency Division Multiplexing (FDM)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different users on different frequency bands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143000" y="1657350"/>
            <a:ext cx="7126632" cy="3276600"/>
            <a:chOff x="1466850" y="2305051"/>
            <a:chExt cx="7445079" cy="3724274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b="8390"/>
            <a:stretch/>
          </p:blipFill>
          <p:spPr bwMode="auto">
            <a:xfrm>
              <a:off x="1466850" y="2305051"/>
              <a:ext cx="6267450" cy="346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6000750" y="4937053"/>
              <a:ext cx="2911179" cy="5247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Overall FDM channel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7198405" y="4470327"/>
              <a:ext cx="238815" cy="476255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 bwMode="auto">
            <a:xfrm>
              <a:off x="6219825" y="4724400"/>
              <a:ext cx="609600" cy="2571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771900" y="5772150"/>
              <a:ext cx="609600" cy="2571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085975" y="5743575"/>
              <a:ext cx="609600" cy="2571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4" name="Freeform 13"/>
          <p:cNvSpPr/>
          <p:nvPr/>
        </p:nvSpPr>
        <p:spPr>
          <a:xfrm>
            <a:off x="1657574" y="2968705"/>
            <a:ext cx="572322" cy="402391"/>
          </a:xfrm>
          <a:custGeom>
            <a:avLst/>
            <a:gdLst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1965 w 572322"/>
              <a:gd name="connsiteY5" fmla="*/ 53735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55877 w 572322"/>
              <a:gd name="connsiteY19" fmla="*/ 376078 h 402391"/>
              <a:gd name="connsiteX20" fmla="*/ 572322 w 572322"/>
              <a:gd name="connsiteY20" fmla="*/ 402391 h 40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2322" h="402391">
                <a:moveTo>
                  <a:pt x="0" y="399102"/>
                </a:moveTo>
                <a:cubicBezTo>
                  <a:pt x="15897" y="392249"/>
                  <a:pt x="31795" y="385397"/>
                  <a:pt x="42759" y="369499"/>
                </a:cubicBezTo>
                <a:cubicBezTo>
                  <a:pt x="53723" y="353601"/>
                  <a:pt x="58657" y="326739"/>
                  <a:pt x="65784" y="303715"/>
                </a:cubicBezTo>
                <a:cubicBezTo>
                  <a:pt x="72911" y="280691"/>
                  <a:pt x="80037" y="263149"/>
                  <a:pt x="85519" y="231353"/>
                </a:cubicBezTo>
                <a:cubicBezTo>
                  <a:pt x="91001" y="199557"/>
                  <a:pt x="94839" y="141996"/>
                  <a:pt x="98676" y="112941"/>
                </a:cubicBezTo>
                <a:cubicBezTo>
                  <a:pt x="102513" y="83886"/>
                  <a:pt x="103609" y="69633"/>
                  <a:pt x="108543" y="57024"/>
                </a:cubicBezTo>
                <a:cubicBezTo>
                  <a:pt x="113477" y="44415"/>
                  <a:pt x="121701" y="43319"/>
                  <a:pt x="128279" y="37289"/>
                </a:cubicBezTo>
                <a:cubicBezTo>
                  <a:pt x="134857" y="31259"/>
                  <a:pt x="135954" y="26325"/>
                  <a:pt x="148014" y="20843"/>
                </a:cubicBezTo>
                <a:cubicBezTo>
                  <a:pt x="160074" y="15361"/>
                  <a:pt x="175424" y="7686"/>
                  <a:pt x="200641" y="4397"/>
                </a:cubicBezTo>
                <a:cubicBezTo>
                  <a:pt x="225858" y="1108"/>
                  <a:pt x="269715" y="1656"/>
                  <a:pt x="299318" y="1108"/>
                </a:cubicBezTo>
                <a:cubicBezTo>
                  <a:pt x="328921" y="560"/>
                  <a:pt x="354686" y="-1085"/>
                  <a:pt x="378259" y="1108"/>
                </a:cubicBezTo>
                <a:cubicBezTo>
                  <a:pt x="401832" y="3301"/>
                  <a:pt x="425953" y="8783"/>
                  <a:pt x="440754" y="14265"/>
                </a:cubicBezTo>
                <a:cubicBezTo>
                  <a:pt x="455555" y="19747"/>
                  <a:pt x="459392" y="26873"/>
                  <a:pt x="467067" y="34000"/>
                </a:cubicBezTo>
                <a:cubicBezTo>
                  <a:pt x="474742" y="41127"/>
                  <a:pt x="480773" y="42771"/>
                  <a:pt x="486803" y="57024"/>
                </a:cubicBezTo>
                <a:cubicBezTo>
                  <a:pt x="492833" y="71277"/>
                  <a:pt x="498864" y="93754"/>
                  <a:pt x="503249" y="119519"/>
                </a:cubicBezTo>
                <a:cubicBezTo>
                  <a:pt x="507634" y="145284"/>
                  <a:pt x="510375" y="185303"/>
                  <a:pt x="513116" y="211617"/>
                </a:cubicBezTo>
                <a:cubicBezTo>
                  <a:pt x="515857" y="237931"/>
                  <a:pt x="516954" y="259859"/>
                  <a:pt x="519695" y="277401"/>
                </a:cubicBezTo>
                <a:cubicBezTo>
                  <a:pt x="522436" y="294943"/>
                  <a:pt x="525725" y="303167"/>
                  <a:pt x="529562" y="316872"/>
                </a:cubicBezTo>
                <a:cubicBezTo>
                  <a:pt x="533399" y="330577"/>
                  <a:pt x="538333" y="349764"/>
                  <a:pt x="542719" y="359632"/>
                </a:cubicBezTo>
                <a:cubicBezTo>
                  <a:pt x="547105" y="369500"/>
                  <a:pt x="550943" y="368951"/>
                  <a:pt x="555877" y="376078"/>
                </a:cubicBezTo>
                <a:cubicBezTo>
                  <a:pt x="560811" y="383204"/>
                  <a:pt x="571500" y="394442"/>
                  <a:pt x="572322" y="402391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313878" y="2968706"/>
            <a:ext cx="572322" cy="402391"/>
          </a:xfrm>
          <a:custGeom>
            <a:avLst/>
            <a:gdLst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1965 w 572322"/>
              <a:gd name="connsiteY5" fmla="*/ 53735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55877 w 572322"/>
              <a:gd name="connsiteY19" fmla="*/ 376078 h 402391"/>
              <a:gd name="connsiteX20" fmla="*/ 572322 w 572322"/>
              <a:gd name="connsiteY20" fmla="*/ 402391 h 40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2322" h="402391">
                <a:moveTo>
                  <a:pt x="0" y="399102"/>
                </a:moveTo>
                <a:cubicBezTo>
                  <a:pt x="15897" y="392249"/>
                  <a:pt x="31795" y="385397"/>
                  <a:pt x="42759" y="369499"/>
                </a:cubicBezTo>
                <a:cubicBezTo>
                  <a:pt x="53723" y="353601"/>
                  <a:pt x="58657" y="326739"/>
                  <a:pt x="65784" y="303715"/>
                </a:cubicBezTo>
                <a:cubicBezTo>
                  <a:pt x="72911" y="280691"/>
                  <a:pt x="80037" y="263149"/>
                  <a:pt x="85519" y="231353"/>
                </a:cubicBezTo>
                <a:cubicBezTo>
                  <a:pt x="91001" y="199557"/>
                  <a:pt x="94839" y="141996"/>
                  <a:pt x="98676" y="112941"/>
                </a:cubicBezTo>
                <a:cubicBezTo>
                  <a:pt x="102513" y="83886"/>
                  <a:pt x="103609" y="69633"/>
                  <a:pt x="108543" y="57024"/>
                </a:cubicBezTo>
                <a:cubicBezTo>
                  <a:pt x="113477" y="44415"/>
                  <a:pt x="121701" y="43319"/>
                  <a:pt x="128279" y="37289"/>
                </a:cubicBezTo>
                <a:cubicBezTo>
                  <a:pt x="134857" y="31259"/>
                  <a:pt x="135954" y="26325"/>
                  <a:pt x="148014" y="20843"/>
                </a:cubicBezTo>
                <a:cubicBezTo>
                  <a:pt x="160074" y="15361"/>
                  <a:pt x="175424" y="7686"/>
                  <a:pt x="200641" y="4397"/>
                </a:cubicBezTo>
                <a:cubicBezTo>
                  <a:pt x="225858" y="1108"/>
                  <a:pt x="269715" y="1656"/>
                  <a:pt x="299318" y="1108"/>
                </a:cubicBezTo>
                <a:cubicBezTo>
                  <a:pt x="328921" y="560"/>
                  <a:pt x="354686" y="-1085"/>
                  <a:pt x="378259" y="1108"/>
                </a:cubicBezTo>
                <a:cubicBezTo>
                  <a:pt x="401832" y="3301"/>
                  <a:pt x="425953" y="8783"/>
                  <a:pt x="440754" y="14265"/>
                </a:cubicBezTo>
                <a:cubicBezTo>
                  <a:pt x="455555" y="19747"/>
                  <a:pt x="459392" y="26873"/>
                  <a:pt x="467067" y="34000"/>
                </a:cubicBezTo>
                <a:cubicBezTo>
                  <a:pt x="474742" y="41127"/>
                  <a:pt x="480773" y="42771"/>
                  <a:pt x="486803" y="57024"/>
                </a:cubicBezTo>
                <a:cubicBezTo>
                  <a:pt x="492833" y="71277"/>
                  <a:pt x="498864" y="93754"/>
                  <a:pt x="503249" y="119519"/>
                </a:cubicBezTo>
                <a:cubicBezTo>
                  <a:pt x="507634" y="145284"/>
                  <a:pt x="510375" y="185303"/>
                  <a:pt x="513116" y="211617"/>
                </a:cubicBezTo>
                <a:cubicBezTo>
                  <a:pt x="515857" y="237931"/>
                  <a:pt x="516954" y="259859"/>
                  <a:pt x="519695" y="277401"/>
                </a:cubicBezTo>
                <a:cubicBezTo>
                  <a:pt x="522436" y="294943"/>
                  <a:pt x="525725" y="303167"/>
                  <a:pt x="529562" y="316872"/>
                </a:cubicBezTo>
                <a:cubicBezTo>
                  <a:pt x="533399" y="330577"/>
                  <a:pt x="538333" y="349764"/>
                  <a:pt x="542719" y="359632"/>
                </a:cubicBezTo>
                <a:cubicBezTo>
                  <a:pt x="547105" y="369500"/>
                  <a:pt x="550943" y="368951"/>
                  <a:pt x="555877" y="376078"/>
                </a:cubicBezTo>
                <a:cubicBezTo>
                  <a:pt x="560811" y="383204"/>
                  <a:pt x="571500" y="394442"/>
                  <a:pt x="572322" y="402391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742556" y="2962880"/>
            <a:ext cx="572322" cy="402391"/>
          </a:xfrm>
          <a:custGeom>
            <a:avLst/>
            <a:gdLst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1965 w 572322"/>
              <a:gd name="connsiteY5" fmla="*/ 53735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55877 w 572322"/>
              <a:gd name="connsiteY19" fmla="*/ 376078 h 402391"/>
              <a:gd name="connsiteX20" fmla="*/ 572322 w 572322"/>
              <a:gd name="connsiteY20" fmla="*/ 402391 h 40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2322" h="402391">
                <a:moveTo>
                  <a:pt x="0" y="399102"/>
                </a:moveTo>
                <a:cubicBezTo>
                  <a:pt x="15897" y="392249"/>
                  <a:pt x="31795" y="385397"/>
                  <a:pt x="42759" y="369499"/>
                </a:cubicBezTo>
                <a:cubicBezTo>
                  <a:pt x="53723" y="353601"/>
                  <a:pt x="58657" y="326739"/>
                  <a:pt x="65784" y="303715"/>
                </a:cubicBezTo>
                <a:cubicBezTo>
                  <a:pt x="72911" y="280691"/>
                  <a:pt x="80037" y="263149"/>
                  <a:pt x="85519" y="231353"/>
                </a:cubicBezTo>
                <a:cubicBezTo>
                  <a:pt x="91001" y="199557"/>
                  <a:pt x="94839" y="141996"/>
                  <a:pt x="98676" y="112941"/>
                </a:cubicBezTo>
                <a:cubicBezTo>
                  <a:pt x="102513" y="83886"/>
                  <a:pt x="103609" y="69633"/>
                  <a:pt x="108543" y="57024"/>
                </a:cubicBezTo>
                <a:cubicBezTo>
                  <a:pt x="113477" y="44415"/>
                  <a:pt x="121701" y="43319"/>
                  <a:pt x="128279" y="37289"/>
                </a:cubicBezTo>
                <a:cubicBezTo>
                  <a:pt x="134857" y="31259"/>
                  <a:pt x="135954" y="26325"/>
                  <a:pt x="148014" y="20843"/>
                </a:cubicBezTo>
                <a:cubicBezTo>
                  <a:pt x="160074" y="15361"/>
                  <a:pt x="175424" y="7686"/>
                  <a:pt x="200641" y="4397"/>
                </a:cubicBezTo>
                <a:cubicBezTo>
                  <a:pt x="225858" y="1108"/>
                  <a:pt x="269715" y="1656"/>
                  <a:pt x="299318" y="1108"/>
                </a:cubicBezTo>
                <a:cubicBezTo>
                  <a:pt x="328921" y="560"/>
                  <a:pt x="354686" y="-1085"/>
                  <a:pt x="378259" y="1108"/>
                </a:cubicBezTo>
                <a:cubicBezTo>
                  <a:pt x="401832" y="3301"/>
                  <a:pt x="425953" y="8783"/>
                  <a:pt x="440754" y="14265"/>
                </a:cubicBezTo>
                <a:cubicBezTo>
                  <a:pt x="455555" y="19747"/>
                  <a:pt x="459392" y="26873"/>
                  <a:pt x="467067" y="34000"/>
                </a:cubicBezTo>
                <a:cubicBezTo>
                  <a:pt x="474742" y="41127"/>
                  <a:pt x="480773" y="42771"/>
                  <a:pt x="486803" y="57024"/>
                </a:cubicBezTo>
                <a:cubicBezTo>
                  <a:pt x="492833" y="71277"/>
                  <a:pt x="498864" y="93754"/>
                  <a:pt x="503249" y="119519"/>
                </a:cubicBezTo>
                <a:cubicBezTo>
                  <a:pt x="507634" y="145284"/>
                  <a:pt x="510375" y="185303"/>
                  <a:pt x="513116" y="211617"/>
                </a:cubicBezTo>
                <a:cubicBezTo>
                  <a:pt x="515857" y="237931"/>
                  <a:pt x="516954" y="259859"/>
                  <a:pt x="519695" y="277401"/>
                </a:cubicBezTo>
                <a:cubicBezTo>
                  <a:pt x="522436" y="294943"/>
                  <a:pt x="525725" y="303167"/>
                  <a:pt x="529562" y="316872"/>
                </a:cubicBezTo>
                <a:cubicBezTo>
                  <a:pt x="533399" y="330577"/>
                  <a:pt x="538333" y="349764"/>
                  <a:pt x="542719" y="359632"/>
                </a:cubicBezTo>
                <a:cubicBezTo>
                  <a:pt x="547105" y="369500"/>
                  <a:pt x="550943" y="368951"/>
                  <a:pt x="555877" y="376078"/>
                </a:cubicBezTo>
                <a:cubicBezTo>
                  <a:pt x="560811" y="383204"/>
                  <a:pt x="571500" y="394442"/>
                  <a:pt x="572322" y="402391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55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 versus FDM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TDM a user sends at a high rate a fraction of the time; in FDM, a user sends at a low rate all the time </a:t>
            </a:r>
          </a:p>
          <a:p>
            <a:pPr lvl="2"/>
            <a:endParaRPr lang="en-US" sz="1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848925" y="2400300"/>
            <a:ext cx="4715371" cy="2140982"/>
            <a:chOff x="233359" y="2126218"/>
            <a:chExt cx="4904175" cy="2226707"/>
          </a:xfrm>
        </p:grpSpPr>
        <p:grpSp>
          <p:nvGrpSpPr>
            <p:cNvPr id="48" name="Group 47"/>
            <p:cNvGrpSpPr/>
            <p:nvPr/>
          </p:nvGrpSpPr>
          <p:grpSpPr>
            <a:xfrm>
              <a:off x="561975" y="3514724"/>
              <a:ext cx="4381500" cy="838201"/>
              <a:chOff x="561975" y="1905000"/>
              <a:chExt cx="4381500" cy="838200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233359" y="2126218"/>
              <a:ext cx="4904175" cy="1650742"/>
              <a:chOff x="233359" y="1545193"/>
              <a:chExt cx="4904175" cy="1650742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233359" y="1545193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435098" y="2795825"/>
                <a:ext cx="702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2178096" y="3548360"/>
              <a:ext cx="7777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FDM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78097" y="2126218"/>
              <a:ext cx="787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DM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018153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 versus FDM (2)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TDM a user sends at a high rate a fraction of the time; in FDM, a user sends at a low rate all the time </a:t>
            </a:r>
          </a:p>
          <a:p>
            <a:pPr lvl="2"/>
            <a:endParaRPr lang="en-US" sz="1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848925" y="2400300"/>
            <a:ext cx="4715371" cy="2140982"/>
            <a:chOff x="233359" y="2126218"/>
            <a:chExt cx="4904175" cy="2226707"/>
          </a:xfrm>
        </p:grpSpPr>
        <p:grpSp>
          <p:nvGrpSpPr>
            <p:cNvPr id="32" name="Group 31"/>
            <p:cNvGrpSpPr/>
            <p:nvPr/>
          </p:nvGrpSpPr>
          <p:grpSpPr>
            <a:xfrm>
              <a:off x="561973" y="3514725"/>
              <a:ext cx="4381502" cy="838200"/>
              <a:chOff x="561973" y="3514725"/>
              <a:chExt cx="4381502" cy="838200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561975" y="3514725"/>
                <a:ext cx="4381500" cy="838200"/>
                <a:chOff x="561975" y="1905000"/>
                <a:chExt cx="4381500" cy="838200"/>
              </a:xfrm>
            </p:grpSpPr>
            <p:cxnSp>
              <p:nvCxnSpPr>
                <p:cNvPr id="50" name="Straight Arrow Connector 49"/>
                <p:cNvCxnSpPr/>
                <p:nvPr/>
              </p:nvCxnSpPr>
              <p:spPr>
                <a:xfrm flipV="1">
                  <a:off x="561975" y="1905000"/>
                  <a:ext cx="0" cy="8382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/>
                <p:nvPr/>
              </p:nvCxnSpPr>
              <p:spPr>
                <a:xfrm>
                  <a:off x="561975" y="2743200"/>
                  <a:ext cx="43815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Rectangle 48"/>
              <p:cNvSpPr/>
              <p:nvPr/>
            </p:nvSpPr>
            <p:spPr>
              <a:xfrm>
                <a:off x="561973" y="4171966"/>
                <a:ext cx="4010025" cy="17142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233359" y="2126218"/>
              <a:ext cx="4904175" cy="1650742"/>
              <a:chOff x="233359" y="1545193"/>
              <a:chExt cx="4904175" cy="1650742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233359" y="1545193"/>
                <a:ext cx="4904175" cy="1650742"/>
                <a:chOff x="233359" y="1545193"/>
                <a:chExt cx="4904175" cy="1650742"/>
              </a:xfrm>
            </p:grpSpPr>
            <p:cxnSp>
              <p:nvCxnSpPr>
                <p:cNvPr id="44" name="Straight Arrow Connector 43"/>
                <p:cNvCxnSpPr/>
                <p:nvPr/>
              </p:nvCxnSpPr>
              <p:spPr>
                <a:xfrm flipV="1">
                  <a:off x="561975" y="1905000"/>
                  <a:ext cx="0" cy="8382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/>
                <p:nvPr/>
              </p:nvCxnSpPr>
              <p:spPr>
                <a:xfrm>
                  <a:off x="561975" y="2743200"/>
                  <a:ext cx="43815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TextBox 45"/>
                <p:cNvSpPr txBox="1"/>
                <p:nvPr/>
              </p:nvSpPr>
              <p:spPr>
                <a:xfrm>
                  <a:off x="233359" y="1545193"/>
                  <a:ext cx="65723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Rate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4435098" y="2795825"/>
                  <a:ext cx="70243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Time</a:t>
                  </a:r>
                  <a:endParaRPr lang="en-US" sz="2000" dirty="0"/>
                </a:p>
              </p:txBody>
            </p:sp>
          </p:grpSp>
          <p:sp>
            <p:nvSpPr>
              <p:cNvPr id="37" name="Rectangle 36"/>
              <p:cNvSpPr/>
              <p:nvPr/>
            </p:nvSpPr>
            <p:spPr>
              <a:xfrm>
                <a:off x="561976" y="2067308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181101" y="2067308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762126" y="2062544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381251" y="2062544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019425" y="2067308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638550" y="2067308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219575" y="2062544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2178096" y="3548360"/>
              <a:ext cx="7777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FDM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78097" y="2126218"/>
              <a:ext cx="787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DM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8341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Retransmissions</a:t>
            </a:r>
          </a:p>
          <a:p>
            <a:pPr lvl="1"/>
            <a:r>
              <a:rPr lang="en-US" sz="2400" dirty="0" smtClean="0"/>
              <a:t>Handling loss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Multiple Access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lassic Ethernet, 802.11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 startAt="3"/>
            </a:pPr>
            <a:r>
              <a:rPr lang="en-US" sz="2800" dirty="0" smtClean="0"/>
              <a:t>Switching</a:t>
            </a:r>
          </a:p>
          <a:p>
            <a:pPr lvl="1"/>
            <a:r>
              <a:rPr lang="en-US" sz="2400" dirty="0" smtClean="0"/>
              <a:t>Modern Ethernet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4522530" y="3028950"/>
            <a:ext cx="659067" cy="1219200"/>
            <a:chOff x="3755310" y="3967163"/>
            <a:chExt cx="1020766" cy="1888298"/>
          </a:xfrm>
        </p:grpSpPr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5313" y="4675289"/>
              <a:ext cx="1020763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5312" y="5426838"/>
              <a:ext cx="1020763" cy="428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5310" y="3967163"/>
              <a:ext cx="1020765" cy="428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>
              <a:stCxn id="10" idx="2"/>
              <a:endCxn id="8" idx="0"/>
            </p:cNvCxnSpPr>
            <p:nvPr/>
          </p:nvCxnSpPr>
          <p:spPr>
            <a:xfrm>
              <a:off x="4265693" y="4395788"/>
              <a:ext cx="1" cy="27950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8" idx="2"/>
              <a:endCxn id="9" idx="0"/>
            </p:cNvCxnSpPr>
            <p:nvPr/>
          </p:nvCxnSpPr>
          <p:spPr>
            <a:xfrm>
              <a:off x="4265694" y="5103914"/>
              <a:ext cx="0" cy="32292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530480" y="1484783"/>
            <a:ext cx="654365" cy="1239367"/>
            <a:chOff x="4386199" y="1200150"/>
            <a:chExt cx="885111" cy="1676400"/>
          </a:xfrm>
        </p:grpSpPr>
        <p:pic>
          <p:nvPicPr>
            <p:cNvPr id="41" name="Picture 4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6199" y="1200150"/>
              <a:ext cx="885111" cy="717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157" y="2038350"/>
              <a:ext cx="783193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Right Brace 17"/>
          <p:cNvSpPr/>
          <p:nvPr/>
        </p:nvSpPr>
        <p:spPr>
          <a:xfrm>
            <a:off x="3962400" y="1178866"/>
            <a:ext cx="228600" cy="1831034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/>
          <p:cNvSpPr/>
          <p:nvPr/>
        </p:nvSpPr>
        <p:spPr>
          <a:xfrm>
            <a:off x="3962400" y="3180233"/>
            <a:ext cx="228600" cy="915517"/>
          </a:xfrm>
          <a:prstGeom prst="righ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5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TDM/FDM Usage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Statically divide a resource</a:t>
            </a:r>
          </a:p>
          <a:p>
            <a:pPr lvl="1"/>
            <a:r>
              <a:rPr lang="en-US" sz="2400" dirty="0" smtClean="0"/>
              <a:t>Suited for continuous traffic, fixed number of users</a:t>
            </a:r>
          </a:p>
          <a:p>
            <a:pPr lvl="4"/>
            <a:endParaRPr lang="en-US" sz="1200" dirty="0"/>
          </a:p>
          <a:p>
            <a:r>
              <a:rPr lang="en-US" sz="2800" dirty="0" smtClean="0"/>
              <a:t>Widely used in telecommunications</a:t>
            </a:r>
          </a:p>
          <a:p>
            <a:pPr lvl="1"/>
            <a:r>
              <a:rPr lang="en-US" sz="2400" dirty="0" smtClean="0"/>
              <a:t>TV and radio stations (FDM)</a:t>
            </a:r>
          </a:p>
          <a:p>
            <a:pPr lvl="1"/>
            <a:r>
              <a:rPr lang="en-US" sz="2400" dirty="0" smtClean="0"/>
              <a:t>GSM (2G cellular) allocates calls using TDM within FDM</a:t>
            </a:r>
          </a:p>
          <a:p>
            <a:pPr lvl="1"/>
            <a:endParaRPr lang="en-US" sz="20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3925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Multiplexing Network Traffic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Network traffic is </a:t>
            </a:r>
            <a:r>
              <a:rPr lang="en-US" sz="2800" u="sng" dirty="0" err="1" smtClean="0"/>
              <a:t>bursty</a:t>
            </a:r>
            <a:endParaRPr lang="en-US" sz="2800" u="sng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ON/OFF</a:t>
            </a:r>
            <a:r>
              <a:rPr lang="en-US" sz="2400" dirty="0" smtClean="0"/>
              <a:t> sources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Load varies greatly over time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098287" y="2500322"/>
            <a:ext cx="3641672" cy="2053807"/>
            <a:chOff x="635053" y="2537806"/>
            <a:chExt cx="4408185" cy="2053807"/>
          </a:xfrm>
        </p:grpSpPr>
        <p:grpSp>
          <p:nvGrpSpPr>
            <p:cNvPr id="34" name="Group 33"/>
            <p:cNvGrpSpPr/>
            <p:nvPr/>
          </p:nvGrpSpPr>
          <p:grpSpPr>
            <a:xfrm>
              <a:off x="635053" y="2537806"/>
              <a:ext cx="4408185" cy="1085214"/>
              <a:chOff x="233359" y="1545193"/>
              <a:chExt cx="5412552" cy="1317138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233359" y="1545193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943475" y="2462222"/>
                <a:ext cx="702436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35053" y="3458185"/>
              <a:ext cx="4408185" cy="1133428"/>
              <a:chOff x="233359" y="1555099"/>
              <a:chExt cx="5412552" cy="1311037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233359" y="1555099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943475" y="2466026"/>
                <a:ext cx="702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6" name="Ink 35"/>
                <p14:cNvContentPartPr/>
                <p14:nvPr/>
              </p14:nvContentPartPr>
              <p14:xfrm>
                <a:off x="946410" y="2929860"/>
                <a:ext cx="3440160" cy="484200"/>
              </p14:xfrm>
            </p:contentPart>
          </mc:Choice>
          <mc:Fallback xmlns="">
            <p:pic>
              <p:nvPicPr>
                <p:cNvPr id="36" name="Ink 35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33772" y="2913672"/>
                  <a:ext cx="3469794" cy="5162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7" name="Ink 36"/>
                <p14:cNvContentPartPr/>
                <p14:nvPr/>
              </p14:nvContentPartPr>
              <p14:xfrm>
                <a:off x="907890" y="3838860"/>
                <a:ext cx="3549960" cy="504000"/>
              </p14:xfrm>
            </p:contentPart>
          </mc:Choice>
          <mc:Fallback xmlns="">
            <p:pic>
              <p:nvPicPr>
                <p:cNvPr id="37" name="Ink 36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1330" y="3823740"/>
                  <a:ext cx="3583952" cy="5353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3476787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Multiplexing Network </a:t>
            </a:r>
            <a:r>
              <a:rPr lang="en-US" dirty="0" smtClean="0"/>
              <a:t>Traffic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Network traffic is </a:t>
            </a:r>
            <a:r>
              <a:rPr lang="en-US" sz="2800" u="sng" dirty="0" err="1" smtClean="0"/>
              <a:t>bursty</a:t>
            </a:r>
            <a:endParaRPr lang="en-US" sz="2800" u="sng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Inefficient to always allocate user  their </a:t>
            </a:r>
            <a:r>
              <a:rPr lang="en-US" sz="2000" dirty="0" smtClean="0"/>
              <a:t>ON</a:t>
            </a:r>
            <a:r>
              <a:rPr lang="en-US" sz="2400" dirty="0" smtClean="0"/>
              <a:t> needs with TDM/FDM</a:t>
            </a:r>
          </a:p>
          <a:p>
            <a:pPr lvl="1"/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077253" y="2490797"/>
            <a:ext cx="3756585" cy="2053807"/>
            <a:chOff x="635053" y="2537806"/>
            <a:chExt cx="4547285" cy="2053807"/>
          </a:xfrm>
        </p:grpSpPr>
        <p:grpSp>
          <p:nvGrpSpPr>
            <p:cNvPr id="32" name="Group 31"/>
            <p:cNvGrpSpPr/>
            <p:nvPr/>
          </p:nvGrpSpPr>
          <p:grpSpPr>
            <a:xfrm>
              <a:off x="635053" y="2537806"/>
              <a:ext cx="4547285" cy="1155667"/>
              <a:chOff x="233359" y="1545193"/>
              <a:chExt cx="5583344" cy="1402648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233359" y="1545193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772686" y="2462222"/>
                <a:ext cx="1044017" cy="485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35053" y="3458185"/>
              <a:ext cx="4408185" cy="1133428"/>
              <a:chOff x="233359" y="1555099"/>
              <a:chExt cx="5412552" cy="1311037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233359" y="1555099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943475" y="2466026"/>
                <a:ext cx="702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4" name="Ink 33"/>
                <p14:cNvContentPartPr/>
                <p14:nvPr/>
              </p14:nvContentPartPr>
              <p14:xfrm>
                <a:off x="946410" y="2929860"/>
                <a:ext cx="3440160" cy="484200"/>
              </p14:xfrm>
            </p:contentPart>
          </mc:Choice>
          <mc:Fallback xmlns="">
            <p:pic>
              <p:nvPicPr>
                <p:cNvPr id="34" name="Ink 33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33772" y="2913648"/>
                  <a:ext cx="3469794" cy="5162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5" name="Ink 34"/>
                <p14:cNvContentPartPr/>
                <p14:nvPr/>
              </p14:nvContentPartPr>
              <p14:xfrm>
                <a:off x="907890" y="3838860"/>
                <a:ext cx="3549960" cy="504000"/>
              </p14:xfrm>
            </p:contentPart>
          </mc:Choice>
          <mc:Fallback xmlns="">
            <p:pic>
              <p:nvPicPr>
                <p:cNvPr id="35" name="Ink 34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1332" y="3823740"/>
                  <a:ext cx="3583948" cy="53532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44" name="Straight Connector 43"/>
          <p:cNvCxnSpPr/>
          <p:nvPr/>
        </p:nvCxnSpPr>
        <p:spPr>
          <a:xfrm>
            <a:off x="1328952" y="2882851"/>
            <a:ext cx="26569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328951" y="3798152"/>
            <a:ext cx="26569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19266" y="2682796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3936339" y="3584129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754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Multiplexing Network </a:t>
            </a:r>
            <a:r>
              <a:rPr lang="en-US" dirty="0" smtClean="0"/>
              <a:t>Traffic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Multiple </a:t>
            </a:r>
            <a:r>
              <a:rPr lang="en-US" sz="2800" u="sng" dirty="0"/>
              <a:t>access </a:t>
            </a:r>
            <a:r>
              <a:rPr lang="en-US" sz="2800" dirty="0"/>
              <a:t>schemes multiplex users according to </a:t>
            </a:r>
            <a:r>
              <a:rPr lang="en-US" sz="2800" dirty="0" smtClean="0"/>
              <a:t>their demands – for gains of statistical multiplexing</a:t>
            </a:r>
            <a:endParaRPr lang="en-US" sz="2400" dirty="0"/>
          </a:p>
          <a:p>
            <a:pPr lvl="4"/>
            <a:endParaRPr lang="en-US" sz="11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635054" y="2413981"/>
            <a:ext cx="3641672" cy="2053807"/>
            <a:chOff x="635053" y="2537806"/>
            <a:chExt cx="4408185" cy="2053807"/>
          </a:xfrm>
        </p:grpSpPr>
        <p:grpSp>
          <p:nvGrpSpPr>
            <p:cNvPr id="27" name="Group 26"/>
            <p:cNvGrpSpPr/>
            <p:nvPr/>
          </p:nvGrpSpPr>
          <p:grpSpPr>
            <a:xfrm>
              <a:off x="635053" y="2537806"/>
              <a:ext cx="4408185" cy="1085214"/>
              <a:chOff x="233359" y="1545193"/>
              <a:chExt cx="5412552" cy="1317138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33359" y="1545193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943475" y="2462222"/>
                <a:ext cx="702436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635053" y="3458185"/>
              <a:ext cx="4408185" cy="1133428"/>
              <a:chOff x="233359" y="1555099"/>
              <a:chExt cx="5412552" cy="1311037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233359" y="1555099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943475" y="2466026"/>
                <a:ext cx="702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9" name="Ink 28"/>
                <p14:cNvContentPartPr/>
                <p14:nvPr/>
              </p14:nvContentPartPr>
              <p14:xfrm>
                <a:off x="946410" y="2929860"/>
                <a:ext cx="3440160" cy="484200"/>
              </p14:xfrm>
            </p:contentPart>
          </mc:Choice>
          <mc:Fallback xmlns="">
            <p:pic>
              <p:nvPicPr>
                <p:cNvPr id="29" name="Ink 28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33336" y="2913672"/>
                  <a:ext cx="3470230" cy="51657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0" name="Ink 29"/>
                <p14:cNvContentPartPr/>
                <p14:nvPr/>
              </p14:nvContentPartPr>
              <p14:xfrm>
                <a:off x="907890" y="3838860"/>
                <a:ext cx="3549960" cy="50400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1330" y="3823740"/>
                  <a:ext cx="3583952" cy="53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/>
          <p:cNvGrpSpPr/>
          <p:nvPr/>
        </p:nvGrpSpPr>
        <p:grpSpPr>
          <a:xfrm>
            <a:off x="4733926" y="2675626"/>
            <a:ext cx="3641672" cy="1561464"/>
            <a:chOff x="233359" y="967143"/>
            <a:chExt cx="5412552" cy="1895188"/>
          </a:xfrm>
        </p:grpSpPr>
        <p:cxnSp>
          <p:nvCxnSpPr>
            <p:cNvPr id="48" name="Straight Arrow Connector 47"/>
            <p:cNvCxnSpPr/>
            <p:nvPr/>
          </p:nvCxnSpPr>
          <p:spPr>
            <a:xfrm flipV="1">
              <a:off x="561974" y="1390407"/>
              <a:ext cx="0" cy="13527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561975" y="2743200"/>
              <a:ext cx="43815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33359" y="967143"/>
              <a:ext cx="657232" cy="4001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Rate</a:t>
              </a:r>
              <a:endParaRPr lang="en-US" sz="2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43475" y="2462222"/>
              <a:ext cx="70243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</p:grpSp>
      <p:cxnSp>
        <p:nvCxnSpPr>
          <p:cNvPr id="53" name="Straight Connector 52"/>
          <p:cNvCxnSpPr/>
          <p:nvPr/>
        </p:nvCxnSpPr>
        <p:spPr>
          <a:xfrm>
            <a:off x="928902" y="2816176"/>
            <a:ext cx="26569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28901" y="3731477"/>
            <a:ext cx="26569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19216" y="2558971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3536289" y="3479354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</a:t>
            </a: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3" name="Ink 62"/>
              <p14:cNvContentPartPr/>
              <p14:nvPr/>
            </p14:nvContentPartPr>
            <p14:xfrm>
              <a:off x="4959585" y="3306890"/>
              <a:ext cx="2765190" cy="648773"/>
            </p14:xfrm>
          </p:contentPart>
        </mc:Choice>
        <mc:Fallback xmlns="">
          <p:pic>
            <p:nvPicPr>
              <p:cNvPr id="63" name="Ink 6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53465" y="3291049"/>
                <a:ext cx="2782830" cy="670735"/>
              </a:xfrm>
              <a:prstGeom prst="rect">
                <a:avLst/>
              </a:prstGeom>
            </p:spPr>
          </p:pic>
        </mc:Fallback>
      </mc:AlternateContent>
      <p:cxnSp>
        <p:nvCxnSpPr>
          <p:cNvPr id="66" name="Straight Connector 65"/>
          <p:cNvCxnSpPr/>
          <p:nvPr/>
        </p:nvCxnSpPr>
        <p:spPr>
          <a:xfrm>
            <a:off x="4964550" y="3297365"/>
            <a:ext cx="26569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589805" y="3013950"/>
            <a:ext cx="785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R’&lt;2R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947518" y="2152441"/>
            <a:ext cx="2619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Two users, each need R</a:t>
            </a:r>
            <a:endParaRPr lang="en-US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4936737" y="2171491"/>
            <a:ext cx="2984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Together they need R’ &lt; 2R</a:t>
            </a:r>
            <a:endParaRPr lang="en-US" sz="2000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4276726" y="3570184"/>
            <a:ext cx="533399" cy="0"/>
          </a:xfrm>
          <a:prstGeom prst="straightConnector1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7280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Access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We will look at two kinds of multiple access protocols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Randomized. Nodes randomize their resource access attempts</a:t>
            </a:r>
          </a:p>
          <a:p>
            <a:pPr marL="914400" lvl="1" indent="-514350"/>
            <a:r>
              <a:rPr lang="en-US" sz="2000" dirty="0" smtClean="0"/>
              <a:t>Good for low load situations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Contention-free. Nodes order their resource access attempts</a:t>
            </a:r>
          </a:p>
          <a:p>
            <a:pPr marL="914400" lvl="1" indent="-514350"/>
            <a:r>
              <a:rPr lang="en-US" sz="2000" dirty="0" smtClean="0"/>
              <a:t>Good for high load or guaranteed         quality of service situations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77157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1504950"/>
            <a:ext cx="8686800" cy="857250"/>
          </a:xfrm>
        </p:spPr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363855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© 2013 D. </a:t>
            </a:r>
            <a:r>
              <a:rPr lang="en-US" sz="1600" dirty="0" err="1" smtClean="0"/>
              <a:t>Wetherall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987284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Slide material from: TANENBAUM</a:t>
            </a:r>
            <a:r>
              <a:rPr lang="en-US" sz="1400" dirty="0"/>
              <a:t>, ANDREW S.; WETHERALL, DAVID J., COMPUTER NETWORKS, 5th Edition, </a:t>
            </a:r>
            <a:r>
              <a:rPr lang="en-US" sz="1400" dirty="0" smtClean="0"/>
              <a:t>© </a:t>
            </a:r>
            <a:r>
              <a:rPr lang="en-US" sz="1400" dirty="0"/>
              <a:t>2011. Electronically reproduced by permission of Pearson Education, Inc., Upper Saddle River, New Jersey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85155" y="2589363"/>
            <a:ext cx="5973690" cy="591987"/>
            <a:chOff x="1371600" y="2159186"/>
            <a:chExt cx="5074920" cy="50292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2237835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3600" y="2159186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5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Two strategies to handle errors:</a:t>
            </a:r>
          </a:p>
          <a:p>
            <a:pPr lvl="4"/>
            <a:endParaRPr lang="en-US" sz="1000" dirty="0" smtClean="0"/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Detect errors and retransmit frame (Automatic Repeat </a:t>
            </a:r>
            <a:r>
              <a:rPr lang="en-US" sz="2400" dirty="0" err="1" smtClean="0"/>
              <a:t>reQuest</a:t>
            </a:r>
            <a:r>
              <a:rPr lang="en-US" sz="2400" dirty="0" smtClean="0"/>
              <a:t>, ARQ)</a:t>
            </a:r>
          </a:p>
          <a:p>
            <a:pPr lvl="4">
              <a:buFont typeface="+mj-lt"/>
              <a:buAutoNum type="arabicPeriod"/>
            </a:pPr>
            <a:endParaRPr lang="en-US" sz="1200" dirty="0" smtClean="0"/>
          </a:p>
          <a:p>
            <a:pPr>
              <a:buFont typeface="+mj-lt"/>
              <a:buAutoNum type="arabicPeriod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Correct errors with an error        correcting code</a:t>
            </a:r>
          </a:p>
          <a:p>
            <a:pPr lvl="3"/>
            <a:endParaRPr lang="en-US" sz="1800" dirty="0" smtClean="0"/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2971800" y="3329285"/>
            <a:ext cx="346250" cy="23083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265806" y="3329285"/>
            <a:ext cx="1375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Done this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1020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on Reliability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Where in the stack should we   place reliability functions?</a:t>
            </a:r>
            <a:endParaRPr lang="en-US" sz="2800" dirty="0"/>
          </a:p>
        </p:txBody>
      </p:sp>
      <p:grpSp>
        <p:nvGrpSpPr>
          <p:cNvPr id="9" name="Group 8"/>
          <p:cNvGrpSpPr/>
          <p:nvPr/>
        </p:nvGrpSpPr>
        <p:grpSpPr>
          <a:xfrm>
            <a:off x="2001838" y="2190750"/>
            <a:ext cx="1466850" cy="1920875"/>
            <a:chOff x="2857500" y="2343150"/>
            <a:chExt cx="1466850" cy="1920875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2857500" y="388302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2857500" y="350202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2857500" y="3121025"/>
              <a:ext cx="14478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2857500" y="2740025"/>
              <a:ext cx="14478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857500" y="2362200"/>
              <a:ext cx="14478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021013" y="3867150"/>
              <a:ext cx="11318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Physical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250250" y="3502025"/>
              <a:ext cx="6559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Link</a:t>
              </a:r>
              <a:endParaRPr lang="en-US" sz="2000" dirty="0"/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3008313" y="3136900"/>
              <a:ext cx="11160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Network</a:t>
              </a: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2922588" y="2740025"/>
              <a:ext cx="1270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Transport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895600" y="2343150"/>
              <a:ext cx="14287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Application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341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on Reliability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Everywhere! </a:t>
            </a:r>
            <a:r>
              <a:rPr lang="en-US" sz="2800" dirty="0"/>
              <a:t>I</a:t>
            </a:r>
            <a:r>
              <a:rPr lang="en-US" sz="2800" dirty="0" smtClean="0"/>
              <a:t>t is a key issue</a:t>
            </a:r>
          </a:p>
          <a:p>
            <a:pPr lvl="1"/>
            <a:r>
              <a:rPr lang="en-US" sz="2400" dirty="0" smtClean="0"/>
              <a:t>Different layers contribute differently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2251075"/>
            <a:ext cx="1466850" cy="1920875"/>
            <a:chOff x="2857500" y="2343150"/>
            <a:chExt cx="1466850" cy="1920875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2857500" y="3883025"/>
              <a:ext cx="1447800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2857500" y="3502025"/>
              <a:ext cx="1447800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2857500" y="3121025"/>
              <a:ext cx="1447800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2857500" y="2740025"/>
              <a:ext cx="1447800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857500" y="2362200"/>
              <a:ext cx="1447800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3021013" y="3867150"/>
              <a:ext cx="11318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Physical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250250" y="3502025"/>
              <a:ext cx="6559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Link</a:t>
              </a:r>
              <a:endParaRPr lang="en-US" sz="2000" dirty="0"/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3008313" y="3136900"/>
              <a:ext cx="1116012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Network</a:t>
              </a: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2922588" y="2740025"/>
              <a:ext cx="1270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Transport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895600" y="2343150"/>
              <a:ext cx="14287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Application</a:t>
              </a:r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flipV="1">
            <a:off x="4098653" y="2724150"/>
            <a:ext cx="0" cy="8143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95182" y="2038350"/>
            <a:ext cx="18255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Recover actions</a:t>
            </a:r>
          </a:p>
          <a:p>
            <a:pPr algn="ctr"/>
            <a:r>
              <a:rPr lang="en-US" sz="2000" dirty="0" smtClean="0"/>
              <a:t>(correctness)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577064" y="3598932"/>
            <a:ext cx="3061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Mask errors</a:t>
            </a:r>
          </a:p>
          <a:p>
            <a:pPr algn="ctr"/>
            <a:r>
              <a:rPr lang="en-US" sz="2000" dirty="0" smtClean="0"/>
              <a:t>(performance optimization)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9075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ARQ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ARQ often used when errors are common or must be corrected</a:t>
            </a:r>
          </a:p>
          <a:p>
            <a:pPr lvl="1"/>
            <a:r>
              <a:rPr lang="en-US" sz="2400" dirty="0" smtClean="0"/>
              <a:t>E.g., </a:t>
            </a:r>
            <a:r>
              <a:rPr lang="en-US" sz="2400" dirty="0" err="1" smtClean="0"/>
              <a:t>WiFi</a:t>
            </a:r>
            <a:r>
              <a:rPr lang="en-US" sz="2400" dirty="0" smtClean="0"/>
              <a:t>, and TCP (later)</a:t>
            </a:r>
          </a:p>
          <a:p>
            <a:pPr lvl="4"/>
            <a:endParaRPr lang="en-US" sz="1400" dirty="0" smtClean="0"/>
          </a:p>
          <a:p>
            <a:r>
              <a:rPr lang="en-US" sz="2800" dirty="0" smtClean="0"/>
              <a:t>Rules at sender and receiver:</a:t>
            </a:r>
          </a:p>
          <a:p>
            <a:pPr lvl="1"/>
            <a:r>
              <a:rPr lang="en-US" sz="2400" dirty="0" smtClean="0"/>
              <a:t>Receiver automatically acknowledges correct frames with an ACK</a:t>
            </a:r>
          </a:p>
          <a:p>
            <a:pPr lvl="1"/>
            <a:r>
              <a:rPr lang="en-US" sz="2400" dirty="0" smtClean="0"/>
              <a:t>Sender automatically resends after a timeout, until an ACK is received</a:t>
            </a:r>
          </a:p>
          <a:p>
            <a:pPr lvl="5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98481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ARQ (2)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Normal operation (no loss)</a:t>
            </a:r>
            <a:endParaRPr lang="en-US" sz="28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618097" y="1629538"/>
            <a:ext cx="3867352" cy="2771012"/>
            <a:chOff x="618097" y="1144527"/>
            <a:chExt cx="3867352" cy="2771012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1828800" y="1544637"/>
              <a:ext cx="0" cy="23709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630612" y="1504950"/>
              <a:ext cx="0" cy="24105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828800" y="1733550"/>
              <a:ext cx="1772444" cy="3048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1828800" y="2114550"/>
              <a:ext cx="1772443" cy="381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Left Brace 51"/>
            <p:cNvSpPr/>
            <p:nvPr/>
          </p:nvSpPr>
          <p:spPr>
            <a:xfrm>
              <a:off x="1600200" y="1733550"/>
              <a:ext cx="152400" cy="1050132"/>
            </a:xfrm>
            <a:prstGeom prst="lef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92693" y="1485840"/>
              <a:ext cx="8446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Frame</a:t>
              </a:r>
              <a:endParaRPr lang="en-US" sz="2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414427" y="2324040"/>
              <a:ext cx="6011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ACK</a:t>
              </a:r>
              <a:endParaRPr lang="en-US" sz="2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18097" y="2058561"/>
              <a:ext cx="10583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Timeout</a:t>
              </a:r>
              <a:endParaRPr lang="en-US" sz="2000" dirty="0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4129881" y="2343150"/>
              <a:ext cx="0" cy="609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783013" y="1943040"/>
              <a:ext cx="7024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69379" y="1144527"/>
              <a:ext cx="9188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Sender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92932" y="1144527"/>
              <a:ext cx="10753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Receiver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79653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ARQ (3)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Loss and retransmissio</a:t>
            </a:r>
            <a:r>
              <a:rPr lang="en-US" sz="2800" dirty="0"/>
              <a:t>n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618097" y="1629538"/>
            <a:ext cx="3867352" cy="2771012"/>
            <a:chOff x="618097" y="1144527"/>
            <a:chExt cx="3867352" cy="2771012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1828800" y="1544637"/>
              <a:ext cx="0" cy="237090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630612" y="1504950"/>
              <a:ext cx="0" cy="24105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828800" y="1733550"/>
              <a:ext cx="1447800" cy="24897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Left Brace 51"/>
            <p:cNvSpPr/>
            <p:nvPr/>
          </p:nvSpPr>
          <p:spPr>
            <a:xfrm>
              <a:off x="1600200" y="1733550"/>
              <a:ext cx="152400" cy="1050132"/>
            </a:xfrm>
            <a:prstGeom prst="lef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92693" y="1485840"/>
              <a:ext cx="8446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Frame</a:t>
              </a:r>
              <a:endParaRPr lang="en-US" sz="2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18097" y="2058561"/>
              <a:ext cx="10583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Timeout</a:t>
              </a:r>
              <a:endParaRPr lang="en-US" sz="2000" dirty="0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4129881" y="2343150"/>
              <a:ext cx="0" cy="609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783013" y="1943040"/>
              <a:ext cx="7024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</a:t>
              </a:r>
              <a:endParaRPr lang="en-US" sz="20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69379" y="1144527"/>
              <a:ext cx="9188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Sender</a:t>
              </a:r>
              <a:endParaRPr lang="en-US" sz="2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92932" y="1144527"/>
              <a:ext cx="10753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Receiver</a:t>
              </a:r>
              <a:endParaRPr lang="en-US" sz="2000" dirty="0"/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1858168" y="3265577"/>
            <a:ext cx="1772444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858168" y="3646577"/>
            <a:ext cx="1772443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22061" y="3017867"/>
            <a:ext cx="844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Frame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443795" y="3856067"/>
            <a:ext cx="601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ACK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3187484" y="224784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98797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28259</TotalTime>
  <Words>1290</Words>
  <Application>Microsoft Macintosh PowerPoint</Application>
  <PresentationFormat>On-screen Show (16:9)</PresentationFormat>
  <Paragraphs>377</Paragraphs>
  <Slides>35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Where we are in the Course</vt:lpstr>
      <vt:lpstr>Topics</vt:lpstr>
      <vt:lpstr>Topics (2)</vt:lpstr>
      <vt:lpstr>Topic</vt:lpstr>
      <vt:lpstr>Context on Reliability</vt:lpstr>
      <vt:lpstr>Context on Reliability (2)</vt:lpstr>
      <vt:lpstr>ARQ</vt:lpstr>
      <vt:lpstr>ARQ (2)</vt:lpstr>
      <vt:lpstr>ARQ (3)</vt:lpstr>
      <vt:lpstr>So What’s Tricky About ARQ?</vt:lpstr>
      <vt:lpstr>Timeouts</vt:lpstr>
      <vt:lpstr>Duplicates</vt:lpstr>
      <vt:lpstr>Duplicates (2)</vt:lpstr>
      <vt:lpstr>Duplicates (3)</vt:lpstr>
      <vt:lpstr>Duplicates (4)</vt:lpstr>
      <vt:lpstr>Sequence Numbers</vt:lpstr>
      <vt:lpstr>Stop-and-Wait</vt:lpstr>
      <vt:lpstr>Stop-and-Wait (2)</vt:lpstr>
      <vt:lpstr>Stop-and-Wait (3)</vt:lpstr>
      <vt:lpstr>Stop-and-Wait (4)</vt:lpstr>
      <vt:lpstr>Stop-and-Wait (5)</vt:lpstr>
      <vt:lpstr>Stop-and-Wait (6)</vt:lpstr>
      <vt:lpstr>Limitation of Stop-and-Wait</vt:lpstr>
      <vt:lpstr>Sliding Window</vt:lpstr>
      <vt:lpstr>Topic</vt:lpstr>
      <vt:lpstr>Time Division Multiplexing (TDM)</vt:lpstr>
      <vt:lpstr>Frequency Division Multiplexing (FDM)</vt:lpstr>
      <vt:lpstr>TDM versus FDM</vt:lpstr>
      <vt:lpstr>TDM versus FDM (2)</vt:lpstr>
      <vt:lpstr>TDM/FDM Usage</vt:lpstr>
      <vt:lpstr>Multiplexing Network Traffic</vt:lpstr>
      <vt:lpstr>Multiplexing Network Traffic (2)</vt:lpstr>
      <vt:lpstr>Multiplexing Network Traffic (3)</vt:lpstr>
      <vt:lpstr>Multiple Access</vt:lpstr>
      <vt:lpstr>END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146</cp:revision>
  <dcterms:created xsi:type="dcterms:W3CDTF">2012-10-22T20:55:18Z</dcterms:created>
  <dcterms:modified xsi:type="dcterms:W3CDTF">2013-10-21T17:39:49Z</dcterms:modified>
</cp:coreProperties>
</file>