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9"/>
  </p:notesMasterIdLst>
  <p:handoutMasterIdLst>
    <p:handoutMasterId r:id="rId1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6" autoAdjust="0"/>
  </p:normalViewPr>
  <p:slideViewPr>
    <p:cSldViewPr>
      <p:cViewPr>
        <p:scale>
          <a:sx n="95" d="100"/>
          <a:sy n="95" d="100"/>
        </p:scale>
        <p:origin x="-624" y="-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handoutMaster" Target="handoutMasters/handoutMaster1.xml"/><Relationship Id="rId121" Type="http://schemas.openxmlformats.org/officeDocument/2006/relationships/printerSettings" Target="printerSettings/printerSettings1.bin"/><Relationship Id="rId122" Type="http://schemas.openxmlformats.org/officeDocument/2006/relationships/presProps" Target="presProps.xml"/><Relationship Id="rId123" Type="http://schemas.openxmlformats.org/officeDocument/2006/relationships/viewProps" Target="viewProps.xml"/><Relationship Id="rId124" Type="http://schemas.openxmlformats.org/officeDocument/2006/relationships/theme" Target="theme/theme1.xml"/><Relationship Id="rId12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notesMaster" Target="notesMasters/notesMaster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56B4-A2D7-1D48-9AAA-2AB31330D944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0786-4318-584A-9241-4F427A66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c.org/" TargetMode="External"/><Relationship Id="rId4" Type="http://schemas.openxmlformats.org/officeDocument/2006/relationships/hyperlink" Target="mailto:survey@isc.org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CN5E slides #5-6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#5-75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5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#5-53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38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57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CN5E slides #5-63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0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CN5E slides #5-63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709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88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99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990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5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855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#5-58. Draw in sequence of packets and feedback.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06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#5-58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306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461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ICMP message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7784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Icons from Cisco icon</a:t>
            </a:r>
            <a:r>
              <a:rPr lang="en-US" baseline="0" dirty="0" smtClean="0"/>
              <a:t> library, http://www.cisco.com/web/about/ac50/ac47/2.html.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251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</a:t>
            </a:r>
            <a:r>
              <a:rPr lang="en-US" baseline="0" dirty="0" smtClean="0"/>
              <a:t> from http://www.isc.org/solutions/survey with permission via </a:t>
            </a:r>
            <a:r>
              <a:rPr lang="en-US" dirty="0" smtClean="0"/>
              <a:t>http://www.isc.org/solutions/survey/faq:</a:t>
            </a:r>
          </a:p>
          <a:p>
            <a:r>
              <a:rPr lang="en-US" b="1" dirty="0" smtClean="0"/>
              <a:t>Can I have permission to reproduce your data or charts?</a:t>
            </a:r>
            <a:endParaRPr lang="en-US" dirty="0" smtClean="0"/>
          </a:p>
          <a:p>
            <a:r>
              <a:rPr lang="en-US" dirty="0" smtClean="0"/>
              <a:t>You have permission to reproduce our data provided that you mention the source as "Source: Internet Systems Consortium, Inc. (</a:t>
            </a:r>
            <a:r>
              <a:rPr lang="en-US" dirty="0" smtClean="0">
                <a:hlinkClick r:id="rId3" tooltip="http://www.isc.org/"/>
              </a:rPr>
              <a:t>http://www.isc.org/</a:t>
            </a:r>
            <a:r>
              <a:rPr lang="en-US" dirty="0" smtClean="0"/>
              <a:t>)". However you must </a:t>
            </a:r>
            <a:r>
              <a:rPr lang="en-US" dirty="0" smtClean="0">
                <a:hlinkClick r:id="rId4"/>
              </a:rPr>
              <a:t>ask our permission</a:t>
            </a:r>
            <a:r>
              <a:rPr lang="en-US" dirty="0" smtClean="0"/>
              <a:t> to publish derivative works based on our data. In those cases you must say your data or charts are "Based on data from Internet Systems Consortium, Inc. (</a:t>
            </a:r>
            <a:r>
              <a:rPr lang="en-US" dirty="0" smtClean="0">
                <a:hlinkClick r:id="rId3" tooltip="http://www.isc.org/"/>
              </a:rPr>
              <a:t>http://www.isc.org/</a:t>
            </a:r>
            <a:r>
              <a:rPr lang="en-US" dirty="0" smtClean="0"/>
              <a:t>)"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0762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</a:t>
            </a:r>
            <a:r>
              <a:rPr lang="en-US" dirty="0" err="1" smtClean="0"/>
              <a:t>openclipart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372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from </a:t>
            </a:r>
            <a:r>
              <a:rPr lang="en-US" dirty="0" err="1" smtClean="0"/>
              <a:t>google</a:t>
            </a:r>
            <a:r>
              <a:rPr lang="en-US" dirty="0" smtClean="0"/>
              <a:t> public data graph,</a:t>
            </a:r>
            <a:r>
              <a:rPr lang="en-US" baseline="0" dirty="0" smtClean="0"/>
              <a:t> icon from </a:t>
            </a:r>
            <a:r>
              <a:rPr lang="en-US" baseline="0" dirty="0" err="1" smtClean="0"/>
              <a:t>isoc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28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17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6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19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#5-54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1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Icon from </a:t>
            </a:r>
            <a:r>
              <a:rPr lang="en-US" dirty="0" err="1" smtClean="0"/>
              <a:t>openclipart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6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#5-5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</a:t>
            </a:r>
            <a:r>
              <a:rPr lang="en-US" dirty="0" smtClean="0"/>
              <a:t>#5-5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3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 slides #5-62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41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98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936714"/>
            <a:ext cx="4425649" cy="876026"/>
            <a:chOff x="1204264" y="3362118"/>
            <a:chExt cx="4425649" cy="876026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37664" y="3420600"/>
              <a:ext cx="3022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5" r:id="rId3"/>
    <p:sldLayoutId id="2147483662" r:id="rId4"/>
    <p:sldLayoutId id="2147483664" r:id="rId5"/>
    <p:sldLayoutId id="2147483661" r:id="rId6"/>
    <p:sldLayoutId id="2147483649" r:id="rId7"/>
    <p:sldLayoutId id="2147483650" r:id="rId8"/>
    <p:sldLayoutId id="2147483663" r:id="rId9"/>
    <p:sldLayoutId id="214748366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wmf"/><Relationship Id="rId3" Type="http://schemas.openxmlformats.org/officeDocument/2006/relationships/image" Target="../media/image20.wm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wmf"/><Relationship Id="rId3" Type="http://schemas.openxmlformats.org/officeDocument/2006/relationships/image" Target="../media/image20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wmf"/><Relationship Id="rId3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wmf"/><Relationship Id="rId3" Type="http://schemas.openxmlformats.org/officeDocument/2006/relationships/image" Target="../media/image5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wm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1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1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wmf"/><Relationship Id="rId3" Type="http://schemas.openxmlformats.org/officeDocument/2006/relationships/image" Target="../media/image20.wmf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3.wmf"/><Relationship Id="rId5" Type="http://schemas.openxmlformats.org/officeDocument/2006/relationships/image" Target="../media/image22.e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Layer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69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vs. Forwarding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Forwarding</a:t>
            </a:r>
            <a:r>
              <a:rPr lang="en-US" sz="2800" dirty="0" smtClean="0"/>
              <a:t> is the process of sending a packet on its way</a:t>
            </a:r>
          </a:p>
          <a:p>
            <a:pPr lvl="1"/>
            <a:r>
              <a:rPr lang="en-US" sz="2400" dirty="0" smtClean="0"/>
              <a:t>Node process (local) and fast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988750" y="3097445"/>
            <a:ext cx="3870326" cy="922105"/>
            <a:chOff x="988750" y="3097445"/>
            <a:chExt cx="3870326" cy="922105"/>
          </a:xfrm>
        </p:grpSpPr>
        <p:grpSp>
          <p:nvGrpSpPr>
            <p:cNvPr id="7" name="Group 6"/>
            <p:cNvGrpSpPr/>
            <p:nvPr/>
          </p:nvGrpSpPr>
          <p:grpSpPr>
            <a:xfrm>
              <a:off x="988750" y="3097445"/>
              <a:ext cx="3870326" cy="922105"/>
              <a:chOff x="-241303" y="3258897"/>
              <a:chExt cx="3870326" cy="922105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>
                <a:stCxn id="12" idx="3"/>
                <a:endCxn id="16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3"/>
                <a:endCxn id="13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Connector 17"/>
              <p:cNvCxnSpPr>
                <a:stCxn id="20" idx="3"/>
                <a:endCxn id="12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8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94" y="364222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856116" y="3457406"/>
              <a:ext cx="633615" cy="209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60328" y="3457406"/>
              <a:ext cx="730385" cy="257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 flipV="1">
              <a:off x="2842275" y="3474767"/>
              <a:ext cx="1" cy="167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ounded Rectangular Callout 22"/>
          <p:cNvSpPr/>
          <p:nvPr/>
        </p:nvSpPr>
        <p:spPr>
          <a:xfrm>
            <a:off x="1857113" y="2647950"/>
            <a:ext cx="914400" cy="304800"/>
          </a:xfrm>
          <a:prstGeom prst="wedgeRoundRectCallout">
            <a:avLst>
              <a:gd name="adj1" fmla="val 38214"/>
              <a:gd name="adj2" fmla="val 99593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Forward!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>
            <a:stCxn id="24" idx="3"/>
          </p:cNvCxnSpPr>
          <p:nvPr/>
        </p:nvCxnSpPr>
        <p:spPr>
          <a:xfrm flipV="1">
            <a:off x="3733800" y="3008980"/>
            <a:ext cx="30480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895600" y="2876550"/>
            <a:ext cx="838200" cy="264861"/>
          </a:xfrm>
          <a:prstGeom prst="rect">
            <a:avLst/>
          </a:prstGeom>
          <a:solidFill>
            <a:srgbClr val="FFB8F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packet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32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Lots of other, smaller changes</a:t>
            </a:r>
          </a:p>
          <a:p>
            <a:pPr lvl="1"/>
            <a:r>
              <a:rPr lang="en-US" sz="2400" dirty="0" smtClean="0"/>
              <a:t>Streamlined header processing</a:t>
            </a:r>
          </a:p>
          <a:p>
            <a:pPr lvl="1"/>
            <a:r>
              <a:rPr lang="en-US" sz="2400" dirty="0" smtClean="0"/>
              <a:t>Flow label to group of packets</a:t>
            </a:r>
          </a:p>
          <a:p>
            <a:pPr lvl="1"/>
            <a:r>
              <a:rPr lang="en-US" sz="2400" dirty="0" smtClean="0"/>
              <a:t>Better fit with “advanced” features (mobility, multicasting, security)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595579" y="1027675"/>
            <a:ext cx="3407246" cy="2729299"/>
            <a:chOff x="5591175" y="1126092"/>
            <a:chExt cx="3407246" cy="2729299"/>
          </a:xfrm>
        </p:grpSpPr>
        <p:grpSp>
          <p:nvGrpSpPr>
            <p:cNvPr id="12" name="Group 11"/>
            <p:cNvGrpSpPr/>
            <p:nvPr/>
          </p:nvGrpSpPr>
          <p:grpSpPr>
            <a:xfrm>
              <a:off x="5591175" y="1571624"/>
              <a:ext cx="3407246" cy="2283767"/>
              <a:chOff x="4175191" y="1883985"/>
              <a:chExt cx="4405643" cy="274516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19579"/>
              <a:stretch/>
            </p:blipFill>
            <p:spPr bwMode="auto">
              <a:xfrm>
                <a:off x="4175191" y="1883985"/>
                <a:ext cx="4405643" cy="274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356655" y="1963245"/>
                <a:ext cx="4036928" cy="493211"/>
              </a:xfrm>
              <a:prstGeom prst="rect">
                <a:avLst/>
              </a:prstGeom>
              <a:solidFill>
                <a:srgbClr val="FFB8F2">
                  <a:alpha val="30196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5738929" y="1457325"/>
              <a:ext cx="3114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58000" y="112609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 bits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00869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 Transition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Big Problem:</a:t>
            </a:r>
          </a:p>
          <a:p>
            <a:pPr lvl="1"/>
            <a:r>
              <a:rPr lang="en-US" dirty="0" smtClean="0"/>
              <a:t>How to deploy IPv6?</a:t>
            </a:r>
          </a:p>
          <a:p>
            <a:pPr lvl="1"/>
            <a:r>
              <a:rPr lang="en-US" dirty="0" smtClean="0"/>
              <a:t>Fundamentally incompatible with IPv4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Dozens of approaches proposed</a:t>
            </a:r>
          </a:p>
          <a:p>
            <a:pPr lvl="1"/>
            <a:r>
              <a:rPr lang="en-US" dirty="0" smtClean="0"/>
              <a:t>Dual stack (speak IPv4 and IPv6)</a:t>
            </a:r>
          </a:p>
          <a:p>
            <a:pPr lvl="1"/>
            <a:r>
              <a:rPr lang="en-US" dirty="0" smtClean="0"/>
              <a:t>Translators (convert packets)</a:t>
            </a:r>
          </a:p>
          <a:p>
            <a:pPr lvl="1"/>
            <a:r>
              <a:rPr lang="en-US" dirty="0" smtClean="0"/>
              <a:t>Tunnels (carry IPv6 over IPv4) </a:t>
            </a:r>
            <a:r>
              <a:rPr lang="en-US" b="1" dirty="0" smtClean="0">
                <a:solidFill>
                  <a:schemeClr val="accent5"/>
                </a:solidFill>
              </a:rPr>
              <a:t>»</a:t>
            </a:r>
            <a:endParaRPr lang="en-US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361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Native IPv6 islands connected via IPv4</a:t>
            </a:r>
          </a:p>
          <a:p>
            <a:pPr lvl="1"/>
            <a:r>
              <a:rPr lang="en-US" sz="2400" dirty="0" smtClean="0"/>
              <a:t>Tunnel carries IPv6 packets across IPv4 network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5842"/>
          <a:stretch/>
        </p:blipFill>
        <p:spPr bwMode="auto">
          <a:xfrm>
            <a:off x="1000125" y="2105024"/>
            <a:ext cx="714136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24013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(2)</a:t>
            </a:r>
            <a:endParaRPr lang="en-US" dirty="0"/>
          </a:p>
        </p:txBody>
      </p:sp>
      <p:sp>
        <p:nvSpPr>
          <p:cNvPr id="141" name="Content Placeholder 14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Tunnel acts as a single link across IPv4 network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103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91534" y="2254300"/>
            <a:ext cx="942542" cy="400110"/>
            <a:chOff x="6605913" y="1110963"/>
            <a:chExt cx="1524000" cy="559374"/>
          </a:xfrm>
        </p:grpSpPr>
        <p:sp>
          <p:nvSpPr>
            <p:cNvPr id="11" name="Oval 10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36170" y="1110963"/>
              <a:ext cx="1081342" cy="55937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 smtClean="0"/>
                <a:t>User</a:t>
              </a:r>
              <a:endParaRPr lang="en-US" sz="2000" dirty="0"/>
            </a:p>
          </p:txBody>
        </p:sp>
      </p:grpSp>
      <p:cxnSp>
        <p:nvCxnSpPr>
          <p:cNvPr id="32" name="Straight Arrow Connector 31"/>
          <p:cNvCxnSpPr>
            <a:stCxn id="11" idx="6"/>
            <a:endCxn id="44" idx="2"/>
          </p:cNvCxnSpPr>
          <p:nvPr/>
        </p:nvCxnSpPr>
        <p:spPr>
          <a:xfrm flipV="1">
            <a:off x="1434076" y="2448935"/>
            <a:ext cx="6325504" cy="5420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7759580" y="2248881"/>
            <a:ext cx="942542" cy="400110"/>
            <a:chOff x="6605913" y="1113190"/>
            <a:chExt cx="1524000" cy="554922"/>
          </a:xfrm>
        </p:grpSpPr>
        <p:sp>
          <p:nvSpPr>
            <p:cNvPr id="44" name="Oval 43"/>
            <p:cNvSpPr/>
            <p:nvPr/>
          </p:nvSpPr>
          <p:spPr>
            <a:xfrm>
              <a:off x="6605913" y="1123950"/>
              <a:ext cx="1524000" cy="5334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36170" y="1113190"/>
              <a:ext cx="1081342" cy="55492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2000" dirty="0" smtClean="0"/>
                <a:t>User</a:t>
              </a:r>
              <a:endParaRPr lang="en-US" sz="2000" dirty="0"/>
            </a:p>
          </p:txBody>
        </p:sp>
      </p:grpSp>
      <p:sp>
        <p:nvSpPr>
          <p:cNvPr id="135" name="Can 134"/>
          <p:cNvSpPr/>
          <p:nvPr/>
        </p:nvSpPr>
        <p:spPr>
          <a:xfrm rot="16200000">
            <a:off x="4352308" y="1352764"/>
            <a:ext cx="343305" cy="2203180"/>
          </a:xfrm>
          <a:prstGeom prst="ca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4129346" y="2251123"/>
            <a:ext cx="88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Tunnel</a:t>
            </a:r>
            <a:endParaRPr lang="en-US" sz="2000" dirty="0"/>
          </a:p>
        </p:txBody>
      </p:sp>
      <p:pic>
        <p:nvPicPr>
          <p:cNvPr id="143" name="Picture 14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81" y="1770653"/>
            <a:ext cx="589848" cy="4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Picture 14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99" y="1935551"/>
            <a:ext cx="599064" cy="3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Picture 14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75" y="1935551"/>
            <a:ext cx="599064" cy="34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4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690" y="1770653"/>
            <a:ext cx="589848" cy="47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7779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Tunneling (3)</a:t>
            </a:r>
            <a:endParaRPr lang="en-US" dirty="0"/>
          </a:p>
        </p:txBody>
      </p:sp>
      <p:sp>
        <p:nvSpPr>
          <p:cNvPr id="141" name="Content Placeholder 14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Tunnel acts as a single link across IPv4 network</a:t>
            </a:r>
          </a:p>
          <a:p>
            <a:pPr lvl="1"/>
            <a:r>
              <a:rPr lang="en-US" sz="2400" dirty="0" smtClean="0"/>
              <a:t>Difficulty is to set up tunnel endpoints and routing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104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491534" y="2248881"/>
            <a:ext cx="8210588" cy="2171487"/>
            <a:chOff x="491534" y="2248881"/>
            <a:chExt cx="8210588" cy="2171487"/>
          </a:xfrm>
        </p:grpSpPr>
        <p:grpSp>
          <p:nvGrpSpPr>
            <p:cNvPr id="79" name="Group 78"/>
            <p:cNvGrpSpPr/>
            <p:nvPr/>
          </p:nvGrpSpPr>
          <p:grpSpPr>
            <a:xfrm>
              <a:off x="596496" y="2759099"/>
              <a:ext cx="732620" cy="1070395"/>
              <a:chOff x="1066800" y="2968235"/>
              <a:chExt cx="942542" cy="850151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066800" y="2968235"/>
                <a:ext cx="942542" cy="440957"/>
                <a:chOff x="2503170" y="3315983"/>
                <a:chExt cx="941070" cy="488113"/>
              </a:xfrm>
              <a:solidFill>
                <a:srgbClr val="F8F8F8"/>
              </a:solidFill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2660647" y="3361198"/>
                  <a:ext cx="626117" cy="44289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IPv6</a:t>
                  </a:r>
                  <a:endParaRPr lang="en-US" sz="2000" dirty="0"/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066800" y="3393309"/>
                <a:ext cx="942542" cy="425077"/>
                <a:chOff x="2503170" y="3315983"/>
                <a:chExt cx="941070" cy="470535"/>
              </a:xfrm>
              <a:solidFill>
                <a:srgbClr val="F8F8F8"/>
              </a:solidFill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672651" y="3361198"/>
                  <a:ext cx="602108" cy="35176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491534" y="2254300"/>
              <a:ext cx="942542" cy="400110"/>
              <a:chOff x="6605913" y="1110963"/>
              <a:chExt cx="1524000" cy="55937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836170" y="1110963"/>
                <a:ext cx="1081342" cy="559374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User</a:t>
                </a:r>
                <a:endParaRPr lang="en-US" sz="2000" dirty="0"/>
              </a:p>
            </p:txBody>
          </p:sp>
        </p:grpSp>
        <p:cxnSp>
          <p:nvCxnSpPr>
            <p:cNvPr id="10" name="Straight Connector 9"/>
            <p:cNvCxnSpPr>
              <a:endCxn id="11" idx="4"/>
            </p:cNvCxnSpPr>
            <p:nvPr/>
          </p:nvCxnSpPr>
          <p:spPr>
            <a:xfrm flipV="1">
              <a:off x="961972" y="2645120"/>
              <a:ext cx="833" cy="9940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6"/>
              <a:endCxn id="44" idx="2"/>
            </p:cNvCxnSpPr>
            <p:nvPr/>
          </p:nvCxnSpPr>
          <p:spPr>
            <a:xfrm flipV="1">
              <a:off x="1434076" y="2448935"/>
              <a:ext cx="6325504" cy="542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/>
            <p:cNvGrpSpPr/>
            <p:nvPr/>
          </p:nvGrpSpPr>
          <p:grpSpPr>
            <a:xfrm>
              <a:off x="7759580" y="2248881"/>
              <a:ext cx="942542" cy="400110"/>
              <a:chOff x="6605913" y="1113190"/>
              <a:chExt cx="1524000" cy="554922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6605913" y="1123950"/>
                <a:ext cx="1524000" cy="5334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836170" y="1113190"/>
                <a:ext cx="1081342" cy="55492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User</a:t>
                </a:r>
                <a:endParaRPr lang="en-US" sz="2000" dirty="0"/>
              </a:p>
            </p:txBody>
          </p:sp>
        </p:grpSp>
        <p:cxnSp>
          <p:nvCxnSpPr>
            <p:cNvPr id="43" name="Straight Connector 42"/>
            <p:cNvCxnSpPr>
              <a:endCxn id="44" idx="4"/>
            </p:cNvCxnSpPr>
            <p:nvPr/>
          </p:nvCxnSpPr>
          <p:spPr>
            <a:xfrm flipV="1">
              <a:off x="8230018" y="2641231"/>
              <a:ext cx="833" cy="10020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/>
            <p:cNvGrpSpPr/>
            <p:nvPr/>
          </p:nvGrpSpPr>
          <p:grpSpPr>
            <a:xfrm>
              <a:off x="3552905" y="3809595"/>
              <a:ext cx="1978862" cy="119730"/>
              <a:chOff x="3238501" y="3668379"/>
              <a:chExt cx="2498752" cy="128159"/>
            </a:xfrm>
          </p:grpSpPr>
          <p:cxnSp>
            <p:nvCxnSpPr>
              <p:cNvPr id="59" name="Elbow Connector 58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Group 60"/>
            <p:cNvGrpSpPr/>
            <p:nvPr/>
          </p:nvGrpSpPr>
          <p:grpSpPr>
            <a:xfrm>
              <a:off x="962805" y="3754011"/>
              <a:ext cx="1802655" cy="205098"/>
              <a:chOff x="2408557" y="3555124"/>
              <a:chExt cx="2662647" cy="129334"/>
            </a:xfrm>
          </p:grpSpPr>
          <p:cxnSp>
            <p:nvCxnSpPr>
              <p:cNvPr id="62" name="Elbow Connector 61"/>
              <p:cNvCxnSpPr/>
              <p:nvPr/>
            </p:nvCxnSpPr>
            <p:spPr>
              <a:xfrm rot="16200000" flipH="1">
                <a:off x="3708407" y="2321663"/>
                <a:ext cx="62945" cy="2662646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5071204" y="3555124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/>
            <p:cNvCxnSpPr/>
            <p:nvPr/>
          </p:nvCxnSpPr>
          <p:spPr>
            <a:xfrm flipV="1">
              <a:off x="4572000" y="3929325"/>
              <a:ext cx="0" cy="217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V="1">
              <a:off x="1882300" y="3933200"/>
              <a:ext cx="0" cy="217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7315305" y="3927456"/>
              <a:ext cx="0" cy="2175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/>
            <p:cNvGrpSpPr/>
            <p:nvPr/>
          </p:nvGrpSpPr>
          <p:grpSpPr>
            <a:xfrm>
              <a:off x="3145700" y="2728773"/>
              <a:ext cx="784821" cy="1157212"/>
              <a:chOff x="4158929" y="2711028"/>
              <a:chExt cx="944061" cy="118666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158931" y="3087155"/>
                <a:ext cx="942542" cy="378236"/>
                <a:chOff x="2503170" y="3315983"/>
                <a:chExt cx="941070" cy="486560"/>
              </a:xfrm>
              <a:solidFill>
                <a:srgbClr val="F8F8F8"/>
              </a:solidFill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2660647" y="3361197"/>
                  <a:ext cx="626117" cy="44134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IPv4</a:t>
                  </a:r>
                  <a:endParaRPr lang="en-US" sz="2000" dirty="0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4158929" y="3452936"/>
                <a:ext cx="942541" cy="444759"/>
                <a:chOff x="2503170" y="3315982"/>
                <a:chExt cx="941070" cy="572134"/>
              </a:xfrm>
              <a:solidFill>
                <a:srgbClr val="F8F8F8"/>
              </a:solidFill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2503170" y="3315982"/>
                  <a:ext cx="941070" cy="470534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2672653" y="3361199"/>
                  <a:ext cx="602109" cy="52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4160448" y="2725554"/>
                <a:ext cx="942542" cy="372056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328677" y="2711028"/>
                <a:ext cx="627095" cy="40960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IPv6</a:t>
                </a:r>
                <a:endParaRPr lang="en-US" sz="2000" dirty="0"/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2368146" y="2742938"/>
              <a:ext cx="782532" cy="1070395"/>
              <a:chOff x="1066800" y="2968235"/>
              <a:chExt cx="942542" cy="850151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066800" y="2968235"/>
                <a:ext cx="942542" cy="440957"/>
                <a:chOff x="2503170" y="3315983"/>
                <a:chExt cx="941070" cy="488113"/>
              </a:xfrm>
              <a:solidFill>
                <a:srgbClr val="F8F8F8"/>
              </a:solidFill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6" name="TextBox 85"/>
                <p:cNvSpPr txBox="1"/>
                <p:nvPr/>
              </p:nvSpPr>
              <p:spPr>
                <a:xfrm>
                  <a:off x="2660647" y="3361198"/>
                  <a:ext cx="626117" cy="44289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IPv6</a:t>
                  </a:r>
                  <a:endParaRPr lang="en-US" sz="2000" dirty="0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1066800" y="3393309"/>
                <a:ext cx="942542" cy="425077"/>
                <a:chOff x="2503170" y="3315983"/>
                <a:chExt cx="941070" cy="470535"/>
              </a:xfrm>
              <a:solidFill>
                <a:srgbClr val="F8F8F8"/>
              </a:solidFill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2672651" y="3361198"/>
                  <a:ext cx="602108" cy="35176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90" name="Group 89"/>
            <p:cNvGrpSpPr/>
            <p:nvPr/>
          </p:nvGrpSpPr>
          <p:grpSpPr>
            <a:xfrm>
              <a:off x="7864541" y="2742936"/>
              <a:ext cx="732621" cy="1070396"/>
              <a:chOff x="1066799" y="2968235"/>
              <a:chExt cx="942543" cy="850152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1066800" y="2968235"/>
                <a:ext cx="942542" cy="440957"/>
                <a:chOff x="2503170" y="3315983"/>
                <a:chExt cx="941070" cy="488113"/>
              </a:xfrm>
              <a:solidFill>
                <a:srgbClr val="F8F8F8"/>
              </a:solidFill>
            </p:grpSpPr>
            <p:sp>
              <p:nvSpPr>
                <p:cNvPr id="95" name="Rectangle 9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2660647" y="3361198"/>
                  <a:ext cx="626117" cy="44289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IPv6</a:t>
                  </a:r>
                  <a:endParaRPr lang="en-US" sz="2000" dirty="0"/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66799" y="3393310"/>
                <a:ext cx="942542" cy="425077"/>
                <a:chOff x="2503169" y="3315984"/>
                <a:chExt cx="941070" cy="470535"/>
              </a:xfrm>
              <a:solidFill>
                <a:srgbClr val="F8F8F8"/>
              </a:solidFill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2503169" y="3315984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2672651" y="3361198"/>
                  <a:ext cx="602108" cy="35176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5129992" y="2735687"/>
              <a:ext cx="784821" cy="1157210"/>
              <a:chOff x="4158929" y="2711028"/>
              <a:chExt cx="944061" cy="1186665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4158931" y="3087155"/>
                <a:ext cx="942542" cy="378236"/>
                <a:chOff x="2503170" y="3315983"/>
                <a:chExt cx="941070" cy="486560"/>
              </a:xfrm>
              <a:solidFill>
                <a:srgbClr val="F8F8F8"/>
              </a:solidFill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2660647" y="3361197"/>
                  <a:ext cx="626117" cy="441346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IPv4</a:t>
                  </a:r>
                  <a:endParaRPr lang="en-US" sz="2000" dirty="0"/>
                </a:p>
              </p:txBody>
            </p:sp>
          </p:grpSp>
          <p:grpSp>
            <p:nvGrpSpPr>
              <p:cNvPr id="115" name="Group 114"/>
              <p:cNvGrpSpPr/>
              <p:nvPr/>
            </p:nvGrpSpPr>
            <p:grpSpPr>
              <a:xfrm>
                <a:off x="4158929" y="3452935"/>
                <a:ext cx="942541" cy="444758"/>
                <a:chOff x="2503170" y="3315983"/>
                <a:chExt cx="941070" cy="572133"/>
              </a:xfrm>
              <a:solidFill>
                <a:srgbClr val="F8F8F8"/>
              </a:solidFill>
            </p:grpSpPr>
            <p:sp>
              <p:nvSpPr>
                <p:cNvPr id="118" name="Rectangle 117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672653" y="3361199"/>
                  <a:ext cx="602109" cy="5269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  <p:sp>
            <p:nvSpPr>
              <p:cNvPr id="116" name="Rectangle 115"/>
              <p:cNvSpPr/>
              <p:nvPr/>
            </p:nvSpPr>
            <p:spPr>
              <a:xfrm>
                <a:off x="4160448" y="2725554"/>
                <a:ext cx="942542" cy="372056"/>
              </a:xfrm>
              <a:prstGeom prst="rect">
                <a:avLst/>
              </a:prstGeom>
              <a:solidFill>
                <a:srgbClr val="F8F8F8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/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328677" y="2711028"/>
                <a:ext cx="627095" cy="409609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000" dirty="0" smtClean="0"/>
                  <a:t>IPv6</a:t>
                </a:r>
                <a:endParaRPr lang="en-US" sz="2000" dirty="0"/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5914813" y="2745417"/>
              <a:ext cx="782532" cy="1070395"/>
              <a:chOff x="1066800" y="2968235"/>
              <a:chExt cx="942542" cy="850151"/>
            </a:xfrm>
          </p:grpSpPr>
          <p:grpSp>
            <p:nvGrpSpPr>
              <p:cNvPr id="123" name="Group 122"/>
              <p:cNvGrpSpPr/>
              <p:nvPr/>
            </p:nvGrpSpPr>
            <p:grpSpPr>
              <a:xfrm>
                <a:off x="1066800" y="2968235"/>
                <a:ext cx="942542" cy="440957"/>
                <a:chOff x="2503170" y="3315983"/>
                <a:chExt cx="941070" cy="488113"/>
              </a:xfrm>
              <a:solidFill>
                <a:srgbClr val="F8F8F8"/>
              </a:solidFill>
            </p:grpSpPr>
            <p:sp>
              <p:nvSpPr>
                <p:cNvPr id="127" name="Rectangle 126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8" name="TextBox 127"/>
                <p:cNvSpPr txBox="1"/>
                <p:nvPr/>
              </p:nvSpPr>
              <p:spPr>
                <a:xfrm>
                  <a:off x="2660647" y="3361198"/>
                  <a:ext cx="626117" cy="44289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IPv6</a:t>
                  </a:r>
                  <a:endParaRPr lang="en-US" sz="2000" dirty="0"/>
                </a:p>
              </p:txBody>
            </p:sp>
          </p:grpSp>
          <p:grpSp>
            <p:nvGrpSpPr>
              <p:cNvPr id="124" name="Group 123"/>
              <p:cNvGrpSpPr/>
              <p:nvPr/>
            </p:nvGrpSpPr>
            <p:grpSpPr>
              <a:xfrm>
                <a:off x="1066800" y="3393309"/>
                <a:ext cx="942542" cy="425077"/>
                <a:chOff x="2503170" y="3315983"/>
                <a:chExt cx="941070" cy="470535"/>
              </a:xfrm>
              <a:solidFill>
                <a:srgbClr val="F8F8F8"/>
              </a:solidFill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2503170" y="3315983"/>
                  <a:ext cx="941070" cy="470535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672651" y="3361198"/>
                  <a:ext cx="602108" cy="351768"/>
                </a:xfrm>
                <a:prstGeom prst="rect">
                  <a:avLst/>
                </a:prstGeom>
                <a:grp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Link</a:t>
                  </a:r>
                  <a:endParaRPr lang="en-US" sz="2000" dirty="0"/>
                </a:p>
              </p:txBody>
            </p:sp>
          </p:grpSp>
        </p:grpSp>
        <p:grpSp>
          <p:nvGrpSpPr>
            <p:cNvPr id="130" name="Group 129"/>
            <p:cNvGrpSpPr/>
            <p:nvPr/>
          </p:nvGrpSpPr>
          <p:grpSpPr>
            <a:xfrm>
              <a:off x="6405345" y="3755773"/>
              <a:ext cx="1825507" cy="171683"/>
              <a:chOff x="3238501" y="3668379"/>
              <a:chExt cx="2498752" cy="128159"/>
            </a:xfrm>
          </p:grpSpPr>
          <p:cxnSp>
            <p:nvCxnSpPr>
              <p:cNvPr id="131" name="Elbow Connector 130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5" name="Can 134"/>
            <p:cNvSpPr/>
            <p:nvPr/>
          </p:nvSpPr>
          <p:spPr>
            <a:xfrm rot="16200000">
              <a:off x="4352308" y="1352764"/>
              <a:ext cx="343305" cy="2203180"/>
            </a:xfrm>
            <a:prstGeom prst="can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44960" y="4020258"/>
              <a:ext cx="1358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Native IPv4</a:t>
              </a:r>
              <a:endParaRPr lang="en-US" sz="2000" dirty="0"/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1185132" y="4008782"/>
              <a:ext cx="1357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Native IPv6</a:t>
              </a:r>
              <a:endParaRPr lang="en-US" sz="2000" dirty="0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639098" y="4020258"/>
              <a:ext cx="13579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Native IPv6</a:t>
              </a:r>
              <a:endParaRPr lang="en-US" sz="2000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4129346" y="2251123"/>
              <a:ext cx="885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Tunnel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117025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</a:t>
            </a:r>
            <a:r>
              <a:rPr lang="en-US" smtClean="0"/>
              <a:t>Address Translation (§5.6.2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3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106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NAT (Network Address Translation)? How does it work?</a:t>
            </a:r>
          </a:p>
          <a:p>
            <a:pPr lvl="1"/>
            <a:r>
              <a:rPr lang="en-US" sz="2400" dirty="0" smtClean="0"/>
              <a:t>NAT is widely used at the edges of the network, e.g., homes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578797" y="2945572"/>
            <a:ext cx="4810882" cy="1339344"/>
            <a:chOff x="584702" y="2969411"/>
            <a:chExt cx="4810882" cy="1339344"/>
          </a:xfrm>
        </p:grpSpPr>
        <p:grpSp>
          <p:nvGrpSpPr>
            <p:cNvPr id="11" name="Group 10"/>
            <p:cNvGrpSpPr/>
            <p:nvPr/>
          </p:nvGrpSpPr>
          <p:grpSpPr>
            <a:xfrm>
              <a:off x="584702" y="2969411"/>
              <a:ext cx="3259886" cy="1005805"/>
              <a:chOff x="1120315" y="2599651"/>
              <a:chExt cx="2457310" cy="758178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2945006" y="3357828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ounded Rectangular Callout 53"/>
              <p:cNvSpPr/>
              <p:nvPr/>
            </p:nvSpPr>
            <p:spPr>
              <a:xfrm>
                <a:off x="1120315" y="2599651"/>
                <a:ext cx="1656414" cy="304800"/>
              </a:xfrm>
              <a:prstGeom prst="wedgeRoundRectCallout">
                <a:avLst>
                  <a:gd name="adj1" fmla="val 33710"/>
                  <a:gd name="adj2" fmla="val 154524"/>
                  <a:gd name="adj3" fmla="val 16667"/>
                </a:avLst>
              </a:prstGeom>
              <a:solidFill>
                <a:srgbClr val="FFB8F2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I’m a NAT box too!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26" name="Picture 2" descr="http://openclipart.org/image/800px/svg_to_png/169551/Cisco_Wireless-8_AP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789" y="3314104"/>
              <a:ext cx="1056019" cy="797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88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8170" y="3256175"/>
              <a:ext cx="1727414" cy="10525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932931" y="3551632"/>
              <a:ext cx="1197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Internet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71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 Review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how layering is meant to work?</a:t>
            </a:r>
          </a:p>
          <a:p>
            <a:pPr lvl="1"/>
            <a:r>
              <a:rPr lang="en-US" dirty="0" smtClean="0"/>
              <a:t>“Routers don’t look beyond the IP header.” Well …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107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802434" y="2577659"/>
            <a:ext cx="7701059" cy="1963178"/>
            <a:chOff x="886135" y="1886373"/>
            <a:chExt cx="7701059" cy="1963178"/>
          </a:xfrm>
        </p:grpSpPr>
        <p:grpSp>
          <p:nvGrpSpPr>
            <p:cNvPr id="96" name="Group 95"/>
            <p:cNvGrpSpPr/>
            <p:nvPr/>
          </p:nvGrpSpPr>
          <p:grpSpPr>
            <a:xfrm>
              <a:off x="886135" y="1963894"/>
              <a:ext cx="904668" cy="1762182"/>
              <a:chOff x="886135" y="1932972"/>
              <a:chExt cx="904668" cy="176218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86135" y="2440134"/>
                <a:ext cx="904668" cy="1255020"/>
                <a:chOff x="6705600" y="2342867"/>
                <a:chExt cx="1447800" cy="1594528"/>
              </a:xfrm>
              <a:solidFill>
                <a:srgbClr val="F8F8F8"/>
              </a:solidFill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886135" y="1932972"/>
                <a:ext cx="904668" cy="400556"/>
                <a:chOff x="6605913" y="1681550"/>
                <a:chExt cx="1524000" cy="55999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6605913" y="1681550"/>
                  <a:ext cx="1524000" cy="53340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68890" y="1682170"/>
                  <a:ext cx="1015894" cy="5593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App</a:t>
                  </a:r>
                  <a:endParaRPr lang="en-US" sz="2000" dirty="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1337669" y="2324228"/>
                <a:ext cx="800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1801873" y="2686434"/>
              <a:ext cx="5880653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2611877" y="2845094"/>
              <a:ext cx="1838527" cy="853148"/>
              <a:chOff x="3531141" y="2844997"/>
              <a:chExt cx="1838527" cy="85314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531141" y="2845000"/>
                <a:ext cx="854768" cy="853145"/>
                <a:chOff x="6705600" y="2857259"/>
                <a:chExt cx="1447800" cy="1080136"/>
              </a:xfrm>
              <a:solidFill>
                <a:srgbClr val="F8F8F8"/>
              </a:solidFill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4257292" y="2844997"/>
                <a:ext cx="1112376" cy="850488"/>
                <a:chOff x="6471592" y="2860628"/>
                <a:chExt cx="1915816" cy="1076773"/>
              </a:xfrm>
              <a:solidFill>
                <a:srgbClr val="F8F8F8"/>
              </a:solidFill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705600" y="2860628"/>
                  <a:ext cx="1447800" cy="536702"/>
                  <a:chOff x="2503170" y="3318916"/>
                  <a:chExt cx="941070" cy="467602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503170" y="3318916"/>
                    <a:ext cx="941070" cy="467602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71592" y="3397332"/>
                  <a:ext cx="1915816" cy="540069"/>
                  <a:chOff x="2351066" y="3315988"/>
                  <a:chExt cx="1245281" cy="470536"/>
                </a:xfrm>
                <a:grpFill/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503170" y="3315988"/>
                    <a:ext cx="941071" cy="470536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351066" y="3361198"/>
                    <a:ext cx="1245281" cy="407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pc="-20" dirty="0" smtClean="0"/>
                      <a:t>Ethernet</a:t>
                    </a:r>
                    <a:endParaRPr lang="en-US" spc="-20" dirty="0"/>
                  </a:p>
                </p:txBody>
              </p:sp>
            </p:grpSp>
          </p:grpSp>
        </p:grpSp>
        <p:grpSp>
          <p:nvGrpSpPr>
            <p:cNvPr id="60" name="Group 59"/>
            <p:cNvGrpSpPr/>
            <p:nvPr/>
          </p:nvGrpSpPr>
          <p:grpSpPr>
            <a:xfrm>
              <a:off x="6260625" y="3625844"/>
              <a:ext cx="1874234" cy="166632"/>
              <a:chOff x="3238501" y="3668379"/>
              <a:chExt cx="2498752" cy="128159"/>
            </a:xfrm>
          </p:grpSpPr>
          <p:cxnSp>
            <p:nvCxnSpPr>
              <p:cNvPr id="61" name="Elbow Connector 60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335248" y="3702357"/>
              <a:ext cx="1704012" cy="147194"/>
              <a:chOff x="3238501" y="3668379"/>
              <a:chExt cx="2498752" cy="128159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7682526" y="1886373"/>
              <a:ext cx="904668" cy="1762182"/>
              <a:chOff x="886135" y="1932972"/>
              <a:chExt cx="904668" cy="1762182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886135" y="2440134"/>
                <a:ext cx="904668" cy="1255020"/>
                <a:chOff x="6705600" y="2342867"/>
                <a:chExt cx="1447800" cy="1594528"/>
              </a:xfrm>
              <a:solidFill>
                <a:srgbClr val="F8F8F8"/>
              </a:solidFill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99" name="Group 98"/>
              <p:cNvGrpSpPr/>
              <p:nvPr/>
            </p:nvGrpSpPr>
            <p:grpSpPr>
              <a:xfrm>
                <a:off x="886135" y="1932972"/>
                <a:ext cx="904668" cy="400556"/>
                <a:chOff x="6605913" y="1681550"/>
                <a:chExt cx="1524000" cy="559996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05913" y="1681550"/>
                  <a:ext cx="1524000" cy="53340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868890" y="1682170"/>
                  <a:ext cx="1015894" cy="5593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App</a:t>
                  </a:r>
                  <a:endParaRPr lang="en-US" sz="2000" dirty="0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V="1">
                <a:off x="1337669" y="2324228"/>
                <a:ext cx="800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4978286" y="2844985"/>
              <a:ext cx="1838527" cy="853146"/>
              <a:chOff x="3531141" y="2844999"/>
              <a:chExt cx="1838527" cy="85314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3531141" y="2845000"/>
                <a:ext cx="854768" cy="853145"/>
                <a:chOff x="6705600" y="2857259"/>
                <a:chExt cx="1447800" cy="1080136"/>
              </a:xfrm>
              <a:solidFill>
                <a:srgbClr val="F8F8F8"/>
              </a:solidFill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>
                <a:off x="4257292" y="2844999"/>
                <a:ext cx="1112376" cy="850484"/>
                <a:chOff x="6471592" y="2860628"/>
                <a:chExt cx="1915816" cy="1076767"/>
              </a:xfrm>
              <a:solidFill>
                <a:srgbClr val="F8F8F8"/>
              </a:solidFill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6705600" y="2860628"/>
                  <a:ext cx="1447800" cy="536702"/>
                  <a:chOff x="2503170" y="3318916"/>
                  <a:chExt cx="941070" cy="467602"/>
                </a:xfrm>
                <a:grpFill/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2503170" y="3318916"/>
                    <a:ext cx="941070" cy="467602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6471592" y="3397327"/>
                  <a:ext cx="1915816" cy="540068"/>
                  <a:chOff x="2351066" y="3315983"/>
                  <a:chExt cx="1245281" cy="470535"/>
                </a:xfrm>
                <a:grpFill/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351066" y="3361198"/>
                    <a:ext cx="1245281" cy="407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pc="-20" dirty="0" smtClean="0"/>
                      <a:t>Ethernet</a:t>
                    </a:r>
                    <a:endParaRPr lang="en-US" spc="-20" dirty="0"/>
                  </a:p>
                </p:txBody>
              </p:sp>
            </p:grpSp>
          </p:grpSp>
        </p:grpSp>
        <p:grpSp>
          <p:nvGrpSpPr>
            <p:cNvPr id="128" name="Group 127"/>
            <p:cNvGrpSpPr/>
            <p:nvPr/>
          </p:nvGrpSpPr>
          <p:grpSpPr>
            <a:xfrm>
              <a:off x="3894216" y="3688336"/>
              <a:ext cx="1538360" cy="141759"/>
              <a:chOff x="3238501" y="3668379"/>
              <a:chExt cx="2498752" cy="128159"/>
            </a:xfrm>
          </p:grpSpPr>
          <p:cxnSp>
            <p:nvCxnSpPr>
              <p:cNvPr id="129" name="Elbow Connector 128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TextBox 133"/>
          <p:cNvSpPr txBox="1"/>
          <p:nvPr/>
        </p:nvSpPr>
        <p:spPr>
          <a:xfrm>
            <a:off x="4064970" y="2684179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Router</a:t>
            </a:r>
            <a:endParaRPr lang="en-US" sz="2400" dirty="0"/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3546403" y="3145844"/>
            <a:ext cx="820300" cy="343844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>
            <a:off x="4827965" y="3132850"/>
            <a:ext cx="820300" cy="343844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55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Middleboxes</a:t>
            </a:r>
            <a:endParaRPr lang="en-US" dirty="0"/>
          </a:p>
        </p:txBody>
      </p:sp>
      <p:sp>
        <p:nvSpPr>
          <p:cNvPr id="133" name="Content Placeholder 13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Sit “inside the network” but perform “more than IP” processing on packets to add new functionality</a:t>
            </a:r>
          </a:p>
          <a:p>
            <a:pPr lvl="1"/>
            <a:r>
              <a:rPr lang="en-US" sz="2400" dirty="0" smtClean="0"/>
              <a:t>NAT box, Firewall / Intrusion Detection System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108</a:t>
            </a:fld>
            <a:endParaRPr lang="en-US"/>
          </a:p>
        </p:txBody>
      </p:sp>
      <p:grpSp>
        <p:nvGrpSpPr>
          <p:cNvPr id="132" name="Group 131"/>
          <p:cNvGrpSpPr/>
          <p:nvPr/>
        </p:nvGrpSpPr>
        <p:grpSpPr>
          <a:xfrm>
            <a:off x="802434" y="2577659"/>
            <a:ext cx="7701059" cy="1963178"/>
            <a:chOff x="886135" y="1886373"/>
            <a:chExt cx="7701059" cy="1963178"/>
          </a:xfrm>
        </p:grpSpPr>
        <p:grpSp>
          <p:nvGrpSpPr>
            <p:cNvPr id="96" name="Group 95"/>
            <p:cNvGrpSpPr/>
            <p:nvPr/>
          </p:nvGrpSpPr>
          <p:grpSpPr>
            <a:xfrm>
              <a:off x="886135" y="1963894"/>
              <a:ext cx="904668" cy="1762182"/>
              <a:chOff x="886135" y="1932972"/>
              <a:chExt cx="904668" cy="176218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86135" y="2440134"/>
                <a:ext cx="904668" cy="1255020"/>
                <a:chOff x="6705600" y="2342867"/>
                <a:chExt cx="1447800" cy="1594528"/>
              </a:xfrm>
              <a:solidFill>
                <a:srgbClr val="F8F8F8"/>
              </a:solidFill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7" name="Group 16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21" name="Rectangle 20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9" name="Rectangle 18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886135" y="1932972"/>
                <a:ext cx="904668" cy="400556"/>
                <a:chOff x="6605913" y="1681550"/>
                <a:chExt cx="1524000" cy="559996"/>
              </a:xfrm>
            </p:grpSpPr>
            <p:sp>
              <p:nvSpPr>
                <p:cNvPr id="13" name="Oval 12"/>
                <p:cNvSpPr/>
                <p:nvPr/>
              </p:nvSpPr>
              <p:spPr>
                <a:xfrm>
                  <a:off x="6605913" y="1681550"/>
                  <a:ext cx="1524000" cy="53340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68890" y="1682170"/>
                  <a:ext cx="1015894" cy="5593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App</a:t>
                  </a:r>
                  <a:endParaRPr lang="en-US" sz="2000" dirty="0"/>
                </a:p>
              </p:txBody>
            </p:sp>
          </p:grpSp>
          <p:cxnSp>
            <p:nvCxnSpPr>
              <p:cNvPr id="12" name="Straight Connector 11"/>
              <p:cNvCxnSpPr/>
              <p:nvPr/>
            </p:nvCxnSpPr>
            <p:spPr>
              <a:xfrm flipV="1">
                <a:off x="1337669" y="2324228"/>
                <a:ext cx="800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Arrow Connector 33"/>
            <p:cNvCxnSpPr/>
            <p:nvPr/>
          </p:nvCxnSpPr>
          <p:spPr>
            <a:xfrm>
              <a:off x="1801873" y="2686434"/>
              <a:ext cx="5880653" cy="0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prstDash val="dash"/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111"/>
            <p:cNvGrpSpPr/>
            <p:nvPr/>
          </p:nvGrpSpPr>
          <p:grpSpPr>
            <a:xfrm>
              <a:off x="2611877" y="2845094"/>
              <a:ext cx="1838527" cy="853148"/>
              <a:chOff x="3531141" y="2844997"/>
              <a:chExt cx="1838527" cy="853148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3531141" y="2845000"/>
                <a:ext cx="854768" cy="853145"/>
                <a:chOff x="6705600" y="2857259"/>
                <a:chExt cx="1447800" cy="1080136"/>
              </a:xfrm>
              <a:solidFill>
                <a:srgbClr val="F8F8F8"/>
              </a:solidFill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32" name="Rectangle 31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29" name="Group 28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35" name="Group 34"/>
              <p:cNvGrpSpPr/>
              <p:nvPr/>
            </p:nvGrpSpPr>
            <p:grpSpPr>
              <a:xfrm>
                <a:off x="4257292" y="2844997"/>
                <a:ext cx="1112376" cy="850488"/>
                <a:chOff x="6471592" y="2860628"/>
                <a:chExt cx="1915816" cy="1076773"/>
              </a:xfrm>
              <a:solidFill>
                <a:srgbClr val="F8F8F8"/>
              </a:solidFill>
            </p:grpSpPr>
            <p:grpSp>
              <p:nvGrpSpPr>
                <p:cNvPr id="36" name="Group 35"/>
                <p:cNvGrpSpPr/>
                <p:nvPr/>
              </p:nvGrpSpPr>
              <p:grpSpPr>
                <a:xfrm>
                  <a:off x="6705600" y="2860628"/>
                  <a:ext cx="1447800" cy="536702"/>
                  <a:chOff x="2503170" y="3318916"/>
                  <a:chExt cx="941070" cy="467602"/>
                </a:xfrm>
                <a:grpFill/>
              </p:grpSpPr>
              <p:sp>
                <p:nvSpPr>
                  <p:cNvPr id="40" name="Rectangle 39"/>
                  <p:cNvSpPr/>
                  <p:nvPr/>
                </p:nvSpPr>
                <p:spPr>
                  <a:xfrm>
                    <a:off x="2503170" y="3318916"/>
                    <a:ext cx="941070" cy="467602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37" name="Group 36"/>
                <p:cNvGrpSpPr/>
                <p:nvPr/>
              </p:nvGrpSpPr>
              <p:grpSpPr>
                <a:xfrm>
                  <a:off x="6471592" y="3397332"/>
                  <a:ext cx="1915816" cy="540069"/>
                  <a:chOff x="2351066" y="3315988"/>
                  <a:chExt cx="1245281" cy="470536"/>
                </a:xfrm>
                <a:grpFill/>
              </p:grpSpPr>
              <p:sp>
                <p:nvSpPr>
                  <p:cNvPr id="38" name="Rectangle 37"/>
                  <p:cNvSpPr/>
                  <p:nvPr/>
                </p:nvSpPr>
                <p:spPr>
                  <a:xfrm>
                    <a:off x="2503170" y="3315988"/>
                    <a:ext cx="941071" cy="470536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2351066" y="3361198"/>
                    <a:ext cx="1245281" cy="407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pc="-20" dirty="0" smtClean="0"/>
                      <a:t>Ethernet</a:t>
                    </a:r>
                    <a:endParaRPr lang="en-US" spc="-20" dirty="0"/>
                  </a:p>
                </p:txBody>
              </p:sp>
            </p:grpSp>
          </p:grpSp>
        </p:grpSp>
        <p:grpSp>
          <p:nvGrpSpPr>
            <p:cNvPr id="60" name="Group 59"/>
            <p:cNvGrpSpPr/>
            <p:nvPr/>
          </p:nvGrpSpPr>
          <p:grpSpPr>
            <a:xfrm>
              <a:off x="6260625" y="3625844"/>
              <a:ext cx="1874234" cy="166632"/>
              <a:chOff x="3238501" y="3668379"/>
              <a:chExt cx="2498752" cy="128159"/>
            </a:xfrm>
          </p:grpSpPr>
          <p:cxnSp>
            <p:nvCxnSpPr>
              <p:cNvPr id="61" name="Elbow Connector 60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/>
            <p:cNvGrpSpPr/>
            <p:nvPr/>
          </p:nvGrpSpPr>
          <p:grpSpPr>
            <a:xfrm>
              <a:off x="1335248" y="3702357"/>
              <a:ext cx="1704012" cy="147194"/>
              <a:chOff x="3238501" y="3668379"/>
              <a:chExt cx="2498752" cy="128159"/>
            </a:xfrm>
          </p:grpSpPr>
          <p:cxnSp>
            <p:nvCxnSpPr>
              <p:cNvPr id="64" name="Elbow Connector 63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/>
            <p:cNvGrpSpPr/>
            <p:nvPr/>
          </p:nvGrpSpPr>
          <p:grpSpPr>
            <a:xfrm>
              <a:off x="7682526" y="1886373"/>
              <a:ext cx="904668" cy="1762182"/>
              <a:chOff x="886135" y="1932972"/>
              <a:chExt cx="904668" cy="1762182"/>
            </a:xfrm>
          </p:grpSpPr>
          <p:grpSp>
            <p:nvGrpSpPr>
              <p:cNvPr id="98" name="Group 97"/>
              <p:cNvGrpSpPr/>
              <p:nvPr/>
            </p:nvGrpSpPr>
            <p:grpSpPr>
              <a:xfrm>
                <a:off x="886135" y="2440134"/>
                <a:ext cx="904668" cy="1255020"/>
                <a:chOff x="6705600" y="2342867"/>
                <a:chExt cx="1447800" cy="1594528"/>
              </a:xfrm>
              <a:solidFill>
                <a:srgbClr val="F8F8F8"/>
              </a:solidFill>
            </p:grpSpPr>
            <p:grpSp>
              <p:nvGrpSpPr>
                <p:cNvPr id="103" name="Group 102"/>
                <p:cNvGrpSpPr/>
                <p:nvPr/>
              </p:nvGrpSpPr>
              <p:grpSpPr>
                <a:xfrm>
                  <a:off x="6705600" y="234286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2787237" y="3361198"/>
                    <a:ext cx="372936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TCP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4" name="Group 103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8" name="Rectangle 10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05" name="Group 104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06" name="Rectangle 10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7" name="TextBox 106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99" name="Group 98"/>
              <p:cNvGrpSpPr/>
              <p:nvPr/>
            </p:nvGrpSpPr>
            <p:grpSpPr>
              <a:xfrm>
                <a:off x="886135" y="1932972"/>
                <a:ext cx="904668" cy="400556"/>
                <a:chOff x="6605913" y="1681550"/>
                <a:chExt cx="1524000" cy="559996"/>
              </a:xfrm>
            </p:grpSpPr>
            <p:sp>
              <p:nvSpPr>
                <p:cNvPr id="101" name="Oval 100"/>
                <p:cNvSpPr/>
                <p:nvPr/>
              </p:nvSpPr>
              <p:spPr>
                <a:xfrm>
                  <a:off x="6605913" y="1681550"/>
                  <a:ext cx="1524000" cy="533405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6868890" y="1682170"/>
                  <a:ext cx="1015894" cy="5593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App</a:t>
                  </a:r>
                  <a:endParaRPr lang="en-US" sz="2000" dirty="0"/>
                </a:p>
              </p:txBody>
            </p:sp>
          </p:grpSp>
          <p:cxnSp>
            <p:nvCxnSpPr>
              <p:cNvPr id="100" name="Straight Connector 99"/>
              <p:cNvCxnSpPr/>
              <p:nvPr/>
            </p:nvCxnSpPr>
            <p:spPr>
              <a:xfrm flipV="1">
                <a:off x="1337669" y="2324228"/>
                <a:ext cx="800" cy="9940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4978286" y="2844985"/>
              <a:ext cx="1838527" cy="853146"/>
              <a:chOff x="3531141" y="2844999"/>
              <a:chExt cx="1838527" cy="853146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3531141" y="2845000"/>
                <a:ext cx="854768" cy="853145"/>
                <a:chOff x="6705600" y="2857259"/>
                <a:chExt cx="1447800" cy="1080136"/>
              </a:xfrm>
              <a:solidFill>
                <a:srgbClr val="F8F8F8"/>
              </a:solidFill>
            </p:grpSpPr>
            <p:grpSp>
              <p:nvGrpSpPr>
                <p:cNvPr id="122" name="Group 121"/>
                <p:cNvGrpSpPr/>
                <p:nvPr/>
              </p:nvGrpSpPr>
              <p:grpSpPr>
                <a:xfrm>
                  <a:off x="6705600" y="2857259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26" name="Rectangle 125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7" name="TextBox 126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23" name="Group 122"/>
                <p:cNvGrpSpPr/>
                <p:nvPr/>
              </p:nvGrpSpPr>
              <p:grpSpPr>
                <a:xfrm>
                  <a:off x="6705600" y="3397327"/>
                  <a:ext cx="1447800" cy="540068"/>
                  <a:chOff x="2503170" y="3315983"/>
                  <a:chExt cx="941070" cy="470535"/>
                </a:xfrm>
                <a:grpFill/>
              </p:grpSpPr>
              <p:sp>
                <p:nvSpPr>
                  <p:cNvPr id="124" name="Rectangle 123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2681853" y="3361198"/>
                    <a:ext cx="583702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802.11</a:t>
                    </a:r>
                    <a:endParaRPr lang="en-US" sz="2000" dirty="0"/>
                  </a:p>
                </p:txBody>
              </p:sp>
            </p:grpSp>
          </p:grpSp>
          <p:grpSp>
            <p:nvGrpSpPr>
              <p:cNvPr id="115" name="Group 114"/>
              <p:cNvGrpSpPr/>
              <p:nvPr/>
            </p:nvGrpSpPr>
            <p:grpSpPr>
              <a:xfrm>
                <a:off x="4257292" y="2844999"/>
                <a:ext cx="1112376" cy="850484"/>
                <a:chOff x="6471592" y="2860628"/>
                <a:chExt cx="1915816" cy="1076767"/>
              </a:xfrm>
              <a:solidFill>
                <a:srgbClr val="F8F8F8"/>
              </a:solidFill>
            </p:grpSpPr>
            <p:grpSp>
              <p:nvGrpSpPr>
                <p:cNvPr id="116" name="Group 115"/>
                <p:cNvGrpSpPr/>
                <p:nvPr/>
              </p:nvGrpSpPr>
              <p:grpSpPr>
                <a:xfrm>
                  <a:off x="6705600" y="2860628"/>
                  <a:ext cx="1447800" cy="536702"/>
                  <a:chOff x="2503170" y="3318916"/>
                  <a:chExt cx="941070" cy="467602"/>
                </a:xfrm>
                <a:grpFill/>
              </p:grpSpPr>
              <p:sp>
                <p:nvSpPr>
                  <p:cNvPr id="120" name="Rectangle 119"/>
                  <p:cNvSpPr/>
                  <p:nvPr/>
                </p:nvSpPr>
                <p:spPr>
                  <a:xfrm>
                    <a:off x="2503170" y="3318916"/>
                    <a:ext cx="941070" cy="467602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2849608" y="3361198"/>
                    <a:ext cx="248193" cy="348596"/>
                  </a:xfrm>
                  <a:prstGeom prst="rect">
                    <a:avLst/>
                  </a:prstGeom>
                  <a:grp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2000" dirty="0" smtClean="0"/>
                      <a:t>IP</a:t>
                    </a:r>
                    <a:endParaRPr lang="en-US" sz="2000" dirty="0"/>
                  </a:p>
                </p:txBody>
              </p: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6471592" y="3397327"/>
                  <a:ext cx="1915816" cy="540068"/>
                  <a:chOff x="2351066" y="3315983"/>
                  <a:chExt cx="1245281" cy="470535"/>
                </a:xfrm>
                <a:grpFill/>
              </p:grpSpPr>
              <p:sp>
                <p:nvSpPr>
                  <p:cNvPr id="118" name="Rectangle 117"/>
                  <p:cNvSpPr/>
                  <p:nvPr/>
                </p:nvSpPr>
                <p:spPr>
                  <a:xfrm>
                    <a:off x="2503170" y="3315983"/>
                    <a:ext cx="941070" cy="470535"/>
                  </a:xfrm>
                  <a:prstGeom prst="rect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9" name="TextBox 118"/>
                  <p:cNvSpPr txBox="1"/>
                  <p:nvPr/>
                </p:nvSpPr>
                <p:spPr>
                  <a:xfrm>
                    <a:off x="2351066" y="3361198"/>
                    <a:ext cx="1245281" cy="4073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pc="-20" dirty="0" smtClean="0"/>
                      <a:t>Ethernet</a:t>
                    </a:r>
                    <a:endParaRPr lang="en-US" spc="-20" dirty="0"/>
                  </a:p>
                </p:txBody>
              </p:sp>
            </p:grpSp>
          </p:grpSp>
        </p:grpSp>
        <p:grpSp>
          <p:nvGrpSpPr>
            <p:cNvPr id="128" name="Group 127"/>
            <p:cNvGrpSpPr/>
            <p:nvPr/>
          </p:nvGrpSpPr>
          <p:grpSpPr>
            <a:xfrm>
              <a:off x="3894216" y="3688336"/>
              <a:ext cx="1538360" cy="141759"/>
              <a:chOff x="3238501" y="3668379"/>
              <a:chExt cx="2498752" cy="128159"/>
            </a:xfrm>
          </p:grpSpPr>
          <p:cxnSp>
            <p:nvCxnSpPr>
              <p:cNvPr id="129" name="Elbow Connector 128"/>
              <p:cNvCxnSpPr/>
              <p:nvPr/>
            </p:nvCxnSpPr>
            <p:spPr>
              <a:xfrm rot="16200000" flipH="1">
                <a:off x="4438184" y="2497469"/>
                <a:ext cx="99385" cy="2498752"/>
              </a:xfrm>
              <a:prstGeom prst="bentConnector2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737253" y="3668379"/>
                <a:ext cx="0" cy="12815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4" name="TextBox 133"/>
          <p:cNvSpPr txBox="1"/>
          <p:nvPr/>
        </p:nvSpPr>
        <p:spPr>
          <a:xfrm>
            <a:off x="4529469" y="2582522"/>
            <a:ext cx="1517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Middlebox</a:t>
            </a:r>
            <a:endParaRPr lang="en-US" sz="2400" dirty="0"/>
          </a:p>
        </p:txBody>
      </p:sp>
      <p:cxnSp>
        <p:nvCxnSpPr>
          <p:cNvPr id="137" name="Straight Arrow Connector 136"/>
          <p:cNvCxnSpPr/>
          <p:nvPr/>
        </p:nvCxnSpPr>
        <p:spPr>
          <a:xfrm flipH="1">
            <a:off x="3921367" y="2861995"/>
            <a:ext cx="627558" cy="264717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603043" y="2939428"/>
            <a:ext cx="1669139" cy="819420"/>
            <a:chOff x="5704999" y="2256972"/>
            <a:chExt cx="1669139" cy="819420"/>
          </a:xfrm>
        </p:grpSpPr>
        <p:sp>
          <p:nvSpPr>
            <p:cNvPr id="6" name="Explosion 2 5"/>
            <p:cNvSpPr/>
            <p:nvPr/>
          </p:nvSpPr>
          <p:spPr>
            <a:xfrm rot="707658">
              <a:off x="5704999" y="2256972"/>
              <a:ext cx="1669139" cy="819420"/>
            </a:xfrm>
            <a:prstGeom prst="irregularSeal2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7016" y="2469075"/>
              <a:ext cx="110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 / TCP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9325319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Middleboxes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A possible rapid deployment path when there is no other option</a:t>
            </a:r>
          </a:p>
          <a:p>
            <a:pPr lvl="1"/>
            <a:r>
              <a:rPr lang="en-US" dirty="0" smtClean="0"/>
              <a:t>Control over many hosts (IT)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Breaking layering interferes with connectivity; strange side effects</a:t>
            </a:r>
          </a:p>
          <a:p>
            <a:pPr lvl="1"/>
            <a:r>
              <a:rPr lang="en-US" dirty="0" smtClean="0"/>
              <a:t>Poor vantage point for many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79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Plan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orwarding this time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routers do with packets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Routing next time</a:t>
            </a:r>
          </a:p>
          <a:p>
            <a:pPr lvl="1"/>
            <a:r>
              <a:rPr lang="en-US" dirty="0" smtClean="0"/>
              <a:t>Logically this comes first</a:t>
            </a:r>
          </a:p>
          <a:p>
            <a:pPr lvl="1"/>
            <a:r>
              <a:rPr lang="en-US" dirty="0" smtClean="0"/>
              <a:t>But ignore it for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7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 (Network </a:t>
            </a:r>
            <a:r>
              <a:rPr lang="en-US" dirty="0"/>
              <a:t>A</a:t>
            </a:r>
            <a:r>
              <a:rPr lang="en-US" dirty="0" smtClean="0"/>
              <a:t>ddress </a:t>
            </a:r>
            <a:r>
              <a:rPr lang="en-US" dirty="0"/>
              <a:t>T</a:t>
            </a:r>
            <a:r>
              <a:rPr lang="en-US" dirty="0" smtClean="0"/>
              <a:t>ranslation) Box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 box connects an internal network to an external network</a:t>
            </a:r>
          </a:p>
          <a:p>
            <a:pPr lvl="1"/>
            <a:r>
              <a:rPr lang="en-US" sz="2400" dirty="0" smtClean="0"/>
              <a:t>Many internal hosts are connected using few external addresses</a:t>
            </a:r>
          </a:p>
          <a:p>
            <a:pPr lvl="1"/>
            <a:r>
              <a:rPr lang="en-US" sz="2400" dirty="0" err="1" smtClean="0"/>
              <a:t>Middlebox</a:t>
            </a:r>
            <a:r>
              <a:rPr lang="en-US" sz="2400" dirty="0" smtClean="0"/>
              <a:t> that “translates addresses”</a:t>
            </a:r>
          </a:p>
          <a:p>
            <a:pPr lvl="4"/>
            <a:endParaRPr lang="en-US" sz="1200" dirty="0"/>
          </a:p>
          <a:p>
            <a:r>
              <a:rPr lang="en-US" sz="2800" dirty="0"/>
              <a:t>Motivated by IP address </a:t>
            </a:r>
            <a:r>
              <a:rPr lang="en-US" sz="2800" dirty="0" smtClean="0"/>
              <a:t>scarcity</a:t>
            </a:r>
          </a:p>
          <a:p>
            <a:pPr lvl="1"/>
            <a:r>
              <a:rPr lang="en-US" sz="2400" dirty="0" smtClean="0"/>
              <a:t>Controversial at first, now accepted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76925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Common scenario:</a:t>
            </a:r>
          </a:p>
          <a:p>
            <a:pPr lvl="1"/>
            <a:r>
              <a:rPr lang="en-US" sz="2000" dirty="0" smtClean="0"/>
              <a:t>Home computers use “private” IP addresses</a:t>
            </a:r>
          </a:p>
          <a:p>
            <a:pPr lvl="1"/>
            <a:r>
              <a:rPr lang="en-US" sz="2000" dirty="0" smtClean="0"/>
              <a:t>NAT (in AP/firewall) connects home to ISP using a single external IP address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98255" y="2739525"/>
            <a:ext cx="5671398" cy="1905837"/>
            <a:chOff x="56395" y="2651074"/>
            <a:chExt cx="5671398" cy="1905837"/>
          </a:xfrm>
        </p:grpSpPr>
        <p:grpSp>
          <p:nvGrpSpPr>
            <p:cNvPr id="69" name="Group 68"/>
            <p:cNvGrpSpPr/>
            <p:nvPr/>
          </p:nvGrpSpPr>
          <p:grpSpPr>
            <a:xfrm>
              <a:off x="56395" y="2651074"/>
              <a:ext cx="5671398" cy="1905837"/>
              <a:chOff x="56395" y="2359234"/>
              <a:chExt cx="5671398" cy="1905837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>
                <a:off x="3415524" y="3449186"/>
                <a:ext cx="839237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2" name="Picture 88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3239" y="3043653"/>
                <a:ext cx="1591222" cy="96959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3" name="TextBox 72"/>
              <p:cNvSpPr txBox="1"/>
              <p:nvPr/>
            </p:nvSpPr>
            <p:spPr>
              <a:xfrm>
                <a:off x="4068261" y="3238214"/>
                <a:ext cx="13581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ISP</a:t>
                </a:r>
                <a:endParaRPr lang="en-US" sz="2400" dirty="0"/>
              </a:p>
            </p:txBody>
          </p:sp>
          <p:pic>
            <p:nvPicPr>
              <p:cNvPr id="74" name="Picture 73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1830" y="3246696"/>
                <a:ext cx="637210" cy="369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5" name="Picture 74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6793" y="3067120"/>
                <a:ext cx="589848" cy="4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" name="Picture 75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154" y="3065950"/>
                <a:ext cx="589848" cy="4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" name="Picture 76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200" y="3327472"/>
                <a:ext cx="589848" cy="4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" name="Picture 77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458" y="3079800"/>
                <a:ext cx="589848" cy="4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" name="Picture 78"/>
              <p:cNvPicPr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181" y="3327472"/>
                <a:ext cx="589848" cy="478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0" name="Straight Connector 79"/>
              <p:cNvCxnSpPr>
                <a:stCxn id="82" idx="3"/>
                <a:endCxn id="74" idx="1"/>
              </p:cNvCxnSpPr>
              <p:nvPr/>
            </p:nvCxnSpPr>
            <p:spPr>
              <a:xfrm>
                <a:off x="2451369" y="3422918"/>
                <a:ext cx="530461" cy="840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/>
              <p:cNvSpPr txBox="1"/>
              <p:nvPr/>
            </p:nvSpPr>
            <p:spPr>
              <a:xfrm>
                <a:off x="56395" y="2359234"/>
                <a:ext cx="35169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Unmodified computers at home</a:t>
                </a:r>
                <a:endParaRPr lang="en-US" sz="2000" dirty="0"/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547546" y="2985286"/>
                <a:ext cx="1903823" cy="875264"/>
              </a:xfrm>
              <a:prstGeom prst="roundRect">
                <a:avLst/>
              </a:prstGeom>
              <a:noFill/>
              <a:ln w="28575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3" name="Straight Arrow Connector 82"/>
              <p:cNvCxnSpPr/>
              <p:nvPr/>
            </p:nvCxnSpPr>
            <p:spPr>
              <a:xfrm>
                <a:off x="1568428" y="2706937"/>
                <a:ext cx="0" cy="26468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Box 83"/>
              <p:cNvSpPr txBox="1"/>
              <p:nvPr/>
            </p:nvSpPr>
            <p:spPr>
              <a:xfrm>
                <a:off x="3688517" y="2359234"/>
                <a:ext cx="20392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Looks like one </a:t>
                </a:r>
              </a:p>
              <a:p>
                <a:pPr algn="ctr"/>
                <a:r>
                  <a:rPr lang="en-US" sz="2000" dirty="0" smtClean="0"/>
                  <a:t>computer outside</a:t>
                </a:r>
                <a:endParaRPr lang="en-US" sz="2000" dirty="0"/>
              </a:p>
            </p:txBody>
          </p:sp>
          <p:cxnSp>
            <p:nvCxnSpPr>
              <p:cNvPr id="85" name="Straight Arrow Connector 84"/>
              <p:cNvCxnSpPr/>
              <p:nvPr/>
            </p:nvCxnSpPr>
            <p:spPr>
              <a:xfrm flipH="1">
                <a:off x="2538920" y="2713177"/>
                <a:ext cx="1296222" cy="3527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TextBox 85"/>
              <p:cNvSpPr txBox="1"/>
              <p:nvPr/>
            </p:nvSpPr>
            <p:spPr>
              <a:xfrm>
                <a:off x="2696551" y="3803406"/>
                <a:ext cx="12077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NAT box</a:t>
                </a:r>
                <a:endParaRPr lang="en-US" sz="2400" dirty="0"/>
              </a:p>
            </p:txBody>
          </p:sp>
        </p:grpSp>
        <p:cxnSp>
          <p:nvCxnSpPr>
            <p:cNvPr id="70" name="Straight Connector 69"/>
            <p:cNvCxnSpPr/>
            <p:nvPr/>
          </p:nvCxnSpPr>
          <p:spPr>
            <a:xfrm>
              <a:off x="3312607" y="3263463"/>
              <a:ext cx="0" cy="96044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27375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NAT Works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Keeps an internal/external table</a:t>
            </a:r>
          </a:p>
          <a:p>
            <a:pPr lvl="1"/>
            <a:r>
              <a:rPr lang="en-US" dirty="0" smtClean="0"/>
              <a:t>Typically uses IP address + TCP port</a:t>
            </a:r>
          </a:p>
          <a:p>
            <a:pPr lvl="1"/>
            <a:r>
              <a:rPr lang="en-US" dirty="0" smtClean="0"/>
              <a:t>This is address and port translation</a:t>
            </a:r>
          </a:p>
          <a:p>
            <a:pPr lvl="4"/>
            <a:endParaRPr lang="en-US" dirty="0" smtClean="0"/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pPr marL="2286000" lvl="5" indent="0">
              <a:buNone/>
            </a:pPr>
            <a:endParaRPr lang="en-US" dirty="0" smtClean="0"/>
          </a:p>
          <a:p>
            <a:pPr marL="2286000" lvl="5" indent="0">
              <a:buNone/>
            </a:pPr>
            <a:endParaRPr lang="en-US" dirty="0" smtClean="0"/>
          </a:p>
          <a:p>
            <a:r>
              <a:rPr lang="en-US" dirty="0" smtClean="0"/>
              <a:t>Need ports to make mapping 1-1     since there are fewer external IPs</a:t>
            </a:r>
          </a:p>
          <a:p>
            <a:endParaRPr lang="en-US" dirty="0" smtClean="0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11658"/>
              </p:ext>
            </p:extLst>
          </p:nvPr>
        </p:nvGraphicFramePr>
        <p:xfrm>
          <a:off x="769738" y="2504877"/>
          <a:ext cx="4201096" cy="1194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188"/>
                <a:gridCol w="2050908"/>
              </a:tblGrid>
              <a:tr h="2229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Internal  </a:t>
                      </a:r>
                      <a:r>
                        <a:rPr lang="en-US" sz="16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IP:</a:t>
                      </a:r>
                      <a:r>
                        <a:rPr lang="en-US" sz="16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 IP : 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192.168.1.12 : 5523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44.25.80.3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1500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192.168.1.13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1234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44.25.80.3 : 1501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2291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192.168.2.20 : 1234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44.25.80.3 : 1502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085289" y="2146329"/>
            <a:ext cx="1816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ISP thinks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546" y="2152571"/>
            <a:ext cx="19547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What host thinks</a:t>
            </a:r>
            <a:endParaRPr lang="en-US" sz="2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7568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NAT Works (2)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Internal </a:t>
            </a:r>
            <a:r>
              <a:rPr lang="en-US" sz="2800" dirty="0" smtClean="0">
                <a:sym typeface="Wingdings" pitchFamily="2" charset="2"/>
              </a:rPr>
              <a:t> External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smtClean="0"/>
              <a:t>Look up and rewrite Source IP/port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113</a:t>
            </a:fld>
            <a:endParaRPr lang="en-US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23618"/>
              </p:ext>
            </p:extLst>
          </p:nvPr>
        </p:nvGraphicFramePr>
        <p:xfrm>
          <a:off x="2276489" y="2319820"/>
          <a:ext cx="3951051" cy="59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211"/>
                <a:gridCol w="1928840"/>
              </a:tblGrid>
              <a:tr h="179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Internal  </a:t>
                      </a:r>
                      <a:r>
                        <a:rPr lang="en-US" sz="16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IP:</a:t>
                      </a:r>
                      <a:r>
                        <a:rPr lang="en-US" sz="16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 IP : 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9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192.168.1.12 : 5523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44.25.80.3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1500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36" y="3428594"/>
            <a:ext cx="907274" cy="3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44" y="3061433"/>
            <a:ext cx="841801" cy="4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9" y="3319264"/>
            <a:ext cx="739585" cy="5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4160" y="3609351"/>
            <a:ext cx="120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NAT box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80216" y="2928023"/>
            <a:ext cx="0" cy="8683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60203" y="2163377"/>
            <a:ext cx="171873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External </a:t>
            </a:r>
          </a:p>
          <a:p>
            <a:pPr algn="ctr">
              <a:lnSpc>
                <a:spcPct val="8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estination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IP=X, port=Y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10" y="2297496"/>
            <a:ext cx="116108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08242" y="3267958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3124200" y="3405277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22068" y="3267957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6738026" y="3405276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0464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0188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4851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84575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912618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NAT Works (3)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External </a:t>
            </a:r>
            <a:r>
              <a:rPr lang="en-US" sz="2800" dirty="0" smtClean="0">
                <a:sym typeface="Wingdings" pitchFamily="2" charset="2"/>
              </a:rPr>
              <a:t> Internal</a:t>
            </a:r>
            <a:endParaRPr lang="en-US" sz="2800" dirty="0" smtClean="0"/>
          </a:p>
          <a:p>
            <a:pPr lvl="1"/>
            <a:r>
              <a:rPr lang="en-US" sz="2400" dirty="0" smtClean="0"/>
              <a:t>Look up and rewrite Destination IP/port</a:t>
            </a: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114</a:t>
            </a:fld>
            <a:endParaRPr lang="en-US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7619887"/>
              </p:ext>
            </p:extLst>
          </p:nvPr>
        </p:nvGraphicFramePr>
        <p:xfrm>
          <a:off x="2276489" y="2319820"/>
          <a:ext cx="3951051" cy="59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211"/>
                <a:gridCol w="1928840"/>
              </a:tblGrid>
              <a:tr h="179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Internal  </a:t>
                      </a:r>
                      <a:r>
                        <a:rPr lang="en-US" sz="16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IP:</a:t>
                      </a:r>
                      <a:r>
                        <a:rPr lang="en-US" sz="16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 IP : 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9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192.168.1.12 : 5523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44.25.80.3</a:t>
                      </a:r>
                      <a:r>
                        <a:rPr lang="en-US" sz="16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: 1500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36" y="3428594"/>
            <a:ext cx="907274" cy="3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44" y="3061433"/>
            <a:ext cx="841801" cy="4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9" y="3319264"/>
            <a:ext cx="739585" cy="5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4160" y="3609351"/>
            <a:ext cx="120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NAT box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80216" y="2928023"/>
            <a:ext cx="0" cy="8683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60203" y="2163377"/>
            <a:ext cx="1718739" cy="986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External 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source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IP=X, port=Y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60869" y="2297496"/>
            <a:ext cx="1593770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destination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2122258" y="3267958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888794" y="3405277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58260" y="3267957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403720" y="3405275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0464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0188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995123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74847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147522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NAT Works (4)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Need to enter translations in the table for it to work</a:t>
            </a:r>
          </a:p>
          <a:p>
            <a:pPr lvl="1"/>
            <a:r>
              <a:rPr lang="en-US" sz="2400" dirty="0">
                <a:sym typeface="Wingdings" pitchFamily="2" charset="2"/>
              </a:rPr>
              <a:t>Create external name when host makes a TCP connection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115</a:t>
            </a:fld>
            <a:endParaRPr lang="en-US"/>
          </a:p>
        </p:txBody>
      </p: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6619173"/>
              </p:ext>
            </p:extLst>
          </p:nvPr>
        </p:nvGraphicFramePr>
        <p:xfrm>
          <a:off x="2276489" y="2319820"/>
          <a:ext cx="3951051" cy="59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2211"/>
                <a:gridCol w="1928840"/>
              </a:tblGrid>
              <a:tr h="17996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Internal  </a:t>
                      </a:r>
                      <a:r>
                        <a:rPr lang="en-US" sz="16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IP:</a:t>
                      </a:r>
                      <a:r>
                        <a:rPr lang="en-US" sz="160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External  IP : port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9962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192.168.1.12 : 5523</a:t>
                      </a:r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4964" marR="94964" marT="27432" marB="27432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936" y="3428594"/>
            <a:ext cx="907274" cy="380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144" y="3061433"/>
            <a:ext cx="841801" cy="48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79" y="3319264"/>
            <a:ext cx="739585" cy="59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664160" y="3609351"/>
            <a:ext cx="1207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NAT box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280216" y="2928023"/>
            <a:ext cx="0" cy="8683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60203" y="2163377"/>
            <a:ext cx="1718739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External </a:t>
            </a:r>
          </a:p>
          <a:p>
            <a:pPr algn="ctr">
              <a:lnSpc>
                <a:spcPct val="8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estination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IP=X, port=Y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77210" y="2297496"/>
            <a:ext cx="1161087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 smtClean="0"/>
              <a:t>Internal</a:t>
            </a:r>
          </a:p>
          <a:p>
            <a:pPr algn="ctr">
              <a:lnSpc>
                <a:spcPct val="80000"/>
              </a:lnSpc>
            </a:pPr>
            <a:r>
              <a:rPr lang="en-US" sz="2400" dirty="0" smtClean="0"/>
              <a:t>source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908242" y="3267958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5" idx="3"/>
          </p:cNvCxnSpPr>
          <p:nvPr/>
        </p:nvCxnSpPr>
        <p:spPr>
          <a:xfrm>
            <a:off x="3124200" y="3405277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522068" y="3267957"/>
            <a:ext cx="1215958" cy="27463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>
            <a:off x="6738026" y="3405276"/>
            <a:ext cx="2545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0464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1590188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004851" y="3549997"/>
            <a:ext cx="684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Src</a:t>
            </a:r>
            <a:r>
              <a:rPr lang="en-US" sz="2000" dirty="0" smtClean="0"/>
              <a:t> =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984575" y="3941130"/>
            <a:ext cx="712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Dst</a:t>
            </a:r>
            <a:r>
              <a:rPr lang="en-US" sz="2000" dirty="0" smtClean="0"/>
              <a:t> =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19798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 Downsides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Connectivity has been broken!</a:t>
            </a:r>
          </a:p>
          <a:p>
            <a:pPr lvl="1"/>
            <a:r>
              <a:rPr lang="en-US" dirty="0" smtClean="0"/>
              <a:t>Can only send incoming packets after an outgoing connection is set up</a:t>
            </a:r>
          </a:p>
          <a:p>
            <a:pPr lvl="1"/>
            <a:r>
              <a:rPr lang="en-US" dirty="0" smtClean="0"/>
              <a:t>Difficult to run servers or peer-to-peer apps (Skype) at home </a:t>
            </a:r>
          </a:p>
          <a:p>
            <a:pPr lvl="6"/>
            <a:endParaRPr lang="en-US" sz="1200" dirty="0" smtClean="0"/>
          </a:p>
          <a:p>
            <a:r>
              <a:rPr lang="en-US" dirty="0" smtClean="0"/>
              <a:t>Doesn’t work so well when there are no connections (UDP apps)</a:t>
            </a:r>
          </a:p>
          <a:p>
            <a:pPr lvl="6"/>
            <a:endParaRPr lang="en-US" sz="1200" dirty="0" smtClean="0"/>
          </a:p>
          <a:p>
            <a:r>
              <a:rPr lang="en-US" dirty="0" smtClean="0"/>
              <a:t>Breaks apps that unwisely expose their IP addresses (FTP)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26759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117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 Upsides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Relieves much IP address pressure</a:t>
            </a:r>
          </a:p>
          <a:p>
            <a:pPr lvl="1"/>
            <a:r>
              <a:rPr lang="en-US" dirty="0" smtClean="0"/>
              <a:t>Many home hosts behind NATs</a:t>
            </a:r>
          </a:p>
          <a:p>
            <a:r>
              <a:rPr lang="en-US" dirty="0" smtClean="0"/>
              <a:t>Easy to deploy</a:t>
            </a:r>
          </a:p>
          <a:p>
            <a:pPr lvl="1"/>
            <a:r>
              <a:rPr lang="en-US" dirty="0" smtClean="0"/>
              <a:t>Rapidly, and by you alone</a:t>
            </a:r>
          </a:p>
          <a:p>
            <a:r>
              <a:rPr lang="en-US" dirty="0" smtClean="0"/>
              <a:t>Useful functionality</a:t>
            </a:r>
          </a:p>
          <a:p>
            <a:pPr lvl="1"/>
            <a:r>
              <a:rPr lang="en-US" dirty="0" smtClean="0"/>
              <a:t>Firewall, helps </a:t>
            </a:r>
            <a:r>
              <a:rPr lang="en-US" smtClean="0"/>
              <a:t>with privacy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Kinks will get worked out eventually</a:t>
            </a:r>
          </a:p>
          <a:p>
            <a:pPr lvl="1"/>
            <a:r>
              <a:rPr lang="en-US" dirty="0" smtClean="0"/>
              <a:t>“NAT Traversal” for incoming traffic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68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Services (§5.1)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01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kind of service does the Network layer provide to the Transport layer?</a:t>
            </a:r>
          </a:p>
          <a:p>
            <a:pPr lvl="1"/>
            <a:r>
              <a:rPr lang="en-US" sz="2400" dirty="0" smtClean="0"/>
              <a:t>How is it implemented at routers?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3354918"/>
            <a:ext cx="3750684" cy="893232"/>
            <a:chOff x="668916" y="3409950"/>
            <a:chExt cx="3750684" cy="893232"/>
          </a:xfrm>
        </p:grpSpPr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3938551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Straight Connector 25"/>
            <p:cNvCxnSpPr>
              <a:stCxn id="25" idx="3"/>
            </p:cNvCxnSpPr>
            <p:nvPr/>
          </p:nvCxnSpPr>
          <p:spPr>
            <a:xfrm>
              <a:off x="2544763" y="4120867"/>
              <a:ext cx="63261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5" idx="1"/>
            </p:cNvCxnSpPr>
            <p:nvPr/>
          </p:nvCxnSpPr>
          <p:spPr>
            <a:xfrm>
              <a:off x="1043781" y="4120866"/>
              <a:ext cx="63261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ounded Rectangular Callout 32"/>
            <p:cNvSpPr/>
            <p:nvPr/>
          </p:nvSpPr>
          <p:spPr>
            <a:xfrm>
              <a:off x="668916" y="3409950"/>
              <a:ext cx="3750684" cy="304800"/>
            </a:xfrm>
            <a:prstGeom prst="wedgeRoundRectCallout">
              <a:avLst>
                <a:gd name="adj1" fmla="val -10988"/>
                <a:gd name="adj2" fmla="val 140218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Service? What’s he talking about?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39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Network Service Models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Datagrams, or connectionless service</a:t>
            </a:r>
          </a:p>
          <a:p>
            <a:pPr lvl="1"/>
            <a:r>
              <a:rPr lang="en-US" sz="2400" dirty="0" smtClean="0"/>
              <a:t>Like postal letters</a:t>
            </a:r>
          </a:p>
          <a:p>
            <a:pPr lvl="1"/>
            <a:r>
              <a:rPr lang="en-US" sz="2400" dirty="0" smtClean="0"/>
              <a:t>(This one is IP)</a:t>
            </a:r>
          </a:p>
          <a:p>
            <a:pPr lvl="5"/>
            <a:endParaRPr lang="en-US" sz="1800" dirty="0" smtClean="0"/>
          </a:p>
          <a:p>
            <a:r>
              <a:rPr lang="en-US" sz="2800" dirty="0" smtClean="0"/>
              <a:t>Virtual circuits, or connection-oriented service</a:t>
            </a:r>
          </a:p>
          <a:p>
            <a:pPr lvl="1"/>
            <a:r>
              <a:rPr lang="en-US" sz="2400" dirty="0" smtClean="0"/>
              <a:t>Like a telephone call</a:t>
            </a:r>
            <a:endParaRPr lang="en-US" sz="2400" dirty="0"/>
          </a:p>
        </p:txBody>
      </p:sp>
      <p:pic>
        <p:nvPicPr>
          <p:cNvPr id="1028" name="Picture 4" descr="http://openclipart.org/image/800px/svg_to_png/74113/phon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5" y="3867150"/>
            <a:ext cx="80210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gray, mail, envelope, white, postal, letter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pixabay.com/static/uploads/photo/2012/04/24/13/59/gray-40173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632" y="2214085"/>
            <a:ext cx="928736" cy="5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282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Store-and-Forward Packet Switching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Both models are implemented with </a:t>
            </a:r>
            <a:r>
              <a:rPr lang="en-US" sz="2800" u="sng" dirty="0" smtClean="0"/>
              <a:t>store-and-forward packet switching</a:t>
            </a:r>
          </a:p>
          <a:p>
            <a:pPr lvl="1"/>
            <a:r>
              <a:rPr lang="en-US" sz="2400" dirty="0" smtClean="0"/>
              <a:t>Routers receive a complete packet, storing it temporarily if necessary before forwarding it onwards</a:t>
            </a:r>
          </a:p>
          <a:p>
            <a:pPr lvl="1"/>
            <a:r>
              <a:rPr lang="en-US" sz="2400" dirty="0" smtClean="0"/>
              <a:t>We use statistical multiplexing to share link bandwidth over time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4711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Store-and-Forward (2)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Switching element has internal buffering for contention</a:t>
            </a:r>
            <a:endParaRPr lang="en-US" sz="2800" u="sng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86" y="183769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3" y="3370334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2070" y="2936648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9" name="Picture 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52" y="2209429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853" y="257316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371851" y="1983205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19701" y="2003188"/>
            <a:ext cx="342900" cy="15494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86126" y="1837691"/>
            <a:ext cx="2361019" cy="1897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780835" y="2103905"/>
            <a:ext cx="1371600" cy="1371600"/>
            <a:chOff x="4428780" y="2565171"/>
            <a:chExt cx="1371600" cy="1371600"/>
          </a:xfrm>
        </p:grpSpPr>
        <p:grpSp>
          <p:nvGrpSpPr>
            <p:cNvPr id="15" name="Group 14"/>
            <p:cNvGrpSpPr/>
            <p:nvPr/>
          </p:nvGrpSpPr>
          <p:grpSpPr>
            <a:xfrm>
              <a:off x="4572000" y="2565171"/>
              <a:ext cx="1062990" cy="1371600"/>
              <a:chOff x="4800600" y="2565171"/>
              <a:chExt cx="1062990" cy="155604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800600" y="2571750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951095" y="2571749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09206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524637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5709285" y="2565172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5863590" y="2565171"/>
                <a:ext cx="0" cy="1549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4428780" y="2707156"/>
              <a:ext cx="1371600" cy="1097280"/>
              <a:chOff x="4428780" y="2707156"/>
              <a:chExt cx="1371600" cy="1097280"/>
            </a:xfrm>
          </p:grpSpPr>
          <p:grpSp>
            <p:nvGrpSpPr>
              <p:cNvPr id="17" name="Group 16"/>
              <p:cNvGrpSpPr/>
              <p:nvPr/>
            </p:nvGrpSpPr>
            <p:grpSpPr>
              <a:xfrm rot="5400000">
                <a:off x="4565940" y="2569996"/>
                <a:ext cx="1097280" cy="1371600"/>
                <a:chOff x="4800600" y="2565171"/>
                <a:chExt cx="1062990" cy="1556040"/>
              </a:xfrm>
            </p:grpSpPr>
            <p:cxnSp>
              <p:nvCxnSpPr>
                <p:cNvPr id="20" name="Straight Connector 19"/>
                <p:cNvCxnSpPr/>
                <p:nvPr/>
              </p:nvCxnSpPr>
              <p:spPr>
                <a:xfrm>
                  <a:off x="4800600" y="2571750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4951095" y="2571749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09206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5246370" y="2565171"/>
                  <a:ext cx="0" cy="155448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5709285" y="2565172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5863590" y="2565171"/>
                  <a:ext cx="0" cy="15494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/>
              <p:cNvSpPr txBox="1"/>
              <p:nvPr/>
            </p:nvSpPr>
            <p:spPr>
              <a:xfrm>
                <a:off x="4966399" y="300096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964689" y="3204732"/>
                <a:ext cx="55335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. . .</a:t>
                </a:r>
                <a:endParaRPr lang="en-US" sz="2400" dirty="0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3371851" y="1942109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181601" y="1961608"/>
            <a:ext cx="381000" cy="1649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>
            <a:stCxn id="6" idx="3"/>
          </p:cNvCxnSpPr>
          <p:nvPr/>
        </p:nvCxnSpPr>
        <p:spPr>
          <a:xfrm flipV="1">
            <a:off x="2589349" y="2020006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558490" y="2413788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0" idx="3"/>
          </p:cNvCxnSpPr>
          <p:nvPr/>
        </p:nvCxnSpPr>
        <p:spPr>
          <a:xfrm flipV="1">
            <a:off x="2548216" y="2755058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548215" y="3549136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435" y="1837692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2" y="3370335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555519" y="2936649"/>
            <a:ext cx="492443" cy="414537"/>
          </a:xfrm>
          <a:prstGeom prst="rect">
            <a:avLst/>
          </a:prstGeom>
          <a:noFill/>
        </p:spPr>
        <p:txBody>
          <a:bodyPr vert="vert" wrap="none" rtlCol="0" anchor="ctr">
            <a:spAutoFit/>
          </a:bodyPr>
          <a:lstStyle/>
          <a:p>
            <a:r>
              <a:rPr lang="en-US" sz="2000" b="1" dirty="0" smtClean="0"/>
              <a:t>. . .</a:t>
            </a:r>
            <a:endParaRPr lang="en-US" sz="2000" b="1" dirty="0"/>
          </a:p>
        </p:txBody>
      </p:sp>
      <p:pic>
        <p:nvPicPr>
          <p:cNvPr id="41" name="Picture 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01" y="2209430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302" y="2573161"/>
            <a:ext cx="868363" cy="36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/>
          <p:cNvCxnSpPr/>
          <p:nvPr/>
        </p:nvCxnSpPr>
        <p:spPr>
          <a:xfrm flipV="1">
            <a:off x="5591933" y="2020007"/>
            <a:ext cx="782502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61074" y="2413789"/>
            <a:ext cx="813361" cy="1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42" idx="1"/>
          </p:cNvCxnSpPr>
          <p:nvPr/>
        </p:nvCxnSpPr>
        <p:spPr>
          <a:xfrm>
            <a:off x="5550800" y="2755477"/>
            <a:ext cx="782502" cy="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9" idx="1"/>
          </p:cNvCxnSpPr>
          <p:nvPr/>
        </p:nvCxnSpPr>
        <p:spPr>
          <a:xfrm>
            <a:off x="5550799" y="3549555"/>
            <a:ext cx="782503" cy="3096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3371851" y="3611048"/>
            <a:ext cx="190501" cy="32284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10292" y="3848040"/>
            <a:ext cx="1437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 Buffer</a:t>
            </a:r>
            <a:endParaRPr lang="en-US" sz="20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5367936" y="3612233"/>
            <a:ext cx="182863" cy="32165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63704" y="3820353"/>
            <a:ext cx="1629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 Buffer</a:t>
            </a:r>
            <a:endParaRPr lang="en-US" sz="2000" dirty="0"/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4467549" y="3423866"/>
            <a:ext cx="1" cy="4093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51766" y="3733836"/>
            <a:ext cx="81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Fabric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81763" y="2536538"/>
            <a:ext cx="739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Input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308357" y="2592549"/>
            <a:ext cx="9316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Output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881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Store-and-Forward (3)</a:t>
            </a:r>
            <a:endParaRPr lang="en-US" dirty="0"/>
          </a:p>
        </p:txBody>
      </p:sp>
      <p:sp>
        <p:nvSpPr>
          <p:cNvPr id="55" name="Content Placeholder 5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Simplified view with </a:t>
            </a:r>
            <a:r>
              <a:rPr lang="en-US" sz="2800" dirty="0" smtClean="0"/>
              <a:t>per port output buffering</a:t>
            </a:r>
          </a:p>
          <a:p>
            <a:pPr lvl="1"/>
            <a:r>
              <a:rPr lang="en-US" sz="2400" dirty="0" smtClean="0"/>
              <a:t>Buffer is typically a FIFO (First In First Out) queue</a:t>
            </a:r>
          </a:p>
          <a:p>
            <a:pPr lvl="1"/>
            <a:r>
              <a:rPr lang="en-US" sz="2400" dirty="0" smtClean="0"/>
              <a:t>If full, packets are discarded (congestion, later)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65041" y="2663477"/>
            <a:ext cx="3421721" cy="1965673"/>
            <a:chOff x="2819400" y="2296960"/>
            <a:chExt cx="3421721" cy="1965673"/>
          </a:xfrm>
        </p:grpSpPr>
        <p:sp>
          <p:nvSpPr>
            <p:cNvPr id="13" name="Rectangle 12"/>
            <p:cNvSpPr/>
            <p:nvPr/>
          </p:nvSpPr>
          <p:spPr>
            <a:xfrm>
              <a:off x="3487902" y="2450849"/>
              <a:ext cx="1684745" cy="13538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2819400" y="3127765"/>
              <a:ext cx="823635" cy="418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5084898" y="3128183"/>
              <a:ext cx="78250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3535342" y="3862523"/>
              <a:ext cx="15674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(FIFO) Queue</a:t>
              </a:r>
              <a:endParaRPr lang="en-US" sz="20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682573" y="2930490"/>
              <a:ext cx="1295401" cy="386953"/>
            </a:xfrm>
            <a:prstGeom prst="rect">
              <a:avLst/>
            </a:prstGeom>
            <a:solidFill>
              <a:srgbClr val="FFD9F8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flipH="1" flipV="1">
              <a:off x="4319044" y="3529363"/>
              <a:ext cx="1" cy="4093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angle 4"/>
            <p:cNvSpPr/>
            <p:nvPr/>
          </p:nvSpPr>
          <p:spPr>
            <a:xfrm>
              <a:off x="4852989" y="2937746"/>
              <a:ext cx="122237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730752" y="2937746"/>
              <a:ext cx="122237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8515" y="2937746"/>
              <a:ext cx="122237" cy="38100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 flipV="1">
              <a:off x="4953000" y="3333750"/>
              <a:ext cx="463883" cy="409360"/>
            </a:xfrm>
            <a:prstGeom prst="straightConnector1">
              <a:avLst/>
            </a:prstGeom>
            <a:ln w="38100">
              <a:solidFill>
                <a:schemeClr val="accent3">
                  <a:lumMod val="40000"/>
                  <a:lumOff val="6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5407559" y="3424433"/>
              <a:ext cx="833562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Queued</a:t>
              </a:r>
            </a:p>
            <a:p>
              <a:pPr algn="ctr"/>
              <a:r>
                <a:rPr lang="en-US" sz="2000" dirty="0" smtClean="0"/>
                <a:t>Packets</a:t>
              </a:r>
              <a:endParaRPr lang="en-US" sz="20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025431" y="2296960"/>
              <a:ext cx="7053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Router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057400" y="3028950"/>
            <a:ext cx="868363" cy="762000"/>
            <a:chOff x="7391400" y="2571750"/>
            <a:chExt cx="868363" cy="762000"/>
          </a:xfrm>
        </p:grpSpPr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2969119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7472920" y="2571750"/>
              <a:ext cx="70532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dirty="0" smtClean="0"/>
                <a:t>Router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371761" y="3144619"/>
            <a:ext cx="41389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dirty="0" smtClean="0"/>
              <a:t>=</a:t>
            </a:r>
            <a:endParaRPr lang="en-US" sz="3600" dirty="0"/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3962399" y="3181350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3976004" y="3798678"/>
            <a:ext cx="823635" cy="41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Datagram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Packets contain a destination address; each router uses it to forward each packet, possibly on different paths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90600" y="1973449"/>
            <a:ext cx="7132356" cy="2503301"/>
            <a:chOff x="228600" y="1621671"/>
            <a:chExt cx="8277225" cy="29051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621671"/>
              <a:ext cx="8277225" cy="290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196627" y="1646640"/>
              <a:ext cx="2590800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/>
                <a:t>ISP’s equipment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7124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Datagram Model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Each router has a forwarding table keyed by address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Gives next hop for each destination address; may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783877" y="2343150"/>
            <a:ext cx="5576246" cy="1981200"/>
            <a:chOff x="1522413" y="4485521"/>
            <a:chExt cx="5638800" cy="2003425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306"/>
            <a:stretch>
              <a:fillRect/>
            </a:stretch>
          </p:blipFill>
          <p:spPr bwMode="auto">
            <a:xfrm>
              <a:off x="1905000" y="4768096"/>
              <a:ext cx="4905375" cy="172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1522413" y="4485521"/>
              <a:ext cx="5638800" cy="342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dirty="0"/>
                <a:t>A’s table (initially)   </a:t>
              </a:r>
              <a:r>
                <a:rPr lang="en-US" sz="1600" dirty="0" smtClean="0"/>
                <a:t>  </a:t>
              </a:r>
              <a:r>
                <a:rPr lang="en-US" sz="1600" dirty="0"/>
                <a:t>A’s table (later)  </a:t>
              </a:r>
              <a:r>
                <a:rPr lang="en-US" sz="1600" dirty="0" smtClean="0"/>
                <a:t>  </a:t>
              </a:r>
              <a:r>
                <a:rPr lang="en-US" sz="1600" dirty="0"/>
                <a:t>C’s Table   </a:t>
              </a:r>
              <a:r>
                <a:rPr lang="en-US" sz="1600" dirty="0" smtClean="0"/>
                <a:t>       E’s Table</a:t>
              </a:r>
              <a:endParaRPr lang="en-US" sz="1600" dirty="0"/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2514600" y="4822071"/>
              <a:ext cx="2286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3" name="Rectangle 8"/>
            <p:cNvSpPr>
              <a:spLocks noChangeArrowheads="1"/>
            </p:cNvSpPr>
            <p:nvPr/>
          </p:nvSpPr>
          <p:spPr bwMode="auto">
            <a:xfrm>
              <a:off x="3810000" y="4837946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097463" y="525863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6388100" y="5671384"/>
              <a:ext cx="152400" cy="15240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>
            <a:off x="3124200" y="3258395"/>
            <a:ext cx="457200" cy="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075953" y="3462237"/>
            <a:ext cx="12503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75953" y="3681312"/>
            <a:ext cx="125034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924300" y="3496808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924300" y="3701495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4028" y="3911819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87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Starting the Network Layer!</a:t>
            </a:r>
          </a:p>
          <a:p>
            <a:pPr lvl="1"/>
            <a:r>
              <a:rPr lang="en-US" sz="2400" dirty="0" smtClean="0"/>
              <a:t>Builds on the link layer. </a:t>
            </a:r>
            <a:r>
              <a:rPr lang="en-US" sz="2400" u="sng" dirty="0" smtClean="0"/>
              <a:t>Routers</a:t>
            </a:r>
            <a:r>
              <a:rPr lang="en-US" sz="2400" dirty="0" smtClean="0"/>
              <a:t> send </a:t>
            </a:r>
            <a:r>
              <a:rPr lang="en-US" sz="2400" u="sng" dirty="0" smtClean="0"/>
              <a:t>packets</a:t>
            </a:r>
            <a:r>
              <a:rPr lang="en-US" sz="2400" dirty="0" smtClean="0"/>
              <a:t> over multiple networks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61879" y="2527300"/>
            <a:ext cx="1466850" cy="1920875"/>
            <a:chOff x="1981200" y="2038350"/>
            <a:chExt cx="1466850" cy="1920875"/>
          </a:xfrm>
        </p:grpSpPr>
        <p:sp>
          <p:nvSpPr>
            <p:cNvPr id="17" name="Rectangle 16"/>
            <p:cNvSpPr/>
            <p:nvPr/>
          </p:nvSpPr>
          <p:spPr>
            <a:xfrm>
              <a:off x="1981200" y="3197225"/>
              <a:ext cx="1447800" cy="2000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3397280"/>
              <a:ext cx="1447800" cy="20005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981200" y="2038350"/>
              <a:ext cx="1466850" cy="1920875"/>
              <a:chOff x="2857500" y="2343150"/>
              <a:chExt cx="1466850" cy="1920875"/>
            </a:xfrm>
          </p:grpSpPr>
          <p:sp>
            <p:nvSpPr>
              <p:cNvPr id="6" name="Rectangle 4"/>
              <p:cNvSpPr>
                <a:spLocks noChangeArrowheads="1"/>
              </p:cNvSpPr>
              <p:nvPr/>
            </p:nvSpPr>
            <p:spPr bwMode="auto">
              <a:xfrm>
                <a:off x="2857500" y="3883025"/>
                <a:ext cx="1447800" cy="3810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857500" y="3502025"/>
                <a:ext cx="1447800" cy="381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857500" y="3121025"/>
                <a:ext cx="14478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2857500" y="2740025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2857500" y="2362200"/>
                <a:ext cx="1447800" cy="38100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" name="Text Box 11"/>
              <p:cNvSpPr txBox="1">
                <a:spLocks noChangeArrowheads="1"/>
              </p:cNvSpPr>
              <p:nvPr/>
            </p:nvSpPr>
            <p:spPr bwMode="auto">
              <a:xfrm>
                <a:off x="3021013" y="3867150"/>
                <a:ext cx="1131887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Physical</a:t>
                </a:r>
              </a:p>
            </p:txBody>
          </p:sp>
          <p:sp>
            <p:nvSpPr>
              <p:cNvPr id="12" name="Text Box 12"/>
              <p:cNvSpPr txBox="1">
                <a:spLocks noChangeArrowheads="1"/>
              </p:cNvSpPr>
              <p:nvPr/>
            </p:nvSpPr>
            <p:spPr bwMode="auto">
              <a:xfrm>
                <a:off x="3250250" y="3502025"/>
                <a:ext cx="65594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Link</a:t>
                </a:r>
                <a:endParaRPr lang="en-US" sz="2000" dirty="0"/>
              </a:p>
            </p:txBody>
          </p:sp>
          <p:sp>
            <p:nvSpPr>
              <p:cNvPr id="13" name="Text Box 13"/>
              <p:cNvSpPr txBox="1">
                <a:spLocks noChangeArrowheads="1"/>
              </p:cNvSpPr>
              <p:nvPr/>
            </p:nvSpPr>
            <p:spPr bwMode="auto">
              <a:xfrm>
                <a:off x="3008313" y="3136900"/>
                <a:ext cx="1116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Network</a:t>
                </a:r>
              </a:p>
            </p:txBody>
          </p:sp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2922588" y="2740025"/>
                <a:ext cx="127000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Transport</a:t>
                </a:r>
              </a:p>
            </p:txBody>
          </p:sp>
          <p:sp>
            <p:nvSpPr>
              <p:cNvPr id="15" name="Text Box 17"/>
              <p:cNvSpPr txBox="1">
                <a:spLocks noChangeArrowheads="1"/>
              </p:cNvSpPr>
              <p:nvPr/>
            </p:nvSpPr>
            <p:spPr bwMode="auto">
              <a:xfrm>
                <a:off x="2895600" y="2343150"/>
                <a:ext cx="1428750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dirty="0"/>
                  <a:t>Application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2968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(Internet Protocol)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 layer of the Internet, uses datagrams </a:t>
            </a:r>
            <a:r>
              <a:rPr lang="en-US" sz="2800" smtClean="0"/>
              <a:t>(next)</a:t>
            </a:r>
            <a:endParaRPr lang="en-US" sz="2800" dirty="0" smtClean="0"/>
          </a:p>
          <a:p>
            <a:pPr lvl="1"/>
            <a:r>
              <a:rPr lang="en-US" sz="2400" dirty="0" smtClean="0"/>
              <a:t>IPv4 carries 32 bit addresses on each packet (often 1.5 KB)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983230"/>
              <a:ext cx="4846320" cy="50292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049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Circuit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Three phases: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Connection establishment, circuit is set up</a:t>
            </a:r>
          </a:p>
          <a:p>
            <a:pPr lvl="2"/>
            <a:r>
              <a:rPr lang="en-US" sz="2000" dirty="0" smtClean="0"/>
              <a:t>Path is chosen, circuit information stored in routers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Data transfer, circuit is used</a:t>
            </a:r>
          </a:p>
          <a:p>
            <a:pPr lvl="2"/>
            <a:r>
              <a:rPr lang="en-US" sz="2000" dirty="0" smtClean="0"/>
              <a:t>Packets are forwarded along the path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Connection teardown, circuit is deleted</a:t>
            </a:r>
          </a:p>
          <a:p>
            <a:pPr lvl="2"/>
            <a:r>
              <a:rPr lang="en-US" sz="2000" dirty="0" smtClean="0"/>
              <a:t>Circuit information is removed from routers</a:t>
            </a:r>
          </a:p>
          <a:p>
            <a:pPr lvl="2"/>
            <a:endParaRPr lang="en-US" sz="1200" dirty="0"/>
          </a:p>
          <a:p>
            <a:r>
              <a:rPr lang="en-US" sz="2800" dirty="0" smtClean="0"/>
              <a:t>Just like a telephone circuit, but virtual in the sense that no bandwidth need be reserved; statistical sharing of links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205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Circuits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Packets only contain a short label to identify the circuit</a:t>
            </a:r>
          </a:p>
          <a:p>
            <a:pPr lvl="1"/>
            <a:r>
              <a:rPr lang="en-US" sz="2400" dirty="0" smtClean="0"/>
              <a:t>Labels don’t have any global meaning, only unique for a link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914400" y="2054262"/>
            <a:ext cx="7280957" cy="2727288"/>
            <a:chOff x="1179871" y="2016778"/>
            <a:chExt cx="7760929" cy="29070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9871" y="2016778"/>
              <a:ext cx="7760929" cy="290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791354" y="2149055"/>
              <a:ext cx="2590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dirty="0" smtClean="0"/>
                <a:t>ISP’s </a:t>
              </a:r>
              <a:r>
                <a:rPr lang="en-US" sz="1400" dirty="0"/>
                <a:t>equipment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7357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Circuits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router has a forwarding table keyed by circuit</a:t>
            </a:r>
          </a:p>
          <a:p>
            <a:pPr lvl="1"/>
            <a:r>
              <a:rPr lang="en-US" sz="2400" dirty="0" smtClean="0"/>
              <a:t>Gives output line and next label to place on packet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2245" y="2060325"/>
            <a:ext cx="8280220" cy="2416425"/>
            <a:chOff x="392245" y="2060325"/>
            <a:chExt cx="8280220" cy="2416425"/>
          </a:xfrm>
        </p:grpSpPr>
        <p:grpSp>
          <p:nvGrpSpPr>
            <p:cNvPr id="6" name="Group 5"/>
            <p:cNvGrpSpPr/>
            <p:nvPr/>
          </p:nvGrpSpPr>
          <p:grpSpPr>
            <a:xfrm>
              <a:off x="1981200" y="2695163"/>
              <a:ext cx="5695950" cy="1171987"/>
              <a:chOff x="1649413" y="5126638"/>
              <a:chExt cx="5695950" cy="1171987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49413" y="5384225"/>
                <a:ext cx="569595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938954" y="5126638"/>
                <a:ext cx="49829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A’s table                             C’s Table                          E’s Table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382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878679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8662" y="2060325"/>
              <a:ext cx="107253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Circuit #1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135118"/>
              <a:ext cx="107253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Circuit #2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65169" y="3878678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81600" y="3871156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62800" y="3878679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245" y="3846975"/>
              <a:ext cx="44595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245" y="2306318"/>
              <a:ext cx="44595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35431" y="2672672"/>
              <a:ext cx="304800" cy="2407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676400" y="3562350"/>
              <a:ext cx="304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65219" y="3257550"/>
              <a:ext cx="4162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527369" y="3257550"/>
              <a:ext cx="4162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308544" y="3512140"/>
              <a:ext cx="304800" cy="2407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308544" y="2686050"/>
              <a:ext cx="304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1054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3275" y="2319313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1" y="2265927"/>
              <a:ext cx="2904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F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1" y="3830318"/>
              <a:ext cx="2904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352800" y="2980551"/>
            <a:ext cx="11702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5800" y="2980551"/>
            <a:ext cx="11702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81954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Circuits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router has a forwarding table keyed by circuit</a:t>
            </a:r>
          </a:p>
          <a:p>
            <a:pPr lvl="1"/>
            <a:r>
              <a:rPr lang="en-US" sz="2400" dirty="0" smtClean="0"/>
              <a:t>Gives output line and next label to place on packet 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392245" y="2060325"/>
            <a:ext cx="8280220" cy="2416425"/>
            <a:chOff x="392245" y="2060325"/>
            <a:chExt cx="8280220" cy="2416425"/>
          </a:xfrm>
        </p:grpSpPr>
        <p:grpSp>
          <p:nvGrpSpPr>
            <p:cNvPr id="6" name="Group 5"/>
            <p:cNvGrpSpPr/>
            <p:nvPr/>
          </p:nvGrpSpPr>
          <p:grpSpPr>
            <a:xfrm>
              <a:off x="1981200" y="2695163"/>
              <a:ext cx="5695950" cy="1171987"/>
              <a:chOff x="1649413" y="5126638"/>
              <a:chExt cx="5695950" cy="1171987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49413" y="5384225"/>
                <a:ext cx="5695950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938954" y="5126638"/>
                <a:ext cx="49829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A’s table                             C’s Table                          E’s Table</a:t>
                </a: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382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200" y="3878679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08662" y="2060325"/>
              <a:ext cx="107253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Circuit #1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8200" y="4135118"/>
              <a:ext cx="1072538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Circuit #2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004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165169" y="3878678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81600" y="3871156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62800" y="3878679"/>
              <a:ext cx="1143000" cy="29327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2245" y="3846975"/>
              <a:ext cx="44595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H3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245" y="2306318"/>
              <a:ext cx="44595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H1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1635431" y="2672672"/>
              <a:ext cx="304800" cy="2407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1676400" y="3562350"/>
              <a:ext cx="304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565219" y="3257550"/>
              <a:ext cx="4162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527369" y="3257550"/>
              <a:ext cx="41623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7308544" y="3512140"/>
              <a:ext cx="304800" cy="2407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308544" y="2686050"/>
              <a:ext cx="304800" cy="2286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5105400" y="2337286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153275" y="2319313"/>
              <a:ext cx="1143000" cy="29327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382000" y="2246877"/>
              <a:ext cx="2904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F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382001" y="3830318"/>
              <a:ext cx="290464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 smtClean="0"/>
                <a:t>F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352800" y="2980551"/>
            <a:ext cx="11702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495800" y="2980551"/>
            <a:ext cx="11702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9233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MPLS (Multi-Protocol Label Switching, </a:t>
            </a:r>
            <a:r>
              <a:rPr lang="en-US" sz="3600" smtClean="0"/>
              <a:t>§5.6.5)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A virtual-circuit like technology widely used by ISPs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ISP sets up circuits inside their backbone ahead of time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ISP adds MPLS label to IP packet at ingress, undoes at egress</a:t>
            </a:r>
          </a:p>
          <a:p>
            <a:pPr lvl="1"/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419350"/>
            <a:ext cx="4549224" cy="2230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2960412" y="2800350"/>
            <a:ext cx="685800" cy="411480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41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Datagrams </a:t>
            </a:r>
            <a:r>
              <a:rPr lang="en-US" dirty="0" err="1" smtClean="0"/>
              <a:t>vs</a:t>
            </a:r>
            <a:r>
              <a:rPr lang="en-US" dirty="0" smtClean="0"/>
              <a:t> Virtual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Complementary strengths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479236"/>
              </p:ext>
            </p:extLst>
          </p:nvPr>
        </p:nvGraphicFramePr>
        <p:xfrm>
          <a:off x="914400" y="1822450"/>
          <a:ext cx="7239000" cy="257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088"/>
                <a:gridCol w="2784231"/>
                <a:gridCol w="2704681"/>
              </a:tblGrid>
              <a:tr h="368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Issue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Datagrams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Virtual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Circuits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Setup phase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Not needed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Required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Router state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 destination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 connection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Addresses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Packet carries full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address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Packet carries short label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Routing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packet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Per circuit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Failures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Easier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to mask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Difficult to mask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Quality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of service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Difficult to add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Easier to add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76525" y="2181225"/>
            <a:ext cx="2752725" cy="762000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62587" y="2943225"/>
            <a:ext cx="2695575" cy="695325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38775" y="4033837"/>
            <a:ext cx="2695575" cy="366713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76524" y="3676650"/>
            <a:ext cx="2752725" cy="357187"/>
          </a:xfrm>
          <a:prstGeom prst="rect">
            <a:avLst/>
          </a:prstGeom>
          <a:solidFill>
            <a:srgbClr val="FFB8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50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Internetworking (§5.5, 5.6.1)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connect different networks together?</a:t>
            </a:r>
          </a:p>
          <a:p>
            <a:pPr lvl="1"/>
            <a:r>
              <a:rPr lang="en-US" sz="2400" dirty="0" smtClean="0"/>
              <a:t>This is called </a:t>
            </a:r>
            <a:r>
              <a:rPr lang="en-US" sz="2400" u="sng" dirty="0" smtClean="0"/>
              <a:t>internetworking</a:t>
            </a:r>
          </a:p>
          <a:p>
            <a:pPr lvl="1"/>
            <a:r>
              <a:rPr lang="en-US" sz="2400" dirty="0" smtClean="0"/>
              <a:t>We’ll look at how IP does it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14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14" y="3462675"/>
            <a:ext cx="1525073" cy="92928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ounded Rectangular Callout 14"/>
          <p:cNvSpPr/>
          <p:nvPr/>
        </p:nvSpPr>
        <p:spPr>
          <a:xfrm>
            <a:off x="1531966" y="3027309"/>
            <a:ext cx="1213050" cy="404350"/>
          </a:xfrm>
          <a:prstGeom prst="wedgeRoundRectCallout">
            <a:avLst>
              <a:gd name="adj1" fmla="val 2094"/>
              <a:gd name="adj2" fmla="val 94881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 there!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24200" y="3594702"/>
            <a:ext cx="1447800" cy="797259"/>
          </a:xfrm>
          <a:prstGeom prst="roundRect">
            <a:avLst>
              <a:gd name="adj" fmla="val 36977"/>
            </a:avLst>
          </a:prstGeom>
          <a:blipFill>
            <a:blip r:embed="rId4"/>
            <a:tile tx="0" ty="0" sx="100000" sy="100000" flip="none" algn="tl"/>
          </a:blip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3238500" y="3027309"/>
            <a:ext cx="1213050" cy="404350"/>
          </a:xfrm>
          <a:prstGeom prst="wedgeRoundRectCallout">
            <a:avLst>
              <a:gd name="adj1" fmla="val 2879"/>
              <a:gd name="adj2" fmla="val 99592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Hi yourself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endCxn id="7" idx="1"/>
          </p:cNvCxnSpPr>
          <p:nvPr/>
        </p:nvCxnSpPr>
        <p:spPr>
          <a:xfrm>
            <a:off x="2447925" y="3993331"/>
            <a:ext cx="67627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948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Networks May Differ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Basically, in a lot of ways:</a:t>
            </a:r>
          </a:p>
          <a:p>
            <a:pPr lvl="1"/>
            <a:r>
              <a:rPr lang="en-US" sz="2000" dirty="0" smtClean="0"/>
              <a:t>Service model (datagrams, VCs)</a:t>
            </a:r>
          </a:p>
          <a:p>
            <a:pPr lvl="1"/>
            <a:r>
              <a:rPr lang="en-US" sz="2000" dirty="0" smtClean="0"/>
              <a:t>Addressing (what kind)</a:t>
            </a:r>
          </a:p>
          <a:p>
            <a:pPr lvl="1"/>
            <a:r>
              <a:rPr lang="en-US" sz="2000" dirty="0" smtClean="0"/>
              <a:t>QOS (priorities, no priorities)</a:t>
            </a:r>
          </a:p>
          <a:p>
            <a:pPr lvl="1"/>
            <a:r>
              <a:rPr lang="en-US" sz="2000" dirty="0" smtClean="0"/>
              <a:t>Packet sizes</a:t>
            </a:r>
          </a:p>
          <a:p>
            <a:pPr lvl="1"/>
            <a:r>
              <a:rPr lang="en-US" sz="2000" dirty="0" smtClean="0"/>
              <a:t>Security (whether encrypted)</a:t>
            </a:r>
          </a:p>
          <a:p>
            <a:pPr lvl="4"/>
            <a:endParaRPr lang="en-US" sz="1600" dirty="0"/>
          </a:p>
          <a:p>
            <a:r>
              <a:rPr lang="en-US" sz="2400" dirty="0" smtClean="0"/>
              <a:t>Internetworking hides the differences with a common protocol. (Uh oh.)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1433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a Network layer?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can already build networks  with links and switches and send frames between hosts …</a:t>
            </a:r>
            <a:endParaRPr lang="en-US" sz="2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988750" y="3097445"/>
            <a:ext cx="3870326" cy="922105"/>
            <a:chOff x="988750" y="3097445"/>
            <a:chExt cx="3870326" cy="922105"/>
          </a:xfrm>
        </p:grpSpPr>
        <p:grpSp>
          <p:nvGrpSpPr>
            <p:cNvPr id="7" name="Group 6"/>
            <p:cNvGrpSpPr/>
            <p:nvPr/>
          </p:nvGrpSpPr>
          <p:grpSpPr>
            <a:xfrm>
              <a:off x="988750" y="3097445"/>
              <a:ext cx="3870326" cy="922105"/>
              <a:chOff x="-241303" y="3258897"/>
              <a:chExt cx="3870326" cy="922105"/>
            </a:xfrm>
          </p:grpSpPr>
          <p:pic>
            <p:nvPicPr>
              <p:cNvPr id="10" name="Picture 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10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2" name="Straight Connector 11"/>
              <p:cNvCxnSpPr>
                <a:stCxn id="10" idx="3"/>
                <a:endCxn id="14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9" idx="3"/>
                <a:endCxn id="11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4" name="Picture 13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Straight Connector 15"/>
              <p:cNvCxnSpPr>
                <a:stCxn id="18" idx="3"/>
                <a:endCxn id="10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5" idx="3"/>
                <a:endCxn id="19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94" y="364222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856116" y="3457406"/>
              <a:ext cx="633615" cy="209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3260328" y="3457406"/>
              <a:ext cx="730385" cy="257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9" idx="0"/>
            </p:cNvCxnSpPr>
            <p:nvPr/>
          </p:nvCxnSpPr>
          <p:spPr>
            <a:xfrm flipH="1" flipV="1">
              <a:off x="2842275" y="3474767"/>
              <a:ext cx="1" cy="167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1746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Connecting Datagram and VC 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example to show that it’s not so easy</a:t>
            </a:r>
          </a:p>
          <a:p>
            <a:pPr lvl="1"/>
            <a:r>
              <a:rPr lang="en-US" sz="2400" dirty="0" smtClean="0"/>
              <a:t>Need to map destination address to a VC and vice-versa  </a:t>
            </a:r>
          </a:p>
          <a:p>
            <a:pPr lvl="1"/>
            <a:r>
              <a:rPr lang="en-US" sz="2400" dirty="0" smtClean="0"/>
              <a:t>A bit of a “road bump”, e.g., might have to set up a VC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87" t="5813" b="56811"/>
          <a:stretch/>
        </p:blipFill>
        <p:spPr bwMode="auto">
          <a:xfrm>
            <a:off x="726747" y="2933700"/>
            <a:ext cx="7690506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371850" y="2924175"/>
            <a:ext cx="0" cy="447675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30863" y="2565530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Bump!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86425" y="2927480"/>
            <a:ext cx="0" cy="44437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245438" y="2568835"/>
            <a:ext cx="881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Bump!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75287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Internetworking – Cerf and Kahn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4762500" cy="3352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Pioneered by Cerf and Kahn, the “fathers of the Internet”</a:t>
            </a:r>
          </a:p>
          <a:p>
            <a:pPr lvl="1"/>
            <a:r>
              <a:rPr lang="en-US" sz="2400" dirty="0" smtClean="0"/>
              <a:t>In 1974, later led to TCP/IP</a:t>
            </a:r>
          </a:p>
          <a:p>
            <a:pPr lvl="4"/>
            <a:endParaRPr lang="en-US" sz="1800" dirty="0"/>
          </a:p>
          <a:p>
            <a:r>
              <a:rPr lang="en-US" sz="2800" dirty="0" smtClean="0"/>
              <a:t>Tackled the problems of interconnecting networks</a:t>
            </a:r>
          </a:p>
          <a:p>
            <a:pPr lvl="1"/>
            <a:r>
              <a:rPr lang="en-US" sz="2400" dirty="0" smtClean="0"/>
              <a:t>Instead of mandating a single network technology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130755" y="1389963"/>
            <a:ext cx="3679910" cy="3102827"/>
            <a:chOff x="4492483" y="1156991"/>
            <a:chExt cx="3971925" cy="3349048"/>
          </a:xfrm>
        </p:grpSpPr>
        <p:grpSp>
          <p:nvGrpSpPr>
            <p:cNvPr id="7" name="Group 6"/>
            <p:cNvGrpSpPr/>
            <p:nvPr/>
          </p:nvGrpSpPr>
          <p:grpSpPr>
            <a:xfrm>
              <a:off x="4492483" y="1557101"/>
              <a:ext cx="1917620" cy="2948938"/>
              <a:chOff x="5683108" y="1012032"/>
              <a:chExt cx="1917620" cy="2948938"/>
            </a:xfrm>
          </p:grpSpPr>
          <p:pic>
            <p:nvPicPr>
              <p:cNvPr id="1026" name="Picture 2" descr="File:Vinton G. Cerf 2387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3108" y="1012032"/>
                <a:ext cx="1917620" cy="270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225778" y="3714749"/>
                <a:ext cx="8322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© 2009 IEEE</a:t>
                </a:r>
                <a:endParaRPr lang="en-US" sz="10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540408" y="1557101"/>
              <a:ext cx="1924000" cy="2948938"/>
              <a:chOff x="3568608" y="1680212"/>
              <a:chExt cx="1924000" cy="2948938"/>
            </a:xfrm>
          </p:grpSpPr>
          <p:pic>
            <p:nvPicPr>
              <p:cNvPr id="1028" name="Picture 4" descr="File:Robert E. Kahn 2424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836"/>
              <a:stretch/>
            </p:blipFill>
            <p:spPr bwMode="auto">
              <a:xfrm>
                <a:off x="3568608" y="1680212"/>
                <a:ext cx="1924000" cy="270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114468" y="4382929"/>
                <a:ext cx="83227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© 2009 IEEE</a:t>
                </a:r>
                <a:endParaRPr lang="en-US" sz="1000" dirty="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903632" y="1156991"/>
              <a:ext cx="1186439" cy="431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 smtClean="0"/>
                <a:t>Vint</a:t>
              </a:r>
              <a:r>
                <a:rPr lang="en-US" sz="2000" dirty="0" smtClean="0"/>
                <a:t> Cerf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06272" y="1156991"/>
              <a:ext cx="1265751" cy="4318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Bob Kahn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6436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Reference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is the “narrow waist” of the Internet</a:t>
            </a:r>
          </a:p>
          <a:p>
            <a:pPr lvl="1"/>
            <a:r>
              <a:rPr lang="en-US" sz="2400" dirty="0" smtClean="0"/>
              <a:t>Supports many different links below and apps above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1102850" y="2114550"/>
            <a:ext cx="5297950" cy="2367255"/>
            <a:chOff x="838200" y="2089012"/>
            <a:chExt cx="5334000" cy="2768738"/>
          </a:xfrm>
        </p:grpSpPr>
        <p:sp>
          <p:nvSpPr>
            <p:cNvPr id="83" name="Rectangle 82"/>
            <p:cNvSpPr/>
            <p:nvPr/>
          </p:nvSpPr>
          <p:spPr>
            <a:xfrm>
              <a:off x="3554183" y="3130719"/>
              <a:ext cx="1779817" cy="68292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838200" y="2089012"/>
              <a:ext cx="5334000" cy="2768738"/>
              <a:chOff x="685800" y="1708012"/>
              <a:chExt cx="5334000" cy="2768738"/>
            </a:xfrm>
          </p:grpSpPr>
          <p:grpSp>
            <p:nvGrpSpPr>
              <p:cNvPr id="48" name="Group 47"/>
              <p:cNvGrpSpPr/>
              <p:nvPr/>
            </p:nvGrpSpPr>
            <p:grpSpPr>
              <a:xfrm>
                <a:off x="2590800" y="1733550"/>
                <a:ext cx="3429000" cy="2743200"/>
                <a:chOff x="2590800" y="1073318"/>
                <a:chExt cx="3429000" cy="3403432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 flipV="1">
                  <a:off x="2590800" y="1073318"/>
                  <a:ext cx="3429000" cy="3403432"/>
                  <a:chOff x="2590800" y="1200150"/>
                  <a:chExt cx="3200402" cy="3276600"/>
                </a:xfrm>
              </p:grpSpPr>
              <p:sp>
                <p:nvSpPr>
                  <p:cNvPr id="14" name="Freeform 13"/>
                  <p:cNvSpPr/>
                  <p:nvPr/>
                </p:nvSpPr>
                <p:spPr>
                  <a:xfrm rot="16200000">
                    <a:off x="36576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reeform 15"/>
                  <p:cNvSpPr/>
                  <p:nvPr/>
                </p:nvSpPr>
                <p:spPr>
                  <a:xfrm rot="16200000" flipH="1" flipV="1">
                    <a:off x="1447801" y="2343149"/>
                    <a:ext cx="3276600" cy="990602"/>
                  </a:xfrm>
                  <a:custGeom>
                    <a:avLst/>
                    <a:gdLst>
                      <a:gd name="connsiteX0" fmla="*/ 0 w 4886325"/>
                      <a:gd name="connsiteY0" fmla="*/ 2533650 h 2533650"/>
                      <a:gd name="connsiteX1" fmla="*/ 447675 w 4886325"/>
                      <a:gd name="connsiteY1" fmla="*/ 2476500 h 2533650"/>
                      <a:gd name="connsiteX2" fmla="*/ 809625 w 4886325"/>
                      <a:gd name="connsiteY2" fmla="*/ 2257425 h 2533650"/>
                      <a:gd name="connsiteX3" fmla="*/ 1304925 w 4886325"/>
                      <a:gd name="connsiteY3" fmla="*/ 1638300 h 2533650"/>
                      <a:gd name="connsiteX4" fmla="*/ 1704975 w 4886325"/>
                      <a:gd name="connsiteY4" fmla="*/ 781050 h 2533650"/>
                      <a:gd name="connsiteX5" fmla="*/ 2057400 w 4886325"/>
                      <a:gd name="connsiteY5" fmla="*/ 190500 h 2533650"/>
                      <a:gd name="connsiteX6" fmla="*/ 2438400 w 4886325"/>
                      <a:gd name="connsiteY6" fmla="*/ 0 h 2533650"/>
                      <a:gd name="connsiteX7" fmla="*/ 2857500 w 4886325"/>
                      <a:gd name="connsiteY7" fmla="*/ 209550 h 2533650"/>
                      <a:gd name="connsiteX8" fmla="*/ 3171825 w 4886325"/>
                      <a:gd name="connsiteY8" fmla="*/ 704850 h 2533650"/>
                      <a:gd name="connsiteX9" fmla="*/ 3629025 w 4886325"/>
                      <a:gd name="connsiteY9" fmla="*/ 1714500 h 2533650"/>
                      <a:gd name="connsiteX10" fmla="*/ 4076700 w 4886325"/>
                      <a:gd name="connsiteY10" fmla="*/ 2257425 h 2533650"/>
                      <a:gd name="connsiteX11" fmla="*/ 4514850 w 4886325"/>
                      <a:gd name="connsiteY11" fmla="*/ 2466975 h 2533650"/>
                      <a:gd name="connsiteX12" fmla="*/ 4886325 w 4886325"/>
                      <a:gd name="connsiteY12" fmla="*/ 2533650 h 2533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886325" h="2533650">
                        <a:moveTo>
                          <a:pt x="0" y="2533650"/>
                        </a:moveTo>
                        <a:cubicBezTo>
                          <a:pt x="156369" y="2528093"/>
                          <a:pt x="312738" y="2522537"/>
                          <a:pt x="447675" y="2476500"/>
                        </a:cubicBezTo>
                        <a:cubicBezTo>
                          <a:pt x="582612" y="2430463"/>
                          <a:pt x="666750" y="2397125"/>
                          <a:pt x="809625" y="2257425"/>
                        </a:cubicBezTo>
                        <a:cubicBezTo>
                          <a:pt x="952500" y="2117725"/>
                          <a:pt x="1155700" y="1884362"/>
                          <a:pt x="1304925" y="1638300"/>
                        </a:cubicBezTo>
                        <a:cubicBezTo>
                          <a:pt x="1454150" y="1392238"/>
                          <a:pt x="1579562" y="1022350"/>
                          <a:pt x="1704975" y="781050"/>
                        </a:cubicBezTo>
                        <a:cubicBezTo>
                          <a:pt x="1830388" y="539750"/>
                          <a:pt x="1935163" y="320675"/>
                          <a:pt x="2057400" y="190500"/>
                        </a:cubicBezTo>
                        <a:cubicBezTo>
                          <a:pt x="2179637" y="60325"/>
                          <a:pt x="2305050" y="-3175"/>
                          <a:pt x="2438400" y="0"/>
                        </a:cubicBezTo>
                        <a:cubicBezTo>
                          <a:pt x="2571750" y="3175"/>
                          <a:pt x="2735263" y="92075"/>
                          <a:pt x="2857500" y="209550"/>
                        </a:cubicBezTo>
                        <a:cubicBezTo>
                          <a:pt x="2979737" y="327025"/>
                          <a:pt x="3043238" y="454025"/>
                          <a:pt x="3171825" y="704850"/>
                        </a:cubicBezTo>
                        <a:cubicBezTo>
                          <a:pt x="3300413" y="955675"/>
                          <a:pt x="3478213" y="1455738"/>
                          <a:pt x="3629025" y="1714500"/>
                        </a:cubicBezTo>
                        <a:cubicBezTo>
                          <a:pt x="3779837" y="1973262"/>
                          <a:pt x="3929063" y="2132013"/>
                          <a:pt x="4076700" y="2257425"/>
                        </a:cubicBezTo>
                        <a:cubicBezTo>
                          <a:pt x="4224337" y="2382837"/>
                          <a:pt x="4379913" y="2420938"/>
                          <a:pt x="4514850" y="2466975"/>
                        </a:cubicBezTo>
                        <a:cubicBezTo>
                          <a:pt x="4649787" y="2513012"/>
                          <a:pt x="4768056" y="2523331"/>
                          <a:pt x="4886325" y="2533650"/>
                        </a:cubicBezTo>
                      </a:path>
                    </a:pathLst>
                  </a:cu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Connector 25"/>
                  <p:cNvCxnSpPr>
                    <a:stCxn id="14" idx="12"/>
                    <a:endCxn id="16" idx="0"/>
                  </p:cNvCxnSpPr>
                  <p:nvPr/>
                </p:nvCxnSpPr>
                <p:spPr>
                  <a:xfrm flipH="1">
                    <a:off x="2590800" y="12001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Connector 27"/>
                  <p:cNvCxnSpPr>
                    <a:stCxn id="14" idx="0"/>
                    <a:endCxn id="16" idx="12"/>
                  </p:cNvCxnSpPr>
                  <p:nvPr/>
                </p:nvCxnSpPr>
                <p:spPr>
                  <a:xfrm flipH="1">
                    <a:off x="2590800" y="4476750"/>
                    <a:ext cx="320040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3" name="Straight Connector 32"/>
                <p:cNvCxnSpPr/>
                <p:nvPr/>
              </p:nvCxnSpPr>
              <p:spPr>
                <a:xfrm flipH="1">
                  <a:off x="3429002" y="3181350"/>
                  <a:ext cx="1676398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flipH="1">
                  <a:off x="3429001" y="2343150"/>
                  <a:ext cx="175259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2743200" y="1733550"/>
                  <a:ext cx="31242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696179" y="1708012"/>
                <a:ext cx="1897635" cy="50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4. Application</a:t>
                </a:r>
                <a:endParaRPr lang="en-US" sz="240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96177" y="2243738"/>
                <a:ext cx="1682127" cy="50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3. Transport</a:t>
                </a:r>
                <a:endParaRPr lang="en-US" sz="2400" dirty="0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96177" y="2823613"/>
                <a:ext cx="1499257" cy="50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2. Internet</a:t>
                </a:r>
                <a:endParaRPr lang="en-US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85800" y="3646484"/>
                <a:ext cx="987771" cy="5059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1. Link</a:t>
                </a:r>
                <a:endParaRPr lang="en-US" sz="240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3401783" y="3513979"/>
                <a:ext cx="10940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808937" y="3902392"/>
                <a:ext cx="8980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802.11</a:t>
                </a:r>
                <a:endParaRPr lang="en-US" sz="2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065497" y="2876550"/>
                <a:ext cx="3818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567373" y="2291699"/>
                <a:ext cx="5737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TCP</a:t>
                </a:r>
                <a:endParaRPr lang="en-US" sz="2000" dirty="0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4445934" y="2295585"/>
                <a:ext cx="6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UDP</a:t>
                </a:r>
                <a:endParaRPr lang="en-US" sz="2000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649471" y="1804039"/>
                <a:ext cx="73161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HTTP</a:t>
                </a:r>
                <a:endParaRPr lang="en-US" sz="2000" dirty="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861651" y="1804039"/>
                <a:ext cx="7809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SMTP</a:t>
                </a:r>
                <a:endParaRPr lang="en-US" sz="2000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414526" y="1804039"/>
                <a:ext cx="5797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RTP</a:t>
                </a:r>
                <a:endParaRPr lang="en-US" sz="20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081448" y="1804039"/>
                <a:ext cx="62549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DNS</a:t>
                </a:r>
                <a:endParaRPr lang="en-US" sz="20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705188" y="3513979"/>
                <a:ext cx="476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3G</a:t>
                </a:r>
                <a:endParaRPr lang="en-US" sz="20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060438" y="3900160"/>
                <a:ext cx="5677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DSL</a:t>
                </a:r>
                <a:endParaRPr lang="en-US" sz="20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045722" y="3899474"/>
                <a:ext cx="766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Cable</a:t>
                </a:r>
                <a:endParaRPr lang="en-US" sz="2000" dirty="0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flipH="1">
                <a:off x="762000" y="2749719"/>
                <a:ext cx="26670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762000" y="3432645"/>
                <a:ext cx="263978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 flipV="1">
                <a:off x="762000" y="2265704"/>
                <a:ext cx="1981200" cy="1246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912862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IP as a Lowest Common Denominator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Suppose only some networks support QOS or security etc.</a:t>
            </a:r>
          </a:p>
          <a:p>
            <a:pPr lvl="1"/>
            <a:r>
              <a:rPr lang="en-US" sz="2400" dirty="0" smtClean="0"/>
              <a:t>Difficult for internetwork to support</a:t>
            </a:r>
          </a:p>
          <a:p>
            <a:pPr lvl="4"/>
            <a:endParaRPr lang="en-US" sz="1800" dirty="0" smtClean="0"/>
          </a:p>
          <a:p>
            <a:r>
              <a:rPr lang="en-US" sz="2800" dirty="0" smtClean="0"/>
              <a:t>Pushes IP to be a “lowest common denominator” protocol</a:t>
            </a:r>
          </a:p>
          <a:p>
            <a:pPr lvl="1"/>
            <a:r>
              <a:rPr lang="en-US" sz="2400" dirty="0" smtClean="0"/>
              <a:t>Asks little of lower-layer networks</a:t>
            </a:r>
          </a:p>
          <a:p>
            <a:pPr lvl="1"/>
            <a:r>
              <a:rPr lang="en-US" sz="2400" dirty="0" smtClean="0"/>
              <a:t>Gives little as a higher layer service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616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(Internet Protocol)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Various fields to meet straightforward needs</a:t>
            </a:r>
          </a:p>
          <a:p>
            <a:pPr lvl="1"/>
            <a:r>
              <a:rPr lang="en-US" sz="2000" dirty="0" smtClean="0"/>
              <a:t>Version, Header (IHL) and Total length, Protocol, and Header Checksum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98683" y="2242185"/>
              <a:ext cx="2423160" cy="25146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34704" y="3040380"/>
            <a:ext cx="3645217" cy="251460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3124" y="2546985"/>
            <a:ext cx="1211580" cy="251460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024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Network layer of the Internet, uses datagrams </a:t>
            </a:r>
          </a:p>
          <a:p>
            <a:pPr lvl="1"/>
            <a:r>
              <a:rPr lang="en-US" sz="2400" dirty="0" smtClean="0"/>
              <a:t>Provides a layer of addressing above link addresses (next)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286000" y="2983230"/>
              <a:ext cx="4846320" cy="50292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4823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 fields to handle packet size differences (later)</a:t>
            </a:r>
          </a:p>
          <a:p>
            <a:pPr lvl="1"/>
            <a:r>
              <a:rPr lang="en-US" sz="2400" dirty="0" smtClean="0"/>
              <a:t>Identification, Fragment offset, Fragment control bits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98683" y="2242185"/>
              <a:ext cx="2423160" cy="25146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33600" y="2788920"/>
            <a:ext cx="4835843" cy="251460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63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Other fields to meet other needs (later, later)</a:t>
            </a:r>
          </a:p>
          <a:p>
            <a:pPr lvl="1"/>
            <a:r>
              <a:rPr lang="en-US" sz="2400" dirty="0" smtClean="0"/>
              <a:t>Differentiated Services, Time to live (TTL)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133602" y="3040380"/>
            <a:ext cx="1219198" cy="251460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27086" y="2546985"/>
            <a:ext cx="1219198" cy="251460"/>
          </a:xfrm>
          <a:prstGeom prst="rect">
            <a:avLst/>
          </a:prstGeom>
          <a:solidFill>
            <a:schemeClr val="accent3">
              <a:lumMod val="20000"/>
              <a:lumOff val="80000"/>
              <a:alpha val="30196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endCxn id="10" idx="1"/>
          </p:cNvCxnSpPr>
          <p:nvPr/>
        </p:nvCxnSpPr>
        <p:spPr>
          <a:xfrm flipV="1">
            <a:off x="1638300" y="3166110"/>
            <a:ext cx="495302" cy="3009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9588" y="3390900"/>
            <a:ext cx="136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Later, with ICMP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733549" y="2589282"/>
            <a:ext cx="1593537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9125" y="2225814"/>
            <a:ext cx="136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Later, with QOS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1241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Forwarding (§5.6.1-5.6.2)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3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routers </a:t>
            </a:r>
            <a:r>
              <a:rPr lang="en-US" sz="2800" u="sng" dirty="0" smtClean="0"/>
              <a:t>forward</a:t>
            </a:r>
            <a:r>
              <a:rPr lang="en-US" sz="2800" dirty="0" smtClean="0"/>
              <a:t> packets?</a:t>
            </a:r>
          </a:p>
          <a:p>
            <a:pPr lvl="1"/>
            <a:r>
              <a:rPr lang="en-US" sz="2400" dirty="0" smtClean="0"/>
              <a:t>We’ll look at how IP does it</a:t>
            </a:r>
          </a:p>
          <a:p>
            <a:pPr lvl="1"/>
            <a:r>
              <a:rPr lang="en-US" sz="2400" dirty="0" smtClean="0"/>
              <a:t>(We’ll cover routing later)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1228451" y="2962929"/>
            <a:ext cx="2964948" cy="1101741"/>
            <a:chOff x="1605574" y="2709646"/>
            <a:chExt cx="2234985" cy="830495"/>
          </a:xfrm>
        </p:grpSpPr>
        <p:grpSp>
          <p:nvGrpSpPr>
            <p:cNvPr id="8" name="Group 7"/>
            <p:cNvGrpSpPr/>
            <p:nvPr/>
          </p:nvGrpSpPr>
          <p:grpSpPr>
            <a:xfrm>
              <a:off x="1605574" y="3175510"/>
              <a:ext cx="2133601" cy="364631"/>
              <a:chOff x="1043781" y="3938551"/>
              <a:chExt cx="2133601" cy="364631"/>
            </a:xfrm>
          </p:grpSpPr>
          <p:pic>
            <p:nvPicPr>
              <p:cNvPr id="25" name="Picture 2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6400" y="393855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Straight Connector 25"/>
              <p:cNvCxnSpPr>
                <a:stCxn id="25" idx="3"/>
              </p:cNvCxnSpPr>
              <p:nvPr/>
            </p:nvCxnSpPr>
            <p:spPr>
              <a:xfrm>
                <a:off x="2544763" y="4120867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endCxn id="25" idx="1"/>
              </p:cNvCxnSpPr>
              <p:nvPr/>
            </p:nvCxnSpPr>
            <p:spPr>
              <a:xfrm>
                <a:off x="1043781" y="4120866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Rounded Rectangular Callout 53"/>
            <p:cNvSpPr/>
            <p:nvPr/>
          </p:nvSpPr>
          <p:spPr>
            <a:xfrm>
              <a:off x="1721596" y="2709646"/>
              <a:ext cx="914400" cy="304800"/>
            </a:xfrm>
            <a:prstGeom prst="wedgeRoundRectCallout">
              <a:avLst>
                <a:gd name="adj1" fmla="val 38214"/>
                <a:gd name="adj2" fmla="val 99593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Forward!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754709" y="2939165"/>
              <a:ext cx="838200" cy="264861"/>
            </a:xfrm>
            <a:prstGeom prst="rect">
              <a:avLst/>
            </a:prstGeom>
            <a:solidFill>
              <a:srgbClr val="FFB8F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packet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592909" y="3071596"/>
              <a:ext cx="247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1507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Switches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Don’t scale to large networks</a:t>
            </a:r>
          </a:p>
          <a:p>
            <a:pPr lvl="1"/>
            <a:r>
              <a:rPr lang="en-US" sz="2400" dirty="0" smtClean="0"/>
              <a:t>Blow up of routing table, broadcast</a:t>
            </a:r>
          </a:p>
          <a:p>
            <a:pPr lvl="1"/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988750" y="2945045"/>
            <a:ext cx="3870326" cy="922105"/>
            <a:chOff x="988750" y="3097445"/>
            <a:chExt cx="3870326" cy="922105"/>
          </a:xfrm>
        </p:grpSpPr>
        <p:grpSp>
          <p:nvGrpSpPr>
            <p:cNvPr id="7" name="Group 6"/>
            <p:cNvGrpSpPr/>
            <p:nvPr/>
          </p:nvGrpSpPr>
          <p:grpSpPr>
            <a:xfrm>
              <a:off x="988750" y="3097445"/>
              <a:ext cx="3870326" cy="922105"/>
              <a:chOff x="-241303" y="3258897"/>
              <a:chExt cx="3870326" cy="922105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>
                <a:stCxn id="12" idx="3"/>
                <a:endCxn id="16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3"/>
                <a:endCxn id="13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Connector 17"/>
              <p:cNvCxnSpPr>
                <a:stCxn id="20" idx="3"/>
                <a:endCxn id="12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8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94" y="364222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856116" y="3457406"/>
              <a:ext cx="633615" cy="209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60328" y="3457406"/>
              <a:ext cx="730385" cy="257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 flipV="1">
              <a:off x="2842275" y="3474767"/>
              <a:ext cx="1" cy="167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ular Callout 20"/>
          <p:cNvSpPr/>
          <p:nvPr/>
        </p:nvSpPr>
        <p:spPr>
          <a:xfrm>
            <a:off x="1501896" y="2495550"/>
            <a:ext cx="3750684" cy="304800"/>
          </a:xfrm>
          <a:prstGeom prst="wedgeRoundRectCallout">
            <a:avLst>
              <a:gd name="adj1" fmla="val -17591"/>
              <a:gd name="adj2" fmla="val 99593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Table for all destinations in the world!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457200" y="3943350"/>
            <a:ext cx="4675524" cy="304800"/>
          </a:xfrm>
          <a:prstGeom prst="wedgeRoundRectCallout">
            <a:avLst>
              <a:gd name="adj1" fmla="val -12906"/>
              <a:gd name="adj2" fmla="val -107907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Broadcast new destinations to the whole world!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091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want the network layer to:</a:t>
            </a:r>
          </a:p>
          <a:p>
            <a:pPr lvl="1"/>
            <a:r>
              <a:rPr lang="en-US" sz="2400" dirty="0" smtClean="0"/>
              <a:t>Scale to large networks</a:t>
            </a:r>
          </a:p>
          <a:p>
            <a:pPr lvl="2"/>
            <a:r>
              <a:rPr lang="en-US" sz="2000" dirty="0" smtClean="0"/>
              <a:t>Using addresses with hierarchy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Support diverse technologies</a:t>
            </a:r>
          </a:p>
          <a:p>
            <a:pPr lvl="2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Internetworking with IP</a:t>
            </a:r>
          </a:p>
          <a:p>
            <a:pPr lvl="1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Use link bandwidth well</a:t>
            </a:r>
          </a:p>
          <a:p>
            <a:pPr lvl="2"/>
            <a:r>
              <a:rPr lang="en-US" sz="2000" dirty="0" smtClean="0">
                <a:solidFill>
                  <a:schemeClr val="bg2">
                    <a:lumMod val="75000"/>
                  </a:schemeClr>
                </a:solidFill>
              </a:rPr>
              <a:t>Lowest-cost routing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4785465" y="3603488"/>
            <a:ext cx="228600" cy="465207"/>
          </a:xfrm>
          <a:prstGeom prst="rightBrac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88957" y="3487671"/>
            <a:ext cx="7386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</a:p>
          <a:p>
            <a:pPr algn="ctr"/>
            <a:r>
              <a:rPr lang="en-US" sz="2000" dirty="0" smtClean="0"/>
              <a:t>week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4785465" y="2804489"/>
            <a:ext cx="228600" cy="465207"/>
          </a:xfrm>
          <a:prstGeom prst="rightBrac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899765" y="2677076"/>
            <a:ext cx="917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</a:p>
          <a:p>
            <a:pPr algn="ctr"/>
            <a:r>
              <a:rPr lang="en-US" sz="2000" dirty="0" smtClean="0"/>
              <a:t>lecture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760357" y="1994729"/>
            <a:ext cx="228600" cy="465207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9766" y="1873389"/>
            <a:ext cx="917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This</a:t>
            </a:r>
          </a:p>
          <a:p>
            <a:pPr algn="ctr"/>
            <a:r>
              <a:rPr lang="en-US" sz="2000" dirty="0" smtClean="0"/>
              <a:t>lecture</a:t>
            </a:r>
          </a:p>
        </p:txBody>
      </p:sp>
    </p:spTree>
    <p:extLst>
      <p:ext uri="{BB962C8B-B14F-4D97-AF65-F5344CB8AC3E}">
        <p14:creationId xmlns:p14="http://schemas.microsoft.com/office/powerpoint/2010/main" val="423649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Addresses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IPv4 uses 32-bit addresses</a:t>
            </a:r>
          </a:p>
          <a:p>
            <a:pPr lvl="1"/>
            <a:r>
              <a:rPr lang="en-US" sz="2400" dirty="0" smtClean="0"/>
              <a:t>Later we’ll see IPv6, which uses 128-bit addresses</a:t>
            </a:r>
          </a:p>
          <a:p>
            <a:r>
              <a:rPr lang="en-US" sz="2800" dirty="0" smtClean="0"/>
              <a:t>Written in “dotted quad” notation</a:t>
            </a:r>
          </a:p>
          <a:p>
            <a:pPr lvl="1"/>
            <a:r>
              <a:rPr lang="en-US" sz="2400" dirty="0" smtClean="0"/>
              <a:t>Four 8-bit numbers separated by dots</a:t>
            </a:r>
          </a:p>
          <a:p>
            <a:pPr marL="457200" lvl="1" indent="0">
              <a:buNone/>
            </a:pPr>
            <a:endParaRPr lang="en-US" sz="24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014833" y="3023830"/>
            <a:ext cx="7051930" cy="890350"/>
            <a:chOff x="1014833" y="3023830"/>
            <a:chExt cx="7051930" cy="890350"/>
          </a:xfrm>
        </p:grpSpPr>
        <p:sp>
          <p:nvSpPr>
            <p:cNvPr id="5" name="TextBox 4"/>
            <p:cNvSpPr txBox="1"/>
            <p:nvPr/>
          </p:nvSpPr>
          <p:spPr>
            <a:xfrm>
              <a:off x="1014833" y="3452515"/>
              <a:ext cx="7051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Courier New" pitchFamily="49" charset="0"/>
                  <a:cs typeface="Courier New" pitchFamily="49" charset="0"/>
                </a:rPr>
                <a:t>aaaaaaaabbbbbbbbccccccccdddddddd</a:t>
              </a:r>
              <a:r>
                <a:rPr lang="en-US" sz="2000" b="1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sz="2400" b="1" dirty="0" smtClean="0">
                  <a:latin typeface="+mj-lt"/>
                  <a:cs typeface="Courier New" pitchFamily="49" charset="0"/>
                  <a:sym typeface="Wingdings" pitchFamily="2" charset="2"/>
                </a:rPr>
                <a:t>↔</a:t>
              </a:r>
              <a:r>
                <a:rPr lang="en-US" sz="2000" b="1" dirty="0" smtClean="0">
                  <a:latin typeface="Courier New" pitchFamily="49" charset="0"/>
                  <a:cs typeface="Courier New" pitchFamily="49" charset="0"/>
                  <a:sym typeface="Wingdings" pitchFamily="2" charset="2"/>
                </a:rPr>
                <a:t> A.B.C.D</a:t>
              </a:r>
              <a:endParaRPr lang="en-US" sz="20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Right Brace 7"/>
            <p:cNvSpPr/>
            <p:nvPr/>
          </p:nvSpPr>
          <p:spPr>
            <a:xfrm rot="16200000">
              <a:off x="1603371" y="2893710"/>
              <a:ext cx="228602" cy="1117612"/>
            </a:xfrm>
            <a:prstGeom prst="righ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0806" y="3023830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8 bits</a:t>
              </a:r>
            </a:p>
          </p:txBody>
        </p:sp>
        <p:sp>
          <p:nvSpPr>
            <p:cNvPr id="10" name="Right Brace 9"/>
            <p:cNvSpPr/>
            <p:nvPr/>
          </p:nvSpPr>
          <p:spPr>
            <a:xfrm rot="16200000">
              <a:off x="2816233" y="2893710"/>
              <a:ext cx="228602" cy="1117612"/>
            </a:xfrm>
            <a:prstGeom prst="righ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553668" y="3023830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8 bits</a:t>
              </a:r>
            </a:p>
          </p:txBody>
        </p:sp>
        <p:sp>
          <p:nvSpPr>
            <p:cNvPr id="12" name="Right Brace 11"/>
            <p:cNvSpPr/>
            <p:nvPr/>
          </p:nvSpPr>
          <p:spPr>
            <a:xfrm rot="16200000">
              <a:off x="4038602" y="2903233"/>
              <a:ext cx="228602" cy="1117612"/>
            </a:xfrm>
            <a:prstGeom prst="righ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76037" y="3033353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8 bits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 rot="16200000">
              <a:off x="5260992" y="2903231"/>
              <a:ext cx="228602" cy="1117612"/>
            </a:xfrm>
            <a:prstGeom prst="rightBrace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98427" y="3033351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8 bits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014833" y="3876080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00010010000111110000000000000001  </a:t>
            </a:r>
            <a:r>
              <a:rPr lang="en-US" sz="2400" b="1" dirty="0" smtClean="0">
                <a:latin typeface="+mj-lt"/>
                <a:cs typeface="Courier New" pitchFamily="49" charset="0"/>
                <a:sym typeface="Wingdings" pitchFamily="2" charset="2"/>
              </a:rPr>
              <a:t>↔</a:t>
            </a:r>
            <a:r>
              <a:rPr lang="en-US" sz="2000" b="1" dirty="0" smtClean="0">
                <a:latin typeface="+mj-lt"/>
                <a:cs typeface="Courier New" pitchFamily="49" charset="0"/>
                <a:sym typeface="Wingdings" pitchFamily="2" charset="2"/>
              </a:rPr>
              <a:t> </a:t>
            </a:r>
            <a:endParaRPr lang="en-US" sz="2000" b="1" dirty="0">
              <a:latin typeface="+mj-lt"/>
              <a:cs typeface="Courier New" pitchFamily="49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314578" y="3914180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527422" y="3915817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49812" y="3925342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7838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Prefixes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Addresses are allocated </a:t>
            </a:r>
            <a:r>
              <a:rPr lang="en-US" sz="2800" dirty="0" smtClean="0"/>
              <a:t>in </a:t>
            </a:r>
            <a:r>
              <a:rPr lang="en-US" sz="2800" dirty="0"/>
              <a:t>blocks called </a:t>
            </a:r>
            <a:r>
              <a:rPr lang="en-US" sz="2800" u="sng" dirty="0"/>
              <a:t>prefixes</a:t>
            </a:r>
          </a:p>
          <a:p>
            <a:pPr lvl="1"/>
            <a:r>
              <a:rPr lang="en-US" sz="2400" dirty="0" smtClean="0"/>
              <a:t>Addresses in an L-bit prefix have the same top L bits</a:t>
            </a:r>
          </a:p>
          <a:p>
            <a:pPr lvl="1"/>
            <a:r>
              <a:rPr lang="en-US" sz="2400" dirty="0" smtClean="0"/>
              <a:t>There are 2</a:t>
            </a:r>
            <a:r>
              <a:rPr lang="en-US" sz="2400" baseline="30000" dirty="0" smtClean="0"/>
              <a:t>32-L</a:t>
            </a:r>
            <a:r>
              <a:rPr lang="en-US" sz="2400" dirty="0" smtClean="0"/>
              <a:t> addresses aligned on 2</a:t>
            </a:r>
            <a:r>
              <a:rPr lang="en-US" sz="2400" baseline="30000" dirty="0" smtClean="0"/>
              <a:t>32-L</a:t>
            </a:r>
            <a:r>
              <a:rPr lang="en-US" sz="2400" dirty="0" smtClean="0"/>
              <a:t> boundary</a:t>
            </a:r>
          </a:p>
          <a:p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9124" b="9190"/>
          <a:stretch/>
        </p:blipFill>
        <p:spPr bwMode="auto">
          <a:xfrm>
            <a:off x="1343023" y="2628900"/>
            <a:ext cx="5976627" cy="177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2914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Prefixes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Written in “address/length” notation</a:t>
            </a:r>
          </a:p>
          <a:p>
            <a:pPr lvl="1"/>
            <a:r>
              <a:rPr lang="en-US" sz="2400" dirty="0" smtClean="0"/>
              <a:t>Address is lowest address in the prefix, length is prefix bits</a:t>
            </a:r>
          </a:p>
          <a:p>
            <a:pPr lvl="1"/>
            <a:r>
              <a:rPr lang="en-US" sz="2400" dirty="0" smtClean="0"/>
              <a:t>E.g., 128.13.0.0/16 is 128.13.0.0 to 128.13.255.255</a:t>
            </a:r>
          </a:p>
          <a:p>
            <a:pPr lvl="1"/>
            <a:r>
              <a:rPr lang="en-US" sz="2400" dirty="0" smtClean="0"/>
              <a:t>So a /24 (“slash 24”) is 256 addresses, and a /32 is one address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7623" y="3219450"/>
            <a:ext cx="5820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000100100001111100000000xxxxxxxx </a:t>
            </a:r>
            <a:r>
              <a:rPr lang="en-US" sz="2400" b="1" dirty="0" smtClean="0">
                <a:latin typeface="+mj-lt"/>
                <a:cs typeface="Courier New" pitchFamily="49" charset="0"/>
                <a:sym typeface="Wingdings" pitchFamily="2" charset="2"/>
              </a:rPr>
              <a:t>↔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2548" y="4019548"/>
            <a:ext cx="2743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  <a:cs typeface="Courier New" pitchFamily="49" charset="0"/>
                <a:sym typeface="Wingdings" pitchFamily="2" charset="2"/>
              </a:rPr>
              <a:t>↔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 128.13.0.0/16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2105028" y="3285530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17872" y="3287167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40262" y="3296692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105028" y="4038005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17872" y="4039642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540262" y="4049167"/>
            <a:ext cx="0" cy="423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62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Classful</a:t>
            </a:r>
            <a:r>
              <a:rPr lang="en-US" dirty="0" smtClean="0"/>
              <a:t> IP Addressing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Originally, IP addresses came in fixed size blocks with the class/size encoded in the high-order bits</a:t>
            </a:r>
          </a:p>
          <a:p>
            <a:pPr lvl="1"/>
            <a:r>
              <a:rPr lang="en-US" sz="2400" dirty="0" smtClean="0"/>
              <a:t>They still do, but the classes are now ignored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726027" y="2483658"/>
            <a:ext cx="7760748" cy="2108803"/>
            <a:chOff x="1002252" y="2560256"/>
            <a:chExt cx="7760748" cy="2108803"/>
          </a:xfrm>
        </p:grpSpPr>
        <p:grpSp>
          <p:nvGrpSpPr>
            <p:cNvPr id="30" name="Group 29"/>
            <p:cNvGrpSpPr/>
            <p:nvPr/>
          </p:nvGrpSpPr>
          <p:grpSpPr>
            <a:xfrm>
              <a:off x="1002252" y="2560256"/>
              <a:ext cx="5579522" cy="1745043"/>
              <a:chOff x="1002252" y="2836481"/>
              <a:chExt cx="5579522" cy="174504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108858" y="3267075"/>
                <a:ext cx="1415772" cy="3238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108857" y="3699985"/>
                <a:ext cx="2577317" cy="3238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108857" y="4152900"/>
                <a:ext cx="3701268" cy="3238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108858" y="3104196"/>
                <a:ext cx="1415772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Courier New" pitchFamily="49" charset="0"/>
                    <a:cs typeface="Courier New" pitchFamily="49" charset="0"/>
                  </a:rPr>
                  <a:t>1</a:t>
                </a:r>
                <a:r>
                  <a:rPr lang="en-US" sz="2000" b="1" dirty="0" smtClean="0">
                    <a:latin typeface="Courier New" pitchFamily="49" charset="0"/>
                    <a:cs typeface="Courier New" pitchFamily="49" charset="0"/>
                  </a:rPr>
                  <a:t>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Courier New" pitchFamily="49" charset="0"/>
                    <a:cs typeface="Courier New" pitchFamily="49" charset="0"/>
                  </a:rPr>
                  <a:t>10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b="1" dirty="0" smtClean="0">
                    <a:latin typeface="Courier New" pitchFamily="49" charset="0"/>
                    <a:cs typeface="Courier New" pitchFamily="49" charset="0"/>
                  </a:rPr>
                  <a:t>110     </a:t>
                </a:r>
                <a:endParaRPr lang="en-US" sz="2000" b="1" dirty="0">
                  <a:latin typeface="+mj-lt"/>
                  <a:cs typeface="Courier New" pitchFamily="49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524629" y="3267075"/>
                <a:ext cx="3352296" cy="323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686174" y="3699985"/>
                <a:ext cx="2190751" cy="323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810126" y="4157185"/>
                <a:ext cx="1066800" cy="32385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524629" y="3085146"/>
                <a:ext cx="0" cy="50577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1108857" y="3113721"/>
                <a:ext cx="0" cy="13630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880882" y="3118006"/>
                <a:ext cx="0" cy="13630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814083" y="3118006"/>
                <a:ext cx="0" cy="13630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690132" y="3122291"/>
                <a:ext cx="0" cy="882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24"/>
              <p:cNvSpPr txBox="1"/>
              <p:nvPr/>
            </p:nvSpPr>
            <p:spPr>
              <a:xfrm>
                <a:off x="1002252" y="2836481"/>
                <a:ext cx="21321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0</a:t>
                </a:r>
                <a:endParaRPr lang="en-US" sz="2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359086" y="2836481"/>
                <a:ext cx="6620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16</a:t>
                </a:r>
                <a:endParaRPr lang="en-US" sz="2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96046" y="2836481"/>
                <a:ext cx="8360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24</a:t>
                </a:r>
                <a:endParaRPr lang="en-US" sz="2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620007" y="2836481"/>
                <a:ext cx="9617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32 bits</a:t>
                </a:r>
                <a:endParaRPr lang="en-US" sz="2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193583" y="2836481"/>
                <a:ext cx="6620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/>
                  <a:t>8</a:t>
                </a:r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6148515" y="2906020"/>
              <a:ext cx="261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Class A, 2</a:t>
              </a:r>
              <a:r>
                <a:rPr lang="en-US" sz="2800" baseline="30000" dirty="0" smtClean="0"/>
                <a:t>24</a:t>
              </a:r>
              <a:r>
                <a:rPr lang="en-US" sz="2000" dirty="0" smtClean="0"/>
                <a:t> addresses</a:t>
              </a:r>
              <a:endParaRPr lang="en-US" sz="20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148515" y="3323240"/>
              <a:ext cx="261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Class B, 2</a:t>
              </a:r>
              <a:r>
                <a:rPr lang="en-US" sz="2800" baseline="30000" dirty="0" smtClean="0"/>
                <a:t>16</a:t>
              </a:r>
              <a:r>
                <a:rPr lang="en-US" sz="2000" dirty="0" smtClean="0"/>
                <a:t> addresses</a:t>
              </a:r>
              <a:endParaRPr lang="en-US" sz="2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148514" y="3791785"/>
              <a:ext cx="26144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Class C, 2</a:t>
              </a:r>
              <a:r>
                <a:rPr lang="en-US" sz="2800" baseline="30000" dirty="0"/>
                <a:t>8</a:t>
              </a:r>
              <a:r>
                <a:rPr lang="en-US" sz="2000" dirty="0" smtClean="0"/>
                <a:t>   addresses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573808" y="4154880"/>
              <a:ext cx="0" cy="2065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615311" y="4324349"/>
              <a:ext cx="1916999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Network portion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5332709" y="4154880"/>
              <a:ext cx="0" cy="2065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584591" y="4324349"/>
              <a:ext cx="1496243" cy="34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Host portion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96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All addresses on one network belong to the same prefix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Node uses a table that lists the next hop for prefixes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3310029" y="3729201"/>
            <a:ext cx="3051828" cy="830299"/>
            <a:chOff x="797598" y="3581951"/>
            <a:chExt cx="3051828" cy="830299"/>
          </a:xfrm>
        </p:grpSpPr>
        <p:grpSp>
          <p:nvGrpSpPr>
            <p:cNvPr id="7" name="Group 6"/>
            <p:cNvGrpSpPr/>
            <p:nvPr/>
          </p:nvGrpSpPr>
          <p:grpSpPr>
            <a:xfrm>
              <a:off x="797598" y="3630514"/>
              <a:ext cx="3051828" cy="727098"/>
              <a:chOff x="988750" y="3097445"/>
              <a:chExt cx="3870326" cy="92210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988750" y="3097445"/>
                <a:ext cx="3870326" cy="922105"/>
                <a:chOff x="-241303" y="3258897"/>
                <a:chExt cx="3870326" cy="922105"/>
              </a:xfrm>
            </p:grpSpPr>
            <p:pic>
              <p:nvPicPr>
                <p:cNvPr id="13" name="Picture 12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78" y="3258897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4" name="Picture 13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0497" y="3803681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5" name="Straight Connector 14"/>
                <p:cNvCxnSpPr>
                  <a:stCxn id="13" idx="3"/>
                  <a:endCxn id="17" idx="1"/>
                </p:cNvCxnSpPr>
                <p:nvPr/>
              </p:nvCxnSpPr>
              <p:spPr>
                <a:xfrm>
                  <a:off x="2128041" y="3441213"/>
                  <a:ext cx="63261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>
                  <a:stCxn id="9" idx="3"/>
                  <a:endCxn id="14" idx="1"/>
                </p:cNvCxnSpPr>
                <p:nvPr/>
              </p:nvCxnSpPr>
              <p:spPr>
                <a:xfrm>
                  <a:off x="2046404" y="3985996"/>
                  <a:ext cx="684093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7" name="Picture 16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0660" y="325889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17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1303" y="3816371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9" name="Straight Connector 18"/>
                <p:cNvCxnSpPr>
                  <a:stCxn id="21" idx="3"/>
                  <a:endCxn id="13" idx="1"/>
                </p:cNvCxnSpPr>
                <p:nvPr/>
              </p:nvCxnSpPr>
              <p:spPr>
                <a:xfrm flipV="1">
                  <a:off x="627060" y="3441213"/>
                  <a:ext cx="632618" cy="126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>
                  <a:stCxn id="18" idx="3"/>
                  <a:endCxn id="9" idx="1"/>
                </p:cNvCxnSpPr>
                <p:nvPr/>
              </p:nvCxnSpPr>
              <p:spPr>
                <a:xfrm flipV="1">
                  <a:off x="627060" y="3985996"/>
                  <a:ext cx="550981" cy="126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1" name="Picture 20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1303" y="327158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9" name="Picture 8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094" y="364222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0" name="Straight Connector 9"/>
              <p:cNvCxnSpPr/>
              <p:nvPr/>
            </p:nvCxnSpPr>
            <p:spPr>
              <a:xfrm flipV="1">
                <a:off x="1856116" y="3457406"/>
                <a:ext cx="633615" cy="209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flipV="1">
                <a:off x="3260328" y="3457406"/>
                <a:ext cx="730385" cy="2573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9" idx="0"/>
              </p:cNvCxnSpPr>
              <p:nvPr/>
            </p:nvCxnSpPr>
            <p:spPr>
              <a:xfrm flipH="1" flipV="1">
                <a:off x="2842275" y="3474767"/>
                <a:ext cx="1" cy="1674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3366321" y="3586631"/>
              <a:ext cx="281487" cy="332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/>
                <a:t>D</a:t>
              </a:r>
              <a:endParaRPr lang="en-US" sz="24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131219" y="4042649"/>
              <a:ext cx="255839" cy="332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/>
                <a:t>C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04824" y="4079851"/>
              <a:ext cx="259045" cy="332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04824" y="3581951"/>
              <a:ext cx="270267" cy="33239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dirty="0" smtClean="0"/>
                <a:t>A</a:t>
              </a:r>
              <a:endParaRPr lang="en-US" sz="2400" dirty="0"/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2309634" y="2654500"/>
            <a:ext cx="2847974" cy="890560"/>
          </a:xfrm>
          <a:prstGeom prst="wedgeRoundRectCallout">
            <a:avLst>
              <a:gd name="adj1" fmla="val 36402"/>
              <a:gd name="adj2" fmla="val 76023"/>
              <a:gd name="adj3" fmla="val 16667"/>
            </a:avLst>
          </a:prstGeom>
          <a:solidFill>
            <a:srgbClr val="FFEFF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077867"/>
              </p:ext>
            </p:extLst>
          </p:nvPr>
        </p:nvGraphicFramePr>
        <p:xfrm>
          <a:off x="2042934" y="2493734"/>
          <a:ext cx="3114674" cy="1051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177"/>
                <a:gridCol w="1271497"/>
              </a:tblGrid>
              <a:tr h="338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Prefix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Next Hop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192.24.0.0/19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</a:tr>
              <a:tr h="37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192.24.12.0/22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F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918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Matching Prefix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Prefixes in the table might overlap!</a:t>
            </a:r>
          </a:p>
          <a:p>
            <a:pPr lvl="1"/>
            <a:r>
              <a:rPr lang="en-US" sz="2400" dirty="0" smtClean="0"/>
              <a:t>Combines hierarchy with flexibility</a:t>
            </a:r>
          </a:p>
          <a:p>
            <a:pPr lvl="4"/>
            <a:endParaRPr lang="en-US" sz="1600" dirty="0" smtClean="0"/>
          </a:p>
          <a:p>
            <a:r>
              <a:rPr lang="en-US" sz="2800" u="sng" dirty="0" smtClean="0"/>
              <a:t>Longest matching prefix</a:t>
            </a:r>
            <a:r>
              <a:rPr lang="en-US" sz="2800" dirty="0" smtClean="0"/>
              <a:t> forwarding rule:</a:t>
            </a:r>
          </a:p>
          <a:p>
            <a:pPr lvl="1"/>
            <a:r>
              <a:rPr lang="en-US" sz="2400" dirty="0" smtClean="0"/>
              <a:t>For each packet, find the longest prefix that contains the destination address, i.e., the most specific entry</a:t>
            </a:r>
          </a:p>
          <a:p>
            <a:pPr lvl="1"/>
            <a:r>
              <a:rPr lang="en-US" sz="2400" dirty="0" smtClean="0"/>
              <a:t>Forward the packet to the next hop router for that prefix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9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Longest Matching Prefix (2)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18725"/>
              </p:ext>
            </p:extLst>
          </p:nvPr>
        </p:nvGraphicFramePr>
        <p:xfrm>
          <a:off x="904875" y="1752600"/>
          <a:ext cx="3114674" cy="1057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3177"/>
                <a:gridCol w="1271497"/>
              </a:tblGrid>
              <a:tr h="3452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Prefix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Next Hop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192.24.0.0/19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192.24.12.0/22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346097" y="1361301"/>
            <a:ext cx="2758884" cy="2973348"/>
            <a:chOff x="5172076" y="1370826"/>
            <a:chExt cx="2758884" cy="2973348"/>
          </a:xfrm>
        </p:grpSpPr>
        <p:sp>
          <p:nvSpPr>
            <p:cNvPr id="7" name="Rectangle 6"/>
            <p:cNvSpPr/>
            <p:nvPr/>
          </p:nvSpPr>
          <p:spPr>
            <a:xfrm>
              <a:off x="5172076" y="1647825"/>
              <a:ext cx="1619250" cy="23812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264648" y="4048125"/>
              <a:ext cx="11769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192.24.0.0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46285" y="1370826"/>
              <a:ext cx="152798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dirty="0" smtClean="0"/>
                <a:t>192.24.63.255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27464" y="1868695"/>
              <a:ext cx="50847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dirty="0" smtClean="0"/>
                <a:t>/19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172076" y="2486025"/>
              <a:ext cx="2619374" cy="600075"/>
            </a:xfrm>
            <a:prstGeom prst="rect">
              <a:avLst/>
            </a:prstGeom>
            <a:solidFill>
              <a:srgbClr val="FFDDF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90401" y="2624435"/>
              <a:ext cx="508473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rtlCol="0">
              <a:spAutoFit/>
            </a:bodyPr>
            <a:lstStyle/>
            <a:p>
              <a:r>
                <a:rPr lang="en-US" dirty="0" smtClean="0"/>
                <a:t>/22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46097" y="2947600"/>
              <a:ext cx="110927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192.24.12.0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40849" y="2347525"/>
              <a:ext cx="13433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192.24.15.255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351310" y="3412867"/>
              <a:ext cx="0" cy="5429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790711" y="3974842"/>
              <a:ext cx="1140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IP address</a:t>
              </a:r>
              <a:endParaRPr lang="en-US" dirty="0"/>
            </a:p>
          </p:txBody>
        </p:sp>
      </p:grpSp>
      <p:cxnSp>
        <p:nvCxnSpPr>
          <p:cNvPr id="20" name="Straight Arrow Connector 19"/>
          <p:cNvCxnSpPr/>
          <p:nvPr/>
        </p:nvCxnSpPr>
        <p:spPr>
          <a:xfrm flipV="1">
            <a:off x="4019549" y="1638301"/>
            <a:ext cx="1326548" cy="1142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019549" y="2776537"/>
            <a:ext cx="1326548" cy="1243013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1050" y="3259305"/>
            <a:ext cx="2287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192.24.6.0      </a:t>
            </a:r>
            <a:r>
              <a:rPr lang="en-US" sz="2400" dirty="0" smtClean="0">
                <a:sym typeface="Wingdings" pitchFamily="2" charset="2"/>
              </a:rPr>
              <a:t> </a:t>
            </a:r>
          </a:p>
          <a:p>
            <a:r>
              <a:rPr lang="en-US" sz="2400" dirty="0" smtClean="0">
                <a:sym typeface="Wingdings" pitchFamily="2" charset="2"/>
              </a:rPr>
              <a:t>192.24.16.32  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7239000" y="2020752"/>
            <a:ext cx="179658" cy="455747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239000" y="1360557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More </a:t>
            </a:r>
          </a:p>
          <a:p>
            <a:pPr algn="ctr"/>
            <a:r>
              <a:rPr lang="en-US" sz="2000" dirty="0" smtClean="0"/>
              <a:t>specific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4829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Host/Router Distinction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the Internet:</a:t>
            </a:r>
          </a:p>
          <a:p>
            <a:pPr lvl="1"/>
            <a:r>
              <a:rPr lang="en-US" sz="2400" dirty="0" smtClean="0"/>
              <a:t>Routers do the routing</a:t>
            </a:r>
          </a:p>
          <a:p>
            <a:pPr lvl="1"/>
            <a:r>
              <a:rPr lang="en-US" sz="2400" dirty="0" smtClean="0"/>
              <a:t>Hosts send remote traffic to the nearest router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280292" y="2797074"/>
            <a:ext cx="6231281" cy="1630557"/>
            <a:chOff x="1280292" y="2597049"/>
            <a:chExt cx="6231281" cy="1630557"/>
          </a:xfrm>
        </p:grpSpPr>
        <p:cxnSp>
          <p:nvCxnSpPr>
            <p:cNvPr id="6" name="Straight Connector 5"/>
            <p:cNvCxnSpPr>
              <a:stCxn id="8" idx="3"/>
              <a:endCxn id="9" idx="1"/>
            </p:cNvCxnSpPr>
            <p:nvPr/>
          </p:nvCxnSpPr>
          <p:spPr>
            <a:xfrm flipV="1">
              <a:off x="3494854" y="3849719"/>
              <a:ext cx="1291300" cy="72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9" idx="3"/>
            </p:cNvCxnSpPr>
            <p:nvPr/>
          </p:nvCxnSpPr>
          <p:spPr>
            <a:xfrm flipV="1">
              <a:off x="5714841" y="3842465"/>
              <a:ext cx="1082357" cy="7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454" y="3486243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6154" y="358063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ular Callout 12"/>
            <p:cNvSpPr/>
            <p:nvPr/>
          </p:nvSpPr>
          <p:spPr>
            <a:xfrm>
              <a:off x="5250497" y="2597502"/>
              <a:ext cx="2261076" cy="698129"/>
            </a:xfrm>
            <a:prstGeom prst="wedgeRoundRectCallout">
              <a:avLst>
                <a:gd name="adj1" fmla="val -37466"/>
                <a:gd name="adj2" fmla="val 9413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It’s my job to know which way to go …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ular Callout 13"/>
            <p:cNvSpPr/>
            <p:nvPr/>
          </p:nvSpPr>
          <p:spPr>
            <a:xfrm>
              <a:off x="1280292" y="2597049"/>
              <a:ext cx="2373656" cy="753415"/>
            </a:xfrm>
            <a:prstGeom prst="wedgeRoundRectCallout">
              <a:avLst>
                <a:gd name="adj1" fmla="val 21761"/>
                <a:gd name="adj2" fmla="val 793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Not for my network? Send it to the router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72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Forwarding Table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 using longest matching prefix</a:t>
            </a:r>
          </a:p>
          <a:p>
            <a:pPr lvl="1"/>
            <a:r>
              <a:rPr lang="en-US" sz="2400" dirty="0" smtClean="0"/>
              <a:t>0.0.0.0/0 is a default route that catches all IP addresses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9012103"/>
              </p:ext>
            </p:extLst>
          </p:nvPr>
        </p:nvGraphicFramePr>
        <p:xfrm>
          <a:off x="933450" y="2581275"/>
          <a:ext cx="3886199" cy="103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054"/>
                <a:gridCol w="1997145"/>
              </a:tblGrid>
              <a:tr h="3262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Prefix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Next Hop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9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My network prefix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Send to that 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35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0.0.0.0/0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Send to my router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45720" marR="45720" marT="18288" marB="18288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362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Switches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Don’t work across more than one link layer technology</a:t>
            </a:r>
          </a:p>
          <a:p>
            <a:pPr lvl="1"/>
            <a:r>
              <a:rPr lang="en-US" sz="2400" dirty="0" smtClean="0"/>
              <a:t>Hosts on Ethernet + 3G + 802.11  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93527" y="3380532"/>
            <a:ext cx="3001963" cy="715218"/>
            <a:chOff x="988750" y="3097445"/>
            <a:chExt cx="3870326" cy="922105"/>
          </a:xfrm>
        </p:grpSpPr>
        <p:grpSp>
          <p:nvGrpSpPr>
            <p:cNvPr id="7" name="Group 6"/>
            <p:cNvGrpSpPr/>
            <p:nvPr/>
          </p:nvGrpSpPr>
          <p:grpSpPr>
            <a:xfrm>
              <a:off x="988750" y="3097445"/>
              <a:ext cx="3870326" cy="922105"/>
              <a:chOff x="-241303" y="3258897"/>
              <a:chExt cx="3870326" cy="922105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>
                <a:stCxn id="12" idx="3"/>
                <a:endCxn id="16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3"/>
                <a:endCxn id="13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Connector 17"/>
              <p:cNvCxnSpPr>
                <a:stCxn id="20" idx="3"/>
                <a:endCxn id="12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8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94" y="364222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856116" y="3457406"/>
              <a:ext cx="633615" cy="209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60328" y="3457406"/>
              <a:ext cx="730385" cy="257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 flipV="1">
              <a:off x="2842275" y="3474767"/>
              <a:ext cx="1" cy="167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573410" y="2800350"/>
            <a:ext cx="2457522" cy="1565241"/>
            <a:chOff x="2376763" y="2545744"/>
            <a:chExt cx="3119884" cy="1987114"/>
          </a:xfrm>
        </p:grpSpPr>
        <p:pic>
          <p:nvPicPr>
            <p:cNvPr id="22" name="Picture 2" descr="http://pixabay.com/static/uploads/photo/2012/04/01/12/40/computer-23240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63" y="3513123"/>
              <a:ext cx="952815" cy="1019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883" y="2859971"/>
              <a:ext cx="739740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ounded Rectangular Callout 27"/>
            <p:cNvSpPr/>
            <p:nvPr/>
          </p:nvSpPr>
          <p:spPr>
            <a:xfrm>
              <a:off x="3293347" y="2545744"/>
              <a:ext cx="2203300" cy="381000"/>
            </a:xfrm>
            <a:prstGeom prst="wedgeRoundRectCallout">
              <a:avLst>
                <a:gd name="adj1" fmla="val -55622"/>
                <a:gd name="adj2" fmla="val 116348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Can we play too?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Rounded Rectangular Callout 28"/>
          <p:cNvSpPr/>
          <p:nvPr/>
        </p:nvSpPr>
        <p:spPr>
          <a:xfrm>
            <a:off x="3454146" y="2805038"/>
            <a:ext cx="965454" cy="300112"/>
          </a:xfrm>
          <a:prstGeom prst="wedgeRoundRectCallout">
            <a:avLst>
              <a:gd name="adj1" fmla="val -29827"/>
              <a:gd name="adj2" fmla="val 144912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Go away!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706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 of Longest Matching Prefix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provide default behavior,       with less specifics</a:t>
            </a:r>
          </a:p>
          <a:p>
            <a:pPr lvl="1"/>
            <a:r>
              <a:rPr lang="en-US" dirty="0" smtClean="0"/>
              <a:t>To send traffic going outside an organization to a border router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Can special case behavior, with   more specifics</a:t>
            </a:r>
          </a:p>
          <a:p>
            <a:pPr lvl="1"/>
            <a:r>
              <a:rPr lang="en-US" dirty="0" smtClean="0"/>
              <a:t>For performance, economics,   security,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98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Performance of Longest Matching Prefix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Uses hierarchy for a compact table</a:t>
            </a:r>
          </a:p>
          <a:p>
            <a:pPr lvl="1"/>
            <a:r>
              <a:rPr lang="en-US" sz="2400" dirty="0" smtClean="0"/>
              <a:t>Relies on use of large prefixes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Lookup more complex than table</a:t>
            </a:r>
          </a:p>
          <a:p>
            <a:pPr lvl="1"/>
            <a:r>
              <a:rPr lang="en-US" sz="2400" dirty="0" smtClean="0"/>
              <a:t>Used to be a concern for fast routers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 an issue in practice these days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4061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Forwarding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It’s not all about </a:t>
            </a:r>
            <a:r>
              <a:rPr lang="en-US" sz="2800" dirty="0" smtClean="0"/>
              <a:t>addresses …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7200" y="1860153"/>
            <a:ext cx="5158581" cy="2590800"/>
            <a:chOff x="2133599" y="1733550"/>
            <a:chExt cx="5158581" cy="25908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3805" y="3624183"/>
            <a:ext cx="4846320" cy="502920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3805" y="2348864"/>
            <a:ext cx="4846320" cy="775335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47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Aspects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Decrement TTL value</a:t>
            </a:r>
          </a:p>
          <a:p>
            <a:pPr lvl="1"/>
            <a:r>
              <a:rPr lang="en-US" dirty="0" smtClean="0"/>
              <a:t>Protects against loops</a:t>
            </a:r>
          </a:p>
          <a:p>
            <a:r>
              <a:rPr lang="en-US" dirty="0" smtClean="0"/>
              <a:t>Checks header checksum</a:t>
            </a:r>
          </a:p>
          <a:p>
            <a:pPr lvl="1"/>
            <a:r>
              <a:rPr lang="en-US" dirty="0" smtClean="0"/>
              <a:t>To add reliability</a:t>
            </a:r>
          </a:p>
          <a:p>
            <a:r>
              <a:rPr lang="en-US" dirty="0" smtClean="0"/>
              <a:t>Fragment large packets</a:t>
            </a:r>
          </a:p>
          <a:p>
            <a:pPr lvl="1"/>
            <a:r>
              <a:rPr lang="en-US" dirty="0" smtClean="0"/>
              <a:t>Split to fit it on next link</a:t>
            </a:r>
          </a:p>
          <a:p>
            <a:r>
              <a:rPr lang="en-US" dirty="0" smtClean="0"/>
              <a:t>Send congestion signals</a:t>
            </a:r>
          </a:p>
          <a:p>
            <a:pPr lvl="1"/>
            <a:r>
              <a:rPr lang="en-US" dirty="0" smtClean="0"/>
              <a:t>Warns hosts of congestion</a:t>
            </a:r>
          </a:p>
          <a:p>
            <a:r>
              <a:rPr lang="en-US" dirty="0" smtClean="0"/>
              <a:t>Generates error messages</a:t>
            </a:r>
          </a:p>
          <a:p>
            <a:pPr lvl="1"/>
            <a:r>
              <a:rPr lang="en-US" dirty="0" smtClean="0"/>
              <a:t>To help mange network</a:t>
            </a:r>
          </a:p>
          <a:p>
            <a:r>
              <a:rPr lang="en-US" dirty="0" smtClean="0"/>
              <a:t>Handle various options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4067175" y="2431361"/>
            <a:ext cx="228600" cy="1807264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216799" y="2981050"/>
            <a:ext cx="998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Coming</a:t>
            </a:r>
          </a:p>
          <a:p>
            <a:pPr algn="ctr"/>
            <a:r>
              <a:rPr lang="en-US" sz="2000" dirty="0" smtClean="0"/>
              <a:t>later</a:t>
            </a:r>
          </a:p>
        </p:txBody>
      </p:sp>
    </p:spTree>
    <p:extLst>
      <p:ext uri="{BB962C8B-B14F-4D97-AF65-F5344CB8AC3E}">
        <p14:creationId xmlns:p14="http://schemas.microsoft.com/office/powerpoint/2010/main" val="1390266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Helping IP with ARP, DHCP (§5.6.4)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16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Filling in the gaps we need to make for IP forwarding work in practice</a:t>
            </a:r>
          </a:p>
          <a:p>
            <a:pPr lvl="1"/>
            <a:r>
              <a:rPr lang="en-US" sz="2400" dirty="0" smtClean="0"/>
              <a:t>Getting IP addresses (DHCP) </a:t>
            </a:r>
            <a:r>
              <a:rPr lang="en-US" sz="2400" b="1" dirty="0" smtClean="0">
                <a:solidFill>
                  <a:schemeClr val="accent5"/>
                </a:solidFill>
              </a:rPr>
              <a:t>»</a:t>
            </a:r>
          </a:p>
          <a:p>
            <a:pPr lvl="1"/>
            <a:r>
              <a:rPr lang="en-US" sz="2400" dirty="0" smtClean="0"/>
              <a:t>Mapping IP to link addresses (ARP) </a:t>
            </a:r>
            <a:r>
              <a:rPr lang="en-US" sz="2400" b="1" dirty="0">
                <a:solidFill>
                  <a:schemeClr val="accent5"/>
                </a:solidFill>
              </a:rPr>
              <a:t>»</a:t>
            </a:r>
            <a:endParaRPr lang="en-US" sz="2800" dirty="0" smtClean="0"/>
          </a:p>
        </p:txBody>
      </p:sp>
      <p:grpSp>
        <p:nvGrpSpPr>
          <p:cNvPr id="56" name="Group 55"/>
          <p:cNvGrpSpPr/>
          <p:nvPr/>
        </p:nvGrpSpPr>
        <p:grpSpPr>
          <a:xfrm>
            <a:off x="642179" y="3071813"/>
            <a:ext cx="4649717" cy="1325890"/>
            <a:chOff x="1918466" y="2844566"/>
            <a:chExt cx="4649717" cy="1325890"/>
          </a:xfrm>
        </p:grpSpPr>
        <p:cxnSp>
          <p:nvCxnSpPr>
            <p:cNvPr id="57" name="Straight Connector 56"/>
            <p:cNvCxnSpPr>
              <a:endCxn id="60" idx="1"/>
            </p:cNvCxnSpPr>
            <p:nvPr/>
          </p:nvCxnSpPr>
          <p:spPr>
            <a:xfrm>
              <a:off x="3494854" y="3849719"/>
              <a:ext cx="757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0" idx="3"/>
            </p:cNvCxnSpPr>
            <p:nvPr/>
          </p:nvCxnSpPr>
          <p:spPr>
            <a:xfrm flipV="1">
              <a:off x="5181441" y="3842465"/>
              <a:ext cx="1082357" cy="7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Picture 58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454" y="3429093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754" y="3580638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Rounded Rectangular Callout 60"/>
            <p:cNvSpPr/>
            <p:nvPr/>
          </p:nvSpPr>
          <p:spPr>
            <a:xfrm>
              <a:off x="4669472" y="2844566"/>
              <a:ext cx="1898711" cy="660500"/>
            </a:xfrm>
            <a:prstGeom prst="wedgeRoundRectCallout">
              <a:avLst>
                <a:gd name="adj1" fmla="val -37466"/>
                <a:gd name="adj2" fmla="val 9413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What link layer address do I use?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63" name="Rounded Rectangular Callout 62"/>
            <p:cNvSpPr/>
            <p:nvPr/>
          </p:nvSpPr>
          <p:spPr>
            <a:xfrm>
              <a:off x="1918466" y="2898941"/>
              <a:ext cx="1735481" cy="403898"/>
            </a:xfrm>
            <a:prstGeom prst="wedgeRoundRectCallout">
              <a:avLst>
                <a:gd name="adj1" fmla="val 21761"/>
                <a:gd name="adj2" fmla="val 793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What’s my IP?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20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IP Addresses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Problem:</a:t>
            </a:r>
          </a:p>
          <a:p>
            <a:pPr lvl="1"/>
            <a:r>
              <a:rPr lang="en-US" sz="2400" dirty="0" smtClean="0"/>
              <a:t>A node wakes up for the first time …</a:t>
            </a:r>
          </a:p>
          <a:p>
            <a:pPr lvl="1"/>
            <a:r>
              <a:rPr lang="en-US" sz="2400" dirty="0" smtClean="0"/>
              <a:t>What is its IP address? What’s the IP address of its router? Etc.</a:t>
            </a:r>
          </a:p>
          <a:p>
            <a:pPr lvl="1"/>
            <a:r>
              <a:rPr lang="en-US" sz="2400" dirty="0" smtClean="0"/>
              <a:t>At least Ethernet address is on NIC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609541" y="3388639"/>
            <a:ext cx="2649969" cy="1240511"/>
            <a:chOff x="1399991" y="3245236"/>
            <a:chExt cx="2649969" cy="124051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292060" y="4165010"/>
              <a:ext cx="757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7660" y="3744384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ular Callout 7"/>
            <p:cNvSpPr/>
            <p:nvPr/>
          </p:nvSpPr>
          <p:spPr>
            <a:xfrm>
              <a:off x="1399991" y="3245236"/>
              <a:ext cx="1955338" cy="403898"/>
            </a:xfrm>
            <a:prstGeom prst="wedgeRoundRectCallout">
              <a:avLst>
                <a:gd name="adj1" fmla="val 21761"/>
                <a:gd name="adj2" fmla="val 11945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Hey, where am I?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2022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IP Addresses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Manual configuration (old days)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2400" dirty="0" smtClean="0"/>
              <a:t>Can’t be factory set, depends on use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en-US" sz="2800" dirty="0" smtClean="0"/>
              <a:t>A protocol for automatically configuring addresses (DHCP)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Shifts burden from users to IT folk</a:t>
            </a:r>
          </a:p>
          <a:p>
            <a:pPr lvl="2">
              <a:lnSpc>
                <a:spcPct val="90000"/>
              </a:lnSpc>
            </a:pPr>
            <a:endParaRPr lang="en-US" sz="2000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923925" y="3300317"/>
            <a:ext cx="3971925" cy="1192636"/>
            <a:chOff x="1918466" y="2898941"/>
            <a:chExt cx="4234621" cy="1271515"/>
          </a:xfrm>
        </p:grpSpPr>
        <p:cxnSp>
          <p:nvCxnSpPr>
            <p:cNvPr id="15" name="Straight Connector 14"/>
            <p:cNvCxnSpPr>
              <a:endCxn id="18" idx="1"/>
            </p:cNvCxnSpPr>
            <p:nvPr/>
          </p:nvCxnSpPr>
          <p:spPr>
            <a:xfrm>
              <a:off x="3494854" y="3859244"/>
              <a:ext cx="7579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8" idx="3"/>
            </p:cNvCxnSpPr>
            <p:nvPr/>
          </p:nvCxnSpPr>
          <p:spPr>
            <a:xfrm flipV="1">
              <a:off x="5181441" y="3851990"/>
              <a:ext cx="666846" cy="7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454" y="3429093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754" y="3590163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ounded Rectangular Callout 18"/>
            <p:cNvSpPr/>
            <p:nvPr/>
          </p:nvSpPr>
          <p:spPr>
            <a:xfrm>
              <a:off x="4669472" y="2996115"/>
              <a:ext cx="1483615" cy="404176"/>
            </a:xfrm>
            <a:prstGeom prst="wedgeRoundRectCallout">
              <a:avLst>
                <a:gd name="adj1" fmla="val -34898"/>
                <a:gd name="adj2" fmla="val 112989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Use A.B.C.D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>
            <a:xfrm>
              <a:off x="1918466" y="2898941"/>
              <a:ext cx="1735481" cy="403898"/>
            </a:xfrm>
            <a:prstGeom prst="wedgeRoundRectCallout">
              <a:avLst>
                <a:gd name="adj1" fmla="val 21761"/>
                <a:gd name="adj2" fmla="val 793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What’s my IP?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4219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DHCP (Dynamic Host Configuration Protocol), from 1993, widely used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It leases IP address to nodes</a:t>
            </a:r>
            <a:endParaRPr lang="en-US" sz="2800" dirty="0"/>
          </a:p>
          <a:p>
            <a:r>
              <a:rPr lang="en-US" sz="2800" dirty="0" smtClean="0"/>
              <a:t>Provides other parameters too</a:t>
            </a:r>
          </a:p>
          <a:p>
            <a:pPr lvl="1"/>
            <a:r>
              <a:rPr lang="en-US" sz="2400" dirty="0" smtClean="0"/>
              <a:t>Network prefix</a:t>
            </a:r>
          </a:p>
          <a:p>
            <a:pPr lvl="1"/>
            <a:r>
              <a:rPr lang="en-US" sz="2400" dirty="0" smtClean="0"/>
              <a:t>Address of local router</a:t>
            </a:r>
          </a:p>
          <a:p>
            <a:pPr lvl="1"/>
            <a:r>
              <a:rPr lang="en-US" sz="2400" dirty="0" smtClean="0"/>
              <a:t>DNS server, time server, etc.</a:t>
            </a:r>
          </a:p>
          <a:p>
            <a:pPr marL="457200" lvl="1" indent="0">
              <a:buNone/>
            </a:pPr>
            <a:r>
              <a:rPr lang="en-US" sz="2400" dirty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8152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Protocol Stack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DHCP is a client-server application</a:t>
            </a:r>
          </a:p>
          <a:p>
            <a:pPr lvl="1"/>
            <a:r>
              <a:rPr lang="en-US" sz="2400" dirty="0" smtClean="0"/>
              <a:t>Uses UDP ports 67, 68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77566" y="2318558"/>
            <a:ext cx="1833786" cy="1836768"/>
            <a:chOff x="1981200" y="2038350"/>
            <a:chExt cx="1466850" cy="1558985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1981200" y="3197225"/>
              <a:ext cx="1447800" cy="200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0250" y="3397280"/>
              <a:ext cx="1447800" cy="200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81200" y="2038350"/>
              <a:ext cx="1447800" cy="1539876"/>
              <a:chOff x="2857500" y="2343150"/>
              <a:chExt cx="1447800" cy="1539876"/>
            </a:xfrm>
            <a:grpFill/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857500" y="3502026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857500" y="3121025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2857500" y="2740025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857500" y="2362200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139762" y="3502026"/>
                <a:ext cx="875107" cy="3395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390149" y="3127375"/>
                <a:ext cx="381836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IP</a:t>
                </a:r>
                <a:endParaRPr lang="en-US" sz="2000" dirty="0"/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/>
            </p:nvSpPr>
            <p:spPr bwMode="auto">
              <a:xfrm>
                <a:off x="3237629" y="2740025"/>
                <a:ext cx="639919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UDP</a:t>
                </a:r>
                <a:endParaRPr lang="en-US" sz="2000" dirty="0"/>
              </a:p>
            </p:txBody>
          </p: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171905" y="2343150"/>
                <a:ext cx="771365" cy="40011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DHCP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2212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Shortcomings of Switches 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599" y="1276350"/>
            <a:ext cx="5715000" cy="3352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Don’t give much traffic control</a:t>
            </a:r>
          </a:p>
          <a:p>
            <a:pPr lvl="1"/>
            <a:r>
              <a:rPr lang="en-US" sz="2400" dirty="0" smtClean="0"/>
              <a:t>Want to plan routes / bandwidth</a:t>
            </a:r>
          </a:p>
          <a:p>
            <a:pPr lvl="1"/>
            <a:endParaRPr lang="en-US" sz="24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988750" y="2571750"/>
            <a:ext cx="3870326" cy="1379305"/>
            <a:chOff x="988750" y="2945045"/>
            <a:chExt cx="3870326" cy="1379305"/>
          </a:xfrm>
        </p:grpSpPr>
        <p:grpSp>
          <p:nvGrpSpPr>
            <p:cNvPr id="6" name="Group 5"/>
            <p:cNvGrpSpPr/>
            <p:nvPr/>
          </p:nvGrpSpPr>
          <p:grpSpPr>
            <a:xfrm>
              <a:off x="988750" y="2945045"/>
              <a:ext cx="3870326" cy="922105"/>
              <a:chOff x="988750" y="3097445"/>
              <a:chExt cx="3870326" cy="92210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988750" y="3097445"/>
                <a:ext cx="3870326" cy="922105"/>
                <a:chOff x="-241303" y="3258897"/>
                <a:chExt cx="3870326" cy="922105"/>
              </a:xfrm>
            </p:grpSpPr>
            <p:pic>
              <p:nvPicPr>
                <p:cNvPr id="12" name="Picture 11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9678" y="3258897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3" name="Picture 12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0497" y="3803681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4" name="Straight Connector 13"/>
                <p:cNvCxnSpPr>
                  <a:stCxn id="12" idx="3"/>
                  <a:endCxn id="16" idx="1"/>
                </p:cNvCxnSpPr>
                <p:nvPr/>
              </p:nvCxnSpPr>
              <p:spPr>
                <a:xfrm>
                  <a:off x="2128041" y="3441213"/>
                  <a:ext cx="632619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>
                  <a:stCxn id="8" idx="3"/>
                  <a:endCxn id="13" idx="1"/>
                </p:cNvCxnSpPr>
                <p:nvPr/>
              </p:nvCxnSpPr>
              <p:spPr>
                <a:xfrm>
                  <a:off x="2046404" y="3985996"/>
                  <a:ext cx="684093" cy="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6" name="Picture 15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60660" y="325889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16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1303" y="3816371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8" name="Straight Connector 17"/>
                <p:cNvCxnSpPr>
                  <a:stCxn id="20" idx="3"/>
                  <a:endCxn id="12" idx="1"/>
                </p:cNvCxnSpPr>
                <p:nvPr/>
              </p:nvCxnSpPr>
              <p:spPr>
                <a:xfrm flipV="1">
                  <a:off x="627060" y="3441213"/>
                  <a:ext cx="632618" cy="126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>
                  <a:stCxn id="17" idx="3"/>
                  <a:endCxn id="8" idx="1"/>
                </p:cNvCxnSpPr>
                <p:nvPr/>
              </p:nvCxnSpPr>
              <p:spPr>
                <a:xfrm flipV="1">
                  <a:off x="627060" y="3985996"/>
                  <a:ext cx="550981" cy="1269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20" name="Picture 19"/>
                <p:cNvPicPr>
                  <a:picLocks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41303" y="3271588"/>
                  <a:ext cx="868363" cy="364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" name="Picture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8094" y="364222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Connector 8"/>
              <p:cNvCxnSpPr/>
              <p:nvPr/>
            </p:nvCxnSpPr>
            <p:spPr>
              <a:xfrm flipV="1">
                <a:off x="1856116" y="3457406"/>
                <a:ext cx="633615" cy="2098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3260328" y="3457406"/>
                <a:ext cx="730385" cy="25734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>
                <a:stCxn id="8" idx="0"/>
              </p:cNvCxnSpPr>
              <p:nvPr/>
            </p:nvCxnSpPr>
            <p:spPr>
              <a:xfrm flipH="1" flipV="1">
                <a:off x="2842275" y="3474767"/>
                <a:ext cx="1" cy="1674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ounded Rectangular Callout 20"/>
            <p:cNvSpPr/>
            <p:nvPr/>
          </p:nvSpPr>
          <p:spPr>
            <a:xfrm>
              <a:off x="2349620" y="4019550"/>
              <a:ext cx="1460379" cy="304800"/>
            </a:xfrm>
            <a:prstGeom prst="wedgeRoundRectCallout">
              <a:avLst>
                <a:gd name="adj1" fmla="val -20200"/>
                <a:gd name="adj2" fmla="val -119157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That was lame.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962274" y="3054700"/>
              <a:ext cx="1304925" cy="660050"/>
            </a:xfrm>
            <a:custGeom>
              <a:avLst/>
              <a:gdLst>
                <a:gd name="connsiteX0" fmla="*/ 0 w 1152586"/>
                <a:gd name="connsiteY0" fmla="*/ 7332 h 569307"/>
                <a:gd name="connsiteX1" fmla="*/ 676275 w 1152586"/>
                <a:gd name="connsiteY1" fmla="*/ 7332 h 569307"/>
                <a:gd name="connsiteX2" fmla="*/ 1152525 w 1152586"/>
                <a:gd name="connsiteY2" fmla="*/ 83532 h 569307"/>
                <a:gd name="connsiteX3" fmla="*/ 704850 w 1152586"/>
                <a:gd name="connsiteY3" fmla="*/ 359757 h 569307"/>
                <a:gd name="connsiteX4" fmla="*/ 76200 w 1152586"/>
                <a:gd name="connsiteY4" fmla="*/ 569307 h 56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2586" h="569307">
                  <a:moveTo>
                    <a:pt x="0" y="7332"/>
                  </a:moveTo>
                  <a:cubicBezTo>
                    <a:pt x="242094" y="982"/>
                    <a:pt x="484188" y="-5368"/>
                    <a:pt x="676275" y="7332"/>
                  </a:cubicBezTo>
                  <a:cubicBezTo>
                    <a:pt x="868362" y="20032"/>
                    <a:pt x="1147763" y="24795"/>
                    <a:pt x="1152525" y="83532"/>
                  </a:cubicBezTo>
                  <a:cubicBezTo>
                    <a:pt x="1157288" y="142270"/>
                    <a:pt x="884238" y="278795"/>
                    <a:pt x="704850" y="359757"/>
                  </a:cubicBezTo>
                  <a:cubicBezTo>
                    <a:pt x="525463" y="440720"/>
                    <a:pt x="300831" y="505013"/>
                    <a:pt x="76200" y="569307"/>
                  </a:cubicBezTo>
                </a:path>
              </a:pathLst>
            </a:cu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7300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Addressing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Bootstrap issue:</a:t>
            </a:r>
          </a:p>
          <a:p>
            <a:pPr lvl="1"/>
            <a:r>
              <a:rPr lang="en-US" dirty="0" smtClean="0"/>
              <a:t>How does node send a message to DHCP server before it is configured?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Answer:</a:t>
            </a:r>
          </a:p>
          <a:p>
            <a:pPr lvl="1"/>
            <a:r>
              <a:rPr lang="en-US" dirty="0" smtClean="0"/>
              <a:t>Node sends </a:t>
            </a:r>
            <a:r>
              <a:rPr lang="en-US" u="sng" dirty="0" smtClean="0"/>
              <a:t>broadcast</a:t>
            </a:r>
            <a:r>
              <a:rPr lang="en-US" dirty="0" smtClean="0"/>
              <a:t> messages that delivered to all nodes on the network</a:t>
            </a:r>
          </a:p>
          <a:p>
            <a:pPr lvl="1"/>
            <a:r>
              <a:rPr lang="en-US" u="sng" dirty="0" smtClean="0"/>
              <a:t>Broadcast address </a:t>
            </a:r>
            <a:r>
              <a:rPr lang="en-US" dirty="0" smtClean="0"/>
              <a:t>is all 1s</a:t>
            </a:r>
          </a:p>
          <a:p>
            <a:pPr lvl="1"/>
            <a:r>
              <a:rPr lang="en-US" dirty="0" smtClean="0"/>
              <a:t>IP (32 bit): 255.255.255.255</a:t>
            </a:r>
          </a:p>
          <a:p>
            <a:pPr lvl="1"/>
            <a:r>
              <a:rPr lang="en-US" dirty="0" smtClean="0"/>
              <a:t>Ethernet (48 bit): </a:t>
            </a:r>
            <a:r>
              <a:rPr lang="en-US" dirty="0" err="1" smtClean="0"/>
              <a:t>ff:ff:ff:ff:ff:ff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272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Messages</a:t>
            </a:r>
            <a:endParaRPr lang="en-US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189672"/>
            <a:ext cx="634602" cy="4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44" y="1287480"/>
            <a:ext cx="715963" cy="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68" y="1218694"/>
            <a:ext cx="88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3204" y="1237744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37704" y="1639424"/>
            <a:ext cx="2411622" cy="2773802"/>
            <a:chOff x="1600200" y="1767522"/>
            <a:chExt cx="2057740" cy="271858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00200" y="1817491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940" y="1767522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654342" y="1462776"/>
            <a:ext cx="17370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68" y="1360102"/>
            <a:ext cx="534400" cy="2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Brace 30"/>
          <p:cNvSpPr/>
          <p:nvPr/>
        </p:nvSpPr>
        <p:spPr>
          <a:xfrm rot="5400000" flipV="1">
            <a:off x="2469434" y="253260"/>
            <a:ext cx="193511" cy="3017828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114903" y="1754203"/>
            <a:ext cx="1045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One link</a:t>
            </a:r>
          </a:p>
        </p:txBody>
      </p:sp>
    </p:spTree>
    <p:extLst>
      <p:ext uri="{BB962C8B-B14F-4D97-AF65-F5344CB8AC3E}">
        <p14:creationId xmlns:p14="http://schemas.microsoft.com/office/powerpoint/2010/main" val="25743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 Messages (2)</a:t>
            </a:r>
            <a:endParaRPr lang="en-US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189672"/>
            <a:ext cx="634602" cy="4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44" y="1287480"/>
            <a:ext cx="715963" cy="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68" y="1218694"/>
            <a:ext cx="88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Client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13204" y="1237744"/>
            <a:ext cx="8545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Server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309762" y="1639424"/>
            <a:ext cx="2439564" cy="2773802"/>
            <a:chOff x="1576358" y="1757552"/>
            <a:chExt cx="2081582" cy="2366774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1600200" y="2034222"/>
              <a:ext cx="2057740" cy="289878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2031181" y="1781932"/>
              <a:ext cx="11957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cap="small" dirty="0" smtClean="0"/>
                <a:t>discover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1600200" y="1757552"/>
              <a:ext cx="2057740" cy="2366774"/>
              <a:chOff x="1600200" y="1767522"/>
              <a:chExt cx="2057740" cy="2718583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1600200" y="1817491"/>
                <a:ext cx="0" cy="26686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3657940" y="1767522"/>
                <a:ext cx="0" cy="26686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Arrow Connector 20"/>
            <p:cNvCxnSpPr/>
            <p:nvPr/>
          </p:nvCxnSpPr>
          <p:spPr>
            <a:xfrm>
              <a:off x="1600200" y="3101829"/>
              <a:ext cx="2057740" cy="289878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2075041" y="2849540"/>
              <a:ext cx="1108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cap="small" dirty="0" smtClean="0"/>
                <a:t>request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1600199" y="2582905"/>
              <a:ext cx="2057740" cy="289878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2214534" y="2332055"/>
              <a:ext cx="8290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cap="small" dirty="0" smtClean="0"/>
                <a:t>offer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1576358" y="3701145"/>
              <a:ext cx="2057740" cy="289878"/>
            </a:xfrm>
            <a:prstGeom prst="straightConnector1">
              <a:avLst/>
            </a:prstGeom>
            <a:ln w="28575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312617" y="3434041"/>
              <a:ext cx="5852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cap="small" dirty="0" err="1" smtClean="0"/>
                <a:t>ack</a:t>
              </a:r>
              <a:endParaRPr lang="en-US" sz="2400" cap="small" dirty="0" smtClean="0"/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 flipH="1">
            <a:off x="3244225" y="2053793"/>
            <a:ext cx="695158" cy="11943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02807" y="1899905"/>
            <a:ext cx="10328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Broadcast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69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Messages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renew an existing lease, an abbreviated sequence is used:</a:t>
            </a:r>
          </a:p>
          <a:p>
            <a:pPr lvl="1"/>
            <a:r>
              <a:rPr lang="en-US" sz="2400" cap="small" dirty="0"/>
              <a:t>r</a:t>
            </a:r>
            <a:r>
              <a:rPr lang="en-US" sz="2400" cap="small" dirty="0" smtClean="0"/>
              <a:t>equest</a:t>
            </a:r>
            <a:r>
              <a:rPr lang="en-US" sz="2400" dirty="0" smtClean="0"/>
              <a:t>, followed by </a:t>
            </a:r>
            <a:r>
              <a:rPr lang="en-US" sz="2400" cap="small" dirty="0" err="1" smtClean="0"/>
              <a:t>ack</a:t>
            </a:r>
            <a:endParaRPr lang="en-US" sz="2400" cap="small" dirty="0" smtClean="0"/>
          </a:p>
          <a:p>
            <a:pPr lvl="4"/>
            <a:endParaRPr lang="en-US" sz="1600" cap="small" dirty="0" smtClean="0"/>
          </a:p>
          <a:p>
            <a:r>
              <a:rPr lang="en-US" sz="2800" dirty="0" smtClean="0"/>
              <a:t>Protocol also supports replicated servers for reliability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7960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Sending an IP Packet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Problem: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node needs Link layer addresses to send a frame over the local link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 does it get the destination link address from a destination IP address?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465054" y="3115131"/>
            <a:ext cx="3318291" cy="1240511"/>
            <a:chOff x="2349084" y="3388639"/>
            <a:chExt cx="3318291" cy="1240511"/>
          </a:xfrm>
        </p:grpSpPr>
        <p:grpSp>
          <p:nvGrpSpPr>
            <p:cNvPr id="9" name="Group 8"/>
            <p:cNvGrpSpPr/>
            <p:nvPr/>
          </p:nvGrpSpPr>
          <p:grpSpPr>
            <a:xfrm>
              <a:off x="2349084" y="3388639"/>
              <a:ext cx="1910426" cy="1240511"/>
              <a:chOff x="2139534" y="3245236"/>
              <a:chExt cx="1910426" cy="1240511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292060" y="4165010"/>
                <a:ext cx="7579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" name="Picture 6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7660" y="3744384"/>
                <a:ext cx="914400" cy="74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ounded Rectangular Callout 7"/>
              <p:cNvSpPr/>
              <p:nvPr/>
            </p:nvSpPr>
            <p:spPr>
              <a:xfrm>
                <a:off x="2139534" y="3245236"/>
                <a:ext cx="977669" cy="403898"/>
              </a:xfrm>
              <a:prstGeom prst="wedgeRoundRectCallout">
                <a:avLst>
                  <a:gd name="adj1" fmla="val 21761"/>
                  <a:gd name="adj2" fmla="val 119456"/>
                  <a:gd name="adj3" fmla="val 16667"/>
                </a:avLst>
              </a:prstGeom>
              <a:solidFill>
                <a:srgbClr val="FFB8F2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Uh oh …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9510" y="4034654"/>
              <a:ext cx="871076" cy="504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ounded Rectangular Callout 10"/>
            <p:cNvSpPr/>
            <p:nvPr/>
          </p:nvSpPr>
          <p:spPr>
            <a:xfrm>
              <a:off x="3878510" y="3403909"/>
              <a:ext cx="1788865" cy="379103"/>
            </a:xfrm>
            <a:prstGeom prst="wedgeRoundRectCallout">
              <a:avLst>
                <a:gd name="adj1" fmla="val -7743"/>
                <a:gd name="adj2" fmla="val 123039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My IP is 1.2.3.4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30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ARP (Address Resolution Protocol)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Node uses to map a local IP address to its Link layer addresses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28622" y="2199518"/>
            <a:ext cx="5172077" cy="1843621"/>
            <a:chOff x="1314448" y="2371914"/>
            <a:chExt cx="5848352" cy="2373433"/>
          </a:xfrm>
        </p:grpSpPr>
        <p:sp>
          <p:nvSpPr>
            <p:cNvPr id="6" name="Rectangle 5"/>
            <p:cNvSpPr/>
            <p:nvPr/>
          </p:nvSpPr>
          <p:spPr>
            <a:xfrm>
              <a:off x="1314450" y="3200400"/>
              <a:ext cx="1123950" cy="590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Source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Ethernet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38400" y="3200400"/>
              <a:ext cx="1123950" cy="5905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 err="1" smtClean="0">
                  <a:solidFill>
                    <a:schemeClr val="tx1"/>
                  </a:solidFill>
                </a:rPr>
                <a:t>Dest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Ethernet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62350" y="3200400"/>
              <a:ext cx="1123950" cy="590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Source IP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86300" y="3200400"/>
              <a:ext cx="1123950" cy="590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 err="1" smtClean="0">
                  <a:solidFill>
                    <a:schemeClr val="tx1"/>
                  </a:solidFill>
                </a:rPr>
                <a:t>Dest</a:t>
              </a:r>
              <a:r>
                <a:rPr lang="en-US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IP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10250" y="3200400"/>
              <a:ext cx="1352550" cy="5905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Payload …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 rot="16200000">
              <a:off x="2295936" y="1856962"/>
              <a:ext cx="284926" cy="2247902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44114" y="2371914"/>
              <a:ext cx="11690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Link layer</a:t>
              </a:r>
            </a:p>
          </p:txBody>
        </p:sp>
        <p:cxnSp>
          <p:nvCxnSpPr>
            <p:cNvPr id="15" name="Straight Arrow Connector 14"/>
            <p:cNvCxnSpPr>
              <a:endCxn id="8" idx="2"/>
            </p:cNvCxnSpPr>
            <p:nvPr/>
          </p:nvCxnSpPr>
          <p:spPr>
            <a:xfrm flipV="1">
              <a:off x="4124325" y="3790949"/>
              <a:ext cx="0" cy="265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688213" y="3984594"/>
              <a:ext cx="872225" cy="760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From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DHCP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76425" y="3790949"/>
              <a:ext cx="0" cy="2658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464384" y="3984596"/>
              <a:ext cx="824082" cy="7607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From</a:t>
              </a:r>
            </a:p>
            <a:p>
              <a:pPr algn="ctr">
                <a:lnSpc>
                  <a:spcPct val="80000"/>
                </a:lnSpc>
              </a:pPr>
              <a:r>
                <a:rPr lang="en-US" sz="2000" dirty="0" smtClean="0"/>
                <a:t>NIC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 flipH="1" flipV="1">
            <a:off x="1909950" y="3347431"/>
            <a:ext cx="123705" cy="74482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50518" y="4092250"/>
            <a:ext cx="102342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From ARP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52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ARP Protocol Stack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ARP sits right on top of link layer</a:t>
            </a:r>
          </a:p>
          <a:p>
            <a:pPr lvl="1"/>
            <a:r>
              <a:rPr lang="en-US" sz="2400" dirty="0" smtClean="0"/>
              <a:t>No servers, just asks node with target IP to identify itself</a:t>
            </a:r>
          </a:p>
          <a:p>
            <a:pPr lvl="1"/>
            <a:r>
              <a:rPr lang="en-US" sz="2400" dirty="0" smtClean="0"/>
              <a:t> Uses broadcast to reach all nodes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78037" y="3239280"/>
            <a:ext cx="1833786" cy="920290"/>
            <a:chOff x="1981200" y="2816225"/>
            <a:chExt cx="1466850" cy="781110"/>
          </a:xfrm>
          <a:noFill/>
        </p:grpSpPr>
        <p:sp>
          <p:nvSpPr>
            <p:cNvPr id="7" name="Rectangle 6"/>
            <p:cNvSpPr/>
            <p:nvPr/>
          </p:nvSpPr>
          <p:spPr>
            <a:xfrm>
              <a:off x="1981200" y="3197225"/>
              <a:ext cx="1447800" cy="200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0250" y="3397280"/>
              <a:ext cx="1447800" cy="2000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81200" y="2816225"/>
              <a:ext cx="1447800" cy="762001"/>
              <a:chOff x="2857500" y="3121025"/>
              <a:chExt cx="1447800" cy="762001"/>
            </a:xfrm>
            <a:grpFill/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2857500" y="3502026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857500" y="3121025"/>
                <a:ext cx="1447800" cy="38100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/>
            </p:nvSpPr>
            <p:spPr bwMode="auto">
              <a:xfrm>
                <a:off x="3139762" y="3502026"/>
                <a:ext cx="875107" cy="33959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Ethernet</a:t>
                </a:r>
                <a:endParaRPr lang="en-US" sz="2000" dirty="0"/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/>
            </p:nvSpPr>
            <p:spPr bwMode="auto">
              <a:xfrm>
                <a:off x="3338596" y="3127375"/>
                <a:ext cx="484946" cy="3396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/>
                  <a:t>ARP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5904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Messages</a:t>
            </a:r>
            <a:endParaRPr lang="en-US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189672"/>
            <a:ext cx="634602" cy="4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44" y="1287480"/>
            <a:ext cx="715963" cy="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68" y="1218694"/>
            <a:ext cx="88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25067" y="1237744"/>
            <a:ext cx="83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Target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37704" y="1639424"/>
            <a:ext cx="2411622" cy="2773802"/>
            <a:chOff x="1600200" y="1767522"/>
            <a:chExt cx="2057740" cy="271858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00200" y="1817491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940" y="1767522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654342" y="1462776"/>
            <a:ext cx="17370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68" y="1360102"/>
            <a:ext cx="534400" cy="22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Brace 30"/>
          <p:cNvSpPr/>
          <p:nvPr/>
        </p:nvSpPr>
        <p:spPr>
          <a:xfrm rot="5400000" flipV="1">
            <a:off x="2469434" y="253260"/>
            <a:ext cx="193511" cy="3017828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86049" y="1754203"/>
            <a:ext cx="110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One link </a:t>
            </a:r>
          </a:p>
        </p:txBody>
      </p:sp>
    </p:spTree>
    <p:extLst>
      <p:ext uri="{BB962C8B-B14F-4D97-AF65-F5344CB8AC3E}">
        <p14:creationId xmlns:p14="http://schemas.microsoft.com/office/powerpoint/2010/main" val="213450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Messages (2)</a:t>
            </a:r>
            <a:endParaRPr lang="en-US" dirty="0"/>
          </a:p>
        </p:txBody>
      </p:sp>
      <p:pic>
        <p:nvPicPr>
          <p:cNvPr id="8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6" y="1189672"/>
            <a:ext cx="634602" cy="45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44" y="1287480"/>
            <a:ext cx="715963" cy="3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9168" y="1218694"/>
            <a:ext cx="883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Node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4125067" y="1237744"/>
            <a:ext cx="830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Target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1337704" y="1639424"/>
            <a:ext cx="2411622" cy="2773802"/>
            <a:chOff x="1600200" y="1767522"/>
            <a:chExt cx="2057740" cy="2718583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600200" y="1817491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657940" y="1767522"/>
              <a:ext cx="0" cy="26686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/>
          <p:cNvCxnSpPr/>
          <p:nvPr/>
        </p:nvCxnSpPr>
        <p:spPr>
          <a:xfrm>
            <a:off x="1337704" y="2154175"/>
            <a:ext cx="2411622" cy="33973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972653" y="1905676"/>
            <a:ext cx="1141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small" dirty="0" smtClean="0"/>
              <a:t>Request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244225" y="2234768"/>
            <a:ext cx="695158" cy="119434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002807" y="2080880"/>
            <a:ext cx="103284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Broadcast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515187" y="2414966"/>
            <a:ext cx="205665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Who has IP 1.2.3.4?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360687" y="3305991"/>
            <a:ext cx="2411622" cy="339730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182037" y="3031051"/>
            <a:ext cx="768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cap="small" dirty="0" smtClean="0"/>
              <a:t>reply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7565" y="3579046"/>
            <a:ext cx="183787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000" dirty="0" smtClean="0"/>
              <a:t>I do at 1:2:3:4:5:6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042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 Protocols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Help nodes find each other</a:t>
            </a:r>
          </a:p>
          <a:p>
            <a:pPr lvl="1"/>
            <a:r>
              <a:rPr lang="en-US" dirty="0" smtClean="0"/>
              <a:t>There are more of them!</a:t>
            </a:r>
          </a:p>
          <a:p>
            <a:pPr lvl="2"/>
            <a:r>
              <a:rPr lang="en-US" dirty="0" smtClean="0"/>
              <a:t>E.g., </a:t>
            </a:r>
            <a:r>
              <a:rPr lang="en-US" dirty="0" err="1" smtClean="0"/>
              <a:t>zeroconf</a:t>
            </a:r>
            <a:r>
              <a:rPr lang="en-US" dirty="0" smtClean="0"/>
              <a:t>, Bonjour</a:t>
            </a:r>
          </a:p>
          <a:p>
            <a:pPr lvl="4"/>
            <a:endParaRPr lang="en-US" sz="1000" dirty="0" smtClean="0"/>
          </a:p>
          <a:p>
            <a:r>
              <a:rPr lang="en-US" dirty="0" smtClean="0"/>
              <a:t>Often involve broadcast</a:t>
            </a:r>
          </a:p>
          <a:p>
            <a:pPr lvl="1"/>
            <a:r>
              <a:rPr lang="en-US" dirty="0" smtClean="0"/>
              <a:t>Since nodes aren’t introduced</a:t>
            </a:r>
          </a:p>
          <a:p>
            <a:pPr lvl="1"/>
            <a:r>
              <a:rPr lang="en-US" dirty="0" smtClean="0"/>
              <a:t>Very handy glue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32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Layer Approach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Scaling:</a:t>
            </a:r>
          </a:p>
          <a:p>
            <a:pPr lvl="1"/>
            <a:r>
              <a:rPr lang="en-US" dirty="0" smtClean="0"/>
              <a:t>Hierarchy, in the form of prefixes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Heterogeneity:</a:t>
            </a:r>
          </a:p>
          <a:p>
            <a:pPr lvl="1"/>
            <a:r>
              <a:rPr lang="en-US" dirty="0" smtClean="0"/>
              <a:t>IP for internetworking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Bandwidth Control:</a:t>
            </a:r>
          </a:p>
          <a:p>
            <a:pPr lvl="1"/>
            <a:r>
              <a:rPr lang="en-US" dirty="0" smtClean="0"/>
              <a:t>Lowest-cost routing</a:t>
            </a:r>
          </a:p>
          <a:p>
            <a:pPr lvl="1"/>
            <a:r>
              <a:rPr lang="en-US" dirty="0" smtClean="0"/>
              <a:t>Later QOS (Quality of Service)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2617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Fragmentation(§5.5.5)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4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304167" y="3614380"/>
            <a:ext cx="2200275" cy="293271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Big packet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do we connect networks with different maximum packet sizes?</a:t>
            </a:r>
          </a:p>
          <a:p>
            <a:pPr lvl="1"/>
            <a:r>
              <a:rPr lang="en-US" sz="2400" dirty="0" smtClean="0"/>
              <a:t>Need to split up packets, or discover the largest size to use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46967" y="3089603"/>
            <a:ext cx="4435819" cy="1308100"/>
            <a:chOff x="2123254" y="2862356"/>
            <a:chExt cx="4435819" cy="1308100"/>
          </a:xfrm>
        </p:grpSpPr>
        <p:cxnSp>
          <p:nvCxnSpPr>
            <p:cNvPr id="12" name="Straight Connector 11"/>
            <p:cNvCxnSpPr>
              <a:endCxn id="17" idx="1"/>
            </p:cNvCxnSpPr>
            <p:nvPr/>
          </p:nvCxnSpPr>
          <p:spPr>
            <a:xfrm>
              <a:off x="3494854" y="3840460"/>
              <a:ext cx="132473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</p:cNvCxnSpPr>
            <p:nvPr/>
          </p:nvCxnSpPr>
          <p:spPr>
            <a:xfrm>
              <a:off x="5748274" y="3840460"/>
              <a:ext cx="4619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9587" y="3571379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ular Callout 19"/>
            <p:cNvSpPr/>
            <p:nvPr/>
          </p:nvSpPr>
          <p:spPr>
            <a:xfrm>
              <a:off x="5194207" y="2862356"/>
              <a:ext cx="1364866" cy="458273"/>
            </a:xfrm>
            <a:prstGeom prst="wedgeRoundRectCallout">
              <a:avLst>
                <a:gd name="adj1" fmla="val -37466"/>
                <a:gd name="adj2" fmla="val 12115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It’s too big!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454" y="3429093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ounded Rectangular Callout 20"/>
            <p:cNvSpPr/>
            <p:nvPr/>
          </p:nvSpPr>
          <p:spPr>
            <a:xfrm>
              <a:off x="2123254" y="2862356"/>
              <a:ext cx="1073493" cy="403898"/>
            </a:xfrm>
            <a:prstGeom prst="wedgeRoundRectCallout">
              <a:avLst>
                <a:gd name="adj1" fmla="val 27085"/>
                <a:gd name="adj2" fmla="val 121814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Take that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0" name="Straight Arrow Connector 9"/>
          <p:cNvCxnSpPr>
            <a:stCxn id="22" idx="3"/>
          </p:cNvCxnSpPr>
          <p:nvPr/>
        </p:nvCxnSpPr>
        <p:spPr>
          <a:xfrm>
            <a:off x="3504442" y="3761016"/>
            <a:ext cx="22935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75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Size Problem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Different networks have different maximum packet sizes</a:t>
            </a:r>
          </a:p>
          <a:p>
            <a:pPr lvl="1"/>
            <a:r>
              <a:rPr lang="en-US" sz="2400" dirty="0" smtClean="0"/>
              <a:t>Or MTU (</a:t>
            </a:r>
            <a:r>
              <a:rPr lang="en-US" sz="2400" u="sng" dirty="0" smtClean="0"/>
              <a:t>Maximum Transmission Unit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E.g., Ethernet 1.5K, </a:t>
            </a:r>
            <a:r>
              <a:rPr lang="en-US" sz="2400" dirty="0" err="1" smtClean="0"/>
              <a:t>WiFi</a:t>
            </a:r>
            <a:r>
              <a:rPr lang="en-US" sz="2400" dirty="0" smtClean="0"/>
              <a:t> 2.3K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Prefer large packets for efficiency</a:t>
            </a:r>
          </a:p>
          <a:p>
            <a:pPr lvl="1"/>
            <a:r>
              <a:rPr lang="en-US" sz="2400" dirty="0" smtClean="0"/>
              <a:t>But what size is too large?</a:t>
            </a:r>
          </a:p>
          <a:p>
            <a:pPr lvl="1"/>
            <a:r>
              <a:rPr lang="en-US" sz="2400" dirty="0" smtClean="0"/>
              <a:t>Difficult because node does not know complete network path</a:t>
            </a:r>
          </a:p>
          <a:p>
            <a:pPr lvl="4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56482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Packet Size Solutions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Fragmentation (now)</a:t>
            </a:r>
          </a:p>
          <a:p>
            <a:pPr lvl="1"/>
            <a:r>
              <a:rPr lang="en-US" sz="2400" dirty="0" smtClean="0"/>
              <a:t>Split up large packets in the network  if they are too big to send</a:t>
            </a:r>
          </a:p>
          <a:p>
            <a:pPr lvl="1"/>
            <a:r>
              <a:rPr lang="en-US" sz="2400" dirty="0" smtClean="0"/>
              <a:t>Classic method, dated</a:t>
            </a:r>
          </a:p>
          <a:p>
            <a:pPr lvl="5"/>
            <a:endParaRPr lang="en-US" sz="1800" dirty="0" smtClean="0"/>
          </a:p>
          <a:p>
            <a:r>
              <a:rPr lang="en-US" sz="2800" dirty="0" smtClean="0"/>
              <a:t>Discovery (next)</a:t>
            </a:r>
          </a:p>
          <a:p>
            <a:pPr lvl="1"/>
            <a:r>
              <a:rPr lang="en-US" sz="2400" dirty="0" smtClean="0"/>
              <a:t>Find the largest packet that fits on the network path and use it</a:t>
            </a:r>
          </a:p>
          <a:p>
            <a:pPr lvl="1"/>
            <a:r>
              <a:rPr lang="en-US" sz="2400" dirty="0" smtClean="0"/>
              <a:t>IP uses today instead of fragmentation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6212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</a:t>
            </a:r>
            <a:endParaRPr lang="en-US" dirty="0"/>
          </a:p>
        </p:txBody>
      </p:sp>
      <p:sp>
        <p:nvSpPr>
          <p:cNvPr id="41" name="Content Placeholder 4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Routers fragment packets that are too large to forward</a:t>
            </a:r>
          </a:p>
          <a:p>
            <a:r>
              <a:rPr lang="en-US" sz="2800" dirty="0" smtClean="0"/>
              <a:t>Receiving host reassembles to reduce load on routers 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74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28271" y="2341265"/>
            <a:ext cx="7887458" cy="1786280"/>
            <a:chOff x="758861" y="2343150"/>
            <a:chExt cx="7887458" cy="1786280"/>
          </a:xfrm>
        </p:grpSpPr>
        <p:cxnSp>
          <p:nvCxnSpPr>
            <p:cNvPr id="7" name="Straight Connector 6"/>
            <p:cNvCxnSpPr>
              <a:endCxn id="9" idx="1"/>
            </p:cNvCxnSpPr>
            <p:nvPr/>
          </p:nvCxnSpPr>
          <p:spPr>
            <a:xfrm>
              <a:off x="1569244" y="3234405"/>
              <a:ext cx="54530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9" idx="3"/>
            </p:cNvCxnSpPr>
            <p:nvPr/>
          </p:nvCxnSpPr>
          <p:spPr>
            <a:xfrm>
              <a:off x="3043237" y="3234405"/>
              <a:ext cx="46196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4550" y="2965324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ular Callout 9"/>
            <p:cNvSpPr/>
            <p:nvPr/>
          </p:nvSpPr>
          <p:spPr>
            <a:xfrm>
              <a:off x="2435576" y="2343150"/>
              <a:ext cx="1364866" cy="368368"/>
            </a:xfrm>
            <a:prstGeom prst="wedgeRoundRectCallout">
              <a:avLst>
                <a:gd name="adj1" fmla="val -37466"/>
                <a:gd name="adj2" fmla="val 12115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Fragment!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61" y="282303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Straight Connector 18"/>
            <p:cNvCxnSpPr>
              <a:endCxn id="20" idx="1"/>
            </p:cNvCxnSpPr>
            <p:nvPr/>
          </p:nvCxnSpPr>
          <p:spPr>
            <a:xfrm>
              <a:off x="3215862" y="3234405"/>
              <a:ext cx="54530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168" y="2965324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Straight Connector 21"/>
            <p:cNvCxnSpPr>
              <a:stCxn id="20" idx="3"/>
              <a:endCxn id="23" idx="1"/>
            </p:cNvCxnSpPr>
            <p:nvPr/>
          </p:nvCxnSpPr>
          <p:spPr>
            <a:xfrm>
              <a:off x="4689855" y="3234405"/>
              <a:ext cx="60560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5457" y="2965324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6150104" y="3234405"/>
              <a:ext cx="76266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5311" y="2823038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/>
            <p:cNvSpPr/>
            <p:nvPr/>
          </p:nvSpPr>
          <p:spPr>
            <a:xfrm>
              <a:off x="1130448" y="3609290"/>
              <a:ext cx="1422897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43237" y="3609290"/>
              <a:ext cx="957263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488515" y="3909670"/>
              <a:ext cx="511985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514024" y="3609290"/>
              <a:ext cx="957263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59302" y="3909670"/>
              <a:ext cx="511985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955506" y="3609290"/>
              <a:ext cx="957263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400784" y="3909670"/>
              <a:ext cx="511985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7175039" y="3609290"/>
              <a:ext cx="1422897" cy="2197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ular Callout 23"/>
            <p:cNvSpPr/>
            <p:nvPr/>
          </p:nvSpPr>
          <p:spPr>
            <a:xfrm>
              <a:off x="7281453" y="2343150"/>
              <a:ext cx="1364866" cy="368367"/>
            </a:xfrm>
            <a:prstGeom prst="wedgeRoundRectCallout">
              <a:avLst>
                <a:gd name="adj1" fmla="val -37466"/>
                <a:gd name="adj2" fmla="val 121156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Reassemble!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2675767" y="3717811"/>
              <a:ext cx="229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164393" y="3719170"/>
              <a:ext cx="229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5645121" y="3719170"/>
              <a:ext cx="229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6931819" y="3697402"/>
              <a:ext cx="22935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Arrow Connector 43"/>
          <p:cNvCxnSpPr/>
          <p:nvPr/>
        </p:nvCxnSpPr>
        <p:spPr>
          <a:xfrm flipV="1">
            <a:off x="1711307" y="3879210"/>
            <a:ext cx="0" cy="2197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8271" y="4027190"/>
            <a:ext cx="2166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Fits on first link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550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Header fields used to handle packet size differences</a:t>
            </a:r>
          </a:p>
          <a:p>
            <a:pPr lvl="1"/>
            <a:r>
              <a:rPr lang="en-US" sz="2400" dirty="0" smtClean="0"/>
              <a:t>Identification, Fragment offset, MF/DF control bits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75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981200" y="2038350"/>
            <a:ext cx="5158581" cy="2590800"/>
            <a:chOff x="2133599" y="1733550"/>
            <a:chExt cx="5158581" cy="25908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070" b="-1"/>
            <a:stretch/>
          </p:blipFill>
          <p:spPr bwMode="auto">
            <a:xfrm>
              <a:off x="2133599" y="1733550"/>
              <a:ext cx="5158581" cy="2405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2286000" y="4019550"/>
              <a:ext cx="4846320" cy="3048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Payload (e.g., TCP segment)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698683" y="2242185"/>
              <a:ext cx="2423160" cy="25146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133600" y="2788920"/>
            <a:ext cx="4835843" cy="251460"/>
          </a:xfrm>
          <a:prstGeom prst="rect">
            <a:avLst/>
          </a:prstGeom>
          <a:solidFill>
            <a:srgbClr val="FFB8F2">
              <a:alpha val="3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8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 Procedure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Routers split a packet that is too large:</a:t>
            </a:r>
          </a:p>
          <a:p>
            <a:pPr lvl="1"/>
            <a:r>
              <a:rPr lang="en-US" dirty="0" smtClean="0"/>
              <a:t>Typically break into large pieces</a:t>
            </a:r>
          </a:p>
          <a:p>
            <a:pPr lvl="1"/>
            <a:r>
              <a:rPr lang="en-US" dirty="0" smtClean="0"/>
              <a:t>Copy IP header to pieces</a:t>
            </a:r>
          </a:p>
          <a:p>
            <a:pPr lvl="1"/>
            <a:r>
              <a:rPr lang="en-US" dirty="0" smtClean="0"/>
              <a:t>Adjust length on pieces</a:t>
            </a:r>
          </a:p>
          <a:p>
            <a:pPr lvl="1"/>
            <a:r>
              <a:rPr lang="en-US" dirty="0" smtClean="0"/>
              <a:t>Set offset to indicate position</a:t>
            </a:r>
          </a:p>
          <a:p>
            <a:pPr lvl="1"/>
            <a:r>
              <a:rPr lang="en-US" dirty="0" smtClean="0"/>
              <a:t>Set MF (More Fragments) on all pieces except last</a:t>
            </a:r>
          </a:p>
          <a:p>
            <a:pPr lvl="3"/>
            <a:endParaRPr lang="en-US" dirty="0"/>
          </a:p>
          <a:p>
            <a:r>
              <a:rPr lang="en-US" dirty="0" smtClean="0"/>
              <a:t>Receiving hosts reassembles the pieces:</a:t>
            </a:r>
          </a:p>
          <a:p>
            <a:pPr lvl="1"/>
            <a:r>
              <a:rPr lang="en-US" dirty="0" smtClean="0"/>
              <a:t>Identification field links pieces together, MF tells receiver when it has all pieces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4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 (2)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59912" y="1680091"/>
            <a:ext cx="2886075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26362" y="1357429"/>
            <a:ext cx="1697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 0x12ef</a:t>
            </a:r>
          </a:p>
          <a:p>
            <a:r>
              <a:rPr lang="en-US" dirty="0" smtClean="0"/>
              <a:t>Data Len = 2300</a:t>
            </a:r>
          </a:p>
          <a:p>
            <a:r>
              <a:rPr lang="en-US" dirty="0" smtClean="0"/>
              <a:t>Offset = 0</a:t>
            </a:r>
          </a:p>
          <a:p>
            <a:r>
              <a:rPr lang="en-US" dirty="0" smtClean="0"/>
              <a:t>MF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26362" y="3077259"/>
            <a:ext cx="12296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</a:t>
            </a:r>
          </a:p>
          <a:p>
            <a:r>
              <a:rPr lang="en-US" dirty="0" smtClean="0"/>
              <a:t>Data Len = </a:t>
            </a:r>
          </a:p>
          <a:p>
            <a:r>
              <a:rPr lang="en-US" dirty="0" smtClean="0"/>
              <a:t>Offset =</a:t>
            </a:r>
          </a:p>
          <a:p>
            <a:r>
              <a:rPr lang="en-US" dirty="0" smtClean="0"/>
              <a:t>MF =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452603" y="3077259"/>
            <a:ext cx="11767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 </a:t>
            </a:r>
          </a:p>
          <a:p>
            <a:r>
              <a:rPr lang="en-US" dirty="0" smtClean="0"/>
              <a:t>Data Len =</a:t>
            </a:r>
          </a:p>
          <a:p>
            <a:r>
              <a:rPr lang="en-US" dirty="0" smtClean="0"/>
              <a:t>Offset = </a:t>
            </a:r>
          </a:p>
          <a:p>
            <a:r>
              <a:rPr lang="en-US" dirty="0" smtClean="0"/>
              <a:t>MF =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1521130"/>
            <a:ext cx="14574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Before</a:t>
            </a:r>
          </a:p>
          <a:p>
            <a:pPr algn="ctr"/>
            <a:r>
              <a:rPr lang="en-US" sz="2000" dirty="0" smtClean="0"/>
              <a:t>MTU = 2300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287613"/>
            <a:ext cx="145745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After</a:t>
            </a:r>
          </a:p>
          <a:p>
            <a:pPr algn="ctr"/>
            <a:r>
              <a:rPr lang="en-US" sz="2000" dirty="0" smtClean="0"/>
              <a:t>MTU = 1500</a:t>
            </a:r>
            <a:endParaRPr lang="en-US" sz="2000" dirty="0"/>
          </a:p>
        </p:txBody>
      </p:sp>
      <p:pic>
        <p:nvPicPr>
          <p:cNvPr id="23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629" y="2341965"/>
            <a:ext cx="9286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5014746" y="2078134"/>
            <a:ext cx="0" cy="22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014746" y="2914542"/>
            <a:ext cx="0" cy="22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15150" y="1478548"/>
            <a:ext cx="1724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(Ignore length of headers)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422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064462" y="3430683"/>
            <a:ext cx="1574088" cy="315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01843" y="3721447"/>
            <a:ext cx="1313282" cy="315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5400675" y="3426172"/>
            <a:ext cx="1502216" cy="2981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054937" y="3990426"/>
            <a:ext cx="812088" cy="3150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 (3)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743266" y="1626632"/>
            <a:ext cx="2886075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18139" y="1308526"/>
            <a:ext cx="1697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 0x12ef</a:t>
            </a:r>
          </a:p>
          <a:p>
            <a:r>
              <a:rPr lang="en-US" dirty="0" smtClean="0"/>
              <a:t>Data Len = 2300</a:t>
            </a:r>
          </a:p>
          <a:p>
            <a:r>
              <a:rPr lang="en-US" dirty="0" smtClean="0"/>
              <a:t>Offset = 0</a:t>
            </a:r>
          </a:p>
          <a:p>
            <a:r>
              <a:rPr lang="en-US" dirty="0" smtClean="0"/>
              <a:t>MF = 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8139" y="3114584"/>
            <a:ext cx="1697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 0x12ef</a:t>
            </a:r>
          </a:p>
          <a:p>
            <a:r>
              <a:rPr lang="en-US" dirty="0" smtClean="0"/>
              <a:t>Data Len = 1500</a:t>
            </a:r>
          </a:p>
          <a:p>
            <a:r>
              <a:rPr lang="en-US" dirty="0" smtClean="0"/>
              <a:t>Offset = 0</a:t>
            </a:r>
          </a:p>
          <a:p>
            <a:r>
              <a:rPr lang="en-US" dirty="0" smtClean="0"/>
              <a:t>MF = 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14691" y="3456890"/>
            <a:ext cx="1578871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22137" y="3114585"/>
            <a:ext cx="15807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ID = 0x12ef</a:t>
            </a:r>
          </a:p>
          <a:p>
            <a:r>
              <a:rPr lang="en-US" dirty="0" smtClean="0"/>
              <a:t>Data Len = 800</a:t>
            </a:r>
          </a:p>
          <a:p>
            <a:r>
              <a:rPr lang="en-US" dirty="0" smtClean="0"/>
              <a:t>Offset = 1500</a:t>
            </a:r>
          </a:p>
          <a:p>
            <a:r>
              <a:rPr lang="en-US" dirty="0" smtClean="0"/>
              <a:t>MF = 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104418" y="3425487"/>
            <a:ext cx="1031163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1521130"/>
            <a:ext cx="1457451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Before</a:t>
            </a:r>
          </a:p>
          <a:p>
            <a:pPr algn="ctr"/>
            <a:r>
              <a:rPr lang="en-US" sz="2000" dirty="0" smtClean="0"/>
              <a:t>MTU = 2300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287613"/>
            <a:ext cx="145745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After</a:t>
            </a:r>
          </a:p>
          <a:p>
            <a:pPr algn="ctr"/>
            <a:r>
              <a:rPr lang="en-US" sz="2000" dirty="0" smtClean="0"/>
              <a:t>MTU = 1500</a:t>
            </a:r>
            <a:endParaRPr lang="en-US" sz="2000" dirty="0"/>
          </a:p>
        </p:txBody>
      </p:sp>
      <p:pic>
        <p:nvPicPr>
          <p:cNvPr id="23" name="Picture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63" y="2239774"/>
            <a:ext cx="928687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>
            <a:off x="4881480" y="1975943"/>
            <a:ext cx="0" cy="22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881480" y="2812351"/>
            <a:ext cx="0" cy="22589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29868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Fragmentation (4)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works!</a:t>
            </a:r>
          </a:p>
          <a:p>
            <a:pPr lvl="1"/>
            <a:r>
              <a:rPr lang="en-US" sz="2400" dirty="0" smtClean="0"/>
              <a:t>Allows repeated fragmentation</a:t>
            </a:r>
          </a:p>
          <a:p>
            <a:pPr lvl="3"/>
            <a:endParaRPr lang="en-US" sz="1050" dirty="0"/>
          </a:p>
          <a:p>
            <a:r>
              <a:rPr lang="en-US" sz="2800" dirty="0" smtClean="0"/>
              <a:t>But fragmentation is undesirable</a:t>
            </a:r>
          </a:p>
          <a:p>
            <a:pPr lvl="1"/>
            <a:r>
              <a:rPr lang="en-US" sz="2400" dirty="0" smtClean="0"/>
              <a:t>More work for routers, hosts</a:t>
            </a:r>
          </a:p>
          <a:p>
            <a:pPr lvl="1"/>
            <a:r>
              <a:rPr lang="en-US" sz="2400" dirty="0" smtClean="0"/>
              <a:t>Tends to magnify loss rate</a:t>
            </a:r>
          </a:p>
          <a:p>
            <a:pPr lvl="1"/>
            <a:r>
              <a:rPr lang="en-US" sz="2400" dirty="0" smtClean="0"/>
              <a:t>Security vulnerabilities too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96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Network service models</a:t>
            </a:r>
          </a:p>
          <a:p>
            <a:pPr lvl="1"/>
            <a:r>
              <a:rPr lang="en-US" sz="1800" dirty="0" smtClean="0"/>
              <a:t>Datagrams (packets), virtual circuits</a:t>
            </a:r>
          </a:p>
          <a:p>
            <a:r>
              <a:rPr lang="en-US" sz="2000" dirty="0" smtClean="0"/>
              <a:t>IP (Internet Protocol)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Internetworking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Forwarding </a:t>
            </a:r>
            <a:r>
              <a:rPr lang="en-US" sz="1800" dirty="0"/>
              <a:t>(</a:t>
            </a:r>
            <a:r>
              <a:rPr lang="en-US" sz="1800" dirty="0" smtClean="0"/>
              <a:t>Longest Matching Prefix)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Helpers: ARP and DHCP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Fragmentation and MTU discovery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Errors: ICMP (</a:t>
            </a:r>
            <a:r>
              <a:rPr lang="en-US" sz="1800" dirty="0" err="1" smtClean="0"/>
              <a:t>traceroute</a:t>
            </a:r>
            <a:r>
              <a:rPr lang="en-US" sz="1800" dirty="0" smtClean="0"/>
              <a:t>!)</a:t>
            </a:r>
          </a:p>
          <a:p>
            <a:r>
              <a:rPr lang="en-US" sz="2000" dirty="0" smtClean="0"/>
              <a:t>IPv6, the future of IP</a:t>
            </a:r>
            <a:endParaRPr lang="en-US" sz="1600" dirty="0" smtClean="0"/>
          </a:p>
          <a:p>
            <a:r>
              <a:rPr lang="en-US" sz="2000" dirty="0" smtClean="0"/>
              <a:t>NAT, a “</a:t>
            </a:r>
            <a:r>
              <a:rPr lang="en-US" sz="2000" dirty="0" err="1" smtClean="0"/>
              <a:t>middlebox</a:t>
            </a:r>
            <a:r>
              <a:rPr lang="en-US" sz="2000" dirty="0" smtClean="0"/>
              <a:t>”</a:t>
            </a:r>
          </a:p>
          <a:p>
            <a:pPr lvl="5"/>
            <a:endParaRPr lang="en-US" sz="400" dirty="0" smtClean="0"/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Routing algorithms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4495800" y="1200150"/>
            <a:ext cx="228600" cy="2864540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08886" y="2343150"/>
            <a:ext cx="663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This</a:t>
            </a:r>
          </a:p>
          <a:p>
            <a:pPr algn="ctr"/>
            <a:r>
              <a:rPr lang="en-US" sz="2000" dirty="0" smtClean="0"/>
              <a:t>time</a:t>
            </a:r>
          </a:p>
        </p:txBody>
      </p:sp>
      <p:sp>
        <p:nvSpPr>
          <p:cNvPr id="12" name="Right Brace 11"/>
          <p:cNvSpPr/>
          <p:nvPr/>
        </p:nvSpPr>
        <p:spPr>
          <a:xfrm>
            <a:off x="4495800" y="4095750"/>
            <a:ext cx="228600" cy="465207"/>
          </a:xfrm>
          <a:prstGeom prst="rightBrace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1510" y="3943350"/>
            <a:ext cx="672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</a:p>
          <a:p>
            <a:pPr algn="ctr"/>
            <a:r>
              <a:rPr lang="en-US" sz="2000" smtClean="0"/>
              <a:t>time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9298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MTU Discovery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Discover the MTU that will fit</a:t>
            </a:r>
          </a:p>
          <a:p>
            <a:pPr lvl="1"/>
            <a:r>
              <a:rPr lang="en-US" sz="2400" dirty="0" smtClean="0"/>
              <a:t>So we can avoid fragmentation</a:t>
            </a:r>
          </a:p>
          <a:p>
            <a:pPr lvl="1"/>
            <a:r>
              <a:rPr lang="en-US" sz="2400" dirty="0" smtClean="0"/>
              <a:t>The method in use today</a:t>
            </a:r>
          </a:p>
          <a:p>
            <a:pPr lvl="4"/>
            <a:endParaRPr lang="en-US" sz="1800" dirty="0" smtClean="0"/>
          </a:p>
          <a:p>
            <a:r>
              <a:rPr lang="en-US" sz="2800" dirty="0" smtClean="0"/>
              <a:t>Host tests path with large packet</a:t>
            </a:r>
          </a:p>
          <a:p>
            <a:pPr lvl="1"/>
            <a:r>
              <a:rPr lang="en-US" sz="2400" dirty="0" smtClean="0"/>
              <a:t>Routers provide feedback if too large; they tell host what size would have fit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408658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MTU Discovery (2)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4392" y="1821755"/>
            <a:ext cx="8175215" cy="2265648"/>
            <a:chOff x="361947" y="2211102"/>
            <a:chExt cx="8175215" cy="2265648"/>
          </a:xfrm>
        </p:grpSpPr>
        <p:grpSp>
          <p:nvGrpSpPr>
            <p:cNvPr id="6" name="Group 5"/>
            <p:cNvGrpSpPr/>
            <p:nvPr/>
          </p:nvGrpSpPr>
          <p:grpSpPr>
            <a:xfrm>
              <a:off x="361947" y="2211102"/>
              <a:ext cx="8175215" cy="2265648"/>
              <a:chOff x="521109" y="2698944"/>
              <a:chExt cx="8175215" cy="226564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109" y="2698944"/>
                <a:ext cx="8175215" cy="2265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691146" y="4178699"/>
                <a:ext cx="3212491" cy="280631"/>
                <a:chOff x="1691146" y="4178699"/>
                <a:chExt cx="3212491" cy="28063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691146" y="4178699"/>
                  <a:ext cx="963561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2BD8"/>
                      </a:solidFill>
                    </a:rPr>
                    <a:t>  Try 1200</a:t>
                  </a:r>
                  <a:endParaRPr lang="en-US" sz="1600" dirty="0">
                    <a:solidFill>
                      <a:srgbClr val="FF2BD8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100147" y="4213109"/>
                  <a:ext cx="80349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2BD8"/>
                      </a:solidFill>
                    </a:rPr>
                    <a:t>Try 900  </a:t>
                  </a:r>
                  <a:endParaRPr lang="en-US" sz="1600" dirty="0">
                    <a:solidFill>
                      <a:srgbClr val="FF2BD8"/>
                    </a:solidFill>
                  </a:endParaRPr>
                </a:p>
              </p:txBody>
            </p:sp>
          </p:grpSp>
        </p:grpSp>
        <p:sp>
          <p:nvSpPr>
            <p:cNvPr id="15" name="TextBox 14"/>
            <p:cNvSpPr txBox="1"/>
            <p:nvPr/>
          </p:nvSpPr>
          <p:spPr>
            <a:xfrm>
              <a:off x="1723569" y="2327017"/>
              <a:ext cx="740587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              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495545" y="2606159"/>
              <a:ext cx="238130" cy="274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666751" y="2235862"/>
            <a:ext cx="6986586" cy="1666374"/>
            <a:chOff x="666751" y="2235862"/>
            <a:chExt cx="6986586" cy="1666374"/>
          </a:xfrm>
        </p:grpSpPr>
        <p:sp>
          <p:nvSpPr>
            <p:cNvPr id="19" name="Rectangle 18"/>
            <p:cNvSpPr/>
            <p:nvPr/>
          </p:nvSpPr>
          <p:spPr>
            <a:xfrm>
              <a:off x="4343400" y="2306228"/>
              <a:ext cx="1266825" cy="600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86512" y="2235862"/>
              <a:ext cx="1266825" cy="600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390651" y="3301510"/>
              <a:ext cx="4714520" cy="600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66751" y="3453910"/>
              <a:ext cx="1919850" cy="300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513018" y="2764419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MTU=1200 bytes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144974" y="27548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MTU=900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514476" y="275086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MTU=1400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807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MTU Discovery (3)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82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84392" y="1821755"/>
            <a:ext cx="8175215" cy="2265648"/>
            <a:chOff x="361947" y="2211102"/>
            <a:chExt cx="8175215" cy="2265648"/>
          </a:xfrm>
        </p:grpSpPr>
        <p:grpSp>
          <p:nvGrpSpPr>
            <p:cNvPr id="6" name="Group 5"/>
            <p:cNvGrpSpPr/>
            <p:nvPr/>
          </p:nvGrpSpPr>
          <p:grpSpPr>
            <a:xfrm>
              <a:off x="361947" y="2211102"/>
              <a:ext cx="8175215" cy="2265648"/>
              <a:chOff x="521109" y="2698944"/>
              <a:chExt cx="8175215" cy="226564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21109" y="2698944"/>
                <a:ext cx="8175215" cy="2265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7"/>
              <p:cNvGrpSpPr/>
              <p:nvPr/>
            </p:nvGrpSpPr>
            <p:grpSpPr>
              <a:xfrm>
                <a:off x="1691146" y="4178699"/>
                <a:ext cx="3212491" cy="280631"/>
                <a:chOff x="1691146" y="4178699"/>
                <a:chExt cx="3212491" cy="280631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1691146" y="4178699"/>
                  <a:ext cx="963561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2BD8"/>
                      </a:solidFill>
                    </a:rPr>
                    <a:t>  Try 1200</a:t>
                  </a:r>
                  <a:endParaRPr lang="en-US" sz="1600" dirty="0">
                    <a:solidFill>
                      <a:srgbClr val="FF2BD8"/>
                    </a:solidFill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4100147" y="4213109"/>
                  <a:ext cx="803490" cy="24622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2BD8"/>
                      </a:solidFill>
                    </a:rPr>
                    <a:t>Try 900  </a:t>
                  </a:r>
                  <a:endParaRPr lang="en-US" sz="1600" dirty="0">
                    <a:solidFill>
                      <a:srgbClr val="FF2BD8"/>
                    </a:solidFill>
                  </a:endParaRPr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4304797" y="2606159"/>
              <a:ext cx="84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 #2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2197" y="2606159"/>
              <a:ext cx="841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 #3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23569" y="2327017"/>
              <a:ext cx="709490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endParaRPr lang="en-US" dirty="0" smtClean="0"/>
            </a:p>
            <a:p>
              <a:r>
                <a:rPr lang="en-US" dirty="0" smtClean="0"/>
                <a:t>Test #1 </a:t>
              </a: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2495545" y="2606159"/>
              <a:ext cx="238130" cy="2740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513018" y="2764419"/>
            <a:ext cx="178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MTU=1200 bytes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44974" y="27548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MTU=900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514476" y="2750863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MTU=1400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03167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Path MTU Discovery (4)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Process may seem involved</a:t>
            </a:r>
          </a:p>
          <a:p>
            <a:pPr lvl="1"/>
            <a:r>
              <a:rPr lang="en-US" dirty="0" smtClean="0"/>
              <a:t>But usually quick to find right size</a:t>
            </a:r>
          </a:p>
          <a:p>
            <a:pPr lvl="4"/>
            <a:endParaRPr lang="en-US" sz="1300" dirty="0" smtClean="0"/>
          </a:p>
          <a:p>
            <a:r>
              <a:rPr lang="en-US" dirty="0" smtClean="0"/>
              <a:t>Path MTU depends on the path and so can change over time</a:t>
            </a:r>
          </a:p>
          <a:p>
            <a:pPr lvl="1"/>
            <a:r>
              <a:rPr lang="en-US" dirty="0" smtClean="0"/>
              <a:t>Search is ongoing</a:t>
            </a:r>
          </a:p>
          <a:p>
            <a:pPr lvl="4"/>
            <a:endParaRPr lang="en-US" sz="1300" dirty="0" smtClean="0"/>
          </a:p>
          <a:p>
            <a:r>
              <a:rPr lang="en-US" dirty="0" smtClean="0"/>
              <a:t>Implemented with ICMP (next)</a:t>
            </a:r>
          </a:p>
          <a:p>
            <a:pPr lvl="1"/>
            <a:r>
              <a:rPr lang="en-US" dirty="0" smtClean="0"/>
              <a:t>Set DF (Don’t Fragment) bit in IP header to get feedback messages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53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Error Handling with </a:t>
            </a:r>
            <a:r>
              <a:rPr lang="en-US" smtClean="0"/>
              <a:t>ICMP (§5.6.4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1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when something goes wrong during forwarding?</a:t>
            </a:r>
          </a:p>
          <a:p>
            <a:pPr lvl="1"/>
            <a:r>
              <a:rPr lang="en-US" sz="2400" dirty="0" smtClean="0"/>
              <a:t>Need to be able to find the problem</a:t>
            </a:r>
          </a:p>
          <a:p>
            <a:pPr marL="457200" lvl="1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23875" y="2691151"/>
            <a:ext cx="4870829" cy="1271515"/>
            <a:chOff x="1800162" y="2898941"/>
            <a:chExt cx="4870829" cy="1271515"/>
          </a:xfrm>
        </p:grpSpPr>
        <p:cxnSp>
          <p:nvCxnSpPr>
            <p:cNvPr id="12" name="Straight Connector 11"/>
            <p:cNvCxnSpPr>
              <a:endCxn id="17" idx="1"/>
            </p:cNvCxnSpPr>
            <p:nvPr/>
          </p:nvCxnSpPr>
          <p:spPr>
            <a:xfrm>
              <a:off x="3514662" y="3842465"/>
              <a:ext cx="114528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7" idx="3"/>
            </p:cNvCxnSpPr>
            <p:nvPr/>
          </p:nvCxnSpPr>
          <p:spPr>
            <a:xfrm flipV="1">
              <a:off x="5588634" y="3835211"/>
              <a:ext cx="1082357" cy="7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454" y="3429093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947" y="3573384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ular Callout 19"/>
            <p:cNvSpPr/>
            <p:nvPr/>
          </p:nvSpPr>
          <p:spPr>
            <a:xfrm>
              <a:off x="5505388" y="2908194"/>
              <a:ext cx="800100" cy="385392"/>
            </a:xfrm>
            <a:prstGeom prst="wedgeRoundRectCallout">
              <a:avLst>
                <a:gd name="adj1" fmla="val -48146"/>
                <a:gd name="adj2" fmla="val 146038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>
                <a:lnSpc>
                  <a:spcPct val="90000"/>
                </a:lnSpc>
              </a:pPr>
              <a:r>
                <a:rPr lang="en-US" sz="2000" dirty="0" smtClean="0">
                  <a:solidFill>
                    <a:schemeClr val="tx1"/>
                  </a:solidFill>
                </a:rPr>
                <a:t>Yikes!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>
            <a:xfrm>
              <a:off x="1800162" y="2898941"/>
              <a:ext cx="1853785" cy="403898"/>
            </a:xfrm>
            <a:prstGeom prst="wedgeRoundRectCallout">
              <a:avLst>
                <a:gd name="adj1" fmla="val 21761"/>
                <a:gd name="adj2" fmla="val 79365"/>
                <a:gd name="adj3" fmla="val 16667"/>
              </a:avLst>
            </a:prstGeom>
            <a:solidFill>
              <a:srgbClr val="FFB8F2">
                <a:alpha val="5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t"/>
            <a:lstStyle/>
            <a:p>
              <a:pPr algn="ctr"/>
              <a:r>
                <a:rPr lang="en-US" sz="2000" dirty="0" smtClean="0">
                  <a:solidFill>
                    <a:schemeClr val="tx1"/>
                  </a:solidFill>
                </a:rPr>
                <a:t>What happened?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692044" y="2948242"/>
            <a:ext cx="1111962" cy="35136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XXXXXXX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809591" y="3123925"/>
            <a:ext cx="328534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85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Control Message Protocol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ICMP is a companion protocol to IP</a:t>
            </a:r>
          </a:p>
          <a:p>
            <a:pPr lvl="1"/>
            <a:r>
              <a:rPr lang="en-US" sz="2400" dirty="0" smtClean="0"/>
              <a:t>They are implemented together</a:t>
            </a:r>
          </a:p>
          <a:p>
            <a:pPr lvl="1"/>
            <a:r>
              <a:rPr lang="en-US" sz="2400" dirty="0" smtClean="0"/>
              <a:t>Sits on top of IP (IP Protocol=1)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Provides error report and testing</a:t>
            </a:r>
          </a:p>
          <a:p>
            <a:pPr lvl="1"/>
            <a:r>
              <a:rPr lang="en-US" sz="2400" dirty="0" smtClean="0"/>
              <a:t>Error is at router while forwarding</a:t>
            </a:r>
          </a:p>
          <a:p>
            <a:pPr lvl="1"/>
            <a:r>
              <a:rPr lang="en-US" sz="2400" dirty="0" smtClean="0"/>
              <a:t>Also testing that hosts can use</a:t>
            </a:r>
          </a:p>
        </p:txBody>
      </p:sp>
    </p:spTree>
    <p:extLst>
      <p:ext uri="{BB962C8B-B14F-4D97-AF65-F5344CB8AC3E}">
        <p14:creationId xmlns:p14="http://schemas.microsoft.com/office/powerpoint/2010/main" val="50413918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Errors</a:t>
            </a:r>
            <a:endParaRPr lang="en-US" dirty="0"/>
          </a:p>
        </p:txBody>
      </p:sp>
      <p:sp>
        <p:nvSpPr>
          <p:cNvPr id="26" name="Content Placeholder 2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When router encounters an error while forwarding: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sends an ICMP error report back to the IP source address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It discards the problematic packet; host needs to rectify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87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192626" y="2926099"/>
            <a:ext cx="6758747" cy="1614747"/>
            <a:chOff x="527878" y="2446981"/>
            <a:chExt cx="6758747" cy="1614747"/>
          </a:xfrm>
        </p:grpSpPr>
        <p:grpSp>
          <p:nvGrpSpPr>
            <p:cNvPr id="6" name="Group 5"/>
            <p:cNvGrpSpPr/>
            <p:nvPr/>
          </p:nvGrpSpPr>
          <p:grpSpPr>
            <a:xfrm>
              <a:off x="527878" y="2446981"/>
              <a:ext cx="6758747" cy="1261747"/>
              <a:chOff x="1918465" y="2908709"/>
              <a:chExt cx="6758747" cy="1261747"/>
            </a:xfrm>
          </p:grpSpPr>
          <p:cxnSp>
            <p:nvCxnSpPr>
              <p:cNvPr id="7" name="Straight Connector 6"/>
              <p:cNvCxnSpPr>
                <a:endCxn id="10" idx="1"/>
              </p:cNvCxnSpPr>
              <p:nvPr/>
            </p:nvCxnSpPr>
            <p:spPr>
              <a:xfrm>
                <a:off x="3494854" y="3849719"/>
                <a:ext cx="757900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>
                <a:stCxn id="10" idx="3"/>
              </p:cNvCxnSpPr>
              <p:nvPr/>
            </p:nvCxnSpPr>
            <p:spPr>
              <a:xfrm flipV="1">
                <a:off x="5181441" y="3842465"/>
                <a:ext cx="1082357" cy="725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Picture 8"/>
              <p:cNvPicPr>
                <a:picLocks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80454" y="3429093"/>
                <a:ext cx="914400" cy="741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2754" y="3580638"/>
                <a:ext cx="928687" cy="538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ounded Rectangular Callout 10"/>
              <p:cNvSpPr/>
              <p:nvPr/>
            </p:nvSpPr>
            <p:spPr>
              <a:xfrm>
                <a:off x="6552007" y="2909653"/>
                <a:ext cx="2125205" cy="377103"/>
              </a:xfrm>
              <a:prstGeom prst="wedgeRoundRectCallout">
                <a:avLst>
                  <a:gd name="adj1" fmla="val -29904"/>
                  <a:gd name="adj2" fmla="val 134549"/>
                  <a:gd name="adj3" fmla="val 16667"/>
                </a:avLst>
              </a:prstGeom>
              <a:solidFill>
                <a:srgbClr val="FFB8F2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/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Report then toss it!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Rounded Rectangular Callout 11"/>
              <p:cNvSpPr/>
              <p:nvPr/>
            </p:nvSpPr>
            <p:spPr>
              <a:xfrm>
                <a:off x="1918465" y="2908709"/>
                <a:ext cx="1735481" cy="403898"/>
              </a:xfrm>
              <a:prstGeom prst="wedgeRoundRectCallout">
                <a:avLst>
                  <a:gd name="adj1" fmla="val 21761"/>
                  <a:gd name="adj2" fmla="val 79365"/>
                  <a:gd name="adj3" fmla="val 16667"/>
                </a:avLst>
              </a:prstGeom>
              <a:solidFill>
                <a:srgbClr val="FFB8F2">
                  <a:alpha val="50196"/>
                </a:srgb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t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Oh, now I see …</a:t>
                </a:r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3" name="Picture 12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211" y="3111656"/>
              <a:ext cx="928687" cy="538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5801898" y="3373483"/>
              <a:ext cx="1082357" cy="72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3897057" y="2825029"/>
              <a:ext cx="1440497" cy="351367"/>
              <a:chOff x="3473151" y="4048461"/>
              <a:chExt cx="1440497" cy="35136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473151" y="4048461"/>
                <a:ext cx="1111962" cy="35136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XXXXXXX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4585114" y="4224145"/>
                <a:ext cx="32853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Elbow Connector 20"/>
            <p:cNvCxnSpPr/>
            <p:nvPr/>
          </p:nvCxnSpPr>
          <p:spPr>
            <a:xfrm rot="10800000" flipV="1">
              <a:off x="1811752" y="3657071"/>
              <a:ext cx="3525802" cy="248179"/>
            </a:xfrm>
            <a:prstGeom prst="bentConnector3">
              <a:avLst>
                <a:gd name="adj1" fmla="val 292"/>
              </a:avLst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278885" y="3710361"/>
              <a:ext cx="1341068" cy="3513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ICMP report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5290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Message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ICMP message has a Type, Code, and Checksum</a:t>
            </a:r>
          </a:p>
          <a:p>
            <a:r>
              <a:rPr lang="en-US" sz="2800" dirty="0" smtClean="0"/>
              <a:t>Often carry the start of the offending packet as payload</a:t>
            </a:r>
          </a:p>
          <a:p>
            <a:r>
              <a:rPr lang="en-US" sz="2800" dirty="0" smtClean="0"/>
              <a:t>Each message is carried in an IP packet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12175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ICMP Message Format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Each ICMP message has a Type, Code, and Checksum</a:t>
            </a:r>
          </a:p>
          <a:p>
            <a:r>
              <a:rPr lang="en-US" sz="2800" dirty="0" smtClean="0"/>
              <a:t>Often carry the start of the offending packet as payload</a:t>
            </a:r>
          </a:p>
          <a:p>
            <a:r>
              <a:rPr lang="en-US" sz="2800" dirty="0" smtClean="0"/>
              <a:t>Each message is carried in an IP packet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5350" y="3476625"/>
            <a:ext cx="2228850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Src</a:t>
            </a:r>
            <a:r>
              <a:rPr lang="en-US" dirty="0" smtClean="0">
                <a:solidFill>
                  <a:schemeClr val="tx1"/>
                </a:solidFill>
              </a:rPr>
              <a:t>=router, </a:t>
            </a:r>
            <a:r>
              <a:rPr lang="en-US" dirty="0" err="1" smtClean="0">
                <a:solidFill>
                  <a:schemeClr val="tx1"/>
                </a:solidFill>
              </a:rPr>
              <a:t>Dst</a:t>
            </a:r>
            <a:r>
              <a:rPr lang="en-US" dirty="0" smtClean="0">
                <a:solidFill>
                  <a:schemeClr val="tx1"/>
                </a:solidFill>
              </a:rPr>
              <a:t>=A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Protocol =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476625"/>
            <a:ext cx="2228850" cy="5048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Type=X, Code=Y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3050" y="3476625"/>
            <a:ext cx="2228850" cy="50482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Src</a:t>
            </a:r>
            <a:r>
              <a:rPr lang="en-US" dirty="0" smtClean="0">
                <a:solidFill>
                  <a:schemeClr val="tx1"/>
                </a:solidFill>
              </a:rPr>
              <a:t>=A, </a:t>
            </a:r>
            <a:r>
              <a:rPr lang="en-US" dirty="0" err="1" smtClean="0">
                <a:solidFill>
                  <a:schemeClr val="tx1"/>
                </a:solidFill>
              </a:rPr>
              <a:t>Dst</a:t>
            </a:r>
            <a:r>
              <a:rPr lang="en-US" dirty="0" smtClean="0">
                <a:solidFill>
                  <a:schemeClr val="tx1"/>
                </a:solidFill>
              </a:rPr>
              <a:t>=B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XXXXXXXXXXXXXXX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4231" y="2743170"/>
            <a:ext cx="30864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Portion of offending packet,</a:t>
            </a:r>
          </a:p>
          <a:p>
            <a:pPr algn="ctr"/>
            <a:r>
              <a:rPr lang="en-US" sz="2000" dirty="0" smtClean="0"/>
              <a:t>starting with its IP header</a:t>
            </a:r>
            <a:endParaRPr lang="en-US" sz="2000" dirty="0"/>
          </a:p>
        </p:txBody>
      </p:sp>
      <p:sp>
        <p:nvSpPr>
          <p:cNvPr id="10" name="Right Brace 9"/>
          <p:cNvSpPr/>
          <p:nvPr/>
        </p:nvSpPr>
        <p:spPr>
          <a:xfrm rot="5400000">
            <a:off x="6300787" y="3024189"/>
            <a:ext cx="333375" cy="2228850"/>
          </a:xfrm>
          <a:prstGeom prst="rightBrace">
            <a:avLst>
              <a:gd name="adj1" fmla="val 3404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71427" y="4295746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ICMP header</a:t>
            </a:r>
            <a:endParaRPr lang="en-US" sz="2000" dirty="0"/>
          </a:p>
        </p:txBody>
      </p:sp>
      <p:sp>
        <p:nvSpPr>
          <p:cNvPr id="12" name="Right Brace 11"/>
          <p:cNvSpPr/>
          <p:nvPr/>
        </p:nvSpPr>
        <p:spPr>
          <a:xfrm rot="5400000">
            <a:off x="4071936" y="3043240"/>
            <a:ext cx="333375" cy="2228850"/>
          </a:xfrm>
          <a:prstGeom prst="rightBrace">
            <a:avLst>
              <a:gd name="adj1" fmla="val 3404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20511" y="4305304"/>
            <a:ext cx="1178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IP header</a:t>
            </a:r>
            <a:endParaRPr lang="en-US" sz="2000" dirty="0"/>
          </a:p>
        </p:txBody>
      </p:sp>
      <p:sp>
        <p:nvSpPr>
          <p:cNvPr id="14" name="Right Brace 13"/>
          <p:cNvSpPr/>
          <p:nvPr/>
        </p:nvSpPr>
        <p:spPr>
          <a:xfrm rot="5400000">
            <a:off x="1843087" y="3043240"/>
            <a:ext cx="333375" cy="2228850"/>
          </a:xfrm>
          <a:prstGeom prst="rightBrace">
            <a:avLst>
              <a:gd name="adj1" fmla="val 3404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38487" y="4295717"/>
            <a:ext cx="1257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ICMP data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083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vs. Forwarding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Routing</a:t>
            </a:r>
            <a:r>
              <a:rPr lang="en-US" sz="2800" dirty="0" smtClean="0"/>
              <a:t> is the process of deciding  in which direction to send traffic</a:t>
            </a:r>
          </a:p>
          <a:p>
            <a:pPr lvl="1"/>
            <a:r>
              <a:rPr lang="en-US" sz="2400" dirty="0" smtClean="0"/>
              <a:t>Network wide (global) and expensive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988750" y="3097445"/>
            <a:ext cx="3870326" cy="922105"/>
            <a:chOff x="988750" y="3097445"/>
            <a:chExt cx="3870326" cy="922105"/>
          </a:xfrm>
        </p:grpSpPr>
        <p:grpSp>
          <p:nvGrpSpPr>
            <p:cNvPr id="7" name="Group 6"/>
            <p:cNvGrpSpPr/>
            <p:nvPr/>
          </p:nvGrpSpPr>
          <p:grpSpPr>
            <a:xfrm>
              <a:off x="988750" y="3097445"/>
              <a:ext cx="3870326" cy="922105"/>
              <a:chOff x="-241303" y="3258897"/>
              <a:chExt cx="3870326" cy="922105"/>
            </a:xfrm>
          </p:grpSpPr>
          <p:pic>
            <p:nvPicPr>
              <p:cNvPr id="12" name="Picture 1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78" y="3258897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2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497" y="380368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4" name="Straight Connector 13"/>
              <p:cNvCxnSpPr>
                <a:stCxn id="12" idx="3"/>
                <a:endCxn id="16" idx="1"/>
              </p:cNvCxnSpPr>
              <p:nvPr/>
            </p:nvCxnSpPr>
            <p:spPr>
              <a:xfrm>
                <a:off x="2128041" y="3441213"/>
                <a:ext cx="632619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3"/>
                <a:endCxn id="13" idx="1"/>
              </p:cNvCxnSpPr>
              <p:nvPr/>
            </p:nvCxnSpPr>
            <p:spPr>
              <a:xfrm>
                <a:off x="2046404" y="3985996"/>
                <a:ext cx="684093" cy="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" name="Picture 15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0660" y="325889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816371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8" name="Straight Connector 17"/>
              <p:cNvCxnSpPr>
                <a:stCxn id="20" idx="3"/>
                <a:endCxn id="12" idx="1"/>
              </p:cNvCxnSpPr>
              <p:nvPr/>
            </p:nvCxnSpPr>
            <p:spPr>
              <a:xfrm flipV="1">
                <a:off x="627060" y="3441213"/>
                <a:ext cx="632618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8" idx="1"/>
              </p:cNvCxnSpPr>
              <p:nvPr/>
            </p:nvCxnSpPr>
            <p:spPr>
              <a:xfrm flipV="1">
                <a:off x="627060" y="3985996"/>
                <a:ext cx="550981" cy="1269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19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41303" y="3271588"/>
                <a:ext cx="868363" cy="364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8094" y="3642228"/>
              <a:ext cx="868363" cy="364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Straight Connector 8"/>
            <p:cNvCxnSpPr/>
            <p:nvPr/>
          </p:nvCxnSpPr>
          <p:spPr>
            <a:xfrm flipV="1">
              <a:off x="1856116" y="3457406"/>
              <a:ext cx="633615" cy="2098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3260328" y="3457406"/>
              <a:ext cx="730385" cy="2573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0"/>
            </p:cNvCxnSpPr>
            <p:nvPr/>
          </p:nvCxnSpPr>
          <p:spPr>
            <a:xfrm flipH="1" flipV="1">
              <a:off x="2842275" y="3474767"/>
              <a:ext cx="1" cy="16746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ounded Rectangular Callout 20"/>
          <p:cNvSpPr/>
          <p:nvPr/>
        </p:nvSpPr>
        <p:spPr>
          <a:xfrm>
            <a:off x="3276600" y="2647950"/>
            <a:ext cx="1194762" cy="304800"/>
          </a:xfrm>
          <a:prstGeom prst="wedgeRoundRectCallout">
            <a:avLst>
              <a:gd name="adj1" fmla="val 34229"/>
              <a:gd name="adj2" fmla="val 93343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way?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2417888" y="4171950"/>
            <a:ext cx="1207632" cy="304800"/>
          </a:xfrm>
          <a:prstGeom prst="wedgeRoundRectCallout">
            <a:avLst>
              <a:gd name="adj1" fmla="val -12906"/>
              <a:gd name="adj2" fmla="val -107907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way?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1091238" y="2647950"/>
            <a:ext cx="1194762" cy="304800"/>
          </a:xfrm>
          <a:prstGeom prst="wedgeRoundRectCallout">
            <a:avLst>
              <a:gd name="adj1" fmla="val -7227"/>
              <a:gd name="adj2" fmla="val 102718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Which way?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95304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ICMP Messages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90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15389"/>
              </p:ext>
            </p:extLst>
          </p:nvPr>
        </p:nvGraphicFramePr>
        <p:xfrm>
          <a:off x="809625" y="1514474"/>
          <a:ext cx="7486650" cy="1825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9976"/>
                <a:gridCol w="1485900"/>
                <a:gridCol w="2390774"/>
              </a:tblGrid>
              <a:tr h="365046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Type 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 Code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Usage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46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Unreachable (Net or Host)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/ 0 or 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Lack of connectivity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46"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Dest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Unreachable (Fragment)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/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Path MTU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Discovery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46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Time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Exceeded (Transit)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 / 0 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Traceroute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046">
                <a:tc>
                  <a:txBody>
                    <a:bodyPr/>
                    <a:lstStyle/>
                    <a:p>
                      <a:pPr algn="l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Echo Request or Reply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 or 0 / 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R="45720" marT="27432" marB="27432" anchor="ctr"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5924550" y="3337318"/>
            <a:ext cx="278889" cy="434582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4487" y="3743325"/>
            <a:ext cx="591502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 smtClean="0"/>
              <a:t>Testing, not a forwarding error: Host sends Echo Request, and destination responds with an Echo Reply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680399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Traceroute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IP header contains TTL (Time to live) field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Decremented every router hop, with ICMP error if it hits zero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Protects against forwarding loops</a:t>
            </a:r>
          </a:p>
          <a:p>
            <a:pPr lvl="4"/>
            <a:endParaRPr lang="en-US" sz="18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00187" y="2505075"/>
            <a:ext cx="6143625" cy="2047875"/>
            <a:chOff x="2133599" y="2152650"/>
            <a:chExt cx="5158581" cy="198675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t="19955"/>
            <a:stretch/>
          </p:blipFill>
          <p:spPr bwMode="auto">
            <a:xfrm>
              <a:off x="2133599" y="2152650"/>
              <a:ext cx="5158581" cy="198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7"/>
            <p:cNvSpPr/>
            <p:nvPr/>
          </p:nvSpPr>
          <p:spPr>
            <a:xfrm>
              <a:off x="2275523" y="2732643"/>
              <a:ext cx="1211580" cy="251460"/>
            </a:xfrm>
            <a:prstGeom prst="rect">
              <a:avLst/>
            </a:prstGeom>
            <a:solidFill>
              <a:srgbClr val="FFB8F2">
                <a:alpha val="30196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72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Traceroute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err="1"/>
              <a:t>Traceroute</a:t>
            </a:r>
            <a:r>
              <a:rPr lang="en-US" sz="2800" dirty="0"/>
              <a:t> </a:t>
            </a:r>
            <a:r>
              <a:rPr lang="en-US" sz="2800" dirty="0" smtClean="0"/>
              <a:t>repurposes TTL and ICMP functionality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Sends probe packets increasing </a:t>
            </a:r>
            <a:r>
              <a:rPr lang="en-US" sz="2400" dirty="0" smtClean="0"/>
              <a:t>TTL starting from 1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ICMP errors identify routers on the path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92</a:t>
            </a:fld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431983" y="2462390"/>
            <a:ext cx="8727694" cy="2015070"/>
            <a:chOff x="-16061" y="1690624"/>
            <a:chExt cx="9526415" cy="2401669"/>
          </a:xfrm>
        </p:grpSpPr>
        <p:cxnSp>
          <p:nvCxnSpPr>
            <p:cNvPr id="36" name="Straight Connector 35"/>
            <p:cNvCxnSpPr/>
            <p:nvPr/>
          </p:nvCxnSpPr>
          <p:spPr>
            <a:xfrm flipV="1">
              <a:off x="1334715" y="322528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517" y="2843942"/>
              <a:ext cx="914400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089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7794" y="3075084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4" name="Straight Connector 13"/>
            <p:cNvCxnSpPr>
              <a:stCxn id="9" idx="3"/>
              <a:endCxn id="7" idx="1"/>
            </p:cNvCxnSpPr>
            <p:nvPr/>
          </p:nvCxnSpPr>
          <p:spPr>
            <a:xfrm>
              <a:off x="2304607" y="3210885"/>
              <a:ext cx="31048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3"/>
              <a:endCxn id="25" idx="3"/>
            </p:cNvCxnSpPr>
            <p:nvPr/>
          </p:nvCxnSpPr>
          <p:spPr>
            <a:xfrm>
              <a:off x="3261902" y="3210885"/>
              <a:ext cx="1013977" cy="143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9066" y="308948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6540" y="2803157"/>
              <a:ext cx="726703" cy="775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Connector 36"/>
            <p:cNvCxnSpPr/>
            <p:nvPr/>
          </p:nvCxnSpPr>
          <p:spPr>
            <a:xfrm flipV="1">
              <a:off x="6594648" y="3207164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147" y="3069933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929" y="30699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Straight Connector 39"/>
            <p:cNvCxnSpPr>
              <a:stCxn id="38" idx="3"/>
              <a:endCxn id="39" idx="1"/>
            </p:cNvCxnSpPr>
            <p:nvPr/>
          </p:nvCxnSpPr>
          <p:spPr>
            <a:xfrm flipV="1">
              <a:off x="5578960" y="3205733"/>
              <a:ext cx="129296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6124" y="3084332"/>
              <a:ext cx="646813" cy="27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4366746" y="2970985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 . . 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16061" y="2860131"/>
              <a:ext cx="6636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Local</a:t>
              </a:r>
            </a:p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593243" y="2853358"/>
              <a:ext cx="9171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Remote</a:t>
              </a:r>
            </a:p>
            <a:p>
              <a:pPr algn="ctr"/>
              <a:r>
                <a:rPr lang="en-US" dirty="0" smtClean="0"/>
                <a:t>Host</a:t>
              </a:r>
              <a:endParaRPr lang="en-US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1340717" y="3443224"/>
              <a:ext cx="6858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>
              <a:off x="1224855" y="2803156"/>
              <a:ext cx="877862" cy="537161"/>
              <a:chOff x="4800600" y="948173"/>
              <a:chExt cx="1066800" cy="1013977"/>
            </a:xfrm>
          </p:grpSpPr>
          <p:sp>
            <p:nvSpPr>
              <p:cNvPr id="53" name="Arc 52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Arc 53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5" name="Straight Arrow Connector 54"/>
            <p:cNvCxnSpPr/>
            <p:nvPr/>
          </p:nvCxnSpPr>
          <p:spPr>
            <a:xfrm>
              <a:off x="1493117" y="3595624"/>
              <a:ext cx="16002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426317" y="1690624"/>
              <a:ext cx="8166926" cy="2325469"/>
              <a:chOff x="4800600" y="948173"/>
              <a:chExt cx="1066800" cy="1013977"/>
            </a:xfrm>
          </p:grpSpPr>
          <p:sp>
            <p:nvSpPr>
              <p:cNvPr id="58" name="Arc 57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Arc 58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1112117" y="2528823"/>
              <a:ext cx="2011668" cy="1056482"/>
              <a:chOff x="4800600" y="948173"/>
              <a:chExt cx="1066800" cy="1013977"/>
            </a:xfrm>
          </p:grpSpPr>
          <p:sp>
            <p:nvSpPr>
              <p:cNvPr id="61" name="Arc 60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Arc 61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959717" y="2300224"/>
              <a:ext cx="3199877" cy="1447799"/>
              <a:chOff x="4800600" y="948173"/>
              <a:chExt cx="1066800" cy="1013977"/>
            </a:xfrm>
          </p:grpSpPr>
          <p:sp>
            <p:nvSpPr>
              <p:cNvPr id="64" name="Arc 63"/>
              <p:cNvSpPr/>
              <p:nvPr/>
            </p:nvSpPr>
            <p:spPr>
              <a:xfrm>
                <a:off x="4800600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Arc 64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6" name="Straight Arrow Connector 65"/>
            <p:cNvCxnSpPr/>
            <p:nvPr/>
          </p:nvCxnSpPr>
          <p:spPr>
            <a:xfrm>
              <a:off x="1645517" y="3748024"/>
              <a:ext cx="2514077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938125" y="3258558"/>
              <a:ext cx="720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1 hop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39194" y="3378692"/>
              <a:ext cx="808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2 hops</a:t>
              </a:r>
              <a:endParaRPr lang="en-US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135510" y="3531092"/>
              <a:ext cx="808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3 hops</a:t>
              </a: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1797917" y="3900424"/>
              <a:ext cx="5569982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6544394" y="3513084"/>
              <a:ext cx="1028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N-1 hops</a:t>
              </a:r>
              <a:endParaRPr lang="en-US" dirty="0"/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654917" y="1892812"/>
              <a:ext cx="6736163" cy="2199481"/>
              <a:chOff x="4800600" y="948173"/>
              <a:chExt cx="1066800" cy="1089465"/>
            </a:xfrm>
          </p:grpSpPr>
          <p:sp>
            <p:nvSpPr>
              <p:cNvPr id="76" name="Arc 75"/>
              <p:cNvSpPr/>
              <p:nvPr/>
            </p:nvSpPr>
            <p:spPr>
              <a:xfrm>
                <a:off x="4800600" y="948173"/>
                <a:ext cx="1043053" cy="1089465"/>
              </a:xfrm>
              <a:prstGeom prst="arc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Arc 76"/>
              <p:cNvSpPr/>
              <p:nvPr/>
            </p:nvSpPr>
            <p:spPr>
              <a:xfrm flipH="1">
                <a:off x="4853423" y="948173"/>
                <a:ext cx="1013977" cy="1013977"/>
              </a:xfrm>
              <a:prstGeom prst="arc">
                <a:avLst/>
              </a:prstGeom>
              <a:ln w="952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8" name="Straight Arrow Connector 77"/>
            <p:cNvCxnSpPr/>
            <p:nvPr/>
          </p:nvCxnSpPr>
          <p:spPr>
            <a:xfrm>
              <a:off x="1950317" y="4052824"/>
              <a:ext cx="63246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7741994" y="3672411"/>
              <a:ext cx="840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N hops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1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 Version 6 (§5.6.3)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6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IP version 6, the future of IPv4 that is now (still) being deployed</a:t>
            </a:r>
          </a:p>
        </p:txBody>
      </p:sp>
      <p:pic>
        <p:nvPicPr>
          <p:cNvPr id="1026" name="Picture 2" descr="Thinking man silhouette by shokunin - A man in the suit thinking,scratching his hea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22" y="2929368"/>
            <a:ext cx="544452" cy="146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ular Callout 24"/>
          <p:cNvSpPr/>
          <p:nvPr/>
        </p:nvSpPr>
        <p:spPr>
          <a:xfrm>
            <a:off x="2087006" y="2530571"/>
            <a:ext cx="3060493" cy="403898"/>
          </a:xfrm>
          <a:prstGeom prst="wedgeRoundRectCallout">
            <a:avLst>
              <a:gd name="adj1" fmla="val -55968"/>
              <a:gd name="adj2" fmla="val 81723"/>
              <a:gd name="adj3" fmla="val 16667"/>
            </a:avLst>
          </a:prstGeom>
          <a:solidFill>
            <a:srgbClr val="FFB8F2">
              <a:alpha val="50196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Why do I want IPv6 again?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3324225" cy="3352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At least a billion Internet hosts and growing …</a:t>
            </a:r>
          </a:p>
          <a:p>
            <a:pPr lvl="4"/>
            <a:endParaRPr lang="en-US" sz="1000" dirty="0" smtClean="0"/>
          </a:p>
          <a:p>
            <a:r>
              <a:rPr lang="en-US" sz="2800" dirty="0" smtClean="0"/>
              <a:t>And we’re using 32-bit addresses!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Growth</a:t>
            </a:r>
            <a:endParaRPr lang="en-US" dirty="0"/>
          </a:p>
        </p:txBody>
      </p:sp>
      <p:pic>
        <p:nvPicPr>
          <p:cNvPr id="1026" name="Picture 2" descr="http://ftp.isc.org/www/survey/reports/hos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52" y="948917"/>
            <a:ext cx="5385747" cy="377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035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End of New IPv4 Addresses</a:t>
            </a:r>
            <a:endParaRPr lang="en-US" dirty="0"/>
          </a:p>
        </p:txBody>
      </p:sp>
      <p:sp>
        <p:nvSpPr>
          <p:cNvPr id="40" name="Text Placeholder 3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Now running on leftover blocks held by the regional registries; much tighter allocation policies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96</a:t>
            </a:fld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663543" y="2285693"/>
            <a:ext cx="4303244" cy="2209801"/>
            <a:chOff x="777842" y="1381125"/>
            <a:chExt cx="4581501" cy="3257550"/>
          </a:xfrm>
        </p:grpSpPr>
        <p:sp>
          <p:nvSpPr>
            <p:cNvPr id="7" name="Rounded Rectangle 6"/>
            <p:cNvSpPr/>
            <p:nvPr/>
          </p:nvSpPr>
          <p:spPr>
            <a:xfrm>
              <a:off x="981074" y="2566066"/>
              <a:ext cx="1074381" cy="858681"/>
            </a:xfrm>
            <a:prstGeom prst="roundRect">
              <a:avLst/>
            </a:prstGeom>
            <a:solidFill>
              <a:srgbClr val="FFD5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6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IANA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(All IPs)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619360" y="1381125"/>
              <a:ext cx="1485887" cy="5429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ARIN 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(US, Canada)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619360" y="2047875"/>
              <a:ext cx="1485887" cy="542925"/>
            </a:xfrm>
            <a:prstGeom prst="roundRect">
              <a:avLst/>
            </a:prstGeom>
            <a:solidFill>
              <a:srgbClr val="FFD5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APNIC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(Asia Pacific)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619360" y="2733675"/>
              <a:ext cx="1485887" cy="542925"/>
            </a:xfrm>
            <a:prstGeom prst="roundRect">
              <a:avLst/>
            </a:prstGeom>
            <a:solidFill>
              <a:srgbClr val="FFD5F7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RIPE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(Europe)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619360" y="3429000"/>
              <a:ext cx="1485887" cy="5429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LACNIC</a:t>
              </a: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(Latin Amer.)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619360" y="4095750"/>
              <a:ext cx="1485887" cy="54292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0000"/>
                </a:lnSpc>
              </a:pPr>
              <a:r>
                <a:rPr lang="en-US" sz="1600" dirty="0" err="1" smtClean="0">
                  <a:solidFill>
                    <a:schemeClr val="tx1"/>
                  </a:solidFill>
                </a:rPr>
                <a:t>AfriNIC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sz="1600" dirty="0" smtClean="0">
                  <a:solidFill>
                    <a:schemeClr val="tx1"/>
                  </a:solidFill>
                </a:rPr>
                <a:t>(Africa)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53408" y="2317958"/>
              <a:ext cx="1305935" cy="13611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dirty="0" smtClean="0"/>
                <a:t>ISPs</a:t>
              </a:r>
            </a:p>
            <a:p>
              <a:pPr algn="ctr">
                <a:lnSpc>
                  <a:spcPct val="150000"/>
                </a:lnSpc>
              </a:pPr>
              <a:r>
                <a:rPr lang="en-US" dirty="0"/>
                <a:t>C</a:t>
              </a:r>
              <a:r>
                <a:rPr lang="en-US" dirty="0" smtClean="0"/>
                <a:t>ompanies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endCxn id="10" idx="1"/>
            </p:cNvCxnSpPr>
            <p:nvPr/>
          </p:nvCxnSpPr>
          <p:spPr>
            <a:xfrm flipV="1">
              <a:off x="2055456" y="1652588"/>
              <a:ext cx="563904" cy="13525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7" idx="3"/>
              <a:endCxn id="13" idx="1"/>
            </p:cNvCxnSpPr>
            <p:nvPr/>
          </p:nvCxnSpPr>
          <p:spPr>
            <a:xfrm flipV="1">
              <a:off x="2055455" y="2319338"/>
              <a:ext cx="563905" cy="67606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4" idx="1"/>
            </p:cNvCxnSpPr>
            <p:nvPr/>
          </p:nvCxnSpPr>
          <p:spPr>
            <a:xfrm>
              <a:off x="2055456" y="3005137"/>
              <a:ext cx="563904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7" idx="3"/>
              <a:endCxn id="15" idx="1"/>
            </p:cNvCxnSpPr>
            <p:nvPr/>
          </p:nvCxnSpPr>
          <p:spPr>
            <a:xfrm>
              <a:off x="2055455" y="2995406"/>
              <a:ext cx="563905" cy="70505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7" idx="3"/>
            </p:cNvCxnSpPr>
            <p:nvPr/>
          </p:nvCxnSpPr>
          <p:spPr>
            <a:xfrm>
              <a:off x="2055455" y="2995406"/>
              <a:ext cx="563905" cy="1496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4105247" y="1652587"/>
              <a:ext cx="6191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05247" y="2319336"/>
              <a:ext cx="6191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105247" y="3000374"/>
              <a:ext cx="6191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105247" y="3667123"/>
              <a:ext cx="6191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105247" y="4362448"/>
              <a:ext cx="61915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1333014" y="3427401"/>
              <a:ext cx="113814" cy="419099"/>
            </a:xfrm>
            <a:prstGeom prst="straightConnector1">
              <a:avLst/>
            </a:prstGeom>
            <a:ln w="19050">
              <a:solidFill>
                <a:schemeClr val="accent3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77842" y="3741723"/>
              <a:ext cx="1149417" cy="8436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Exhausted</a:t>
              </a:r>
            </a:p>
            <a:p>
              <a:pPr algn="ctr"/>
              <a:r>
                <a:rPr lang="en-US" dirty="0" smtClean="0"/>
                <a:t>on 2/11!</a:t>
              </a:r>
              <a:endParaRPr lang="en-US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352587" y="2091645"/>
            <a:ext cx="3244030" cy="2524999"/>
            <a:chOff x="5352587" y="2053545"/>
            <a:chExt cx="3244030" cy="2524999"/>
          </a:xfrm>
        </p:grpSpPr>
        <p:pic>
          <p:nvPicPr>
            <p:cNvPr id="4098" name="Picture 2" descr="http://openclipart.org/image/800px/svg_to_png/166991/aztec-calend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450" y="2053545"/>
              <a:ext cx="2158998" cy="2153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/>
            <p:cNvSpPr txBox="1"/>
            <p:nvPr/>
          </p:nvSpPr>
          <p:spPr>
            <a:xfrm>
              <a:off x="5352587" y="4178434"/>
              <a:ext cx="32440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End of the world ? 12/21/12?</a:t>
              </a:r>
              <a:endParaRPr lang="en-US" sz="2000" dirty="0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63543" y="2193185"/>
            <a:ext cx="1149417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Exhausted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on 4/11</a:t>
            </a:r>
            <a:endParaRPr lang="en-US" dirty="0"/>
          </a:p>
          <a:p>
            <a:pPr algn="ctr">
              <a:lnSpc>
                <a:spcPct val="80000"/>
              </a:lnSpc>
            </a:pPr>
            <a:r>
              <a:rPr lang="en-US" dirty="0"/>
              <a:t>a</a:t>
            </a:r>
            <a:r>
              <a:rPr lang="en-US" dirty="0" smtClean="0"/>
              <a:t>nd 9/12!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1706058" y="2571751"/>
            <a:ext cx="687158" cy="166240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1706058" y="2778808"/>
            <a:ext cx="687158" cy="424405"/>
          </a:xfrm>
          <a:prstGeom prst="straightConnector1">
            <a:avLst/>
          </a:prstGeom>
          <a:ln w="19050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7208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 Version 6 to the Rescue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Effort started by the IETF in 1994</a:t>
            </a:r>
          </a:p>
          <a:p>
            <a:pPr lvl="1"/>
            <a:r>
              <a:rPr lang="en-US" sz="2400" dirty="0" smtClean="0"/>
              <a:t>Much larger addresses (128 bits)</a:t>
            </a:r>
          </a:p>
          <a:p>
            <a:pPr lvl="1"/>
            <a:r>
              <a:rPr lang="en-US" sz="2400" dirty="0" smtClean="0"/>
              <a:t>Many sundry improvements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Became an IETF standard in 1998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othing much happened for a decade</a:t>
            </a:r>
          </a:p>
          <a:p>
            <a:pPr lvl="1"/>
            <a:r>
              <a:rPr lang="en-US" sz="2400" dirty="0" smtClean="0"/>
              <a:t>Hampered by deployment issues, and a lack of adoption incentives </a:t>
            </a:r>
          </a:p>
          <a:p>
            <a:pPr lvl="1"/>
            <a:r>
              <a:rPr lang="en-US" sz="2400" dirty="0" smtClean="0"/>
              <a:t>Big push ~2011 as exhaustion looms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2188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Deployment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98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48425" y="1228725"/>
            <a:ext cx="466725" cy="847725"/>
          </a:xfrm>
          <a:custGeom>
            <a:avLst/>
            <a:gdLst>
              <a:gd name="connsiteX0" fmla="*/ 0 w 466725"/>
              <a:gd name="connsiteY0" fmla="*/ 847725 h 847725"/>
              <a:gd name="connsiteX1" fmla="*/ 285750 w 466725"/>
              <a:gd name="connsiteY1" fmla="*/ 476250 h 847725"/>
              <a:gd name="connsiteX2" fmla="*/ 466725 w 466725"/>
              <a:gd name="connsiteY2" fmla="*/ 0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6725" h="847725">
                <a:moveTo>
                  <a:pt x="0" y="847725"/>
                </a:moveTo>
                <a:cubicBezTo>
                  <a:pt x="103981" y="732631"/>
                  <a:pt x="207963" y="617537"/>
                  <a:pt x="285750" y="476250"/>
                </a:cubicBezTo>
                <a:cubicBezTo>
                  <a:pt x="363537" y="334963"/>
                  <a:pt x="466725" y="0"/>
                  <a:pt x="46672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80703" y="1047750"/>
            <a:ext cx="12313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Time for</a:t>
            </a:r>
          </a:p>
          <a:p>
            <a:pPr algn="ctr"/>
            <a:r>
              <a:rPr lang="en-US" sz="2400" dirty="0"/>
              <a:t>g</a:t>
            </a:r>
            <a:r>
              <a:rPr lang="en-US" sz="2400" dirty="0" smtClean="0"/>
              <a:t>rowth!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80068" y="1207598"/>
            <a:ext cx="5859810" cy="3412879"/>
            <a:chOff x="784843" y="1207598"/>
            <a:chExt cx="5859810" cy="3412879"/>
          </a:xfrm>
        </p:grpSpPr>
        <p:grpSp>
          <p:nvGrpSpPr>
            <p:cNvPr id="8" name="Group 7"/>
            <p:cNvGrpSpPr/>
            <p:nvPr/>
          </p:nvGrpSpPr>
          <p:grpSpPr>
            <a:xfrm>
              <a:off x="784843" y="1207598"/>
              <a:ext cx="5859810" cy="3412879"/>
              <a:chOff x="1608635" y="567998"/>
              <a:chExt cx="6336302" cy="3753093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283" t="16654" r="4400" b="26994"/>
              <a:stretch/>
            </p:blipFill>
            <p:spPr bwMode="auto">
              <a:xfrm>
                <a:off x="1800225" y="1094004"/>
                <a:ext cx="5953125" cy="2973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3624869" y="4067175"/>
                <a:ext cx="230383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Source: Google IPv6 Statistics, 30/1/13</a:t>
                </a:r>
                <a:endParaRPr lang="en-US" sz="1050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608635" y="567998"/>
                <a:ext cx="6336302" cy="507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Percentage of users accessing Google via IPv6</a:t>
                </a:r>
                <a:endParaRPr lang="en-US" sz="2400" dirty="0"/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5114925" y="4248150"/>
              <a:ext cx="0" cy="246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867150" y="4277445"/>
              <a:ext cx="0" cy="246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620880" y="4248150"/>
              <a:ext cx="0" cy="246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381125" y="4248150"/>
              <a:ext cx="0" cy="246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62700" y="4275285"/>
              <a:ext cx="0" cy="24621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http://www.worldipv6launch.org/wp-content/themes/ipv6_new/downloads/World_IPv6_launch_banner_5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1" t="8211" r="29492" b="8218"/>
          <a:stretch/>
        </p:blipFill>
        <p:spPr bwMode="auto">
          <a:xfrm>
            <a:off x="6980703" y="2014532"/>
            <a:ext cx="1233939" cy="249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8283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99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IPv6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Features large addresses</a:t>
            </a:r>
          </a:p>
          <a:p>
            <a:pPr lvl="1"/>
            <a:r>
              <a:rPr lang="en-US" sz="2400" dirty="0" smtClean="0"/>
              <a:t>128 bits, most of header</a:t>
            </a:r>
          </a:p>
          <a:p>
            <a:r>
              <a:rPr lang="en-US" sz="2800" dirty="0" smtClean="0"/>
              <a:t>New notation</a:t>
            </a:r>
          </a:p>
          <a:p>
            <a:pPr lvl="1"/>
            <a:r>
              <a:rPr lang="en-US" sz="2400" dirty="0" smtClean="0"/>
              <a:t>8 groups of 4 hex digits (16 bits)</a:t>
            </a:r>
          </a:p>
          <a:p>
            <a:pPr lvl="1"/>
            <a:r>
              <a:rPr lang="en-US" sz="2400" dirty="0" smtClean="0"/>
              <a:t>Omit leading zeros, groups of zeros</a:t>
            </a:r>
          </a:p>
          <a:p>
            <a:pPr lvl="1"/>
            <a:endParaRPr lang="en-US" sz="2400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5591175" y="1030842"/>
            <a:ext cx="3407246" cy="2729299"/>
            <a:chOff x="5591175" y="1126092"/>
            <a:chExt cx="3407246" cy="2729299"/>
          </a:xfrm>
        </p:grpSpPr>
        <p:grpSp>
          <p:nvGrpSpPr>
            <p:cNvPr id="12" name="Group 11"/>
            <p:cNvGrpSpPr/>
            <p:nvPr/>
          </p:nvGrpSpPr>
          <p:grpSpPr>
            <a:xfrm>
              <a:off x="5591175" y="1571624"/>
              <a:ext cx="3407246" cy="2283767"/>
              <a:chOff x="4175191" y="1883985"/>
              <a:chExt cx="4405643" cy="2745164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/>
              <a:srcRect t="19579"/>
              <a:stretch/>
            </p:blipFill>
            <p:spPr bwMode="auto">
              <a:xfrm>
                <a:off x="4175191" y="1883985"/>
                <a:ext cx="4405643" cy="2745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356655" y="2467016"/>
                <a:ext cx="4036927" cy="1990684"/>
              </a:xfrm>
              <a:prstGeom prst="rect">
                <a:avLst/>
              </a:prstGeom>
              <a:solidFill>
                <a:srgbClr val="FFB8F2">
                  <a:alpha val="30196"/>
                </a:srgb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5738929" y="1457325"/>
              <a:ext cx="311467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858000" y="1126092"/>
              <a:ext cx="8130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32 bits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20341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49493</TotalTime>
  <Words>5278</Words>
  <Application>Microsoft Macintosh PowerPoint</Application>
  <PresentationFormat>On-screen Show (16:9)</PresentationFormat>
  <Paragraphs>1282</Paragraphs>
  <Slides>117</Slides>
  <Notes>52</Notes>
  <HiddenSlides>20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18" baseType="lpstr">
      <vt:lpstr>Office Theme</vt:lpstr>
      <vt:lpstr>PowerPoint Presentation</vt:lpstr>
      <vt:lpstr>Where we are in the Course</vt:lpstr>
      <vt:lpstr>Why do we need a Network layer?</vt:lpstr>
      <vt:lpstr>Shortcomings of Switches</vt:lpstr>
      <vt:lpstr>Shortcomings of Switches (2)</vt:lpstr>
      <vt:lpstr>Shortcomings of Switches (3)</vt:lpstr>
      <vt:lpstr>Network Layer Approach</vt:lpstr>
      <vt:lpstr>Topics</vt:lpstr>
      <vt:lpstr>Routing vs. Forwarding</vt:lpstr>
      <vt:lpstr>Routing vs. Forwarding (2)</vt:lpstr>
      <vt:lpstr>Our Plan</vt:lpstr>
      <vt:lpstr>PowerPoint Presentation</vt:lpstr>
      <vt:lpstr>Topic</vt:lpstr>
      <vt:lpstr>Two Network Service Models</vt:lpstr>
      <vt:lpstr>Store-and-Forward Packet Switching</vt:lpstr>
      <vt:lpstr>Store-and-Forward (2)</vt:lpstr>
      <vt:lpstr>Store-and-Forward (3)</vt:lpstr>
      <vt:lpstr>Datagram Model</vt:lpstr>
      <vt:lpstr>Datagram Model (2)</vt:lpstr>
      <vt:lpstr>IP (Internet Protocol)</vt:lpstr>
      <vt:lpstr>Virtual Circuit Model</vt:lpstr>
      <vt:lpstr>Virtual Circuits (2)</vt:lpstr>
      <vt:lpstr>Virtual Circuits (3)</vt:lpstr>
      <vt:lpstr>Virtual Circuits (4)</vt:lpstr>
      <vt:lpstr>MPLS (Multi-Protocol Label Switching, §5.6.5)</vt:lpstr>
      <vt:lpstr>Datagrams vs Virtual Circuits</vt:lpstr>
      <vt:lpstr>PowerPoint Presentation</vt:lpstr>
      <vt:lpstr>Topic</vt:lpstr>
      <vt:lpstr>How Networks May Differ</vt:lpstr>
      <vt:lpstr>Connecting Datagram and VC networks</vt:lpstr>
      <vt:lpstr>Internetworking – Cerf and Kahn</vt:lpstr>
      <vt:lpstr>Internet Reference Model</vt:lpstr>
      <vt:lpstr>IP as a Lowest Common Denominator</vt:lpstr>
      <vt:lpstr>IPv4 (Internet Protocol)</vt:lpstr>
      <vt:lpstr>IPv4 (2)</vt:lpstr>
      <vt:lpstr>IPv4 (3)</vt:lpstr>
      <vt:lpstr>IPv4 (4)</vt:lpstr>
      <vt:lpstr>PowerPoint Presentation</vt:lpstr>
      <vt:lpstr>Topic</vt:lpstr>
      <vt:lpstr>Recap</vt:lpstr>
      <vt:lpstr>IP Addresses</vt:lpstr>
      <vt:lpstr>IP Prefixes</vt:lpstr>
      <vt:lpstr>IP Prefixes (2)</vt:lpstr>
      <vt:lpstr>Classful IP Addressing</vt:lpstr>
      <vt:lpstr>IP Forwarding</vt:lpstr>
      <vt:lpstr>Longest Matching Prefix</vt:lpstr>
      <vt:lpstr>Longest Matching Prefix (2)</vt:lpstr>
      <vt:lpstr>Host/Router Distinction</vt:lpstr>
      <vt:lpstr>Host Forwarding Table</vt:lpstr>
      <vt:lpstr>Flexibility of Longest Matching Prefix</vt:lpstr>
      <vt:lpstr>Performance of Longest Matching Prefix</vt:lpstr>
      <vt:lpstr>Other Aspects of Forwarding</vt:lpstr>
      <vt:lpstr>Other Aspects (2)</vt:lpstr>
      <vt:lpstr>PowerPoint Presentation</vt:lpstr>
      <vt:lpstr>Topic</vt:lpstr>
      <vt:lpstr>Getting IP Addresses</vt:lpstr>
      <vt:lpstr>Getting IP Addresses (2)</vt:lpstr>
      <vt:lpstr>DHCP</vt:lpstr>
      <vt:lpstr>DHCP Protocol Stack</vt:lpstr>
      <vt:lpstr>DHCP Addressing</vt:lpstr>
      <vt:lpstr>DHCP Messages</vt:lpstr>
      <vt:lpstr>DHCP Messages (2)</vt:lpstr>
      <vt:lpstr>DHCP Messages (3)</vt:lpstr>
      <vt:lpstr>Sending an IP Packet</vt:lpstr>
      <vt:lpstr>ARP (Address Resolution Protocol)</vt:lpstr>
      <vt:lpstr>ARP Protocol Stack</vt:lpstr>
      <vt:lpstr>ARP Messages</vt:lpstr>
      <vt:lpstr>ARP Messages (2)</vt:lpstr>
      <vt:lpstr>Discovery Protocols</vt:lpstr>
      <vt:lpstr>PowerPoint Presentation</vt:lpstr>
      <vt:lpstr>Topic</vt:lpstr>
      <vt:lpstr>Packet Size Problem</vt:lpstr>
      <vt:lpstr>Packet Size Solutions</vt:lpstr>
      <vt:lpstr>IPv4 Fragmentation</vt:lpstr>
      <vt:lpstr>IPv4 Fragmentation Fields</vt:lpstr>
      <vt:lpstr>IPv4 Fragmentation Procedure</vt:lpstr>
      <vt:lpstr>IPv4 Fragmentation (2)</vt:lpstr>
      <vt:lpstr>IPv4 Fragmentation (3)</vt:lpstr>
      <vt:lpstr>IPv4 Fragmentation (4)</vt:lpstr>
      <vt:lpstr>Path MTU Discovery</vt:lpstr>
      <vt:lpstr>Path MTU Discovery (2)</vt:lpstr>
      <vt:lpstr>Path MTU Discovery (3)</vt:lpstr>
      <vt:lpstr>Path MTU Discovery (4)</vt:lpstr>
      <vt:lpstr>PowerPoint Presentation</vt:lpstr>
      <vt:lpstr>Topic</vt:lpstr>
      <vt:lpstr>Internet Control Message Protocol</vt:lpstr>
      <vt:lpstr>ICMP Errors</vt:lpstr>
      <vt:lpstr>ICMP Message Format</vt:lpstr>
      <vt:lpstr>ICMP Message Format (2)</vt:lpstr>
      <vt:lpstr>Example ICMP Messages</vt:lpstr>
      <vt:lpstr>Traceroute</vt:lpstr>
      <vt:lpstr>Traceroute (2)</vt:lpstr>
      <vt:lpstr>PowerPoint Presentation</vt:lpstr>
      <vt:lpstr>Topic</vt:lpstr>
      <vt:lpstr>Internet Growth</vt:lpstr>
      <vt:lpstr>The End of New IPv4 Addresses</vt:lpstr>
      <vt:lpstr>IP Version 6 to the Rescue</vt:lpstr>
      <vt:lpstr>IPv6 Deployment</vt:lpstr>
      <vt:lpstr>IPv6</vt:lpstr>
      <vt:lpstr>IPv6 (2)</vt:lpstr>
      <vt:lpstr>IPv6 Transition</vt:lpstr>
      <vt:lpstr>Tunneling </vt:lpstr>
      <vt:lpstr>Tunneling (2)</vt:lpstr>
      <vt:lpstr>Tunneling (3)</vt:lpstr>
      <vt:lpstr>PowerPoint Presentation</vt:lpstr>
      <vt:lpstr>Topic</vt:lpstr>
      <vt:lpstr>Layering Review</vt:lpstr>
      <vt:lpstr>Middleboxes</vt:lpstr>
      <vt:lpstr>Middleboxes (2)</vt:lpstr>
      <vt:lpstr>NAT (Network Address Translation) Box</vt:lpstr>
      <vt:lpstr>NAT (2)</vt:lpstr>
      <vt:lpstr>How NAT Works</vt:lpstr>
      <vt:lpstr>How NAT Works (2)</vt:lpstr>
      <vt:lpstr>How NAT Works (3)</vt:lpstr>
      <vt:lpstr>How NAT Works (4)</vt:lpstr>
      <vt:lpstr>NAT Downsides</vt:lpstr>
      <vt:lpstr>NAT Upsides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Arvind Krishnamurthy</cp:lastModifiedBy>
  <cp:revision>133</cp:revision>
  <cp:lastPrinted>2013-01-30T08:44:55Z</cp:lastPrinted>
  <dcterms:created xsi:type="dcterms:W3CDTF">2012-10-22T20:55:18Z</dcterms:created>
  <dcterms:modified xsi:type="dcterms:W3CDTF">2013-02-13T18:29:17Z</dcterms:modified>
</cp:coreProperties>
</file>