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6"/>
  </p:notesMasterIdLst>
  <p:handoutMasterIdLst>
    <p:handoutMasterId r:id="rId9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966" autoAdjust="0"/>
  </p:normalViewPr>
  <p:slideViewPr>
    <p:cSldViewPr>
      <p:cViewPr>
        <p:scale>
          <a:sx n="95" d="100"/>
          <a:sy n="95" d="100"/>
        </p:scale>
        <p:origin x="-2032" y="-10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7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theme" Target="theme/theme1.xml"/><Relationship Id="rId10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notesMaster" Target="notesMasters/notesMaster1.xml"/><Relationship Id="rId97" Type="http://schemas.openxmlformats.org/officeDocument/2006/relationships/handoutMaster" Target="handoutMasters/handoutMaster1.xml"/><Relationship Id="rId98" Type="http://schemas.openxmlformats.org/officeDocument/2006/relationships/printerSettings" Target="printerSettings/printerSettings1.bin"/><Relationship Id="rId9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viewProps" Target="viewProps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856B4-A2D7-1D48-9AAA-2AB31330D944}" type="datetimeFigureOut">
              <a:rPr lang="en-US" smtClean="0"/>
              <a:t>5/22/13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F0786-4318-584A-9241-4F427A668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93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FBF99-E6E2-45AC-967F-424D3300F3B9}" type="datetimeFigureOut">
              <a:rPr lang="en-US" smtClean="0"/>
              <a:t>5/22/13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C2125-8E98-4A82-B6E0-5E01E26E3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3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2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3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</a:t>
            </a:r>
            <a:r>
              <a:rPr lang="en-US" dirty="0" err="1" smtClean="0"/>
              <a:t>ai</a:t>
            </a:r>
            <a:r>
              <a:rPr lang="en-US" dirty="0" smtClean="0"/>
              <a:t> and md 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731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 #6-58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5475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#6-59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356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Circle third dup </a:t>
            </a:r>
            <a:r>
              <a:rPr lang="en-US" dirty="0" err="1" smtClean="0"/>
              <a:t>ack</a:t>
            </a:r>
            <a:r>
              <a:rPr lang="en-US" dirty="0" smtClean="0"/>
              <a:t> and write “resend</a:t>
            </a:r>
            <a:r>
              <a:rPr lang="en-US" baseline="0" dirty="0" smtClean="0"/>
              <a:t> 6”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1191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Circle third dup </a:t>
            </a:r>
            <a:r>
              <a:rPr lang="en-US" dirty="0" err="1" smtClean="0"/>
              <a:t>ack</a:t>
            </a:r>
            <a:r>
              <a:rPr lang="en-US" dirty="0" smtClean="0"/>
              <a:t> and write “resend</a:t>
            </a:r>
            <a:r>
              <a:rPr lang="en-US" baseline="0" dirty="0" smtClean="0"/>
              <a:t> 6”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1191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</a:t>
            </a:r>
            <a:r>
              <a:rPr lang="en-US" baseline="0" dirty="0" smtClean="0"/>
              <a:t> slides </a:t>
            </a:r>
            <a:r>
              <a:rPr lang="en-US" dirty="0" smtClean="0"/>
              <a:t>#6-61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237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CN5# slides #4-34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39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CN5# slides #4-34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39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CN5# slides #4-34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3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419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#6-31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96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#6-31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96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67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631436"/>
            <a:ext cx="9144000" cy="512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Extent of subtitles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399892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0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94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20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48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81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6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42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248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7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48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58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36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355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209550"/>
            <a:ext cx="8686800" cy="857250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85800" y="1657350"/>
            <a:ext cx="5257800" cy="1524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62000" y="2936714"/>
            <a:ext cx="4425649" cy="876026"/>
            <a:chOff x="1204264" y="3362118"/>
            <a:chExt cx="4425649" cy="876026"/>
          </a:xfrm>
        </p:grpSpPr>
        <p:pic>
          <p:nvPicPr>
            <p:cNvPr id="10" name="Picture 6" descr="http://www.engr.washington.edu/sites/default/files/mycoe/marcom/uw/signature_left/UW.Signature_left_smal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892522"/>
              <a:ext cx="4425649" cy="345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1737664" y="3420600"/>
              <a:ext cx="302278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Computer Science &amp; Engineering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12" name="Picture 8" descr="http://www.cs.washington.edu/images/logo/CSElogo2_14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362118"/>
              <a:ext cx="502920" cy="5029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itle 1"/>
          <p:cNvSpPr txBox="1">
            <a:spLocks/>
          </p:cNvSpPr>
          <p:nvPr userDrawn="1"/>
        </p:nvSpPr>
        <p:spPr>
          <a:xfrm>
            <a:off x="228600" y="209550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FF0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en-US" sz="4400" dirty="0" smtClean="0"/>
              <a:t>Introduction to Computer Networks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5955460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2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91420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90892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82278"/>
            <a:ext cx="8686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4781550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478155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3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6" r:id="rId2"/>
    <p:sldLayoutId id="2147483665" r:id="rId3"/>
    <p:sldLayoutId id="2147483662" r:id="rId4"/>
    <p:sldLayoutId id="2147483664" r:id="rId5"/>
    <p:sldLayoutId id="2147483661" r:id="rId6"/>
    <p:sldLayoutId id="2147483649" r:id="rId7"/>
    <p:sldLayoutId id="2147483650" r:id="rId8"/>
    <p:sldLayoutId id="2147483663" r:id="rId9"/>
    <p:sldLayoutId id="2147483668" r:id="rId10"/>
    <p:sldLayoutId id="2147483651" r:id="rId11"/>
    <p:sldLayoutId id="2147483652" r:id="rId12"/>
    <p:sldLayoutId id="2147483653" r:id="rId13"/>
    <p:sldLayoutId id="2147483654" r:id="rId14"/>
    <p:sldLayoutId id="2147483655" r:id="rId15"/>
    <p:sldLayoutId id="2147483656" r:id="rId16"/>
    <p:sldLayoutId id="2147483657" r:id="rId17"/>
    <p:sldLayoutId id="2147483658" r:id="rId18"/>
    <p:sldLayoutId id="2147483659" r:id="rId19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Calibri" pitchFamily="34" charset="0"/>
          <a:ea typeface="+mj-ea"/>
          <a:cs typeface="Calibr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wmf"/><Relationship Id="rId3" Type="http://schemas.openxmlformats.org/officeDocument/2006/relationships/image" Target="../media/image13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jpe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wmf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wmf"/><Relationship Id="rId3" Type="http://schemas.openxmlformats.org/officeDocument/2006/relationships/image" Target="../media/image13.wmf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3.wmf"/><Relationship Id="rId3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3.wmf"/><Relationship Id="rId3" Type="http://schemas.openxmlformats.org/officeDocument/2006/relationships/image" Target="../media/image3.wmf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3.wmf"/><Relationship Id="rId3" Type="http://schemas.openxmlformats.org/officeDocument/2006/relationships/image" Target="../media/image3.wmf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png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png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png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9.png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0.png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.wmf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3.wmf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1.png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13.wmf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2.png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2.png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Congestion Overview</a:t>
            </a:r>
          </a:p>
          <a:p>
            <a:r>
              <a:rPr lang="en-US" dirty="0" smtClean="0"/>
              <a:t>(§</a:t>
            </a:r>
            <a:r>
              <a:rPr lang="en-US" dirty="0" smtClean="0">
                <a:cs typeface="Arial" pitchFamily="34" charset="0"/>
              </a:rPr>
              <a:t>6.3, </a:t>
            </a:r>
            <a:r>
              <a:rPr lang="en-US" dirty="0" smtClean="0"/>
              <a:t>§</a:t>
            </a:r>
            <a:r>
              <a:rPr lang="en-US" dirty="0" smtClean="0">
                <a:cs typeface="Arial" pitchFamily="34" charset="0"/>
              </a:rPr>
              <a:t>6.5.10)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Bandwidth Allocation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Important task for network is to allocate its capacity to senders</a:t>
            </a:r>
          </a:p>
          <a:p>
            <a:pPr lvl="1"/>
            <a:r>
              <a:rPr lang="en-US" sz="2400" dirty="0"/>
              <a:t>G</a:t>
            </a:r>
            <a:r>
              <a:rPr lang="en-US" sz="2400" dirty="0" smtClean="0"/>
              <a:t>ood allocation is efficient and fair</a:t>
            </a:r>
          </a:p>
          <a:p>
            <a:pPr lvl="4"/>
            <a:endParaRPr lang="en-US" sz="1000" dirty="0" smtClean="0"/>
          </a:p>
          <a:p>
            <a:r>
              <a:rPr lang="en-US" sz="2800" u="sng" dirty="0" smtClean="0"/>
              <a:t>Efficient</a:t>
            </a:r>
            <a:r>
              <a:rPr lang="en-US" sz="2800" dirty="0" smtClean="0"/>
              <a:t> means most capacity is used but there is no congestion</a:t>
            </a:r>
          </a:p>
          <a:p>
            <a:r>
              <a:rPr lang="en-US" sz="2800" u="sng" dirty="0" smtClean="0"/>
              <a:t>Fair</a:t>
            </a:r>
            <a:r>
              <a:rPr lang="en-US" sz="2800" dirty="0" smtClean="0"/>
              <a:t> means every sender gets a reasonable share the network</a:t>
            </a:r>
          </a:p>
        </p:txBody>
      </p:sp>
    </p:spTree>
    <p:extLst>
      <p:ext uri="{BB962C8B-B14F-4D97-AF65-F5344CB8AC3E}">
        <p14:creationId xmlns:p14="http://schemas.microsoft.com/office/powerpoint/2010/main" val="939209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Bandwidth Allocation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Why is it hard? (Just split equally!)</a:t>
            </a:r>
          </a:p>
          <a:p>
            <a:pPr lvl="1"/>
            <a:r>
              <a:rPr lang="en-US" sz="2400" dirty="0" smtClean="0"/>
              <a:t>Number of senders and their offered load  is constantly changing</a:t>
            </a:r>
          </a:p>
          <a:p>
            <a:pPr lvl="1"/>
            <a:r>
              <a:rPr lang="en-US" sz="2400" dirty="0" smtClean="0"/>
              <a:t>Senders may lack capacity in different parts of the network</a:t>
            </a:r>
          </a:p>
          <a:p>
            <a:pPr lvl="1"/>
            <a:r>
              <a:rPr lang="en-US" sz="2400" dirty="0" smtClean="0"/>
              <a:t>Network is distributed; no single party has an overall picture of its state</a:t>
            </a:r>
          </a:p>
        </p:txBody>
      </p:sp>
    </p:spTree>
    <p:extLst>
      <p:ext uri="{BB962C8B-B14F-4D97-AF65-F5344CB8AC3E}">
        <p14:creationId xmlns:p14="http://schemas.microsoft.com/office/powerpoint/2010/main" val="224273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Bandwidth Allocation 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Key observation:</a:t>
            </a:r>
          </a:p>
          <a:p>
            <a:pPr lvl="1"/>
            <a:r>
              <a:rPr lang="en-US" dirty="0" smtClean="0"/>
              <a:t>In an effective solution, Transport and Network layers must work together</a:t>
            </a:r>
          </a:p>
          <a:p>
            <a:pPr lvl="4"/>
            <a:endParaRPr lang="en-US" sz="1200" dirty="0" smtClean="0"/>
          </a:p>
          <a:p>
            <a:r>
              <a:rPr lang="en-US" dirty="0" smtClean="0"/>
              <a:t>Network layer witnesses congestion</a:t>
            </a:r>
          </a:p>
          <a:p>
            <a:pPr lvl="1"/>
            <a:r>
              <a:rPr lang="en-US" dirty="0" smtClean="0"/>
              <a:t>Only it can provide direct feedback</a:t>
            </a:r>
          </a:p>
          <a:p>
            <a:r>
              <a:rPr lang="en-US" dirty="0" smtClean="0"/>
              <a:t>Transport layer causes congestion</a:t>
            </a:r>
          </a:p>
          <a:p>
            <a:pPr lvl="1"/>
            <a:r>
              <a:rPr lang="en-US" dirty="0" smtClean="0"/>
              <a:t>Only it can reduce offered load</a:t>
            </a:r>
          </a:p>
        </p:txBody>
      </p:sp>
    </p:spTree>
    <p:extLst>
      <p:ext uri="{BB962C8B-B14F-4D97-AF65-F5344CB8AC3E}">
        <p14:creationId xmlns:p14="http://schemas.microsoft.com/office/powerpoint/2010/main" val="744585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Bandwidth Allocation (4)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Solution context:</a:t>
            </a:r>
            <a:endParaRPr lang="en-US" sz="2800" dirty="0"/>
          </a:p>
          <a:p>
            <a:pPr lvl="1"/>
            <a:r>
              <a:rPr lang="en-US" sz="2400" dirty="0"/>
              <a:t>Senders </a:t>
            </a:r>
            <a:r>
              <a:rPr lang="en-US" sz="2400" dirty="0" smtClean="0"/>
              <a:t>adapt </a:t>
            </a:r>
            <a:r>
              <a:rPr lang="en-US" sz="2400" dirty="0"/>
              <a:t>concurrently based on their own view of the network</a:t>
            </a:r>
          </a:p>
          <a:p>
            <a:pPr lvl="1"/>
            <a:r>
              <a:rPr lang="en-US" sz="2400" dirty="0" smtClean="0"/>
              <a:t>Design this adaption so the </a:t>
            </a:r>
            <a:r>
              <a:rPr lang="en-US" sz="2400" dirty="0"/>
              <a:t>network </a:t>
            </a:r>
            <a:r>
              <a:rPr lang="en-US" sz="2400" dirty="0" smtClean="0"/>
              <a:t>usage as </a:t>
            </a:r>
            <a:r>
              <a:rPr lang="en-US" sz="2400" dirty="0"/>
              <a:t>a whole </a:t>
            </a:r>
            <a:r>
              <a:rPr lang="en-US" sz="2400" dirty="0" smtClean="0"/>
              <a:t>is efficient and fair</a:t>
            </a:r>
          </a:p>
          <a:p>
            <a:pPr lvl="1"/>
            <a:r>
              <a:rPr lang="en-US" sz="2400" dirty="0" smtClean="0"/>
              <a:t>Adaption is continuous since offered loads continue to change over time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38061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Nature of congestion</a:t>
            </a:r>
          </a:p>
          <a:p>
            <a:r>
              <a:rPr lang="en-US" sz="2800" dirty="0" smtClean="0"/>
              <a:t>Fair allocations</a:t>
            </a:r>
          </a:p>
          <a:p>
            <a:r>
              <a:rPr lang="en-US" sz="2800" dirty="0" smtClean="0"/>
              <a:t>AIMD control law</a:t>
            </a:r>
          </a:p>
          <a:p>
            <a:r>
              <a:rPr lang="en-US" sz="2800" dirty="0" smtClean="0"/>
              <a:t>TCP Congestion Control history</a:t>
            </a:r>
          </a:p>
          <a:p>
            <a:r>
              <a:rPr lang="en-US" sz="2800" dirty="0" smtClean="0"/>
              <a:t>ACK clocking</a:t>
            </a:r>
          </a:p>
          <a:p>
            <a:r>
              <a:rPr lang="en-US" sz="2800" dirty="0" smtClean="0"/>
              <a:t>TCP Slow-start</a:t>
            </a:r>
          </a:p>
          <a:p>
            <a:r>
              <a:rPr lang="en-US" sz="2800" dirty="0" smtClean="0"/>
              <a:t>TCP Fast Retransmit/Recovery</a:t>
            </a:r>
          </a:p>
          <a:p>
            <a:r>
              <a:rPr lang="en-US" sz="2800" dirty="0" smtClean="0"/>
              <a:t>Congestion Avoidance (ECN)</a:t>
            </a:r>
          </a:p>
          <a:p>
            <a:endParaRPr lang="en-US" sz="2800" dirty="0"/>
          </a:p>
        </p:txBody>
      </p:sp>
      <p:sp>
        <p:nvSpPr>
          <p:cNvPr id="10" name="Right Brace 9"/>
          <p:cNvSpPr/>
          <p:nvPr/>
        </p:nvSpPr>
        <p:spPr>
          <a:xfrm>
            <a:off x="4910767" y="1666461"/>
            <a:ext cx="213087" cy="2856902"/>
          </a:xfrm>
          <a:prstGeom prst="rightBrace">
            <a:avLst>
              <a:gd name="adj1" fmla="val 48926"/>
              <a:gd name="adj2" fmla="val 50000"/>
            </a:avLst>
          </a:prstGeom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96417" y="2759808"/>
            <a:ext cx="6720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Next</a:t>
            </a:r>
          </a:p>
          <a:p>
            <a:pPr algn="ctr"/>
            <a:r>
              <a:rPr lang="en-US" sz="2000" dirty="0" smtClean="0"/>
              <a:t>time</a:t>
            </a:r>
          </a:p>
        </p:txBody>
      </p:sp>
      <p:sp>
        <p:nvSpPr>
          <p:cNvPr id="12" name="Right Brace 11"/>
          <p:cNvSpPr/>
          <p:nvPr/>
        </p:nvSpPr>
        <p:spPr>
          <a:xfrm>
            <a:off x="4910767" y="1137528"/>
            <a:ext cx="228599" cy="379987"/>
          </a:xfrm>
          <a:prstGeom prst="rightBrace">
            <a:avLst>
              <a:gd name="adj1" fmla="val 35361"/>
              <a:gd name="adj2" fmla="val 50000"/>
            </a:avLst>
          </a:prstGeom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096416" y="978030"/>
            <a:ext cx="6720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This</a:t>
            </a:r>
          </a:p>
          <a:p>
            <a:pPr algn="ctr"/>
            <a:r>
              <a:rPr lang="en-US" sz="2000" dirty="0" smtClean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1879588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Fairness of Bandwidth Allocation (§</a:t>
            </a:r>
            <a:r>
              <a:rPr lang="en-US" dirty="0" smtClean="0">
                <a:cs typeface="Arial" pitchFamily="34" charset="0"/>
              </a:rPr>
              <a:t>6.3.1)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233363" indent="-233363"/>
            <a:r>
              <a:rPr lang="en-US" sz="2800" spc="-40" dirty="0" smtClean="0"/>
              <a:t>What’s a “fair” bandwidth allocation</a:t>
            </a:r>
            <a:r>
              <a:rPr lang="en-US" sz="2800" spc="-40" dirty="0"/>
              <a:t>?</a:t>
            </a:r>
            <a:endParaRPr lang="en-US" sz="2800" spc="-40" dirty="0" smtClean="0"/>
          </a:p>
          <a:p>
            <a:pPr lvl="1"/>
            <a:r>
              <a:rPr lang="en-US" sz="2400" dirty="0" smtClean="0"/>
              <a:t>The max-min fair allocation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23854" y="2713712"/>
            <a:ext cx="4221583" cy="911056"/>
            <a:chOff x="1002284" y="3258767"/>
            <a:chExt cx="4221583" cy="911056"/>
          </a:xfrm>
        </p:grpSpPr>
        <p:pic>
          <p:nvPicPr>
            <p:cNvPr id="120" name="Picture 119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7896" y="3600783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4" name="Straight Connector 123"/>
            <p:cNvCxnSpPr>
              <a:stCxn id="125" idx="3"/>
              <a:endCxn id="120" idx="1"/>
            </p:cNvCxnSpPr>
            <p:nvPr/>
          </p:nvCxnSpPr>
          <p:spPr>
            <a:xfrm>
              <a:off x="1748255" y="3777339"/>
              <a:ext cx="2729641" cy="57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5" name="Picture 12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2284" y="3595023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" name="Group 5"/>
            <p:cNvGrpSpPr/>
            <p:nvPr/>
          </p:nvGrpSpPr>
          <p:grpSpPr>
            <a:xfrm>
              <a:off x="1416566" y="3315012"/>
              <a:ext cx="1033404" cy="834166"/>
              <a:chOff x="1416566" y="3315012"/>
              <a:chExt cx="1033404" cy="834166"/>
            </a:xfrm>
          </p:grpSpPr>
          <p:cxnSp>
            <p:nvCxnSpPr>
              <p:cNvPr id="41" name="Straight Arrow Connector 40"/>
              <p:cNvCxnSpPr>
                <a:stCxn id="50" idx="3"/>
              </p:cNvCxnSpPr>
              <p:nvPr/>
            </p:nvCxnSpPr>
            <p:spPr>
              <a:xfrm>
                <a:off x="1974075" y="3431814"/>
                <a:ext cx="280691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Rectangle 49"/>
              <p:cNvSpPr/>
              <p:nvPr/>
            </p:nvSpPr>
            <p:spPr>
              <a:xfrm>
                <a:off x="1416566" y="3315012"/>
                <a:ext cx="557509" cy="233604"/>
              </a:xfrm>
              <a:prstGeom prst="rect">
                <a:avLst/>
              </a:prstGeom>
              <a:solidFill>
                <a:srgbClr val="FFE1F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Arrow Connector 27"/>
              <p:cNvCxnSpPr>
                <a:stCxn id="30" idx="3"/>
              </p:cNvCxnSpPr>
              <p:nvPr/>
            </p:nvCxnSpPr>
            <p:spPr>
              <a:xfrm>
                <a:off x="2054557" y="3726958"/>
                <a:ext cx="280691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/>
              <p:cNvSpPr/>
              <p:nvPr/>
            </p:nvSpPr>
            <p:spPr>
              <a:xfrm>
                <a:off x="1497048" y="3610156"/>
                <a:ext cx="557509" cy="233604"/>
              </a:xfrm>
              <a:prstGeom prst="rect">
                <a:avLst/>
              </a:prstGeom>
              <a:solidFill>
                <a:srgbClr val="FFE1F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1" name="Straight Arrow Connector 30"/>
              <p:cNvCxnSpPr/>
              <p:nvPr/>
            </p:nvCxnSpPr>
            <p:spPr>
              <a:xfrm>
                <a:off x="2169279" y="4047557"/>
                <a:ext cx="280691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Rectangle 31"/>
              <p:cNvSpPr/>
              <p:nvPr/>
            </p:nvSpPr>
            <p:spPr>
              <a:xfrm>
                <a:off x="1598078" y="3915574"/>
                <a:ext cx="557509" cy="233604"/>
              </a:xfrm>
              <a:prstGeom prst="rect">
                <a:avLst/>
              </a:prstGeom>
              <a:solidFill>
                <a:srgbClr val="FFE1F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9" name="Picture 2" descr="http://openclipart.org/image/800px/svg_to_png/62989/scales_of_justice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6545" y="3258767"/>
              <a:ext cx="970952" cy="911056"/>
            </a:xfrm>
            <a:prstGeom prst="rect">
              <a:avLst/>
            </a:prstGeom>
            <a:solidFill>
              <a:schemeClr val="bg1"/>
            </a:solidFill>
          </p:spPr>
        </p:pic>
        <p:grpSp>
          <p:nvGrpSpPr>
            <p:cNvPr id="33" name="Group 32"/>
            <p:cNvGrpSpPr/>
            <p:nvPr/>
          </p:nvGrpSpPr>
          <p:grpSpPr>
            <a:xfrm flipH="1">
              <a:off x="3655379" y="3319536"/>
              <a:ext cx="1033404" cy="834166"/>
              <a:chOff x="1416566" y="3315012"/>
              <a:chExt cx="1033404" cy="834166"/>
            </a:xfrm>
          </p:grpSpPr>
          <p:cxnSp>
            <p:nvCxnSpPr>
              <p:cNvPr id="34" name="Straight Arrow Connector 33"/>
              <p:cNvCxnSpPr>
                <a:stCxn id="35" idx="3"/>
              </p:cNvCxnSpPr>
              <p:nvPr/>
            </p:nvCxnSpPr>
            <p:spPr>
              <a:xfrm>
                <a:off x="1974075" y="3431814"/>
                <a:ext cx="280691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/>
              <p:cNvSpPr/>
              <p:nvPr/>
            </p:nvSpPr>
            <p:spPr>
              <a:xfrm>
                <a:off x="1416566" y="3315012"/>
                <a:ext cx="557509" cy="233604"/>
              </a:xfrm>
              <a:prstGeom prst="rect">
                <a:avLst/>
              </a:prstGeom>
              <a:solidFill>
                <a:srgbClr val="FFE1F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Arrow Connector 35"/>
              <p:cNvCxnSpPr>
                <a:stCxn id="37" idx="3"/>
              </p:cNvCxnSpPr>
              <p:nvPr/>
            </p:nvCxnSpPr>
            <p:spPr>
              <a:xfrm>
                <a:off x="2054557" y="3726958"/>
                <a:ext cx="280691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/>
              <p:cNvSpPr/>
              <p:nvPr/>
            </p:nvSpPr>
            <p:spPr>
              <a:xfrm>
                <a:off x="1497048" y="3610156"/>
                <a:ext cx="557509" cy="233604"/>
              </a:xfrm>
              <a:prstGeom prst="rect">
                <a:avLst/>
              </a:prstGeom>
              <a:solidFill>
                <a:srgbClr val="FFE1F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8" name="Straight Arrow Connector 37"/>
              <p:cNvCxnSpPr/>
              <p:nvPr/>
            </p:nvCxnSpPr>
            <p:spPr>
              <a:xfrm>
                <a:off x="2169279" y="4047557"/>
                <a:ext cx="280691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Rectangle 38"/>
              <p:cNvSpPr/>
              <p:nvPr/>
            </p:nvSpPr>
            <p:spPr>
              <a:xfrm>
                <a:off x="1598078" y="3915574"/>
                <a:ext cx="557509" cy="233604"/>
              </a:xfrm>
              <a:prstGeom prst="rect">
                <a:avLst/>
              </a:prstGeom>
              <a:solidFill>
                <a:srgbClr val="FFE1F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9493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Recall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want a good bandwidth allocation to be fair and efficient</a:t>
            </a:r>
          </a:p>
          <a:p>
            <a:pPr lvl="1"/>
            <a:r>
              <a:rPr lang="en-US" sz="2400" dirty="0" smtClean="0"/>
              <a:t>Now we learn what fair means</a:t>
            </a:r>
          </a:p>
          <a:p>
            <a:pPr lvl="4"/>
            <a:endParaRPr lang="en-US" sz="1000" dirty="0" smtClean="0"/>
          </a:p>
          <a:p>
            <a:r>
              <a:rPr lang="en-US" sz="2800" dirty="0" smtClean="0"/>
              <a:t>Caveat: in practice, efficiency is more important than fairness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87284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vs. Fairness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Cannot always have both!</a:t>
            </a:r>
          </a:p>
          <a:p>
            <a:pPr lvl="1"/>
            <a:r>
              <a:rPr lang="en-US" sz="2400" dirty="0" smtClean="0"/>
              <a:t>Example network with traffic         A</a:t>
            </a:r>
            <a:r>
              <a:rPr lang="en-US" sz="2400" dirty="0" smtClean="0">
                <a:sym typeface="Wingdings" pitchFamily="2" charset="2"/>
              </a:rPr>
              <a:t>B, BC and AC 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How much traffic can we carry?</a:t>
            </a:r>
            <a:endParaRPr lang="en-US" sz="2400" dirty="0" smtClean="0"/>
          </a:p>
        </p:txBody>
      </p:sp>
      <p:grpSp>
        <p:nvGrpSpPr>
          <p:cNvPr id="31" name="Group 30"/>
          <p:cNvGrpSpPr/>
          <p:nvPr/>
        </p:nvGrpSpPr>
        <p:grpSpPr>
          <a:xfrm>
            <a:off x="1129133" y="3112949"/>
            <a:ext cx="3907419" cy="1308750"/>
            <a:chOff x="926172" y="2660135"/>
            <a:chExt cx="3219389" cy="1308750"/>
          </a:xfrm>
        </p:grpSpPr>
        <p:pic>
          <p:nvPicPr>
            <p:cNvPr id="32" name="Picture 3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5408" y="3055728"/>
              <a:ext cx="63015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32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6352" y="3055728"/>
              <a:ext cx="541335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4" name="Straight Connector 33"/>
            <p:cNvCxnSpPr>
              <a:stCxn id="35" idx="3"/>
              <a:endCxn id="33" idx="1"/>
            </p:cNvCxnSpPr>
            <p:nvPr/>
          </p:nvCxnSpPr>
          <p:spPr>
            <a:xfrm>
              <a:off x="1467507" y="3232284"/>
              <a:ext cx="748845" cy="57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5" name="Picture 3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6172" y="3049968"/>
              <a:ext cx="541335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6" name="Straight Connector 35"/>
            <p:cNvCxnSpPr>
              <a:stCxn id="33" idx="3"/>
              <a:endCxn id="32" idx="1"/>
            </p:cNvCxnSpPr>
            <p:nvPr/>
          </p:nvCxnSpPr>
          <p:spPr>
            <a:xfrm>
              <a:off x="2757687" y="3238044"/>
              <a:ext cx="75772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1059349" y="2694561"/>
              <a:ext cx="2749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353491" y="2660135"/>
              <a:ext cx="2670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B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698278" y="2694561"/>
              <a:ext cx="2644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118726" y="3531141"/>
              <a:ext cx="1245141" cy="321013"/>
            </a:xfrm>
            <a:custGeom>
              <a:avLst/>
              <a:gdLst>
                <a:gd name="connsiteX0" fmla="*/ 0 w 1245141"/>
                <a:gd name="connsiteY0" fmla="*/ 447473 h 447473"/>
                <a:gd name="connsiteX1" fmla="*/ 0 w 1245141"/>
                <a:gd name="connsiteY1" fmla="*/ 0 h 447473"/>
                <a:gd name="connsiteX2" fmla="*/ 1245141 w 1245141"/>
                <a:gd name="connsiteY2" fmla="*/ 9728 h 447473"/>
                <a:gd name="connsiteX3" fmla="*/ 1245141 w 1245141"/>
                <a:gd name="connsiteY3" fmla="*/ 379379 h 447473"/>
                <a:gd name="connsiteX0" fmla="*/ 0 w 1245141"/>
                <a:gd name="connsiteY0" fmla="*/ 321013 h 379379"/>
                <a:gd name="connsiteX1" fmla="*/ 0 w 1245141"/>
                <a:gd name="connsiteY1" fmla="*/ 0 h 379379"/>
                <a:gd name="connsiteX2" fmla="*/ 1245141 w 1245141"/>
                <a:gd name="connsiteY2" fmla="*/ 9728 h 379379"/>
                <a:gd name="connsiteX3" fmla="*/ 1245141 w 1245141"/>
                <a:gd name="connsiteY3" fmla="*/ 379379 h 379379"/>
                <a:gd name="connsiteX0" fmla="*/ 0 w 1245141"/>
                <a:gd name="connsiteY0" fmla="*/ 321013 h 321013"/>
                <a:gd name="connsiteX1" fmla="*/ 0 w 1245141"/>
                <a:gd name="connsiteY1" fmla="*/ 0 h 321013"/>
                <a:gd name="connsiteX2" fmla="*/ 1245141 w 1245141"/>
                <a:gd name="connsiteY2" fmla="*/ 9728 h 321013"/>
                <a:gd name="connsiteX3" fmla="*/ 1235414 w 1245141"/>
                <a:gd name="connsiteY3" fmla="*/ 321013 h 321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5141" h="321013">
                  <a:moveTo>
                    <a:pt x="0" y="321013"/>
                  </a:moveTo>
                  <a:lnTo>
                    <a:pt x="0" y="0"/>
                  </a:lnTo>
                  <a:lnTo>
                    <a:pt x="1245141" y="9728"/>
                  </a:lnTo>
                  <a:lnTo>
                    <a:pt x="1235414" y="321013"/>
                  </a:lnTo>
                </a:path>
              </a:pathLst>
            </a:custGeom>
            <a:noFill/>
            <a:ln w="28575">
              <a:solidFill>
                <a:schemeClr val="accent3">
                  <a:lumMod val="40000"/>
                  <a:lumOff val="6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540541" y="3531141"/>
              <a:ext cx="1245141" cy="321013"/>
            </a:xfrm>
            <a:custGeom>
              <a:avLst/>
              <a:gdLst>
                <a:gd name="connsiteX0" fmla="*/ 0 w 1245141"/>
                <a:gd name="connsiteY0" fmla="*/ 447473 h 447473"/>
                <a:gd name="connsiteX1" fmla="*/ 0 w 1245141"/>
                <a:gd name="connsiteY1" fmla="*/ 0 h 447473"/>
                <a:gd name="connsiteX2" fmla="*/ 1245141 w 1245141"/>
                <a:gd name="connsiteY2" fmla="*/ 9728 h 447473"/>
                <a:gd name="connsiteX3" fmla="*/ 1245141 w 1245141"/>
                <a:gd name="connsiteY3" fmla="*/ 379379 h 447473"/>
                <a:gd name="connsiteX0" fmla="*/ 0 w 1245141"/>
                <a:gd name="connsiteY0" fmla="*/ 321013 h 379379"/>
                <a:gd name="connsiteX1" fmla="*/ 0 w 1245141"/>
                <a:gd name="connsiteY1" fmla="*/ 0 h 379379"/>
                <a:gd name="connsiteX2" fmla="*/ 1245141 w 1245141"/>
                <a:gd name="connsiteY2" fmla="*/ 9728 h 379379"/>
                <a:gd name="connsiteX3" fmla="*/ 1245141 w 1245141"/>
                <a:gd name="connsiteY3" fmla="*/ 379379 h 379379"/>
                <a:gd name="connsiteX0" fmla="*/ 0 w 1245141"/>
                <a:gd name="connsiteY0" fmla="*/ 321013 h 321013"/>
                <a:gd name="connsiteX1" fmla="*/ 0 w 1245141"/>
                <a:gd name="connsiteY1" fmla="*/ 0 h 321013"/>
                <a:gd name="connsiteX2" fmla="*/ 1245141 w 1245141"/>
                <a:gd name="connsiteY2" fmla="*/ 9728 h 321013"/>
                <a:gd name="connsiteX3" fmla="*/ 1235414 w 1245141"/>
                <a:gd name="connsiteY3" fmla="*/ 321013 h 321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5141" h="321013">
                  <a:moveTo>
                    <a:pt x="0" y="321013"/>
                  </a:moveTo>
                  <a:lnTo>
                    <a:pt x="0" y="0"/>
                  </a:lnTo>
                  <a:lnTo>
                    <a:pt x="1245141" y="9728"/>
                  </a:lnTo>
                  <a:lnTo>
                    <a:pt x="1235414" y="321013"/>
                  </a:lnTo>
                </a:path>
              </a:pathLst>
            </a:custGeom>
            <a:noFill/>
            <a:ln w="28575">
              <a:solidFill>
                <a:schemeClr val="accent3">
                  <a:lumMod val="40000"/>
                  <a:lumOff val="6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691206" y="2906220"/>
              <a:ext cx="2591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</a:t>
              </a:r>
              <a:endParaRPr lang="en-US" sz="2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994633" y="2900269"/>
              <a:ext cx="2591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1</a:t>
              </a:r>
            </a:p>
          </p:txBody>
        </p:sp>
        <p:sp>
          <p:nvSpPr>
            <p:cNvPr id="44" name="Freeform 43"/>
            <p:cNvSpPr/>
            <p:nvPr/>
          </p:nvSpPr>
          <p:spPr>
            <a:xfrm>
              <a:off x="986166" y="3426844"/>
              <a:ext cx="2953537" cy="542041"/>
            </a:xfrm>
            <a:custGeom>
              <a:avLst/>
              <a:gdLst>
                <a:gd name="connsiteX0" fmla="*/ 0 w 1245141"/>
                <a:gd name="connsiteY0" fmla="*/ 447473 h 447473"/>
                <a:gd name="connsiteX1" fmla="*/ 0 w 1245141"/>
                <a:gd name="connsiteY1" fmla="*/ 0 h 447473"/>
                <a:gd name="connsiteX2" fmla="*/ 1245141 w 1245141"/>
                <a:gd name="connsiteY2" fmla="*/ 9728 h 447473"/>
                <a:gd name="connsiteX3" fmla="*/ 1245141 w 1245141"/>
                <a:gd name="connsiteY3" fmla="*/ 379379 h 447473"/>
                <a:gd name="connsiteX0" fmla="*/ 0 w 1245141"/>
                <a:gd name="connsiteY0" fmla="*/ 321013 h 379379"/>
                <a:gd name="connsiteX1" fmla="*/ 0 w 1245141"/>
                <a:gd name="connsiteY1" fmla="*/ 0 h 379379"/>
                <a:gd name="connsiteX2" fmla="*/ 1245141 w 1245141"/>
                <a:gd name="connsiteY2" fmla="*/ 9728 h 379379"/>
                <a:gd name="connsiteX3" fmla="*/ 1245141 w 1245141"/>
                <a:gd name="connsiteY3" fmla="*/ 379379 h 379379"/>
                <a:gd name="connsiteX0" fmla="*/ 0 w 1245141"/>
                <a:gd name="connsiteY0" fmla="*/ 321013 h 321013"/>
                <a:gd name="connsiteX1" fmla="*/ 0 w 1245141"/>
                <a:gd name="connsiteY1" fmla="*/ 0 h 321013"/>
                <a:gd name="connsiteX2" fmla="*/ 1245141 w 1245141"/>
                <a:gd name="connsiteY2" fmla="*/ 9728 h 321013"/>
                <a:gd name="connsiteX3" fmla="*/ 1235414 w 1245141"/>
                <a:gd name="connsiteY3" fmla="*/ 321013 h 321013"/>
                <a:gd name="connsiteX0" fmla="*/ 0 w 1254396"/>
                <a:gd name="connsiteY0" fmla="*/ 321013 h 321013"/>
                <a:gd name="connsiteX1" fmla="*/ 0 w 1254396"/>
                <a:gd name="connsiteY1" fmla="*/ 0 h 321013"/>
                <a:gd name="connsiteX2" fmla="*/ 1245141 w 1254396"/>
                <a:gd name="connsiteY2" fmla="*/ 9728 h 321013"/>
                <a:gd name="connsiteX3" fmla="*/ 1254396 w 1254396"/>
                <a:gd name="connsiteY3" fmla="*/ 321013 h 321013"/>
                <a:gd name="connsiteX0" fmla="*/ 0 w 1246261"/>
                <a:gd name="connsiteY0" fmla="*/ 321013 h 332964"/>
                <a:gd name="connsiteX1" fmla="*/ 0 w 1246261"/>
                <a:gd name="connsiteY1" fmla="*/ 0 h 332964"/>
                <a:gd name="connsiteX2" fmla="*/ 1245141 w 1246261"/>
                <a:gd name="connsiteY2" fmla="*/ 9728 h 332964"/>
                <a:gd name="connsiteX3" fmla="*/ 1246261 w 1246261"/>
                <a:gd name="connsiteY3" fmla="*/ 332964 h 33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6261" h="332964">
                  <a:moveTo>
                    <a:pt x="0" y="321013"/>
                  </a:moveTo>
                  <a:lnTo>
                    <a:pt x="0" y="0"/>
                  </a:lnTo>
                  <a:lnTo>
                    <a:pt x="1245141" y="9728"/>
                  </a:lnTo>
                  <a:cubicBezTo>
                    <a:pt x="1245514" y="117473"/>
                    <a:pt x="1245888" y="225219"/>
                    <a:pt x="1246261" y="332964"/>
                  </a:cubicBezTo>
                </a:path>
              </a:pathLst>
            </a:custGeom>
            <a:noFill/>
            <a:ln w="28575">
              <a:solidFill>
                <a:schemeClr val="accent3">
                  <a:lumMod val="40000"/>
                  <a:lumOff val="6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93995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vs. Fairness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we care about fairness:</a:t>
            </a:r>
          </a:p>
          <a:p>
            <a:pPr lvl="1"/>
            <a:r>
              <a:rPr lang="en-US" sz="2400" dirty="0" smtClean="0"/>
              <a:t>Give equal bandwidth to each flow</a:t>
            </a:r>
          </a:p>
          <a:p>
            <a:pPr lvl="1"/>
            <a:r>
              <a:rPr lang="en-US" sz="2400" dirty="0" smtClean="0"/>
              <a:t>A</a:t>
            </a:r>
            <a:r>
              <a:rPr lang="en-US" sz="2400" dirty="0" smtClean="0">
                <a:sym typeface="Wingdings" pitchFamily="2" charset="2"/>
              </a:rPr>
              <a:t>B: ½ unit, BC: ½, and AC, ½ 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Total traffic carried is 1 ½ units</a:t>
            </a:r>
            <a:endParaRPr lang="en-US" sz="2400" dirty="0" smtClean="0"/>
          </a:p>
        </p:txBody>
      </p:sp>
      <p:grpSp>
        <p:nvGrpSpPr>
          <p:cNvPr id="27" name="Group 26"/>
          <p:cNvGrpSpPr/>
          <p:nvPr/>
        </p:nvGrpSpPr>
        <p:grpSpPr>
          <a:xfrm>
            <a:off x="1129133" y="3112949"/>
            <a:ext cx="3907419" cy="1308750"/>
            <a:chOff x="926172" y="2660135"/>
            <a:chExt cx="3219389" cy="1308750"/>
          </a:xfrm>
        </p:grpSpPr>
        <p:pic>
          <p:nvPicPr>
            <p:cNvPr id="6" name="Picture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5408" y="3055728"/>
              <a:ext cx="63015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6352" y="3055728"/>
              <a:ext cx="541335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" name="Straight Connector 7"/>
            <p:cNvCxnSpPr>
              <a:stCxn id="9" idx="3"/>
              <a:endCxn id="7" idx="1"/>
            </p:cNvCxnSpPr>
            <p:nvPr/>
          </p:nvCxnSpPr>
          <p:spPr>
            <a:xfrm>
              <a:off x="1467507" y="3232284"/>
              <a:ext cx="748845" cy="57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8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6172" y="3049968"/>
              <a:ext cx="541335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1" name="Straight Connector 10"/>
            <p:cNvCxnSpPr>
              <a:stCxn id="7" idx="3"/>
              <a:endCxn id="6" idx="1"/>
            </p:cNvCxnSpPr>
            <p:nvPr/>
          </p:nvCxnSpPr>
          <p:spPr>
            <a:xfrm>
              <a:off x="2757687" y="3238044"/>
              <a:ext cx="75772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059349" y="2694561"/>
              <a:ext cx="2749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353491" y="2660135"/>
              <a:ext cx="2670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B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698278" y="2694561"/>
              <a:ext cx="2644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118726" y="3531141"/>
              <a:ext cx="1245141" cy="321013"/>
            </a:xfrm>
            <a:custGeom>
              <a:avLst/>
              <a:gdLst>
                <a:gd name="connsiteX0" fmla="*/ 0 w 1245141"/>
                <a:gd name="connsiteY0" fmla="*/ 447473 h 447473"/>
                <a:gd name="connsiteX1" fmla="*/ 0 w 1245141"/>
                <a:gd name="connsiteY1" fmla="*/ 0 h 447473"/>
                <a:gd name="connsiteX2" fmla="*/ 1245141 w 1245141"/>
                <a:gd name="connsiteY2" fmla="*/ 9728 h 447473"/>
                <a:gd name="connsiteX3" fmla="*/ 1245141 w 1245141"/>
                <a:gd name="connsiteY3" fmla="*/ 379379 h 447473"/>
                <a:gd name="connsiteX0" fmla="*/ 0 w 1245141"/>
                <a:gd name="connsiteY0" fmla="*/ 321013 h 379379"/>
                <a:gd name="connsiteX1" fmla="*/ 0 w 1245141"/>
                <a:gd name="connsiteY1" fmla="*/ 0 h 379379"/>
                <a:gd name="connsiteX2" fmla="*/ 1245141 w 1245141"/>
                <a:gd name="connsiteY2" fmla="*/ 9728 h 379379"/>
                <a:gd name="connsiteX3" fmla="*/ 1245141 w 1245141"/>
                <a:gd name="connsiteY3" fmla="*/ 379379 h 379379"/>
                <a:gd name="connsiteX0" fmla="*/ 0 w 1245141"/>
                <a:gd name="connsiteY0" fmla="*/ 321013 h 321013"/>
                <a:gd name="connsiteX1" fmla="*/ 0 w 1245141"/>
                <a:gd name="connsiteY1" fmla="*/ 0 h 321013"/>
                <a:gd name="connsiteX2" fmla="*/ 1245141 w 1245141"/>
                <a:gd name="connsiteY2" fmla="*/ 9728 h 321013"/>
                <a:gd name="connsiteX3" fmla="*/ 1235414 w 1245141"/>
                <a:gd name="connsiteY3" fmla="*/ 321013 h 321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5141" h="321013">
                  <a:moveTo>
                    <a:pt x="0" y="321013"/>
                  </a:moveTo>
                  <a:lnTo>
                    <a:pt x="0" y="0"/>
                  </a:lnTo>
                  <a:lnTo>
                    <a:pt x="1245141" y="9728"/>
                  </a:lnTo>
                  <a:lnTo>
                    <a:pt x="1235414" y="321013"/>
                  </a:lnTo>
                </a:path>
              </a:pathLst>
            </a:custGeom>
            <a:noFill/>
            <a:ln w="28575">
              <a:solidFill>
                <a:schemeClr val="accent3">
                  <a:lumMod val="40000"/>
                  <a:lumOff val="6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540541" y="3531141"/>
              <a:ext cx="1245141" cy="321013"/>
            </a:xfrm>
            <a:custGeom>
              <a:avLst/>
              <a:gdLst>
                <a:gd name="connsiteX0" fmla="*/ 0 w 1245141"/>
                <a:gd name="connsiteY0" fmla="*/ 447473 h 447473"/>
                <a:gd name="connsiteX1" fmla="*/ 0 w 1245141"/>
                <a:gd name="connsiteY1" fmla="*/ 0 h 447473"/>
                <a:gd name="connsiteX2" fmla="*/ 1245141 w 1245141"/>
                <a:gd name="connsiteY2" fmla="*/ 9728 h 447473"/>
                <a:gd name="connsiteX3" fmla="*/ 1245141 w 1245141"/>
                <a:gd name="connsiteY3" fmla="*/ 379379 h 447473"/>
                <a:gd name="connsiteX0" fmla="*/ 0 w 1245141"/>
                <a:gd name="connsiteY0" fmla="*/ 321013 h 379379"/>
                <a:gd name="connsiteX1" fmla="*/ 0 w 1245141"/>
                <a:gd name="connsiteY1" fmla="*/ 0 h 379379"/>
                <a:gd name="connsiteX2" fmla="*/ 1245141 w 1245141"/>
                <a:gd name="connsiteY2" fmla="*/ 9728 h 379379"/>
                <a:gd name="connsiteX3" fmla="*/ 1245141 w 1245141"/>
                <a:gd name="connsiteY3" fmla="*/ 379379 h 379379"/>
                <a:gd name="connsiteX0" fmla="*/ 0 w 1245141"/>
                <a:gd name="connsiteY0" fmla="*/ 321013 h 321013"/>
                <a:gd name="connsiteX1" fmla="*/ 0 w 1245141"/>
                <a:gd name="connsiteY1" fmla="*/ 0 h 321013"/>
                <a:gd name="connsiteX2" fmla="*/ 1245141 w 1245141"/>
                <a:gd name="connsiteY2" fmla="*/ 9728 h 321013"/>
                <a:gd name="connsiteX3" fmla="*/ 1235414 w 1245141"/>
                <a:gd name="connsiteY3" fmla="*/ 321013 h 321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5141" h="321013">
                  <a:moveTo>
                    <a:pt x="0" y="321013"/>
                  </a:moveTo>
                  <a:lnTo>
                    <a:pt x="0" y="0"/>
                  </a:lnTo>
                  <a:lnTo>
                    <a:pt x="1245141" y="9728"/>
                  </a:lnTo>
                  <a:lnTo>
                    <a:pt x="1235414" y="321013"/>
                  </a:lnTo>
                </a:path>
              </a:pathLst>
            </a:custGeom>
            <a:noFill/>
            <a:ln w="28575">
              <a:solidFill>
                <a:schemeClr val="accent3">
                  <a:lumMod val="40000"/>
                  <a:lumOff val="6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691206" y="2906220"/>
              <a:ext cx="2591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</a:t>
              </a:r>
              <a:endParaRPr lang="en-US" sz="2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94633" y="2900269"/>
              <a:ext cx="2591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1</a:t>
              </a:r>
            </a:p>
          </p:txBody>
        </p:sp>
        <p:sp>
          <p:nvSpPr>
            <p:cNvPr id="26" name="Freeform 25"/>
            <p:cNvSpPr/>
            <p:nvPr/>
          </p:nvSpPr>
          <p:spPr>
            <a:xfrm>
              <a:off x="986166" y="3426844"/>
              <a:ext cx="2953537" cy="542041"/>
            </a:xfrm>
            <a:custGeom>
              <a:avLst/>
              <a:gdLst>
                <a:gd name="connsiteX0" fmla="*/ 0 w 1245141"/>
                <a:gd name="connsiteY0" fmla="*/ 447473 h 447473"/>
                <a:gd name="connsiteX1" fmla="*/ 0 w 1245141"/>
                <a:gd name="connsiteY1" fmla="*/ 0 h 447473"/>
                <a:gd name="connsiteX2" fmla="*/ 1245141 w 1245141"/>
                <a:gd name="connsiteY2" fmla="*/ 9728 h 447473"/>
                <a:gd name="connsiteX3" fmla="*/ 1245141 w 1245141"/>
                <a:gd name="connsiteY3" fmla="*/ 379379 h 447473"/>
                <a:gd name="connsiteX0" fmla="*/ 0 w 1245141"/>
                <a:gd name="connsiteY0" fmla="*/ 321013 h 379379"/>
                <a:gd name="connsiteX1" fmla="*/ 0 w 1245141"/>
                <a:gd name="connsiteY1" fmla="*/ 0 h 379379"/>
                <a:gd name="connsiteX2" fmla="*/ 1245141 w 1245141"/>
                <a:gd name="connsiteY2" fmla="*/ 9728 h 379379"/>
                <a:gd name="connsiteX3" fmla="*/ 1245141 w 1245141"/>
                <a:gd name="connsiteY3" fmla="*/ 379379 h 379379"/>
                <a:gd name="connsiteX0" fmla="*/ 0 w 1245141"/>
                <a:gd name="connsiteY0" fmla="*/ 321013 h 321013"/>
                <a:gd name="connsiteX1" fmla="*/ 0 w 1245141"/>
                <a:gd name="connsiteY1" fmla="*/ 0 h 321013"/>
                <a:gd name="connsiteX2" fmla="*/ 1245141 w 1245141"/>
                <a:gd name="connsiteY2" fmla="*/ 9728 h 321013"/>
                <a:gd name="connsiteX3" fmla="*/ 1235414 w 1245141"/>
                <a:gd name="connsiteY3" fmla="*/ 321013 h 321013"/>
                <a:gd name="connsiteX0" fmla="*/ 0 w 1254396"/>
                <a:gd name="connsiteY0" fmla="*/ 321013 h 321013"/>
                <a:gd name="connsiteX1" fmla="*/ 0 w 1254396"/>
                <a:gd name="connsiteY1" fmla="*/ 0 h 321013"/>
                <a:gd name="connsiteX2" fmla="*/ 1245141 w 1254396"/>
                <a:gd name="connsiteY2" fmla="*/ 9728 h 321013"/>
                <a:gd name="connsiteX3" fmla="*/ 1254396 w 1254396"/>
                <a:gd name="connsiteY3" fmla="*/ 321013 h 321013"/>
                <a:gd name="connsiteX0" fmla="*/ 0 w 1246261"/>
                <a:gd name="connsiteY0" fmla="*/ 321013 h 332964"/>
                <a:gd name="connsiteX1" fmla="*/ 0 w 1246261"/>
                <a:gd name="connsiteY1" fmla="*/ 0 h 332964"/>
                <a:gd name="connsiteX2" fmla="*/ 1245141 w 1246261"/>
                <a:gd name="connsiteY2" fmla="*/ 9728 h 332964"/>
                <a:gd name="connsiteX3" fmla="*/ 1246261 w 1246261"/>
                <a:gd name="connsiteY3" fmla="*/ 332964 h 33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6261" h="332964">
                  <a:moveTo>
                    <a:pt x="0" y="321013"/>
                  </a:moveTo>
                  <a:lnTo>
                    <a:pt x="0" y="0"/>
                  </a:lnTo>
                  <a:lnTo>
                    <a:pt x="1245141" y="9728"/>
                  </a:lnTo>
                  <a:cubicBezTo>
                    <a:pt x="1245514" y="117473"/>
                    <a:pt x="1245888" y="225219"/>
                    <a:pt x="1246261" y="332964"/>
                  </a:cubicBezTo>
                </a:path>
              </a:pathLst>
            </a:custGeom>
            <a:noFill/>
            <a:ln w="28575">
              <a:solidFill>
                <a:schemeClr val="accent3">
                  <a:lumMod val="40000"/>
                  <a:lumOff val="6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38816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 in the Course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More fun in the Transport Layer!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 mystery of congestion control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Depends on the Network layer too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61879" y="3635302"/>
            <a:ext cx="1447800" cy="2000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280929" y="3835357"/>
            <a:ext cx="1447800" cy="2000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261879" y="4016302"/>
            <a:ext cx="14478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261879" y="3635302"/>
            <a:ext cx="1447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261879" y="3254302"/>
            <a:ext cx="14478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261879" y="2495477"/>
            <a:ext cx="1447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425392" y="4000427"/>
            <a:ext cx="1131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Physical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654629" y="3635302"/>
            <a:ext cx="6559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Link</a:t>
            </a:r>
            <a:endParaRPr lang="en-US" sz="2000" dirty="0"/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2299979" y="2476427"/>
            <a:ext cx="1428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Application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63863" y="3254302"/>
            <a:ext cx="1443831" cy="2000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412692" y="3270177"/>
            <a:ext cx="1116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Network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261879" y="2873302"/>
            <a:ext cx="1447800" cy="381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326967" y="2873302"/>
            <a:ext cx="127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Transport</a:t>
            </a:r>
          </a:p>
        </p:txBody>
      </p:sp>
    </p:spTree>
    <p:extLst>
      <p:ext uri="{BB962C8B-B14F-4D97-AF65-F5344CB8AC3E}">
        <p14:creationId xmlns:p14="http://schemas.microsoft.com/office/powerpoint/2010/main" val="4273585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vs. Fairness 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we care about efficiency:</a:t>
            </a:r>
          </a:p>
          <a:p>
            <a:pPr lvl="1"/>
            <a:r>
              <a:rPr lang="en-US" sz="2400" dirty="0" smtClean="0"/>
              <a:t>Maximize total traffic in network</a:t>
            </a:r>
          </a:p>
          <a:p>
            <a:pPr lvl="1"/>
            <a:r>
              <a:rPr lang="en-US" sz="2400" dirty="0" smtClean="0"/>
              <a:t>A</a:t>
            </a:r>
            <a:r>
              <a:rPr lang="en-US" sz="2400" dirty="0" smtClean="0">
                <a:sym typeface="Wingdings" pitchFamily="2" charset="2"/>
              </a:rPr>
              <a:t>B: 1 unit, BC: 1, and AC, 0 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Total traffic rises to 2 units!</a:t>
            </a:r>
            <a:endParaRPr lang="en-US" sz="2400" dirty="0" smtClean="0"/>
          </a:p>
        </p:txBody>
      </p:sp>
      <p:grpSp>
        <p:nvGrpSpPr>
          <p:cNvPr id="27" name="Group 26"/>
          <p:cNvGrpSpPr/>
          <p:nvPr/>
        </p:nvGrpSpPr>
        <p:grpSpPr>
          <a:xfrm>
            <a:off x="1129133" y="3112949"/>
            <a:ext cx="3907419" cy="1308750"/>
            <a:chOff x="926172" y="2660135"/>
            <a:chExt cx="3219389" cy="1308750"/>
          </a:xfrm>
        </p:grpSpPr>
        <p:pic>
          <p:nvPicPr>
            <p:cNvPr id="6" name="Picture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5408" y="3055728"/>
              <a:ext cx="63015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6352" y="3055728"/>
              <a:ext cx="541335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" name="Straight Connector 7"/>
            <p:cNvCxnSpPr>
              <a:stCxn id="9" idx="3"/>
              <a:endCxn id="7" idx="1"/>
            </p:cNvCxnSpPr>
            <p:nvPr/>
          </p:nvCxnSpPr>
          <p:spPr>
            <a:xfrm>
              <a:off x="1467507" y="3232284"/>
              <a:ext cx="748845" cy="57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8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6172" y="3049968"/>
              <a:ext cx="541335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1" name="Straight Connector 10"/>
            <p:cNvCxnSpPr>
              <a:stCxn id="7" idx="3"/>
              <a:endCxn id="6" idx="1"/>
            </p:cNvCxnSpPr>
            <p:nvPr/>
          </p:nvCxnSpPr>
          <p:spPr>
            <a:xfrm>
              <a:off x="2757687" y="3238044"/>
              <a:ext cx="75772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059349" y="2694561"/>
              <a:ext cx="2749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353491" y="2660135"/>
              <a:ext cx="2670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B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698278" y="2694561"/>
              <a:ext cx="2644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118726" y="3531141"/>
              <a:ext cx="1245141" cy="321013"/>
            </a:xfrm>
            <a:custGeom>
              <a:avLst/>
              <a:gdLst>
                <a:gd name="connsiteX0" fmla="*/ 0 w 1245141"/>
                <a:gd name="connsiteY0" fmla="*/ 447473 h 447473"/>
                <a:gd name="connsiteX1" fmla="*/ 0 w 1245141"/>
                <a:gd name="connsiteY1" fmla="*/ 0 h 447473"/>
                <a:gd name="connsiteX2" fmla="*/ 1245141 w 1245141"/>
                <a:gd name="connsiteY2" fmla="*/ 9728 h 447473"/>
                <a:gd name="connsiteX3" fmla="*/ 1245141 w 1245141"/>
                <a:gd name="connsiteY3" fmla="*/ 379379 h 447473"/>
                <a:gd name="connsiteX0" fmla="*/ 0 w 1245141"/>
                <a:gd name="connsiteY0" fmla="*/ 321013 h 379379"/>
                <a:gd name="connsiteX1" fmla="*/ 0 w 1245141"/>
                <a:gd name="connsiteY1" fmla="*/ 0 h 379379"/>
                <a:gd name="connsiteX2" fmla="*/ 1245141 w 1245141"/>
                <a:gd name="connsiteY2" fmla="*/ 9728 h 379379"/>
                <a:gd name="connsiteX3" fmla="*/ 1245141 w 1245141"/>
                <a:gd name="connsiteY3" fmla="*/ 379379 h 379379"/>
                <a:gd name="connsiteX0" fmla="*/ 0 w 1245141"/>
                <a:gd name="connsiteY0" fmla="*/ 321013 h 321013"/>
                <a:gd name="connsiteX1" fmla="*/ 0 w 1245141"/>
                <a:gd name="connsiteY1" fmla="*/ 0 h 321013"/>
                <a:gd name="connsiteX2" fmla="*/ 1245141 w 1245141"/>
                <a:gd name="connsiteY2" fmla="*/ 9728 h 321013"/>
                <a:gd name="connsiteX3" fmla="*/ 1235414 w 1245141"/>
                <a:gd name="connsiteY3" fmla="*/ 321013 h 321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5141" h="321013">
                  <a:moveTo>
                    <a:pt x="0" y="321013"/>
                  </a:moveTo>
                  <a:lnTo>
                    <a:pt x="0" y="0"/>
                  </a:lnTo>
                  <a:lnTo>
                    <a:pt x="1245141" y="9728"/>
                  </a:lnTo>
                  <a:lnTo>
                    <a:pt x="1235414" y="321013"/>
                  </a:lnTo>
                </a:path>
              </a:pathLst>
            </a:custGeom>
            <a:noFill/>
            <a:ln w="28575">
              <a:solidFill>
                <a:schemeClr val="accent3">
                  <a:lumMod val="40000"/>
                  <a:lumOff val="6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540541" y="3531141"/>
              <a:ext cx="1245141" cy="321013"/>
            </a:xfrm>
            <a:custGeom>
              <a:avLst/>
              <a:gdLst>
                <a:gd name="connsiteX0" fmla="*/ 0 w 1245141"/>
                <a:gd name="connsiteY0" fmla="*/ 447473 h 447473"/>
                <a:gd name="connsiteX1" fmla="*/ 0 w 1245141"/>
                <a:gd name="connsiteY1" fmla="*/ 0 h 447473"/>
                <a:gd name="connsiteX2" fmla="*/ 1245141 w 1245141"/>
                <a:gd name="connsiteY2" fmla="*/ 9728 h 447473"/>
                <a:gd name="connsiteX3" fmla="*/ 1245141 w 1245141"/>
                <a:gd name="connsiteY3" fmla="*/ 379379 h 447473"/>
                <a:gd name="connsiteX0" fmla="*/ 0 w 1245141"/>
                <a:gd name="connsiteY0" fmla="*/ 321013 h 379379"/>
                <a:gd name="connsiteX1" fmla="*/ 0 w 1245141"/>
                <a:gd name="connsiteY1" fmla="*/ 0 h 379379"/>
                <a:gd name="connsiteX2" fmla="*/ 1245141 w 1245141"/>
                <a:gd name="connsiteY2" fmla="*/ 9728 h 379379"/>
                <a:gd name="connsiteX3" fmla="*/ 1245141 w 1245141"/>
                <a:gd name="connsiteY3" fmla="*/ 379379 h 379379"/>
                <a:gd name="connsiteX0" fmla="*/ 0 w 1245141"/>
                <a:gd name="connsiteY0" fmla="*/ 321013 h 321013"/>
                <a:gd name="connsiteX1" fmla="*/ 0 w 1245141"/>
                <a:gd name="connsiteY1" fmla="*/ 0 h 321013"/>
                <a:gd name="connsiteX2" fmla="*/ 1245141 w 1245141"/>
                <a:gd name="connsiteY2" fmla="*/ 9728 h 321013"/>
                <a:gd name="connsiteX3" fmla="*/ 1235414 w 1245141"/>
                <a:gd name="connsiteY3" fmla="*/ 321013 h 321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5141" h="321013">
                  <a:moveTo>
                    <a:pt x="0" y="321013"/>
                  </a:moveTo>
                  <a:lnTo>
                    <a:pt x="0" y="0"/>
                  </a:lnTo>
                  <a:lnTo>
                    <a:pt x="1245141" y="9728"/>
                  </a:lnTo>
                  <a:lnTo>
                    <a:pt x="1235414" y="321013"/>
                  </a:lnTo>
                </a:path>
              </a:pathLst>
            </a:custGeom>
            <a:noFill/>
            <a:ln w="28575">
              <a:solidFill>
                <a:schemeClr val="accent3">
                  <a:lumMod val="40000"/>
                  <a:lumOff val="6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691206" y="2906220"/>
              <a:ext cx="2591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</a:t>
              </a:r>
              <a:endParaRPr lang="en-US" sz="2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94633" y="2900269"/>
              <a:ext cx="2591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1</a:t>
              </a:r>
            </a:p>
          </p:txBody>
        </p:sp>
        <p:sp>
          <p:nvSpPr>
            <p:cNvPr id="26" name="Freeform 25"/>
            <p:cNvSpPr/>
            <p:nvPr/>
          </p:nvSpPr>
          <p:spPr>
            <a:xfrm>
              <a:off x="986166" y="3426844"/>
              <a:ext cx="2953537" cy="542041"/>
            </a:xfrm>
            <a:custGeom>
              <a:avLst/>
              <a:gdLst>
                <a:gd name="connsiteX0" fmla="*/ 0 w 1245141"/>
                <a:gd name="connsiteY0" fmla="*/ 447473 h 447473"/>
                <a:gd name="connsiteX1" fmla="*/ 0 w 1245141"/>
                <a:gd name="connsiteY1" fmla="*/ 0 h 447473"/>
                <a:gd name="connsiteX2" fmla="*/ 1245141 w 1245141"/>
                <a:gd name="connsiteY2" fmla="*/ 9728 h 447473"/>
                <a:gd name="connsiteX3" fmla="*/ 1245141 w 1245141"/>
                <a:gd name="connsiteY3" fmla="*/ 379379 h 447473"/>
                <a:gd name="connsiteX0" fmla="*/ 0 w 1245141"/>
                <a:gd name="connsiteY0" fmla="*/ 321013 h 379379"/>
                <a:gd name="connsiteX1" fmla="*/ 0 w 1245141"/>
                <a:gd name="connsiteY1" fmla="*/ 0 h 379379"/>
                <a:gd name="connsiteX2" fmla="*/ 1245141 w 1245141"/>
                <a:gd name="connsiteY2" fmla="*/ 9728 h 379379"/>
                <a:gd name="connsiteX3" fmla="*/ 1245141 w 1245141"/>
                <a:gd name="connsiteY3" fmla="*/ 379379 h 379379"/>
                <a:gd name="connsiteX0" fmla="*/ 0 w 1245141"/>
                <a:gd name="connsiteY0" fmla="*/ 321013 h 321013"/>
                <a:gd name="connsiteX1" fmla="*/ 0 w 1245141"/>
                <a:gd name="connsiteY1" fmla="*/ 0 h 321013"/>
                <a:gd name="connsiteX2" fmla="*/ 1245141 w 1245141"/>
                <a:gd name="connsiteY2" fmla="*/ 9728 h 321013"/>
                <a:gd name="connsiteX3" fmla="*/ 1235414 w 1245141"/>
                <a:gd name="connsiteY3" fmla="*/ 321013 h 321013"/>
                <a:gd name="connsiteX0" fmla="*/ 0 w 1254396"/>
                <a:gd name="connsiteY0" fmla="*/ 321013 h 321013"/>
                <a:gd name="connsiteX1" fmla="*/ 0 w 1254396"/>
                <a:gd name="connsiteY1" fmla="*/ 0 h 321013"/>
                <a:gd name="connsiteX2" fmla="*/ 1245141 w 1254396"/>
                <a:gd name="connsiteY2" fmla="*/ 9728 h 321013"/>
                <a:gd name="connsiteX3" fmla="*/ 1254396 w 1254396"/>
                <a:gd name="connsiteY3" fmla="*/ 321013 h 321013"/>
                <a:gd name="connsiteX0" fmla="*/ 0 w 1246261"/>
                <a:gd name="connsiteY0" fmla="*/ 321013 h 332964"/>
                <a:gd name="connsiteX1" fmla="*/ 0 w 1246261"/>
                <a:gd name="connsiteY1" fmla="*/ 0 h 332964"/>
                <a:gd name="connsiteX2" fmla="*/ 1245141 w 1246261"/>
                <a:gd name="connsiteY2" fmla="*/ 9728 h 332964"/>
                <a:gd name="connsiteX3" fmla="*/ 1246261 w 1246261"/>
                <a:gd name="connsiteY3" fmla="*/ 332964 h 33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6261" h="332964">
                  <a:moveTo>
                    <a:pt x="0" y="321013"/>
                  </a:moveTo>
                  <a:lnTo>
                    <a:pt x="0" y="0"/>
                  </a:lnTo>
                  <a:lnTo>
                    <a:pt x="1245141" y="9728"/>
                  </a:lnTo>
                  <a:cubicBezTo>
                    <a:pt x="1245514" y="117473"/>
                    <a:pt x="1245888" y="225219"/>
                    <a:pt x="1246261" y="332964"/>
                  </a:cubicBezTo>
                </a:path>
              </a:pathLst>
            </a:custGeom>
            <a:noFill/>
            <a:ln w="28575">
              <a:solidFill>
                <a:schemeClr val="accent3">
                  <a:lumMod val="40000"/>
                  <a:lumOff val="6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1114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Slippery Notion of Fairness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Why is “equal per flow” fair anyway?</a:t>
            </a:r>
          </a:p>
          <a:p>
            <a:pPr lvl="1"/>
            <a:r>
              <a:rPr lang="en-US" dirty="0" smtClean="0"/>
              <a:t>A</a:t>
            </a:r>
            <a:r>
              <a:rPr lang="en-US" dirty="0" smtClean="0">
                <a:sym typeface="Wingdings" pitchFamily="2" charset="2"/>
              </a:rPr>
              <a:t>C uses more network resources (two links) than AB or BC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Host A sends two flows, B sends one</a:t>
            </a:r>
          </a:p>
          <a:p>
            <a:pPr lvl="4"/>
            <a:endParaRPr lang="en-US" sz="12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Not productive to seek exact fairness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More important to avoid </a:t>
            </a:r>
            <a:r>
              <a:rPr lang="en-US" u="sng" dirty="0" smtClean="0">
                <a:sym typeface="Wingdings" pitchFamily="2" charset="2"/>
              </a:rPr>
              <a:t>starvation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“Equal per flow” is good enough</a:t>
            </a:r>
          </a:p>
        </p:txBody>
      </p:sp>
    </p:spTree>
    <p:extLst>
      <p:ext uri="{BB962C8B-B14F-4D97-AF65-F5344CB8AC3E}">
        <p14:creationId xmlns:p14="http://schemas.microsoft.com/office/powerpoint/2010/main" val="1906226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Generalizing “Equal per Flow”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/>
              <a:t>Bottleneck</a:t>
            </a:r>
            <a:r>
              <a:rPr lang="en-US" sz="2800" dirty="0" smtClean="0"/>
              <a:t> for a flow of traffic is  the link that limits its bandwidth</a:t>
            </a:r>
          </a:p>
          <a:p>
            <a:pPr lvl="1"/>
            <a:r>
              <a:rPr lang="en-US" sz="2400" dirty="0" smtClean="0"/>
              <a:t>Where congestion occurs for the flow</a:t>
            </a:r>
          </a:p>
          <a:p>
            <a:pPr lvl="1"/>
            <a:r>
              <a:rPr lang="en-US" sz="2400" dirty="0" smtClean="0"/>
              <a:t>For A</a:t>
            </a:r>
            <a:r>
              <a:rPr lang="en-US" sz="2400" dirty="0" smtClean="0">
                <a:sym typeface="Wingdings" pitchFamily="2" charset="2"/>
              </a:rPr>
              <a:t>C, link A–B is the bottleneck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1129133" y="3112949"/>
            <a:ext cx="3907419" cy="1308750"/>
            <a:chOff x="926172" y="2660135"/>
            <a:chExt cx="3219389" cy="1308750"/>
          </a:xfrm>
        </p:grpSpPr>
        <p:pic>
          <p:nvPicPr>
            <p:cNvPr id="8" name="Picture 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5408" y="3055728"/>
              <a:ext cx="63015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8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6352" y="3055728"/>
              <a:ext cx="541335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0" name="Straight Connector 9"/>
            <p:cNvCxnSpPr>
              <a:stCxn id="11" idx="3"/>
              <a:endCxn id="9" idx="1"/>
            </p:cNvCxnSpPr>
            <p:nvPr/>
          </p:nvCxnSpPr>
          <p:spPr>
            <a:xfrm>
              <a:off x="1467507" y="3232284"/>
              <a:ext cx="748845" cy="57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10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6172" y="3049968"/>
              <a:ext cx="541335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" name="Straight Connector 11"/>
            <p:cNvCxnSpPr>
              <a:stCxn id="9" idx="3"/>
              <a:endCxn id="8" idx="1"/>
            </p:cNvCxnSpPr>
            <p:nvPr/>
          </p:nvCxnSpPr>
          <p:spPr>
            <a:xfrm>
              <a:off x="2757687" y="3238044"/>
              <a:ext cx="75772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059349" y="2694561"/>
              <a:ext cx="2749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353491" y="2660135"/>
              <a:ext cx="2670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B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698278" y="2694561"/>
              <a:ext cx="2644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691206" y="2906220"/>
              <a:ext cx="2591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</a:t>
              </a:r>
              <a:endParaRPr lang="en-US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41143" y="2900269"/>
              <a:ext cx="366109" cy="400110"/>
            </a:xfrm>
            <a:prstGeom prst="rect">
              <a:avLst/>
            </a:prstGeom>
            <a:noFill/>
            <a:ln w="28575">
              <a:solidFill>
                <a:schemeClr val="accent5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10</a:t>
              </a:r>
              <a:endParaRPr lang="en-US" sz="2000" dirty="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986166" y="3426844"/>
              <a:ext cx="2953537" cy="542041"/>
            </a:xfrm>
            <a:custGeom>
              <a:avLst/>
              <a:gdLst>
                <a:gd name="connsiteX0" fmla="*/ 0 w 1245141"/>
                <a:gd name="connsiteY0" fmla="*/ 447473 h 447473"/>
                <a:gd name="connsiteX1" fmla="*/ 0 w 1245141"/>
                <a:gd name="connsiteY1" fmla="*/ 0 h 447473"/>
                <a:gd name="connsiteX2" fmla="*/ 1245141 w 1245141"/>
                <a:gd name="connsiteY2" fmla="*/ 9728 h 447473"/>
                <a:gd name="connsiteX3" fmla="*/ 1245141 w 1245141"/>
                <a:gd name="connsiteY3" fmla="*/ 379379 h 447473"/>
                <a:gd name="connsiteX0" fmla="*/ 0 w 1245141"/>
                <a:gd name="connsiteY0" fmla="*/ 321013 h 379379"/>
                <a:gd name="connsiteX1" fmla="*/ 0 w 1245141"/>
                <a:gd name="connsiteY1" fmla="*/ 0 h 379379"/>
                <a:gd name="connsiteX2" fmla="*/ 1245141 w 1245141"/>
                <a:gd name="connsiteY2" fmla="*/ 9728 h 379379"/>
                <a:gd name="connsiteX3" fmla="*/ 1245141 w 1245141"/>
                <a:gd name="connsiteY3" fmla="*/ 379379 h 379379"/>
                <a:gd name="connsiteX0" fmla="*/ 0 w 1245141"/>
                <a:gd name="connsiteY0" fmla="*/ 321013 h 321013"/>
                <a:gd name="connsiteX1" fmla="*/ 0 w 1245141"/>
                <a:gd name="connsiteY1" fmla="*/ 0 h 321013"/>
                <a:gd name="connsiteX2" fmla="*/ 1245141 w 1245141"/>
                <a:gd name="connsiteY2" fmla="*/ 9728 h 321013"/>
                <a:gd name="connsiteX3" fmla="*/ 1235414 w 1245141"/>
                <a:gd name="connsiteY3" fmla="*/ 321013 h 321013"/>
                <a:gd name="connsiteX0" fmla="*/ 0 w 1254396"/>
                <a:gd name="connsiteY0" fmla="*/ 321013 h 321013"/>
                <a:gd name="connsiteX1" fmla="*/ 0 w 1254396"/>
                <a:gd name="connsiteY1" fmla="*/ 0 h 321013"/>
                <a:gd name="connsiteX2" fmla="*/ 1245141 w 1254396"/>
                <a:gd name="connsiteY2" fmla="*/ 9728 h 321013"/>
                <a:gd name="connsiteX3" fmla="*/ 1254396 w 1254396"/>
                <a:gd name="connsiteY3" fmla="*/ 321013 h 321013"/>
                <a:gd name="connsiteX0" fmla="*/ 0 w 1246261"/>
                <a:gd name="connsiteY0" fmla="*/ 321013 h 332964"/>
                <a:gd name="connsiteX1" fmla="*/ 0 w 1246261"/>
                <a:gd name="connsiteY1" fmla="*/ 0 h 332964"/>
                <a:gd name="connsiteX2" fmla="*/ 1245141 w 1246261"/>
                <a:gd name="connsiteY2" fmla="*/ 9728 h 332964"/>
                <a:gd name="connsiteX3" fmla="*/ 1246261 w 1246261"/>
                <a:gd name="connsiteY3" fmla="*/ 332964 h 33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6261" h="332964">
                  <a:moveTo>
                    <a:pt x="0" y="321013"/>
                  </a:moveTo>
                  <a:lnTo>
                    <a:pt x="0" y="0"/>
                  </a:lnTo>
                  <a:lnTo>
                    <a:pt x="1245141" y="9728"/>
                  </a:lnTo>
                  <a:cubicBezTo>
                    <a:pt x="1245514" y="117473"/>
                    <a:pt x="1245888" y="225219"/>
                    <a:pt x="1246261" y="332964"/>
                  </a:cubicBezTo>
                </a:path>
              </a:pathLst>
            </a:custGeom>
            <a:noFill/>
            <a:ln w="28575">
              <a:solidFill>
                <a:schemeClr val="accent3">
                  <a:lumMod val="40000"/>
                  <a:lumOff val="6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2" name="Straight Arrow Connector 21"/>
          <p:cNvCxnSpPr/>
          <p:nvPr/>
        </p:nvCxnSpPr>
        <p:spPr>
          <a:xfrm flipH="1" flipV="1">
            <a:off x="2372176" y="3753193"/>
            <a:ext cx="195926" cy="39748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510671" y="4056115"/>
            <a:ext cx="1304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Bottleneck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4030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Generalizing “Equal per Flow”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spc="-40" dirty="0" smtClean="0"/>
              <a:t>Flows may have different bottlenecks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For A</a:t>
            </a:r>
            <a:r>
              <a:rPr lang="en-US" sz="2400" dirty="0" smtClean="0">
                <a:sym typeface="Wingdings" pitchFamily="2" charset="2"/>
              </a:rPr>
              <a:t>C, link A–B is the bottleneck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ym typeface="Wingdings" pitchFamily="2" charset="2"/>
              </a:rPr>
              <a:t>For B</a:t>
            </a:r>
            <a:r>
              <a:rPr lang="en-US" sz="2400" dirty="0">
                <a:sym typeface="Wingdings" pitchFamily="2" charset="2"/>
              </a:rPr>
              <a:t>C, link </a:t>
            </a:r>
            <a:r>
              <a:rPr lang="en-US" sz="2400" dirty="0" smtClean="0">
                <a:sym typeface="Wingdings" pitchFamily="2" charset="2"/>
              </a:rPr>
              <a:t>B–C </a:t>
            </a:r>
            <a:r>
              <a:rPr lang="en-US" sz="2400" dirty="0">
                <a:sym typeface="Wingdings" pitchFamily="2" charset="2"/>
              </a:rPr>
              <a:t>is the bottleneck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Can no longer divide links equally …</a:t>
            </a: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1129133" y="3257550"/>
            <a:ext cx="3907419" cy="1308750"/>
            <a:chOff x="926172" y="2660135"/>
            <a:chExt cx="3219389" cy="1308750"/>
          </a:xfrm>
        </p:grpSpPr>
        <p:pic>
          <p:nvPicPr>
            <p:cNvPr id="8" name="Picture 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5408" y="3055728"/>
              <a:ext cx="63015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8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6352" y="3055728"/>
              <a:ext cx="541335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0" name="Straight Connector 9"/>
            <p:cNvCxnSpPr>
              <a:stCxn id="11" idx="3"/>
              <a:endCxn id="9" idx="1"/>
            </p:cNvCxnSpPr>
            <p:nvPr/>
          </p:nvCxnSpPr>
          <p:spPr>
            <a:xfrm>
              <a:off x="1467507" y="3232284"/>
              <a:ext cx="748845" cy="57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10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6172" y="3049968"/>
              <a:ext cx="541335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" name="Straight Connector 11"/>
            <p:cNvCxnSpPr>
              <a:stCxn id="9" idx="3"/>
              <a:endCxn id="8" idx="1"/>
            </p:cNvCxnSpPr>
            <p:nvPr/>
          </p:nvCxnSpPr>
          <p:spPr>
            <a:xfrm>
              <a:off x="2757687" y="3238044"/>
              <a:ext cx="75772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059349" y="2694561"/>
              <a:ext cx="2749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353491" y="2660135"/>
              <a:ext cx="2670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B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698278" y="2694561"/>
              <a:ext cx="2644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691206" y="2906220"/>
              <a:ext cx="2591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</a:t>
              </a:r>
              <a:endParaRPr lang="en-US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41143" y="2900269"/>
              <a:ext cx="366109" cy="400110"/>
            </a:xfrm>
            <a:prstGeom prst="rect">
              <a:avLst/>
            </a:prstGeom>
            <a:noFill/>
            <a:ln w="28575">
              <a:solidFill>
                <a:schemeClr val="accent5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10</a:t>
              </a:r>
              <a:endParaRPr lang="en-US" sz="2000" dirty="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986166" y="3426844"/>
              <a:ext cx="2953537" cy="542041"/>
            </a:xfrm>
            <a:custGeom>
              <a:avLst/>
              <a:gdLst>
                <a:gd name="connsiteX0" fmla="*/ 0 w 1245141"/>
                <a:gd name="connsiteY0" fmla="*/ 447473 h 447473"/>
                <a:gd name="connsiteX1" fmla="*/ 0 w 1245141"/>
                <a:gd name="connsiteY1" fmla="*/ 0 h 447473"/>
                <a:gd name="connsiteX2" fmla="*/ 1245141 w 1245141"/>
                <a:gd name="connsiteY2" fmla="*/ 9728 h 447473"/>
                <a:gd name="connsiteX3" fmla="*/ 1245141 w 1245141"/>
                <a:gd name="connsiteY3" fmla="*/ 379379 h 447473"/>
                <a:gd name="connsiteX0" fmla="*/ 0 w 1245141"/>
                <a:gd name="connsiteY0" fmla="*/ 321013 h 379379"/>
                <a:gd name="connsiteX1" fmla="*/ 0 w 1245141"/>
                <a:gd name="connsiteY1" fmla="*/ 0 h 379379"/>
                <a:gd name="connsiteX2" fmla="*/ 1245141 w 1245141"/>
                <a:gd name="connsiteY2" fmla="*/ 9728 h 379379"/>
                <a:gd name="connsiteX3" fmla="*/ 1245141 w 1245141"/>
                <a:gd name="connsiteY3" fmla="*/ 379379 h 379379"/>
                <a:gd name="connsiteX0" fmla="*/ 0 w 1245141"/>
                <a:gd name="connsiteY0" fmla="*/ 321013 h 321013"/>
                <a:gd name="connsiteX1" fmla="*/ 0 w 1245141"/>
                <a:gd name="connsiteY1" fmla="*/ 0 h 321013"/>
                <a:gd name="connsiteX2" fmla="*/ 1245141 w 1245141"/>
                <a:gd name="connsiteY2" fmla="*/ 9728 h 321013"/>
                <a:gd name="connsiteX3" fmla="*/ 1235414 w 1245141"/>
                <a:gd name="connsiteY3" fmla="*/ 321013 h 321013"/>
                <a:gd name="connsiteX0" fmla="*/ 0 w 1254396"/>
                <a:gd name="connsiteY0" fmla="*/ 321013 h 321013"/>
                <a:gd name="connsiteX1" fmla="*/ 0 w 1254396"/>
                <a:gd name="connsiteY1" fmla="*/ 0 h 321013"/>
                <a:gd name="connsiteX2" fmla="*/ 1245141 w 1254396"/>
                <a:gd name="connsiteY2" fmla="*/ 9728 h 321013"/>
                <a:gd name="connsiteX3" fmla="*/ 1254396 w 1254396"/>
                <a:gd name="connsiteY3" fmla="*/ 321013 h 321013"/>
                <a:gd name="connsiteX0" fmla="*/ 0 w 1246261"/>
                <a:gd name="connsiteY0" fmla="*/ 321013 h 332964"/>
                <a:gd name="connsiteX1" fmla="*/ 0 w 1246261"/>
                <a:gd name="connsiteY1" fmla="*/ 0 h 332964"/>
                <a:gd name="connsiteX2" fmla="*/ 1245141 w 1246261"/>
                <a:gd name="connsiteY2" fmla="*/ 9728 h 332964"/>
                <a:gd name="connsiteX3" fmla="*/ 1246261 w 1246261"/>
                <a:gd name="connsiteY3" fmla="*/ 332964 h 33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6261" h="332964">
                  <a:moveTo>
                    <a:pt x="0" y="321013"/>
                  </a:moveTo>
                  <a:lnTo>
                    <a:pt x="0" y="0"/>
                  </a:lnTo>
                  <a:lnTo>
                    <a:pt x="1245141" y="9728"/>
                  </a:lnTo>
                  <a:cubicBezTo>
                    <a:pt x="1245514" y="117473"/>
                    <a:pt x="1245888" y="225219"/>
                    <a:pt x="1246261" y="332964"/>
                  </a:cubicBezTo>
                </a:path>
              </a:pathLst>
            </a:custGeom>
            <a:noFill/>
            <a:ln w="28575">
              <a:solidFill>
                <a:schemeClr val="accent3">
                  <a:lumMod val="40000"/>
                  <a:lumOff val="6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Freeform 20"/>
          <p:cNvSpPr/>
          <p:nvPr/>
        </p:nvSpPr>
        <p:spPr>
          <a:xfrm>
            <a:off x="1362839" y="4128556"/>
            <a:ext cx="1511246" cy="321013"/>
          </a:xfrm>
          <a:custGeom>
            <a:avLst/>
            <a:gdLst>
              <a:gd name="connsiteX0" fmla="*/ 0 w 1245141"/>
              <a:gd name="connsiteY0" fmla="*/ 447473 h 447473"/>
              <a:gd name="connsiteX1" fmla="*/ 0 w 1245141"/>
              <a:gd name="connsiteY1" fmla="*/ 0 h 447473"/>
              <a:gd name="connsiteX2" fmla="*/ 1245141 w 1245141"/>
              <a:gd name="connsiteY2" fmla="*/ 9728 h 447473"/>
              <a:gd name="connsiteX3" fmla="*/ 1245141 w 1245141"/>
              <a:gd name="connsiteY3" fmla="*/ 379379 h 447473"/>
              <a:gd name="connsiteX0" fmla="*/ 0 w 1245141"/>
              <a:gd name="connsiteY0" fmla="*/ 321013 h 379379"/>
              <a:gd name="connsiteX1" fmla="*/ 0 w 1245141"/>
              <a:gd name="connsiteY1" fmla="*/ 0 h 379379"/>
              <a:gd name="connsiteX2" fmla="*/ 1245141 w 1245141"/>
              <a:gd name="connsiteY2" fmla="*/ 9728 h 379379"/>
              <a:gd name="connsiteX3" fmla="*/ 1245141 w 1245141"/>
              <a:gd name="connsiteY3" fmla="*/ 379379 h 379379"/>
              <a:gd name="connsiteX0" fmla="*/ 0 w 1245141"/>
              <a:gd name="connsiteY0" fmla="*/ 321013 h 321013"/>
              <a:gd name="connsiteX1" fmla="*/ 0 w 1245141"/>
              <a:gd name="connsiteY1" fmla="*/ 0 h 321013"/>
              <a:gd name="connsiteX2" fmla="*/ 1245141 w 1245141"/>
              <a:gd name="connsiteY2" fmla="*/ 9728 h 321013"/>
              <a:gd name="connsiteX3" fmla="*/ 1235414 w 1245141"/>
              <a:gd name="connsiteY3" fmla="*/ 321013 h 321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5141" h="321013">
                <a:moveTo>
                  <a:pt x="0" y="321013"/>
                </a:moveTo>
                <a:lnTo>
                  <a:pt x="0" y="0"/>
                </a:lnTo>
                <a:lnTo>
                  <a:pt x="1245141" y="9728"/>
                </a:lnTo>
                <a:lnTo>
                  <a:pt x="1235414" y="321013"/>
                </a:lnTo>
              </a:path>
            </a:pathLst>
          </a:custGeom>
          <a:noFill/>
          <a:ln w="28575">
            <a:solidFill>
              <a:schemeClr val="accent3">
                <a:lumMod val="40000"/>
                <a:lumOff val="60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088516" y="4128556"/>
            <a:ext cx="1511246" cy="321013"/>
          </a:xfrm>
          <a:custGeom>
            <a:avLst/>
            <a:gdLst>
              <a:gd name="connsiteX0" fmla="*/ 0 w 1245141"/>
              <a:gd name="connsiteY0" fmla="*/ 447473 h 447473"/>
              <a:gd name="connsiteX1" fmla="*/ 0 w 1245141"/>
              <a:gd name="connsiteY1" fmla="*/ 0 h 447473"/>
              <a:gd name="connsiteX2" fmla="*/ 1245141 w 1245141"/>
              <a:gd name="connsiteY2" fmla="*/ 9728 h 447473"/>
              <a:gd name="connsiteX3" fmla="*/ 1245141 w 1245141"/>
              <a:gd name="connsiteY3" fmla="*/ 379379 h 447473"/>
              <a:gd name="connsiteX0" fmla="*/ 0 w 1245141"/>
              <a:gd name="connsiteY0" fmla="*/ 321013 h 379379"/>
              <a:gd name="connsiteX1" fmla="*/ 0 w 1245141"/>
              <a:gd name="connsiteY1" fmla="*/ 0 h 379379"/>
              <a:gd name="connsiteX2" fmla="*/ 1245141 w 1245141"/>
              <a:gd name="connsiteY2" fmla="*/ 9728 h 379379"/>
              <a:gd name="connsiteX3" fmla="*/ 1245141 w 1245141"/>
              <a:gd name="connsiteY3" fmla="*/ 379379 h 379379"/>
              <a:gd name="connsiteX0" fmla="*/ 0 w 1245141"/>
              <a:gd name="connsiteY0" fmla="*/ 321013 h 321013"/>
              <a:gd name="connsiteX1" fmla="*/ 0 w 1245141"/>
              <a:gd name="connsiteY1" fmla="*/ 0 h 321013"/>
              <a:gd name="connsiteX2" fmla="*/ 1245141 w 1245141"/>
              <a:gd name="connsiteY2" fmla="*/ 9728 h 321013"/>
              <a:gd name="connsiteX3" fmla="*/ 1235414 w 1245141"/>
              <a:gd name="connsiteY3" fmla="*/ 321013 h 321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5141" h="321013">
                <a:moveTo>
                  <a:pt x="0" y="321013"/>
                </a:moveTo>
                <a:lnTo>
                  <a:pt x="0" y="0"/>
                </a:lnTo>
                <a:lnTo>
                  <a:pt x="1245141" y="9728"/>
                </a:lnTo>
                <a:lnTo>
                  <a:pt x="1235414" y="321013"/>
                </a:lnTo>
              </a:path>
            </a:pathLst>
          </a:custGeom>
          <a:noFill/>
          <a:ln w="28575">
            <a:solidFill>
              <a:schemeClr val="accent3">
                <a:lumMod val="40000"/>
                <a:lumOff val="60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42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Max-Min Fairness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Intuitively, flows bottlenecked on a link get an equal share of that link</a:t>
            </a:r>
          </a:p>
          <a:p>
            <a:pPr lvl="3"/>
            <a:endParaRPr lang="en-US" sz="1300" dirty="0" smtClean="0"/>
          </a:p>
          <a:p>
            <a:r>
              <a:rPr lang="en-US" u="sng" dirty="0" smtClean="0"/>
              <a:t>Max-min fair allocation</a:t>
            </a:r>
            <a:r>
              <a:rPr lang="en-US" dirty="0" smtClean="0"/>
              <a:t> is one that:</a:t>
            </a:r>
          </a:p>
          <a:p>
            <a:pPr lvl="1"/>
            <a:r>
              <a:rPr lang="en-US" dirty="0" smtClean="0"/>
              <a:t>Increasing the rate of one flow will decrease the rate of a smaller flow</a:t>
            </a:r>
          </a:p>
          <a:p>
            <a:pPr lvl="1"/>
            <a:r>
              <a:rPr lang="en-US" dirty="0" smtClean="0"/>
              <a:t>This “maximizes the minimum” flow</a:t>
            </a:r>
          </a:p>
        </p:txBody>
      </p:sp>
    </p:spTree>
    <p:extLst>
      <p:ext uri="{BB962C8B-B14F-4D97-AF65-F5344CB8AC3E}">
        <p14:creationId xmlns:p14="http://schemas.microsoft.com/office/powerpoint/2010/main" val="4225161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Max-Min Fairness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 find it given a network, imagine “pouring water into the network”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Start with all flows at rate 0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Increase the flows until there is a new bottleneck in the network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Hold fixed the rate of the flows that are bottlenecked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Go to step 2 for any remaining flows</a:t>
            </a:r>
          </a:p>
        </p:txBody>
      </p:sp>
    </p:spTree>
    <p:extLst>
      <p:ext uri="{BB962C8B-B14F-4D97-AF65-F5344CB8AC3E}">
        <p14:creationId xmlns:p14="http://schemas.microsoft.com/office/powerpoint/2010/main" val="4193891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Max-Min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Example: network with 4 flows, links equal bandwidth</a:t>
            </a:r>
          </a:p>
          <a:p>
            <a:pPr lvl="1"/>
            <a:r>
              <a:rPr lang="en-US" sz="2400" dirty="0" smtClean="0"/>
              <a:t>What is the max-min fair allocation? 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26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63575" y="2062264"/>
            <a:ext cx="7816850" cy="2618574"/>
            <a:chOff x="663575" y="2062264"/>
            <a:chExt cx="7816850" cy="2618574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t="5850"/>
            <a:stretch/>
          </p:blipFill>
          <p:spPr bwMode="auto">
            <a:xfrm>
              <a:off x="663575" y="2062264"/>
              <a:ext cx="7816850" cy="2618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>
              <a:off x="3124200" y="2198451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303834" y="3372661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116906" y="3466290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779851" y="2195207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788770" y="2723746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788770" y="3579779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788770" y="4049949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116906" y="4049949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939221" y="3110014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2631338" y="3495877"/>
            <a:ext cx="533400" cy="2529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898038" y="3800694"/>
            <a:ext cx="533400" cy="64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31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Max-Min </a:t>
            </a:r>
            <a:r>
              <a:rPr lang="en-US" dirty="0" smtClean="0"/>
              <a:t>Example (2)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When rate=1/3, flows B, C, and D bottleneck R4—R5 </a:t>
            </a:r>
          </a:p>
          <a:p>
            <a:pPr lvl="1"/>
            <a:r>
              <a:rPr lang="en-US" sz="2400" dirty="0" smtClean="0"/>
              <a:t>Fix B, C, and D, continue to increase A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27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63575" y="2062264"/>
            <a:ext cx="7816850" cy="2618574"/>
            <a:chOff x="663575" y="2062264"/>
            <a:chExt cx="7816850" cy="2618574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t="5850"/>
            <a:stretch/>
          </p:blipFill>
          <p:spPr bwMode="auto">
            <a:xfrm>
              <a:off x="663575" y="2062264"/>
              <a:ext cx="7816850" cy="2618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>
              <a:off x="3124200" y="2198451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303834" y="3372661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116906" y="3466290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779851" y="2195207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788770" y="2723746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788770" y="3579779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788770" y="4049949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116906" y="4049949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939221" y="3110014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2631338" y="3495877"/>
            <a:ext cx="533400" cy="2529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898038" y="3800694"/>
            <a:ext cx="533400" cy="64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322962" y="3686783"/>
            <a:ext cx="6614808" cy="204281"/>
          </a:xfrm>
          <a:custGeom>
            <a:avLst/>
            <a:gdLst>
              <a:gd name="connsiteX0" fmla="*/ 0 w 6614808"/>
              <a:gd name="connsiteY0" fmla="*/ 204281 h 204281"/>
              <a:gd name="connsiteX1" fmla="*/ 6040876 w 6614808"/>
              <a:gd name="connsiteY1" fmla="*/ 204281 h 204281"/>
              <a:gd name="connsiteX2" fmla="*/ 6614808 w 6614808"/>
              <a:gd name="connsiteY2" fmla="*/ 0 h 20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14808" h="204281">
                <a:moveTo>
                  <a:pt x="0" y="204281"/>
                </a:moveTo>
                <a:lnTo>
                  <a:pt x="6040876" y="204281"/>
                </a:lnTo>
                <a:lnTo>
                  <a:pt x="6614808" y="0"/>
                </a:lnTo>
              </a:path>
            </a:pathLst>
          </a:custGeom>
          <a:noFill/>
          <a:ln w="114300">
            <a:solidFill>
              <a:schemeClr val="accent3">
                <a:lumMod val="20000"/>
                <a:lumOff val="8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274323" y="3988340"/>
            <a:ext cx="6673175" cy="369651"/>
          </a:xfrm>
          <a:custGeom>
            <a:avLst/>
            <a:gdLst>
              <a:gd name="connsiteX0" fmla="*/ 0 w 6673175"/>
              <a:gd name="connsiteY0" fmla="*/ 369651 h 369651"/>
              <a:gd name="connsiteX1" fmla="*/ 525294 w 6673175"/>
              <a:gd name="connsiteY1" fmla="*/ 0 h 369651"/>
              <a:gd name="connsiteX2" fmla="*/ 6050605 w 6673175"/>
              <a:gd name="connsiteY2" fmla="*/ 0 h 369651"/>
              <a:gd name="connsiteX3" fmla="*/ 6673175 w 6673175"/>
              <a:gd name="connsiteY3" fmla="*/ 223737 h 36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73175" h="369651">
                <a:moveTo>
                  <a:pt x="0" y="369651"/>
                </a:moveTo>
                <a:lnTo>
                  <a:pt x="525294" y="0"/>
                </a:lnTo>
                <a:lnTo>
                  <a:pt x="6050605" y="0"/>
                </a:lnTo>
                <a:lnTo>
                  <a:pt x="6673175" y="223737"/>
                </a:lnTo>
              </a:path>
            </a:pathLst>
          </a:custGeom>
          <a:noFill/>
          <a:ln w="114300">
            <a:solidFill>
              <a:schemeClr val="accent3">
                <a:lumMod val="20000"/>
                <a:lumOff val="8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274323" y="2636196"/>
            <a:ext cx="6614809" cy="1138136"/>
          </a:xfrm>
          <a:custGeom>
            <a:avLst/>
            <a:gdLst>
              <a:gd name="connsiteX0" fmla="*/ 0 w 6614809"/>
              <a:gd name="connsiteY0" fmla="*/ 778213 h 1138136"/>
              <a:gd name="connsiteX1" fmla="*/ 564205 w 6614809"/>
              <a:gd name="connsiteY1" fmla="*/ 1138136 h 1138136"/>
              <a:gd name="connsiteX2" fmla="*/ 3268494 w 6614809"/>
              <a:gd name="connsiteY2" fmla="*/ 1138136 h 1138136"/>
              <a:gd name="connsiteX3" fmla="*/ 3900792 w 6614809"/>
              <a:gd name="connsiteY3" fmla="*/ 0 h 1138136"/>
              <a:gd name="connsiteX4" fmla="*/ 5982511 w 6614809"/>
              <a:gd name="connsiteY4" fmla="*/ 0 h 1138136"/>
              <a:gd name="connsiteX5" fmla="*/ 6614809 w 6614809"/>
              <a:gd name="connsiteY5" fmla="*/ 204281 h 1138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14809" h="1138136">
                <a:moveTo>
                  <a:pt x="0" y="778213"/>
                </a:moveTo>
                <a:lnTo>
                  <a:pt x="564205" y="1138136"/>
                </a:lnTo>
                <a:lnTo>
                  <a:pt x="3268494" y="1138136"/>
                </a:lnTo>
                <a:lnTo>
                  <a:pt x="3900792" y="0"/>
                </a:lnTo>
                <a:lnTo>
                  <a:pt x="5982511" y="0"/>
                </a:lnTo>
                <a:lnTo>
                  <a:pt x="6614809" y="204281"/>
                </a:lnTo>
              </a:path>
            </a:pathLst>
          </a:custGeom>
          <a:noFill/>
          <a:ln w="114300">
            <a:solidFill>
              <a:schemeClr val="accent3">
                <a:lumMod val="20000"/>
                <a:lumOff val="8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235413" y="2276272"/>
            <a:ext cx="6682902" cy="223737"/>
          </a:xfrm>
          <a:custGeom>
            <a:avLst/>
            <a:gdLst>
              <a:gd name="connsiteX0" fmla="*/ 0 w 6682902"/>
              <a:gd name="connsiteY0" fmla="*/ 223737 h 223737"/>
              <a:gd name="connsiteX1" fmla="*/ 6108970 w 6682902"/>
              <a:gd name="connsiteY1" fmla="*/ 214009 h 223737"/>
              <a:gd name="connsiteX2" fmla="*/ 6682902 w 6682902"/>
              <a:gd name="connsiteY2" fmla="*/ 0 h 22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82902" h="223737">
                <a:moveTo>
                  <a:pt x="0" y="223737"/>
                </a:moveTo>
                <a:lnTo>
                  <a:pt x="6108970" y="214009"/>
                </a:lnTo>
                <a:lnTo>
                  <a:pt x="6682902" y="0"/>
                </a:lnTo>
              </a:path>
            </a:pathLst>
          </a:custGeom>
          <a:noFill/>
          <a:ln w="114300">
            <a:solidFill>
              <a:schemeClr val="accent3">
                <a:lumMod val="20000"/>
                <a:lumOff val="8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015574" y="3579779"/>
            <a:ext cx="291830" cy="59338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898038" y="3411977"/>
            <a:ext cx="145915" cy="21684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661823" y="3051637"/>
            <a:ext cx="1523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Bottleneck</a:t>
            </a:r>
            <a:endParaRPr lang="en-US" sz="24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2227634" y="3706238"/>
            <a:ext cx="21011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227633" y="4049949"/>
            <a:ext cx="21011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738182" y="3709481"/>
            <a:ext cx="21011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738181" y="4043464"/>
            <a:ext cx="21011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738180" y="2723746"/>
            <a:ext cx="568259" cy="9954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4390418" y="2723746"/>
            <a:ext cx="556227" cy="9743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4144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Max-Min </a:t>
            </a:r>
            <a:r>
              <a:rPr lang="en-US" dirty="0" smtClean="0"/>
              <a:t>Example (3)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When rate=2/3, flow A bottlenecks R2—R3. Done.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28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63575" y="2062264"/>
            <a:ext cx="7816850" cy="2618574"/>
            <a:chOff x="663575" y="2062264"/>
            <a:chExt cx="7816850" cy="2618574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t="5850"/>
            <a:stretch/>
          </p:blipFill>
          <p:spPr bwMode="auto">
            <a:xfrm>
              <a:off x="663575" y="2062264"/>
              <a:ext cx="7816850" cy="2618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>
              <a:off x="3124200" y="2198451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303834" y="3372661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116906" y="3466290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779851" y="2195207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788770" y="2723746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788770" y="3579779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788770" y="4049949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116906" y="4049949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939221" y="3110014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2631338" y="3495877"/>
            <a:ext cx="533400" cy="2529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898038" y="3800694"/>
            <a:ext cx="533400" cy="64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322962" y="3686783"/>
            <a:ext cx="6614808" cy="204281"/>
          </a:xfrm>
          <a:custGeom>
            <a:avLst/>
            <a:gdLst>
              <a:gd name="connsiteX0" fmla="*/ 0 w 6614808"/>
              <a:gd name="connsiteY0" fmla="*/ 204281 h 204281"/>
              <a:gd name="connsiteX1" fmla="*/ 6040876 w 6614808"/>
              <a:gd name="connsiteY1" fmla="*/ 204281 h 204281"/>
              <a:gd name="connsiteX2" fmla="*/ 6614808 w 6614808"/>
              <a:gd name="connsiteY2" fmla="*/ 0 h 20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14808" h="204281">
                <a:moveTo>
                  <a:pt x="0" y="204281"/>
                </a:moveTo>
                <a:lnTo>
                  <a:pt x="6040876" y="204281"/>
                </a:lnTo>
                <a:lnTo>
                  <a:pt x="6614808" y="0"/>
                </a:lnTo>
              </a:path>
            </a:pathLst>
          </a:custGeom>
          <a:noFill/>
          <a:ln w="114300">
            <a:solidFill>
              <a:schemeClr val="accent3">
                <a:lumMod val="20000"/>
                <a:lumOff val="8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274323" y="3988340"/>
            <a:ext cx="6673175" cy="369651"/>
          </a:xfrm>
          <a:custGeom>
            <a:avLst/>
            <a:gdLst>
              <a:gd name="connsiteX0" fmla="*/ 0 w 6673175"/>
              <a:gd name="connsiteY0" fmla="*/ 369651 h 369651"/>
              <a:gd name="connsiteX1" fmla="*/ 525294 w 6673175"/>
              <a:gd name="connsiteY1" fmla="*/ 0 h 369651"/>
              <a:gd name="connsiteX2" fmla="*/ 6050605 w 6673175"/>
              <a:gd name="connsiteY2" fmla="*/ 0 h 369651"/>
              <a:gd name="connsiteX3" fmla="*/ 6673175 w 6673175"/>
              <a:gd name="connsiteY3" fmla="*/ 223737 h 36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73175" h="369651">
                <a:moveTo>
                  <a:pt x="0" y="369651"/>
                </a:moveTo>
                <a:lnTo>
                  <a:pt x="525294" y="0"/>
                </a:lnTo>
                <a:lnTo>
                  <a:pt x="6050605" y="0"/>
                </a:lnTo>
                <a:lnTo>
                  <a:pt x="6673175" y="223737"/>
                </a:lnTo>
              </a:path>
            </a:pathLst>
          </a:custGeom>
          <a:noFill/>
          <a:ln w="114300">
            <a:solidFill>
              <a:schemeClr val="accent3">
                <a:lumMod val="20000"/>
                <a:lumOff val="8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274323" y="2636196"/>
            <a:ext cx="6614809" cy="1138136"/>
          </a:xfrm>
          <a:custGeom>
            <a:avLst/>
            <a:gdLst>
              <a:gd name="connsiteX0" fmla="*/ 0 w 6614809"/>
              <a:gd name="connsiteY0" fmla="*/ 778213 h 1138136"/>
              <a:gd name="connsiteX1" fmla="*/ 564205 w 6614809"/>
              <a:gd name="connsiteY1" fmla="*/ 1138136 h 1138136"/>
              <a:gd name="connsiteX2" fmla="*/ 3268494 w 6614809"/>
              <a:gd name="connsiteY2" fmla="*/ 1138136 h 1138136"/>
              <a:gd name="connsiteX3" fmla="*/ 3900792 w 6614809"/>
              <a:gd name="connsiteY3" fmla="*/ 0 h 1138136"/>
              <a:gd name="connsiteX4" fmla="*/ 5982511 w 6614809"/>
              <a:gd name="connsiteY4" fmla="*/ 0 h 1138136"/>
              <a:gd name="connsiteX5" fmla="*/ 6614809 w 6614809"/>
              <a:gd name="connsiteY5" fmla="*/ 204281 h 1138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14809" h="1138136">
                <a:moveTo>
                  <a:pt x="0" y="778213"/>
                </a:moveTo>
                <a:lnTo>
                  <a:pt x="564205" y="1138136"/>
                </a:lnTo>
                <a:lnTo>
                  <a:pt x="3268494" y="1138136"/>
                </a:lnTo>
                <a:lnTo>
                  <a:pt x="3900792" y="0"/>
                </a:lnTo>
                <a:lnTo>
                  <a:pt x="5982511" y="0"/>
                </a:lnTo>
                <a:lnTo>
                  <a:pt x="6614809" y="204281"/>
                </a:lnTo>
              </a:path>
            </a:pathLst>
          </a:custGeom>
          <a:noFill/>
          <a:ln w="114300">
            <a:solidFill>
              <a:schemeClr val="accent3">
                <a:lumMod val="20000"/>
                <a:lumOff val="8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235413" y="2276272"/>
            <a:ext cx="6682902" cy="223737"/>
          </a:xfrm>
          <a:custGeom>
            <a:avLst/>
            <a:gdLst>
              <a:gd name="connsiteX0" fmla="*/ 0 w 6682902"/>
              <a:gd name="connsiteY0" fmla="*/ 223737 h 223737"/>
              <a:gd name="connsiteX1" fmla="*/ 6108970 w 6682902"/>
              <a:gd name="connsiteY1" fmla="*/ 214009 h 223737"/>
              <a:gd name="connsiteX2" fmla="*/ 6682902 w 6682902"/>
              <a:gd name="connsiteY2" fmla="*/ 0 h 22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82902" h="223737">
                <a:moveTo>
                  <a:pt x="0" y="223737"/>
                </a:moveTo>
                <a:lnTo>
                  <a:pt x="6108970" y="214009"/>
                </a:lnTo>
                <a:lnTo>
                  <a:pt x="6682902" y="0"/>
                </a:lnTo>
              </a:path>
            </a:pathLst>
          </a:custGeom>
          <a:noFill/>
          <a:ln w="228600">
            <a:solidFill>
              <a:schemeClr val="accent3">
                <a:lumMod val="20000"/>
                <a:lumOff val="8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015574" y="3579779"/>
            <a:ext cx="291830" cy="59338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898038" y="3411977"/>
            <a:ext cx="145915" cy="21684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661823" y="3051637"/>
            <a:ext cx="1523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Bottleneck</a:t>
            </a:r>
            <a:endParaRPr lang="en-US" sz="24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2227634" y="3706238"/>
            <a:ext cx="21011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227633" y="4049949"/>
            <a:ext cx="21011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738182" y="3709481"/>
            <a:ext cx="21011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738181" y="4043464"/>
            <a:ext cx="21011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333018" y="2370306"/>
            <a:ext cx="24821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333017" y="2694561"/>
            <a:ext cx="24051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306440" y="2370306"/>
            <a:ext cx="15329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306439" y="2694561"/>
            <a:ext cx="15329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738180" y="2723746"/>
            <a:ext cx="568259" cy="9954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4390418" y="2736751"/>
            <a:ext cx="548803" cy="961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6064561" y="2264928"/>
            <a:ext cx="291830" cy="59338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5947025" y="2097126"/>
            <a:ext cx="145915" cy="21684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710810" y="1736786"/>
            <a:ext cx="1523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Bottleneck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8305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Max-Min </a:t>
            </a:r>
            <a:r>
              <a:rPr lang="en-US" dirty="0" smtClean="0"/>
              <a:t>Example (4)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End with A=2/3, B, C, D=1/3, and R2—R3, R4—R5 full </a:t>
            </a:r>
          </a:p>
          <a:p>
            <a:pPr lvl="1"/>
            <a:r>
              <a:rPr lang="en-US" sz="2400" dirty="0" smtClean="0"/>
              <a:t>Other links have extra capacity that can’t be used</a:t>
            </a:r>
          </a:p>
          <a:p>
            <a:r>
              <a:rPr lang="en-US" sz="2800" dirty="0" smtClean="0"/>
              <a:t>, </a:t>
            </a:r>
            <a:r>
              <a:rPr lang="en-US" sz="2800" dirty="0" err="1" smtClean="0"/>
              <a:t>linksxample</a:t>
            </a:r>
            <a:r>
              <a:rPr lang="en-US" sz="2800" dirty="0" smtClean="0"/>
              <a:t>: network with 4 flows, links equal bandwidth</a:t>
            </a:r>
          </a:p>
          <a:p>
            <a:pPr lvl="1"/>
            <a:r>
              <a:rPr lang="en-US" sz="2400" dirty="0" smtClean="0"/>
              <a:t>What is the max-min fair allocation? 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29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t="5850"/>
          <a:stretch/>
        </p:blipFill>
        <p:spPr bwMode="auto">
          <a:xfrm>
            <a:off x="663575" y="2062264"/>
            <a:ext cx="7816850" cy="2618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8713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Understanding congestion, a “traffic jam” in the network</a:t>
            </a:r>
          </a:p>
          <a:p>
            <a:pPr lvl="1"/>
            <a:r>
              <a:rPr lang="en-US" sz="2400" dirty="0" smtClean="0"/>
              <a:t>Later we will learn how to control it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61481" y="2762654"/>
            <a:ext cx="4533202" cy="1517019"/>
            <a:chOff x="784769" y="2762654"/>
            <a:chExt cx="4533202" cy="1517019"/>
          </a:xfrm>
        </p:grpSpPr>
        <p:pic>
          <p:nvPicPr>
            <p:cNvPr id="120" name="Picture 119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3600783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4" name="Straight Connector 123"/>
            <p:cNvCxnSpPr>
              <a:stCxn id="125" idx="3"/>
              <a:endCxn id="120" idx="1"/>
            </p:cNvCxnSpPr>
            <p:nvPr/>
          </p:nvCxnSpPr>
          <p:spPr>
            <a:xfrm>
              <a:off x="1871543" y="3777339"/>
              <a:ext cx="2700457" cy="57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Rounded Rectangular Callout 118"/>
            <p:cNvSpPr/>
            <p:nvPr/>
          </p:nvSpPr>
          <p:spPr>
            <a:xfrm>
              <a:off x="784769" y="2762654"/>
              <a:ext cx="2189740" cy="318649"/>
            </a:xfrm>
            <a:prstGeom prst="wedgeRoundRectCallout">
              <a:avLst>
                <a:gd name="adj1" fmla="val -25457"/>
                <a:gd name="adj2" fmla="val 210639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b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What’s the hold up?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pic>
          <p:nvPicPr>
            <p:cNvPr id="125" name="Picture 12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5572" y="3595023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1" name="Straight Arrow Connector 40"/>
            <p:cNvCxnSpPr>
              <a:stCxn id="50" idx="3"/>
            </p:cNvCxnSpPr>
            <p:nvPr/>
          </p:nvCxnSpPr>
          <p:spPr>
            <a:xfrm>
              <a:off x="2097363" y="3470726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1539854" y="3353924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2525380" y="3323102"/>
              <a:ext cx="1578795" cy="956571"/>
              <a:chOff x="5165615" y="3112592"/>
              <a:chExt cx="2014573" cy="1220603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7" name="Trapezoid 6"/>
              <p:cNvSpPr/>
              <p:nvPr/>
            </p:nvSpPr>
            <p:spPr>
              <a:xfrm rot="5400000">
                <a:off x="4991793" y="3387444"/>
                <a:ext cx="1219200" cy="669496"/>
              </a:xfrm>
              <a:prstGeom prst="trapezoid">
                <a:avLst>
                  <a:gd name="adj" fmla="val 54877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rapezoid 16"/>
              <p:cNvSpPr/>
              <p:nvPr/>
            </p:nvSpPr>
            <p:spPr>
              <a:xfrm rot="5400000" flipV="1">
                <a:off x="6151097" y="3387444"/>
                <a:ext cx="1219200" cy="669496"/>
              </a:xfrm>
              <a:prstGeom prst="trapezoid">
                <a:avLst>
                  <a:gd name="adj" fmla="val 54877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 rot="5400000">
                <a:off x="5927582" y="3361841"/>
                <a:ext cx="468437" cy="723510"/>
              </a:xfrm>
              <a:prstGeom prst="rect">
                <a:avLst/>
              </a:prstGeom>
              <a:grp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 rot="5400000" flipV="1">
                <a:off x="6181046" y="3244475"/>
                <a:ext cx="0" cy="489807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5400000" flipV="1">
                <a:off x="6185075" y="3712912"/>
                <a:ext cx="0" cy="489807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Oval 10"/>
              <p:cNvSpPr/>
              <p:nvPr/>
            </p:nvSpPr>
            <p:spPr>
              <a:xfrm rot="5400000">
                <a:off x="4632215" y="3645992"/>
                <a:ext cx="12192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5400000">
                <a:off x="6494388" y="3647395"/>
                <a:ext cx="12192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5400000">
                <a:off x="6478226" y="3649863"/>
                <a:ext cx="1207008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2781797" y="3569961"/>
              <a:ext cx="10850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Network</a:t>
              </a:r>
              <a:endParaRPr lang="en-US" sz="2000" dirty="0"/>
            </a:p>
          </p:txBody>
        </p:sp>
        <p:cxnSp>
          <p:nvCxnSpPr>
            <p:cNvPr id="28" name="Straight Arrow Connector 27"/>
            <p:cNvCxnSpPr>
              <a:stCxn id="30" idx="3"/>
            </p:cNvCxnSpPr>
            <p:nvPr/>
          </p:nvCxnSpPr>
          <p:spPr>
            <a:xfrm>
              <a:off x="2177845" y="3746414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1620336" y="3629612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2292567" y="4047557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1721366" y="3915574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2" descr="traffic sign, road sign, shield, traffic, roa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6870" y="2935529"/>
              <a:ext cx="668580" cy="5964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94936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Adapting over Time</a:t>
            </a:r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Allocation changes as flows start and stop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30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459230" y="1528575"/>
            <a:ext cx="8086725" cy="3138240"/>
            <a:chOff x="430046" y="1147264"/>
            <a:chExt cx="8086725" cy="3276351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8591"/>
            <a:stretch/>
          </p:blipFill>
          <p:spPr bwMode="auto">
            <a:xfrm>
              <a:off x="430046" y="1147264"/>
              <a:ext cx="8086725" cy="3230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Box 12"/>
            <p:cNvSpPr txBox="1"/>
            <p:nvPr/>
          </p:nvSpPr>
          <p:spPr>
            <a:xfrm>
              <a:off x="7286725" y="4023505"/>
              <a:ext cx="9136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Time 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88112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Adapting over Time (2)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31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459230" y="1528575"/>
            <a:ext cx="8086725" cy="3138240"/>
            <a:chOff x="430046" y="1147264"/>
            <a:chExt cx="8086725" cy="3276351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8591"/>
            <a:stretch/>
          </p:blipFill>
          <p:spPr bwMode="auto">
            <a:xfrm>
              <a:off x="430046" y="1147264"/>
              <a:ext cx="8086725" cy="3230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2411843" y="1285375"/>
              <a:ext cx="2160157" cy="616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 dirty="0" smtClean="0"/>
                <a:t>Flow 1 slows when Flow 2 starts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564224" y="1285375"/>
              <a:ext cx="2179347" cy="616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 dirty="0" smtClean="0"/>
                <a:t>Flow 1 speeds up when Flow 2 stops</a:t>
              </a:r>
              <a:endParaRPr lang="en-US" sz="2000" dirty="0"/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rot="10800000" flipV="1">
              <a:off x="2073108" y="1647324"/>
              <a:ext cx="247650" cy="16192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" name="Straight Arrow Connector 9"/>
            <p:cNvCxnSpPr/>
            <p:nvPr/>
          </p:nvCxnSpPr>
          <p:spPr bwMode="auto">
            <a:xfrm rot="16200000" flipH="1">
              <a:off x="6528427" y="2035468"/>
              <a:ext cx="271463" cy="17145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7286725" y="4023505"/>
              <a:ext cx="9136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Time </a:t>
              </a:r>
              <a:endParaRPr lang="en-US" sz="2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250987" y="2333701"/>
              <a:ext cx="1488331" cy="616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 dirty="0" smtClean="0"/>
                <a:t>Flow 3 limit is elsewhere</a:t>
              </a:r>
              <a:endParaRPr lang="en-US" sz="2000" dirty="0"/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 flipH="1">
              <a:off x="4127163" y="2970494"/>
              <a:ext cx="346245" cy="76492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625785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spc="-30" dirty="0" smtClean="0"/>
              <a:t>Additive Increase Multiplicative Decrease </a:t>
            </a:r>
            <a:r>
              <a:rPr lang="en-US" dirty="0" smtClean="0"/>
              <a:t>(AIMD) (§</a:t>
            </a:r>
            <a:r>
              <a:rPr lang="en-US" dirty="0" smtClean="0">
                <a:cs typeface="Arial" pitchFamily="34" charset="0"/>
              </a:rPr>
              <a:t>6.3.2)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</a:t>
            </a:r>
            <a:r>
              <a:rPr lang="en-US" sz="2800" dirty="0" smtClean="0"/>
              <a:t>andwidth allocation models</a:t>
            </a:r>
          </a:p>
          <a:p>
            <a:pPr lvl="1"/>
            <a:r>
              <a:rPr lang="en-US" sz="2400" dirty="0" smtClean="0"/>
              <a:t>Additive Increase Multiplicative Decrease (AIMD) control law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934188" y="2803316"/>
            <a:ext cx="3725535" cy="1374132"/>
            <a:chOff x="1002284" y="2803316"/>
            <a:chExt cx="3725535" cy="1374132"/>
          </a:xfrm>
        </p:grpSpPr>
        <p:cxnSp>
          <p:nvCxnSpPr>
            <p:cNvPr id="38" name="Straight Connector 37"/>
            <p:cNvCxnSpPr>
              <a:stCxn id="40" idx="3"/>
            </p:cNvCxnSpPr>
            <p:nvPr/>
          </p:nvCxnSpPr>
          <p:spPr>
            <a:xfrm>
              <a:off x="1748255" y="3777339"/>
              <a:ext cx="282374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ounded Rectangular Callout 38"/>
            <p:cNvSpPr/>
            <p:nvPr/>
          </p:nvSpPr>
          <p:spPr>
            <a:xfrm>
              <a:off x="1080989" y="2803316"/>
              <a:ext cx="737083" cy="414180"/>
            </a:xfrm>
            <a:prstGeom prst="wedgeRoundRectCallout">
              <a:avLst>
                <a:gd name="adj1" fmla="val -27234"/>
                <a:gd name="adj2" fmla="val 170953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b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AIMD!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pic>
          <p:nvPicPr>
            <p:cNvPr id="40" name="Picture 39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2284" y="3595023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2" name="Straight Arrow Connector 41"/>
            <p:cNvCxnSpPr>
              <a:stCxn id="43" idx="3"/>
            </p:cNvCxnSpPr>
            <p:nvPr/>
          </p:nvCxnSpPr>
          <p:spPr>
            <a:xfrm>
              <a:off x="1974075" y="3470726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1416566" y="3353924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Arrow Connector 43"/>
            <p:cNvCxnSpPr>
              <a:stCxn id="45" idx="3"/>
            </p:cNvCxnSpPr>
            <p:nvPr/>
          </p:nvCxnSpPr>
          <p:spPr>
            <a:xfrm>
              <a:off x="2054557" y="3746414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4"/>
            <p:cNvSpPr/>
            <p:nvPr/>
          </p:nvSpPr>
          <p:spPr>
            <a:xfrm>
              <a:off x="1497048" y="3629612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>
              <a:off x="2169279" y="4047557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>
              <a:off x="1598078" y="3915574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2575605" y="3324865"/>
              <a:ext cx="2152214" cy="852583"/>
              <a:chOff x="3803515" y="1566153"/>
              <a:chExt cx="2383905" cy="944362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3803515" y="1566153"/>
                <a:ext cx="2383905" cy="9338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51" name="Group 50"/>
              <p:cNvGrpSpPr/>
              <p:nvPr/>
            </p:nvGrpSpPr>
            <p:grpSpPr>
              <a:xfrm>
                <a:off x="3894228" y="1653086"/>
                <a:ext cx="2274091" cy="763237"/>
                <a:chOff x="4270443" y="2286000"/>
                <a:chExt cx="4124527" cy="1384286"/>
              </a:xfrm>
            </p:grpSpPr>
            <p:grpSp>
              <p:nvGrpSpPr>
                <p:cNvPr id="53" name="Group 52"/>
                <p:cNvGrpSpPr/>
                <p:nvPr/>
              </p:nvGrpSpPr>
              <p:grpSpPr>
                <a:xfrm>
                  <a:off x="4484452" y="2287859"/>
                  <a:ext cx="3390088" cy="844701"/>
                  <a:chOff x="1828800" y="1656134"/>
                  <a:chExt cx="7305472" cy="1820288"/>
                </a:xfrm>
              </p:grpSpPr>
              <p:grpSp>
                <p:nvGrpSpPr>
                  <p:cNvPr id="56" name="Group 55"/>
                  <p:cNvGrpSpPr/>
                  <p:nvPr/>
                </p:nvGrpSpPr>
                <p:grpSpPr>
                  <a:xfrm>
                    <a:off x="1828800" y="1659782"/>
                    <a:ext cx="3644629" cy="1816640"/>
                    <a:chOff x="1828800" y="1659782"/>
                    <a:chExt cx="3644629" cy="1816640"/>
                  </a:xfrm>
                </p:grpSpPr>
                <p:cxnSp>
                  <p:nvCxnSpPr>
                    <p:cNvPr id="62" name="Straight Arrow Connector 61"/>
                    <p:cNvCxnSpPr/>
                    <p:nvPr/>
                  </p:nvCxnSpPr>
                  <p:spPr>
                    <a:xfrm flipV="1">
                      <a:off x="1828800" y="1663430"/>
                      <a:ext cx="1789889" cy="1809344"/>
                    </a:xfrm>
                    <a:prstGeom prst="straightConnector1">
                      <a:avLst/>
                    </a:prstGeom>
                    <a:ln w="19050">
                      <a:solidFill>
                        <a:schemeClr val="accent5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Straight Arrow Connector 62"/>
                    <p:cNvCxnSpPr/>
                    <p:nvPr/>
                  </p:nvCxnSpPr>
                  <p:spPr>
                    <a:xfrm flipV="1">
                      <a:off x="3677055" y="1667078"/>
                      <a:ext cx="1789889" cy="1809344"/>
                    </a:xfrm>
                    <a:prstGeom prst="straightConnector1">
                      <a:avLst/>
                    </a:prstGeom>
                    <a:ln w="19050">
                      <a:solidFill>
                        <a:schemeClr val="accent5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Straight Arrow Connector 63"/>
                    <p:cNvCxnSpPr/>
                    <p:nvPr/>
                  </p:nvCxnSpPr>
                  <p:spPr>
                    <a:xfrm>
                      <a:off x="3657599" y="1663430"/>
                      <a:ext cx="0" cy="1812992"/>
                    </a:xfrm>
                    <a:prstGeom prst="straightConnector1">
                      <a:avLst/>
                    </a:prstGeom>
                    <a:ln w="19050">
                      <a:solidFill>
                        <a:schemeClr val="accent5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" name="Straight Arrow Connector 64"/>
                    <p:cNvCxnSpPr/>
                    <p:nvPr/>
                  </p:nvCxnSpPr>
                  <p:spPr>
                    <a:xfrm>
                      <a:off x="5473429" y="1659782"/>
                      <a:ext cx="0" cy="1812992"/>
                    </a:xfrm>
                    <a:prstGeom prst="straightConnector1">
                      <a:avLst/>
                    </a:prstGeom>
                    <a:ln w="19050">
                      <a:solidFill>
                        <a:schemeClr val="accent5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7" name="Group 56"/>
                  <p:cNvGrpSpPr/>
                  <p:nvPr/>
                </p:nvGrpSpPr>
                <p:grpSpPr>
                  <a:xfrm>
                    <a:off x="5489643" y="1656134"/>
                    <a:ext cx="3644629" cy="1816640"/>
                    <a:chOff x="1828800" y="1659782"/>
                    <a:chExt cx="3644629" cy="1816640"/>
                  </a:xfrm>
                </p:grpSpPr>
                <p:cxnSp>
                  <p:nvCxnSpPr>
                    <p:cNvPr id="58" name="Straight Arrow Connector 57"/>
                    <p:cNvCxnSpPr/>
                    <p:nvPr/>
                  </p:nvCxnSpPr>
                  <p:spPr>
                    <a:xfrm flipV="1">
                      <a:off x="1828800" y="1663430"/>
                      <a:ext cx="1789889" cy="1809344"/>
                    </a:xfrm>
                    <a:prstGeom prst="straightConnector1">
                      <a:avLst/>
                    </a:prstGeom>
                    <a:ln w="19050">
                      <a:solidFill>
                        <a:schemeClr val="accent5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" name="Straight Arrow Connector 58"/>
                    <p:cNvCxnSpPr/>
                    <p:nvPr/>
                  </p:nvCxnSpPr>
                  <p:spPr>
                    <a:xfrm flipV="1">
                      <a:off x="3677055" y="1667078"/>
                      <a:ext cx="1789889" cy="1809344"/>
                    </a:xfrm>
                    <a:prstGeom prst="straightConnector1">
                      <a:avLst/>
                    </a:prstGeom>
                    <a:ln w="19050">
                      <a:solidFill>
                        <a:schemeClr val="accent5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" name="Straight Arrow Connector 59"/>
                    <p:cNvCxnSpPr/>
                    <p:nvPr/>
                  </p:nvCxnSpPr>
                  <p:spPr>
                    <a:xfrm>
                      <a:off x="3657599" y="1663430"/>
                      <a:ext cx="0" cy="1812992"/>
                    </a:xfrm>
                    <a:prstGeom prst="straightConnector1">
                      <a:avLst/>
                    </a:prstGeom>
                    <a:ln w="19050">
                      <a:solidFill>
                        <a:schemeClr val="accent5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" name="Straight Arrow Connector 60"/>
                    <p:cNvCxnSpPr/>
                    <p:nvPr/>
                  </p:nvCxnSpPr>
                  <p:spPr>
                    <a:xfrm>
                      <a:off x="5473429" y="1659782"/>
                      <a:ext cx="0" cy="1812992"/>
                    </a:xfrm>
                    <a:prstGeom prst="straightConnector1">
                      <a:avLst/>
                    </a:prstGeom>
                    <a:ln w="19050">
                      <a:solidFill>
                        <a:schemeClr val="accent5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54" name="Straight Arrow Connector 53"/>
                <p:cNvCxnSpPr/>
                <p:nvPr/>
              </p:nvCxnSpPr>
              <p:spPr>
                <a:xfrm flipV="1">
                  <a:off x="4270443" y="2286000"/>
                  <a:ext cx="0" cy="1384286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Arrow Connector 54"/>
                <p:cNvCxnSpPr/>
                <p:nvPr/>
              </p:nvCxnSpPr>
              <p:spPr>
                <a:xfrm>
                  <a:off x="4270443" y="3670286"/>
                  <a:ext cx="4124527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2" name="TextBox 51"/>
              <p:cNvSpPr txBox="1"/>
              <p:nvPr/>
            </p:nvSpPr>
            <p:spPr>
              <a:xfrm>
                <a:off x="4318838" y="2067334"/>
                <a:ext cx="1310158" cy="4431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/>
                  <a:t>Sawtooth</a:t>
                </a:r>
                <a:endParaRPr lang="en-US" sz="2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9493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Want to allocate capacity to senders</a:t>
            </a:r>
          </a:p>
          <a:p>
            <a:pPr lvl="1"/>
            <a:r>
              <a:rPr lang="en-US" sz="2000" dirty="0" smtClean="0"/>
              <a:t>Network layer provides feedback</a:t>
            </a:r>
          </a:p>
          <a:p>
            <a:pPr lvl="1"/>
            <a:r>
              <a:rPr lang="en-US" sz="2000" dirty="0" smtClean="0"/>
              <a:t>Transport layer adjusts offered load</a:t>
            </a:r>
          </a:p>
          <a:p>
            <a:pPr lvl="1"/>
            <a:r>
              <a:rPr lang="en-US" sz="2000" dirty="0" smtClean="0"/>
              <a:t>A good allocation is efficient and fair</a:t>
            </a:r>
          </a:p>
          <a:p>
            <a:pPr lvl="1"/>
            <a:endParaRPr lang="en-US" sz="1700" u="sng" dirty="0" smtClean="0"/>
          </a:p>
          <a:p>
            <a:r>
              <a:rPr lang="en-US" sz="2400" dirty="0" smtClean="0"/>
              <a:t>How should we perform the allocation?</a:t>
            </a:r>
          </a:p>
          <a:p>
            <a:pPr lvl="1"/>
            <a:r>
              <a:rPr lang="en-US" sz="2000" dirty="0" smtClean="0"/>
              <a:t>Several different possibilities …</a:t>
            </a:r>
          </a:p>
        </p:txBody>
      </p:sp>
    </p:spTree>
    <p:extLst>
      <p:ext uri="{BB962C8B-B14F-4D97-AF65-F5344CB8AC3E}">
        <p14:creationId xmlns:p14="http://schemas.microsoft.com/office/powerpoint/2010/main" val="939209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Bandwidth Allocation Models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28600" y="1147864"/>
            <a:ext cx="5715000" cy="280156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Open loop versus closed loop</a:t>
            </a:r>
          </a:p>
          <a:p>
            <a:pPr lvl="1"/>
            <a:r>
              <a:rPr lang="en-US" dirty="0" smtClean="0"/>
              <a:t>Open: reserve bandwidth before use</a:t>
            </a:r>
          </a:p>
          <a:p>
            <a:pPr lvl="1"/>
            <a:r>
              <a:rPr lang="en-US" dirty="0" smtClean="0"/>
              <a:t>Closed: use feedback to adjust rates</a:t>
            </a:r>
          </a:p>
          <a:p>
            <a:r>
              <a:rPr lang="en-US" dirty="0" smtClean="0"/>
              <a:t>Host versus Network support</a:t>
            </a:r>
          </a:p>
          <a:p>
            <a:pPr lvl="1"/>
            <a:r>
              <a:rPr lang="en-US" dirty="0" smtClean="0"/>
              <a:t>Who sets/enforces allocations?</a:t>
            </a:r>
          </a:p>
          <a:p>
            <a:r>
              <a:rPr lang="en-US" dirty="0" smtClean="0"/>
              <a:t>Window versus Rate based</a:t>
            </a:r>
          </a:p>
          <a:p>
            <a:pPr lvl="1"/>
            <a:r>
              <a:rPr lang="en-US" dirty="0" smtClean="0"/>
              <a:t>How is allocation expressed?</a:t>
            </a:r>
          </a:p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1191651" y="4031297"/>
            <a:ext cx="6715749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TCP is a closed loop, host-driven, and </a:t>
            </a:r>
            <a:r>
              <a:rPr lang="en-US" sz="2400" dirty="0" smtClean="0"/>
              <a:t>window-based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9521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Bandwidth Allocation Models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We’ll look at closed-loop, host-driven, and window-based too</a:t>
            </a:r>
          </a:p>
          <a:p>
            <a:pPr lvl="3"/>
            <a:endParaRPr lang="en-US" sz="1100" dirty="0" smtClean="0"/>
          </a:p>
          <a:p>
            <a:r>
              <a:rPr lang="en-US" sz="2800" dirty="0" smtClean="0"/>
              <a:t>Network layer returns feedback on current allocation to senders </a:t>
            </a:r>
          </a:p>
          <a:p>
            <a:pPr lvl="1"/>
            <a:r>
              <a:rPr lang="en-US" sz="2400" dirty="0" smtClean="0"/>
              <a:t>At least tells if there is congestion</a:t>
            </a:r>
          </a:p>
          <a:p>
            <a:r>
              <a:rPr lang="en-US" sz="2800" dirty="0" smtClean="0"/>
              <a:t>Transport layer adjusts sender’s behavior via window in response</a:t>
            </a:r>
          </a:p>
          <a:p>
            <a:pPr lvl="1"/>
            <a:r>
              <a:rPr lang="en-US" sz="2400" dirty="0" smtClean="0"/>
              <a:t>How senders adapt is a </a:t>
            </a:r>
            <a:r>
              <a:rPr lang="en-US" sz="2400" u="sng" dirty="0" smtClean="0"/>
              <a:t>control law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3090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Additive Increase Multiplicative Decrease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AIMD is a control law hosts can     use to reach a good allocation</a:t>
            </a:r>
          </a:p>
          <a:p>
            <a:pPr lvl="1"/>
            <a:r>
              <a:rPr lang="en-US" dirty="0" smtClean="0"/>
              <a:t>Hosts additively increase rate while network is not congested</a:t>
            </a:r>
          </a:p>
          <a:p>
            <a:pPr lvl="1"/>
            <a:r>
              <a:rPr lang="en-US" dirty="0" smtClean="0"/>
              <a:t>Hosts multiplicatively decrease       rate when congestion occurs</a:t>
            </a:r>
          </a:p>
          <a:p>
            <a:pPr lvl="1"/>
            <a:r>
              <a:rPr lang="en-US" dirty="0" smtClean="0"/>
              <a:t>Used by TCP</a:t>
            </a:r>
            <a:endParaRPr lang="en-US" dirty="0" smtClean="0">
              <a:sym typeface="Wingdings" pitchFamily="2" charset="2"/>
            </a:endParaRPr>
          </a:p>
          <a:p>
            <a:pPr lvl="3"/>
            <a:endParaRPr lang="en-US" sz="1600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Let’s explore the AIMD game …</a:t>
            </a:r>
          </a:p>
          <a:p>
            <a:pPr lvl="4"/>
            <a:endParaRPr lang="en-US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37285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AIMD Game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Hosts 1 and 2 share a bottleneck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But do not talk to each other directly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Router provides binary feedback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Tells hosts if network is congested</a:t>
            </a:r>
            <a:endParaRPr lang="en-US" sz="24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136192" y="2817311"/>
            <a:ext cx="5464040" cy="1471792"/>
            <a:chOff x="243200" y="2817311"/>
            <a:chExt cx="5464040" cy="1471792"/>
          </a:xfrm>
        </p:grpSpPr>
        <p:cxnSp>
          <p:nvCxnSpPr>
            <p:cNvPr id="6" name="Straight Connector 5"/>
            <p:cNvCxnSpPr>
              <a:stCxn id="12" idx="3"/>
            </p:cNvCxnSpPr>
            <p:nvPr/>
          </p:nvCxnSpPr>
          <p:spPr>
            <a:xfrm>
              <a:off x="3717343" y="3543782"/>
              <a:ext cx="1602078" cy="1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8431" y="2919795"/>
              <a:ext cx="751240" cy="593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0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8431" y="3695644"/>
              <a:ext cx="751240" cy="593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4365" y="3328383"/>
              <a:ext cx="762978" cy="430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Cloud Callout 12"/>
            <p:cNvSpPr/>
            <p:nvPr/>
          </p:nvSpPr>
          <p:spPr>
            <a:xfrm rot="394988">
              <a:off x="4142426" y="3240538"/>
              <a:ext cx="1564814" cy="752437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>
              <a:stCxn id="10" idx="3"/>
            </p:cNvCxnSpPr>
            <p:nvPr/>
          </p:nvCxnSpPr>
          <p:spPr>
            <a:xfrm>
              <a:off x="1789671" y="3216525"/>
              <a:ext cx="1164695" cy="29672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11" idx="3"/>
              <a:endCxn id="12" idx="1"/>
            </p:cNvCxnSpPr>
            <p:nvPr/>
          </p:nvCxnSpPr>
          <p:spPr>
            <a:xfrm flipV="1">
              <a:off x="1789671" y="3543782"/>
              <a:ext cx="1164695" cy="44859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288913" y="3214641"/>
              <a:ext cx="1226665" cy="7078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dirty="0" smtClean="0"/>
                <a:t>Rest of</a:t>
              </a:r>
            </a:p>
            <a:p>
              <a:pPr algn="ctr"/>
              <a:r>
                <a:rPr lang="en-US" sz="2000" dirty="0" smtClean="0"/>
                <a:t>Network</a:t>
              </a:r>
              <a:endParaRPr lang="en-US" sz="2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191068" y="2817311"/>
              <a:ext cx="1545684" cy="358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Bottleneck</a:t>
              </a:r>
              <a:endParaRPr lang="en-US" sz="2000" dirty="0"/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>
              <a:off x="3955440" y="3111572"/>
              <a:ext cx="1" cy="40168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2770400" y="3771982"/>
              <a:ext cx="1130907" cy="344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Router</a:t>
              </a:r>
              <a:endParaRPr lang="en-US" sz="2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43200" y="3007821"/>
              <a:ext cx="1130907" cy="344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Host 1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43201" y="3785566"/>
              <a:ext cx="1130907" cy="344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Host 2</a:t>
              </a:r>
              <a:endParaRPr lang="en-US" sz="20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209908" y="2996909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</a:t>
              </a:r>
              <a:endParaRPr lang="en-US" sz="20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209908" y="372377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</a:t>
              </a:r>
              <a:endParaRPr lang="en-US" sz="20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802421" y="349379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69865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AIMD Game (2)</a:t>
            </a:r>
            <a:endParaRPr lang="en-US" dirty="0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Each point is a possible allocation</a:t>
            </a:r>
            <a:endParaRPr lang="en-US" sz="28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756611" y="1508800"/>
            <a:ext cx="4473850" cy="3203317"/>
            <a:chOff x="237733" y="1362880"/>
            <a:chExt cx="4473850" cy="3203317"/>
          </a:xfrm>
        </p:grpSpPr>
        <p:sp>
          <p:nvSpPr>
            <p:cNvPr id="34" name="Freeform 33"/>
            <p:cNvSpPr/>
            <p:nvPr/>
          </p:nvSpPr>
          <p:spPr>
            <a:xfrm>
              <a:off x="1108953" y="1643974"/>
              <a:ext cx="2548647" cy="2587558"/>
            </a:xfrm>
            <a:custGeom>
              <a:avLst/>
              <a:gdLst>
                <a:gd name="connsiteX0" fmla="*/ 0 w 2684834"/>
                <a:gd name="connsiteY0" fmla="*/ 0 h 2587558"/>
                <a:gd name="connsiteX1" fmla="*/ 0 w 2684834"/>
                <a:gd name="connsiteY1" fmla="*/ 340469 h 2587558"/>
                <a:gd name="connsiteX2" fmla="*/ 2305455 w 2684834"/>
                <a:gd name="connsiteY2" fmla="*/ 2587558 h 2587558"/>
                <a:gd name="connsiteX3" fmla="*/ 2684834 w 2684834"/>
                <a:gd name="connsiteY3" fmla="*/ 2587558 h 2587558"/>
                <a:gd name="connsiteX4" fmla="*/ 2684834 w 2684834"/>
                <a:gd name="connsiteY4" fmla="*/ 0 h 2587558"/>
                <a:gd name="connsiteX5" fmla="*/ 0 w 2684834"/>
                <a:gd name="connsiteY5" fmla="*/ 0 h 2587558"/>
                <a:gd name="connsiteX0" fmla="*/ 0 w 2684834"/>
                <a:gd name="connsiteY0" fmla="*/ 0 h 2587558"/>
                <a:gd name="connsiteX1" fmla="*/ 0 w 2684834"/>
                <a:gd name="connsiteY1" fmla="*/ 340469 h 2587558"/>
                <a:gd name="connsiteX2" fmla="*/ 2305455 w 2684834"/>
                <a:gd name="connsiteY2" fmla="*/ 2587558 h 2587558"/>
                <a:gd name="connsiteX3" fmla="*/ 2548647 w 2684834"/>
                <a:gd name="connsiteY3" fmla="*/ 2587558 h 2587558"/>
                <a:gd name="connsiteX4" fmla="*/ 2684834 w 2684834"/>
                <a:gd name="connsiteY4" fmla="*/ 0 h 2587558"/>
                <a:gd name="connsiteX5" fmla="*/ 0 w 2684834"/>
                <a:gd name="connsiteY5" fmla="*/ 0 h 2587558"/>
                <a:gd name="connsiteX0" fmla="*/ 0 w 2548647"/>
                <a:gd name="connsiteY0" fmla="*/ 0 h 2587558"/>
                <a:gd name="connsiteX1" fmla="*/ 0 w 2548647"/>
                <a:gd name="connsiteY1" fmla="*/ 340469 h 2587558"/>
                <a:gd name="connsiteX2" fmla="*/ 2305455 w 2548647"/>
                <a:gd name="connsiteY2" fmla="*/ 2587558 h 2587558"/>
                <a:gd name="connsiteX3" fmla="*/ 2548647 w 2548647"/>
                <a:gd name="connsiteY3" fmla="*/ 2587558 h 2587558"/>
                <a:gd name="connsiteX4" fmla="*/ 2548647 w 2548647"/>
                <a:gd name="connsiteY4" fmla="*/ 0 h 2587558"/>
                <a:gd name="connsiteX5" fmla="*/ 0 w 2548647"/>
                <a:gd name="connsiteY5" fmla="*/ 0 h 2587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48647" h="2587558">
                  <a:moveTo>
                    <a:pt x="0" y="0"/>
                  </a:moveTo>
                  <a:lnTo>
                    <a:pt x="0" y="340469"/>
                  </a:lnTo>
                  <a:lnTo>
                    <a:pt x="2305455" y="2587558"/>
                  </a:lnTo>
                  <a:lnTo>
                    <a:pt x="2548647" y="2587558"/>
                  </a:lnTo>
                  <a:lnTo>
                    <a:pt x="254864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V="1">
              <a:off x="1097092" y="1489012"/>
              <a:ext cx="0" cy="27723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1087364" y="4241939"/>
              <a:ext cx="276265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087364" y="1965667"/>
              <a:ext cx="2315183" cy="227627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1087363" y="1985123"/>
              <a:ext cx="2315183" cy="227627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237733" y="1362880"/>
              <a:ext cx="8518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Host 1</a:t>
              </a:r>
              <a:endParaRPr lang="en-US" sz="2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859747" y="4057273"/>
              <a:ext cx="8518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Host 2</a:t>
              </a:r>
              <a:endParaRPr lang="en-US" sz="20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85677" y="419686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251703" y="419686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85677" y="180045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44" name="Oval 43"/>
            <p:cNvSpPr/>
            <p:nvPr/>
          </p:nvSpPr>
          <p:spPr>
            <a:xfrm>
              <a:off x="2186586" y="3025982"/>
              <a:ext cx="157265" cy="157265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717394" y="2348691"/>
              <a:ext cx="476605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 smtClean="0"/>
                <a:t>Fair</a:t>
              </a:r>
              <a:endParaRPr lang="en-US" sz="20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509292" y="3578551"/>
              <a:ext cx="938655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 smtClean="0"/>
                <a:t>Efficient</a:t>
              </a:r>
              <a:endParaRPr lang="en-US" sz="2000" dirty="0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H="1">
              <a:off x="2400572" y="3103803"/>
              <a:ext cx="551337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2853586" y="2817076"/>
              <a:ext cx="1136016" cy="61555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45720" tIns="0" rIns="45720" bIns="0" rtlCol="0">
              <a:spAutoFit/>
            </a:bodyPr>
            <a:lstStyle/>
            <a:p>
              <a:pPr algn="ctr"/>
              <a:r>
                <a:rPr lang="en-US" sz="2000" dirty="0" smtClean="0"/>
                <a:t>Optimal</a:t>
              </a:r>
            </a:p>
            <a:p>
              <a:pPr algn="ctr"/>
              <a:r>
                <a:rPr lang="en-US" sz="2000" dirty="0" smtClean="0"/>
                <a:t>Allocation</a:t>
              </a:r>
              <a:endParaRPr lang="en-US" sz="20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499180" y="1832994"/>
              <a:ext cx="1218214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45720" tIns="0" rIns="45720" bIns="0" rtlCol="0">
              <a:spAutoFit/>
            </a:bodyPr>
            <a:lstStyle/>
            <a:p>
              <a:pPr algn="ctr"/>
              <a:r>
                <a:rPr lang="en-US" sz="2000" dirty="0" smtClean="0"/>
                <a:t>Congested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06448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of Congestion</a:t>
            </a:r>
            <a:endParaRPr lang="en-US" dirty="0"/>
          </a:p>
        </p:txBody>
      </p:sp>
      <p:sp>
        <p:nvSpPr>
          <p:cNvPr id="55" name="Content Placeholder 5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Routers/switches have internal buffering for contention</a:t>
            </a:r>
            <a:endParaRPr lang="en-US" sz="2800" u="sng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986" y="1837691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853" y="3370334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02070" y="2936648"/>
            <a:ext cx="492443" cy="414537"/>
          </a:xfrm>
          <a:prstGeom prst="rect">
            <a:avLst/>
          </a:prstGeom>
          <a:noFill/>
        </p:spPr>
        <p:txBody>
          <a:bodyPr vert="vert" wrap="none" rtlCol="0" anchor="ctr">
            <a:spAutoFit/>
          </a:bodyPr>
          <a:lstStyle/>
          <a:p>
            <a:r>
              <a:rPr lang="en-US" sz="2000" b="1" dirty="0" smtClean="0"/>
              <a:t>. . .</a:t>
            </a:r>
            <a:endParaRPr lang="en-US" sz="2000" b="1" dirty="0"/>
          </a:p>
        </p:txBody>
      </p:sp>
      <p:pic>
        <p:nvPicPr>
          <p:cNvPr id="9" name="Picture 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652" y="2209429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853" y="2573160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371851" y="1983205"/>
            <a:ext cx="342900" cy="15494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19701" y="2003188"/>
            <a:ext cx="342900" cy="15494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286126" y="1837691"/>
            <a:ext cx="2361019" cy="18972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3780835" y="2103905"/>
            <a:ext cx="1371600" cy="1371600"/>
            <a:chOff x="4428780" y="2565171"/>
            <a:chExt cx="1371600" cy="1371600"/>
          </a:xfrm>
        </p:grpSpPr>
        <p:grpSp>
          <p:nvGrpSpPr>
            <p:cNvPr id="15" name="Group 14"/>
            <p:cNvGrpSpPr/>
            <p:nvPr/>
          </p:nvGrpSpPr>
          <p:grpSpPr>
            <a:xfrm>
              <a:off x="4572000" y="2565171"/>
              <a:ext cx="1062990" cy="1371600"/>
              <a:chOff x="4800600" y="2565171"/>
              <a:chExt cx="1062990" cy="1556040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4800600" y="2571750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4951095" y="2571749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092065" y="2565172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246370" y="2565171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5709285" y="2565172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5863590" y="2565171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4428780" y="2707156"/>
              <a:ext cx="1371600" cy="1097280"/>
              <a:chOff x="4428780" y="2707156"/>
              <a:chExt cx="1371600" cy="1097280"/>
            </a:xfrm>
          </p:grpSpPr>
          <p:grpSp>
            <p:nvGrpSpPr>
              <p:cNvPr id="17" name="Group 16"/>
              <p:cNvGrpSpPr/>
              <p:nvPr/>
            </p:nvGrpSpPr>
            <p:grpSpPr>
              <a:xfrm rot="5400000">
                <a:off x="4565940" y="2569996"/>
                <a:ext cx="1097280" cy="1371600"/>
                <a:chOff x="4800600" y="2565171"/>
                <a:chExt cx="1062990" cy="1556040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800600" y="2571750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4951095" y="2571749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5092065" y="2565172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5246370" y="2565171"/>
                  <a:ext cx="0" cy="155448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5709285" y="2565172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5863590" y="2565171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" name="TextBox 17"/>
              <p:cNvSpPr txBox="1"/>
              <p:nvPr/>
            </p:nvSpPr>
            <p:spPr>
              <a:xfrm>
                <a:off x="4966399" y="3000962"/>
                <a:ext cx="5533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. . .</a:t>
                </a:r>
                <a:endParaRPr lang="en-US" sz="24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964689" y="3204732"/>
                <a:ext cx="5533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. . .</a:t>
                </a:r>
                <a:endParaRPr lang="en-US" sz="2400" dirty="0"/>
              </a:p>
            </p:txBody>
          </p:sp>
        </p:grpSp>
      </p:grpSp>
      <p:sp>
        <p:nvSpPr>
          <p:cNvPr id="32" name="Rectangle 31"/>
          <p:cNvSpPr/>
          <p:nvPr/>
        </p:nvSpPr>
        <p:spPr>
          <a:xfrm>
            <a:off x="3371851" y="1942109"/>
            <a:ext cx="381000" cy="16494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181601" y="1961608"/>
            <a:ext cx="381000" cy="16494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>
            <a:stCxn id="6" idx="3"/>
          </p:cNvCxnSpPr>
          <p:nvPr/>
        </p:nvCxnSpPr>
        <p:spPr>
          <a:xfrm flipV="1">
            <a:off x="2589349" y="2020006"/>
            <a:ext cx="782502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2558490" y="2413788"/>
            <a:ext cx="813361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0" idx="3"/>
          </p:cNvCxnSpPr>
          <p:nvPr/>
        </p:nvCxnSpPr>
        <p:spPr>
          <a:xfrm flipV="1">
            <a:off x="2548216" y="2755058"/>
            <a:ext cx="823635" cy="41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2548215" y="3549136"/>
            <a:ext cx="823635" cy="41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435" y="1837692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302" y="3370335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555519" y="2936649"/>
            <a:ext cx="492443" cy="414537"/>
          </a:xfrm>
          <a:prstGeom prst="rect">
            <a:avLst/>
          </a:prstGeom>
          <a:noFill/>
        </p:spPr>
        <p:txBody>
          <a:bodyPr vert="vert" wrap="none" rtlCol="0" anchor="ctr">
            <a:spAutoFit/>
          </a:bodyPr>
          <a:lstStyle/>
          <a:p>
            <a:r>
              <a:rPr lang="en-US" sz="2000" b="1" dirty="0" smtClean="0"/>
              <a:t>. . .</a:t>
            </a:r>
            <a:endParaRPr lang="en-US" sz="2000" b="1" dirty="0"/>
          </a:p>
        </p:txBody>
      </p:sp>
      <p:pic>
        <p:nvPicPr>
          <p:cNvPr id="41" name="Picture 4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101" y="2209430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4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302" y="2573161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3" name="Straight Connector 42"/>
          <p:cNvCxnSpPr/>
          <p:nvPr/>
        </p:nvCxnSpPr>
        <p:spPr>
          <a:xfrm flipV="1">
            <a:off x="5591933" y="2020007"/>
            <a:ext cx="782502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5561074" y="2413789"/>
            <a:ext cx="813361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42" idx="1"/>
          </p:cNvCxnSpPr>
          <p:nvPr/>
        </p:nvCxnSpPr>
        <p:spPr>
          <a:xfrm>
            <a:off x="5550800" y="2755477"/>
            <a:ext cx="782502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39" idx="1"/>
          </p:cNvCxnSpPr>
          <p:nvPr/>
        </p:nvCxnSpPr>
        <p:spPr>
          <a:xfrm>
            <a:off x="5550799" y="3549555"/>
            <a:ext cx="782503" cy="309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3371851" y="3611048"/>
            <a:ext cx="190501" cy="32284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310292" y="3848040"/>
            <a:ext cx="1437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Input Buffer</a:t>
            </a:r>
            <a:endParaRPr lang="en-US" sz="2000" dirty="0"/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5367936" y="3612233"/>
            <a:ext cx="182863" cy="32165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263704" y="3820353"/>
            <a:ext cx="16296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Output Buffer</a:t>
            </a:r>
            <a:endParaRPr lang="en-US" sz="2000" dirty="0"/>
          </a:p>
        </p:txBody>
      </p:sp>
      <p:cxnSp>
        <p:nvCxnSpPr>
          <p:cNvPr id="51" name="Straight Arrow Connector 50"/>
          <p:cNvCxnSpPr/>
          <p:nvPr/>
        </p:nvCxnSpPr>
        <p:spPr>
          <a:xfrm flipH="1" flipV="1">
            <a:off x="4467549" y="3423866"/>
            <a:ext cx="1" cy="40936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051766" y="3733836"/>
            <a:ext cx="8125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Fabric</a:t>
            </a:r>
            <a:endParaRPr lang="en-US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781763" y="2536538"/>
            <a:ext cx="7393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Input</a:t>
            </a:r>
            <a:endParaRPr lang="en-US" sz="2000" dirty="0"/>
          </a:p>
        </p:txBody>
      </p:sp>
      <p:sp>
        <p:nvSpPr>
          <p:cNvPr id="54" name="TextBox 53"/>
          <p:cNvSpPr txBox="1"/>
          <p:nvPr/>
        </p:nvSpPr>
        <p:spPr>
          <a:xfrm>
            <a:off x="7308357" y="2592549"/>
            <a:ext cx="931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Output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26306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AIMD Game (3)</a:t>
            </a:r>
            <a:endParaRPr lang="en-US" dirty="0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AI and MD move the allocation </a:t>
            </a:r>
            <a:endParaRPr lang="en-US" sz="28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766339" y="1508800"/>
            <a:ext cx="4464122" cy="3203317"/>
            <a:chOff x="247461" y="1362880"/>
            <a:chExt cx="4464122" cy="3203317"/>
          </a:xfrm>
        </p:grpSpPr>
        <p:sp>
          <p:nvSpPr>
            <p:cNvPr id="27" name="Freeform 26"/>
            <p:cNvSpPr/>
            <p:nvPr/>
          </p:nvSpPr>
          <p:spPr>
            <a:xfrm>
              <a:off x="1108953" y="1643974"/>
              <a:ext cx="2548647" cy="2587558"/>
            </a:xfrm>
            <a:custGeom>
              <a:avLst/>
              <a:gdLst>
                <a:gd name="connsiteX0" fmla="*/ 0 w 2684834"/>
                <a:gd name="connsiteY0" fmla="*/ 0 h 2587558"/>
                <a:gd name="connsiteX1" fmla="*/ 0 w 2684834"/>
                <a:gd name="connsiteY1" fmla="*/ 340469 h 2587558"/>
                <a:gd name="connsiteX2" fmla="*/ 2305455 w 2684834"/>
                <a:gd name="connsiteY2" fmla="*/ 2587558 h 2587558"/>
                <a:gd name="connsiteX3" fmla="*/ 2684834 w 2684834"/>
                <a:gd name="connsiteY3" fmla="*/ 2587558 h 2587558"/>
                <a:gd name="connsiteX4" fmla="*/ 2684834 w 2684834"/>
                <a:gd name="connsiteY4" fmla="*/ 0 h 2587558"/>
                <a:gd name="connsiteX5" fmla="*/ 0 w 2684834"/>
                <a:gd name="connsiteY5" fmla="*/ 0 h 2587558"/>
                <a:gd name="connsiteX0" fmla="*/ 0 w 2684834"/>
                <a:gd name="connsiteY0" fmla="*/ 0 h 2587558"/>
                <a:gd name="connsiteX1" fmla="*/ 0 w 2684834"/>
                <a:gd name="connsiteY1" fmla="*/ 340469 h 2587558"/>
                <a:gd name="connsiteX2" fmla="*/ 2305455 w 2684834"/>
                <a:gd name="connsiteY2" fmla="*/ 2587558 h 2587558"/>
                <a:gd name="connsiteX3" fmla="*/ 2548647 w 2684834"/>
                <a:gd name="connsiteY3" fmla="*/ 2587558 h 2587558"/>
                <a:gd name="connsiteX4" fmla="*/ 2684834 w 2684834"/>
                <a:gd name="connsiteY4" fmla="*/ 0 h 2587558"/>
                <a:gd name="connsiteX5" fmla="*/ 0 w 2684834"/>
                <a:gd name="connsiteY5" fmla="*/ 0 h 2587558"/>
                <a:gd name="connsiteX0" fmla="*/ 0 w 2548647"/>
                <a:gd name="connsiteY0" fmla="*/ 0 h 2587558"/>
                <a:gd name="connsiteX1" fmla="*/ 0 w 2548647"/>
                <a:gd name="connsiteY1" fmla="*/ 340469 h 2587558"/>
                <a:gd name="connsiteX2" fmla="*/ 2305455 w 2548647"/>
                <a:gd name="connsiteY2" fmla="*/ 2587558 h 2587558"/>
                <a:gd name="connsiteX3" fmla="*/ 2548647 w 2548647"/>
                <a:gd name="connsiteY3" fmla="*/ 2587558 h 2587558"/>
                <a:gd name="connsiteX4" fmla="*/ 2548647 w 2548647"/>
                <a:gd name="connsiteY4" fmla="*/ 0 h 2587558"/>
                <a:gd name="connsiteX5" fmla="*/ 0 w 2548647"/>
                <a:gd name="connsiteY5" fmla="*/ 0 h 2587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48647" h="2587558">
                  <a:moveTo>
                    <a:pt x="0" y="0"/>
                  </a:moveTo>
                  <a:lnTo>
                    <a:pt x="0" y="340469"/>
                  </a:lnTo>
                  <a:lnTo>
                    <a:pt x="2305455" y="2587558"/>
                  </a:lnTo>
                  <a:lnTo>
                    <a:pt x="2548647" y="2587558"/>
                  </a:lnTo>
                  <a:lnTo>
                    <a:pt x="254864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1097092" y="1489012"/>
              <a:ext cx="0" cy="27723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087364" y="4241939"/>
              <a:ext cx="276265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087364" y="1965667"/>
              <a:ext cx="2315183" cy="227627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1087363" y="1985123"/>
              <a:ext cx="2315183" cy="227627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47461" y="1362880"/>
              <a:ext cx="8518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Host 1</a:t>
              </a:r>
              <a:endParaRPr lang="en-US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59747" y="4057273"/>
              <a:ext cx="8518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Host 2</a:t>
              </a:r>
              <a:endParaRPr lang="en-US" sz="2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85677" y="419686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51703" y="419686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85677" y="180045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2186586" y="3025982"/>
              <a:ext cx="157265" cy="157265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717394" y="2348691"/>
              <a:ext cx="930639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 smtClean="0"/>
                <a:t>Fair, y=x</a:t>
              </a:r>
              <a:endParaRPr lang="en-US" sz="2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509292" y="3578551"/>
              <a:ext cx="1672830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 smtClean="0"/>
                <a:t>Efficient, </a:t>
              </a:r>
              <a:r>
                <a:rPr lang="en-US" sz="2000" dirty="0" err="1" smtClean="0"/>
                <a:t>x+y</a:t>
              </a:r>
              <a:r>
                <a:rPr lang="en-US" sz="2000" dirty="0" smtClean="0"/>
                <a:t>=1</a:t>
              </a:r>
              <a:endParaRPr lang="en-US" sz="2000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H="1">
              <a:off x="2400572" y="3103803"/>
              <a:ext cx="551337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2853586" y="2817076"/>
              <a:ext cx="1136016" cy="6155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45720" tIns="0" rIns="45720" bIns="0" rtlCol="0">
              <a:spAutoFit/>
            </a:bodyPr>
            <a:lstStyle/>
            <a:p>
              <a:pPr algn="ctr"/>
              <a:r>
                <a:rPr lang="en-US" sz="2000" dirty="0" smtClean="0"/>
                <a:t>Optimal</a:t>
              </a:r>
            </a:p>
            <a:p>
              <a:pPr algn="ctr"/>
              <a:r>
                <a:rPr lang="en-US" sz="2000" dirty="0" smtClean="0"/>
                <a:t>Allocation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499180" y="1832994"/>
              <a:ext cx="1218214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45720" tIns="0" rIns="45720" bIns="0" rtlCol="0">
              <a:spAutoFit/>
            </a:bodyPr>
            <a:lstStyle/>
            <a:p>
              <a:pPr algn="ctr"/>
              <a:r>
                <a:rPr lang="en-US" sz="2000" dirty="0" smtClean="0"/>
                <a:t>Congested</a:t>
              </a:r>
              <a:endParaRPr lang="en-US" sz="2000" dirty="0"/>
            </a:p>
          </p:txBody>
        </p:sp>
      </p:grpSp>
      <p:cxnSp>
        <p:nvCxnSpPr>
          <p:cNvPr id="6" name="Straight Arrow Connector 5"/>
          <p:cNvCxnSpPr/>
          <p:nvPr/>
        </p:nvCxnSpPr>
        <p:spPr>
          <a:xfrm flipV="1">
            <a:off x="1744564" y="2836291"/>
            <a:ext cx="461384" cy="461384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037514" y="3021123"/>
            <a:ext cx="248486" cy="499338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627832" y="3539639"/>
            <a:ext cx="409682" cy="8482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35776" y="3393717"/>
            <a:ext cx="1606624" cy="61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>
            <a:spAutoFit/>
          </a:bodyPr>
          <a:lstStyle/>
          <a:p>
            <a:pPr algn="ctr"/>
            <a:r>
              <a:rPr lang="en-US" sz="2000" dirty="0" smtClean="0"/>
              <a:t>Multiplicative</a:t>
            </a:r>
          </a:p>
          <a:p>
            <a:pPr algn="ctr"/>
            <a:r>
              <a:rPr lang="en-US" sz="2000" dirty="0" smtClean="0"/>
              <a:t>Decrease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235776" y="2519054"/>
            <a:ext cx="1606624" cy="61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>
            <a:spAutoFit/>
          </a:bodyPr>
          <a:lstStyle/>
          <a:p>
            <a:pPr algn="ctr"/>
            <a:r>
              <a:rPr lang="en-US" sz="2000" dirty="0" smtClean="0"/>
              <a:t>Additive</a:t>
            </a:r>
          </a:p>
          <a:p>
            <a:pPr algn="ctr"/>
            <a:r>
              <a:rPr lang="en-US" sz="2000" dirty="0" smtClean="0"/>
              <a:t>Increase</a:t>
            </a:r>
            <a:endParaRPr lang="en-US" sz="2000" dirty="0"/>
          </a:p>
        </p:txBody>
      </p:sp>
      <p:cxnSp>
        <p:nvCxnSpPr>
          <p:cNvPr id="33" name="Straight Arrow Connector 32"/>
          <p:cNvCxnSpPr>
            <a:stCxn id="32" idx="3"/>
          </p:cNvCxnSpPr>
          <p:nvPr/>
        </p:nvCxnSpPr>
        <p:spPr>
          <a:xfrm>
            <a:off x="1842400" y="2826831"/>
            <a:ext cx="132856" cy="13285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1" idx="3"/>
          </p:cNvCxnSpPr>
          <p:nvPr/>
        </p:nvCxnSpPr>
        <p:spPr>
          <a:xfrm flipV="1">
            <a:off x="1842400" y="3539639"/>
            <a:ext cx="161854" cy="16185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8699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AIMD Game (4)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Play the game!</a:t>
            </a:r>
            <a:endParaRPr lang="en-US" sz="28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756611" y="1499072"/>
            <a:ext cx="4473850" cy="3213045"/>
            <a:chOff x="237733" y="1353152"/>
            <a:chExt cx="4473850" cy="3213045"/>
          </a:xfrm>
        </p:grpSpPr>
        <p:sp>
          <p:nvSpPr>
            <p:cNvPr id="27" name="Freeform 26"/>
            <p:cNvSpPr/>
            <p:nvPr/>
          </p:nvSpPr>
          <p:spPr>
            <a:xfrm>
              <a:off x="1108953" y="1643974"/>
              <a:ext cx="2548647" cy="2587558"/>
            </a:xfrm>
            <a:custGeom>
              <a:avLst/>
              <a:gdLst>
                <a:gd name="connsiteX0" fmla="*/ 0 w 2684834"/>
                <a:gd name="connsiteY0" fmla="*/ 0 h 2587558"/>
                <a:gd name="connsiteX1" fmla="*/ 0 w 2684834"/>
                <a:gd name="connsiteY1" fmla="*/ 340469 h 2587558"/>
                <a:gd name="connsiteX2" fmla="*/ 2305455 w 2684834"/>
                <a:gd name="connsiteY2" fmla="*/ 2587558 h 2587558"/>
                <a:gd name="connsiteX3" fmla="*/ 2684834 w 2684834"/>
                <a:gd name="connsiteY3" fmla="*/ 2587558 h 2587558"/>
                <a:gd name="connsiteX4" fmla="*/ 2684834 w 2684834"/>
                <a:gd name="connsiteY4" fmla="*/ 0 h 2587558"/>
                <a:gd name="connsiteX5" fmla="*/ 0 w 2684834"/>
                <a:gd name="connsiteY5" fmla="*/ 0 h 2587558"/>
                <a:gd name="connsiteX0" fmla="*/ 0 w 2684834"/>
                <a:gd name="connsiteY0" fmla="*/ 0 h 2587558"/>
                <a:gd name="connsiteX1" fmla="*/ 0 w 2684834"/>
                <a:gd name="connsiteY1" fmla="*/ 340469 h 2587558"/>
                <a:gd name="connsiteX2" fmla="*/ 2305455 w 2684834"/>
                <a:gd name="connsiteY2" fmla="*/ 2587558 h 2587558"/>
                <a:gd name="connsiteX3" fmla="*/ 2548647 w 2684834"/>
                <a:gd name="connsiteY3" fmla="*/ 2587558 h 2587558"/>
                <a:gd name="connsiteX4" fmla="*/ 2684834 w 2684834"/>
                <a:gd name="connsiteY4" fmla="*/ 0 h 2587558"/>
                <a:gd name="connsiteX5" fmla="*/ 0 w 2684834"/>
                <a:gd name="connsiteY5" fmla="*/ 0 h 2587558"/>
                <a:gd name="connsiteX0" fmla="*/ 0 w 2548647"/>
                <a:gd name="connsiteY0" fmla="*/ 0 h 2587558"/>
                <a:gd name="connsiteX1" fmla="*/ 0 w 2548647"/>
                <a:gd name="connsiteY1" fmla="*/ 340469 h 2587558"/>
                <a:gd name="connsiteX2" fmla="*/ 2305455 w 2548647"/>
                <a:gd name="connsiteY2" fmla="*/ 2587558 h 2587558"/>
                <a:gd name="connsiteX3" fmla="*/ 2548647 w 2548647"/>
                <a:gd name="connsiteY3" fmla="*/ 2587558 h 2587558"/>
                <a:gd name="connsiteX4" fmla="*/ 2548647 w 2548647"/>
                <a:gd name="connsiteY4" fmla="*/ 0 h 2587558"/>
                <a:gd name="connsiteX5" fmla="*/ 0 w 2548647"/>
                <a:gd name="connsiteY5" fmla="*/ 0 h 2587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48647" h="2587558">
                  <a:moveTo>
                    <a:pt x="0" y="0"/>
                  </a:moveTo>
                  <a:lnTo>
                    <a:pt x="0" y="340469"/>
                  </a:lnTo>
                  <a:lnTo>
                    <a:pt x="2305455" y="2587558"/>
                  </a:lnTo>
                  <a:lnTo>
                    <a:pt x="2548647" y="2587558"/>
                  </a:lnTo>
                  <a:lnTo>
                    <a:pt x="254864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1097092" y="1489012"/>
              <a:ext cx="0" cy="27723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087364" y="4241939"/>
              <a:ext cx="276265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087364" y="1965667"/>
              <a:ext cx="2315183" cy="227627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1087363" y="1985123"/>
              <a:ext cx="2315183" cy="227627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37733" y="1353152"/>
              <a:ext cx="8518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Host 1</a:t>
              </a:r>
              <a:endParaRPr lang="en-US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59747" y="4057273"/>
              <a:ext cx="8518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Host 2</a:t>
              </a:r>
              <a:endParaRPr lang="en-US" sz="2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85677" y="419686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51703" y="419686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85677" y="180045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2186586" y="3025982"/>
              <a:ext cx="157265" cy="157265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717394" y="2348691"/>
              <a:ext cx="476605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 smtClean="0"/>
                <a:t>Fair</a:t>
              </a:r>
              <a:endParaRPr lang="en-US" sz="2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509292" y="3578551"/>
              <a:ext cx="938655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 smtClean="0"/>
                <a:t>Efficient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499180" y="1832994"/>
              <a:ext cx="1218214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45720" tIns="0" rIns="45720" bIns="0" rtlCol="0">
              <a:spAutoFit/>
            </a:bodyPr>
            <a:lstStyle/>
            <a:p>
              <a:pPr algn="ctr"/>
              <a:r>
                <a:rPr lang="en-US" sz="2000" dirty="0" smtClean="0"/>
                <a:t>Congested</a:t>
              </a:r>
              <a:endParaRPr lang="en-US" sz="2000" dirty="0"/>
            </a:p>
          </p:txBody>
        </p:sp>
      </p:grpSp>
      <p:sp>
        <p:nvSpPr>
          <p:cNvPr id="34" name="Oval 33"/>
          <p:cNvSpPr/>
          <p:nvPr/>
        </p:nvSpPr>
        <p:spPr>
          <a:xfrm>
            <a:off x="1840080" y="2863858"/>
            <a:ext cx="157265" cy="15726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14000" y="2848949"/>
            <a:ext cx="1183232" cy="61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>
            <a:spAutoFit/>
          </a:bodyPr>
          <a:lstStyle/>
          <a:p>
            <a:pPr algn="ctr"/>
            <a:r>
              <a:rPr lang="en-US" sz="2000" dirty="0" smtClean="0"/>
              <a:t>A starting point</a:t>
            </a:r>
            <a:endParaRPr lang="en-US" sz="2000" dirty="0"/>
          </a:p>
        </p:txBody>
      </p:sp>
      <p:cxnSp>
        <p:nvCxnSpPr>
          <p:cNvPr id="37" name="Straight Arrow Connector 36"/>
          <p:cNvCxnSpPr>
            <a:stCxn id="36" idx="3"/>
          </p:cNvCxnSpPr>
          <p:nvPr/>
        </p:nvCxnSpPr>
        <p:spPr>
          <a:xfrm flipV="1">
            <a:off x="1397232" y="2994872"/>
            <a:ext cx="373550" cy="16185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7288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AIMD Game (5)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91200" cy="3581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Always converge to good allocation!</a:t>
            </a:r>
            <a:endParaRPr lang="en-US" sz="28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756611" y="1499072"/>
            <a:ext cx="4473850" cy="3213045"/>
            <a:chOff x="237733" y="1353152"/>
            <a:chExt cx="4473850" cy="3213045"/>
          </a:xfrm>
        </p:grpSpPr>
        <p:sp>
          <p:nvSpPr>
            <p:cNvPr id="27" name="Freeform 26"/>
            <p:cNvSpPr/>
            <p:nvPr/>
          </p:nvSpPr>
          <p:spPr>
            <a:xfrm>
              <a:off x="1108953" y="1643974"/>
              <a:ext cx="2548647" cy="2587558"/>
            </a:xfrm>
            <a:custGeom>
              <a:avLst/>
              <a:gdLst>
                <a:gd name="connsiteX0" fmla="*/ 0 w 2684834"/>
                <a:gd name="connsiteY0" fmla="*/ 0 h 2587558"/>
                <a:gd name="connsiteX1" fmla="*/ 0 w 2684834"/>
                <a:gd name="connsiteY1" fmla="*/ 340469 h 2587558"/>
                <a:gd name="connsiteX2" fmla="*/ 2305455 w 2684834"/>
                <a:gd name="connsiteY2" fmla="*/ 2587558 h 2587558"/>
                <a:gd name="connsiteX3" fmla="*/ 2684834 w 2684834"/>
                <a:gd name="connsiteY3" fmla="*/ 2587558 h 2587558"/>
                <a:gd name="connsiteX4" fmla="*/ 2684834 w 2684834"/>
                <a:gd name="connsiteY4" fmla="*/ 0 h 2587558"/>
                <a:gd name="connsiteX5" fmla="*/ 0 w 2684834"/>
                <a:gd name="connsiteY5" fmla="*/ 0 h 2587558"/>
                <a:gd name="connsiteX0" fmla="*/ 0 w 2684834"/>
                <a:gd name="connsiteY0" fmla="*/ 0 h 2587558"/>
                <a:gd name="connsiteX1" fmla="*/ 0 w 2684834"/>
                <a:gd name="connsiteY1" fmla="*/ 340469 h 2587558"/>
                <a:gd name="connsiteX2" fmla="*/ 2305455 w 2684834"/>
                <a:gd name="connsiteY2" fmla="*/ 2587558 h 2587558"/>
                <a:gd name="connsiteX3" fmla="*/ 2548647 w 2684834"/>
                <a:gd name="connsiteY3" fmla="*/ 2587558 h 2587558"/>
                <a:gd name="connsiteX4" fmla="*/ 2684834 w 2684834"/>
                <a:gd name="connsiteY4" fmla="*/ 0 h 2587558"/>
                <a:gd name="connsiteX5" fmla="*/ 0 w 2684834"/>
                <a:gd name="connsiteY5" fmla="*/ 0 h 2587558"/>
                <a:gd name="connsiteX0" fmla="*/ 0 w 2548647"/>
                <a:gd name="connsiteY0" fmla="*/ 0 h 2587558"/>
                <a:gd name="connsiteX1" fmla="*/ 0 w 2548647"/>
                <a:gd name="connsiteY1" fmla="*/ 340469 h 2587558"/>
                <a:gd name="connsiteX2" fmla="*/ 2305455 w 2548647"/>
                <a:gd name="connsiteY2" fmla="*/ 2587558 h 2587558"/>
                <a:gd name="connsiteX3" fmla="*/ 2548647 w 2548647"/>
                <a:gd name="connsiteY3" fmla="*/ 2587558 h 2587558"/>
                <a:gd name="connsiteX4" fmla="*/ 2548647 w 2548647"/>
                <a:gd name="connsiteY4" fmla="*/ 0 h 2587558"/>
                <a:gd name="connsiteX5" fmla="*/ 0 w 2548647"/>
                <a:gd name="connsiteY5" fmla="*/ 0 h 2587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48647" h="2587558">
                  <a:moveTo>
                    <a:pt x="0" y="0"/>
                  </a:moveTo>
                  <a:lnTo>
                    <a:pt x="0" y="340469"/>
                  </a:lnTo>
                  <a:lnTo>
                    <a:pt x="2305455" y="2587558"/>
                  </a:lnTo>
                  <a:lnTo>
                    <a:pt x="2548647" y="2587558"/>
                  </a:lnTo>
                  <a:lnTo>
                    <a:pt x="254864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1097092" y="1489012"/>
              <a:ext cx="0" cy="27723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087364" y="4241939"/>
              <a:ext cx="276265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087364" y="1965667"/>
              <a:ext cx="2315183" cy="227627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1087363" y="1985123"/>
              <a:ext cx="2315183" cy="227627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37733" y="1353152"/>
              <a:ext cx="8518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Host 1</a:t>
              </a:r>
              <a:endParaRPr lang="en-US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59747" y="4057273"/>
              <a:ext cx="8518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Host 2</a:t>
              </a:r>
              <a:endParaRPr lang="en-US" sz="2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85677" y="419686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51703" y="419686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85677" y="180045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2186586" y="3025982"/>
              <a:ext cx="157265" cy="157265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717394" y="2348691"/>
              <a:ext cx="476605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 smtClean="0"/>
                <a:t>Fair</a:t>
              </a:r>
              <a:endParaRPr lang="en-US" sz="2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509292" y="3578551"/>
              <a:ext cx="938655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 smtClean="0"/>
                <a:t>Efficient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499180" y="1832994"/>
              <a:ext cx="1218214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45720" tIns="0" rIns="45720" bIns="0" rtlCol="0">
              <a:spAutoFit/>
            </a:bodyPr>
            <a:lstStyle/>
            <a:p>
              <a:pPr algn="ctr"/>
              <a:r>
                <a:rPr lang="en-US" sz="2000" dirty="0" smtClean="0"/>
                <a:t>Congested</a:t>
              </a:r>
              <a:endParaRPr lang="en-US" sz="2000" dirty="0"/>
            </a:p>
          </p:txBody>
        </p:sp>
      </p:grpSp>
      <p:sp>
        <p:nvSpPr>
          <p:cNvPr id="34" name="Oval 33"/>
          <p:cNvSpPr/>
          <p:nvPr/>
        </p:nvSpPr>
        <p:spPr>
          <a:xfrm>
            <a:off x="1840080" y="2863858"/>
            <a:ext cx="157265" cy="15726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14000" y="2848949"/>
            <a:ext cx="1183232" cy="615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45720" tIns="0" rIns="45720" bIns="0" rtlCol="0">
            <a:spAutoFit/>
          </a:bodyPr>
          <a:lstStyle/>
          <a:p>
            <a:pPr algn="ctr"/>
            <a:r>
              <a:rPr lang="en-US" sz="2000" dirty="0" smtClean="0"/>
              <a:t>A starting point</a:t>
            </a:r>
            <a:endParaRPr lang="en-US" sz="2000" dirty="0"/>
          </a:p>
        </p:txBody>
      </p:sp>
      <p:cxnSp>
        <p:nvCxnSpPr>
          <p:cNvPr id="37" name="Straight Arrow Connector 36"/>
          <p:cNvCxnSpPr>
            <a:stCxn id="36" idx="3"/>
          </p:cNvCxnSpPr>
          <p:nvPr/>
        </p:nvCxnSpPr>
        <p:spPr>
          <a:xfrm flipV="1">
            <a:off x="1397232" y="2994872"/>
            <a:ext cx="373550" cy="16185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1931065" y="2494611"/>
            <a:ext cx="447879" cy="447879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2179461" y="2599281"/>
            <a:ext cx="201872" cy="484392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2245914" y="2718550"/>
            <a:ext cx="377828" cy="377829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2403225" y="2863858"/>
            <a:ext cx="343810" cy="343811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2360052" y="2795557"/>
            <a:ext cx="242291" cy="376345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2481197" y="2947959"/>
            <a:ext cx="273546" cy="338579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2536169" y="2977346"/>
            <a:ext cx="343810" cy="343811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7144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AIMD </a:t>
            </a:r>
            <a:r>
              <a:rPr lang="en-US" dirty="0" err="1" smtClean="0"/>
              <a:t>Sawtooth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Produces a “</a:t>
            </a:r>
            <a:r>
              <a:rPr lang="en-US" sz="2800" dirty="0" err="1" smtClean="0"/>
              <a:t>sawtooth</a:t>
            </a:r>
            <a:r>
              <a:rPr lang="en-US" sz="2800" dirty="0" smtClean="0"/>
              <a:t>” pattern  over time for rate of each host</a:t>
            </a:r>
          </a:p>
          <a:p>
            <a:pPr lvl="1"/>
            <a:r>
              <a:rPr lang="en-US" sz="2400" dirty="0" smtClean="0"/>
              <a:t>This is the TCP </a:t>
            </a:r>
            <a:r>
              <a:rPr lang="en-US" sz="2400" dirty="0" err="1" smtClean="0"/>
              <a:t>sawtooth</a:t>
            </a:r>
            <a:r>
              <a:rPr lang="en-US" sz="2400" dirty="0"/>
              <a:t> </a:t>
            </a:r>
            <a:r>
              <a:rPr lang="en-US" sz="2400" dirty="0" smtClean="0"/>
              <a:t>(later)</a:t>
            </a:r>
            <a:endParaRPr lang="en-US" sz="2400" dirty="0"/>
          </a:p>
        </p:txBody>
      </p:sp>
      <p:grpSp>
        <p:nvGrpSpPr>
          <p:cNvPr id="50" name="Group 49"/>
          <p:cNvGrpSpPr/>
          <p:nvPr/>
        </p:nvGrpSpPr>
        <p:grpSpPr>
          <a:xfrm>
            <a:off x="817123" y="2637114"/>
            <a:ext cx="4182796" cy="1778570"/>
            <a:chOff x="396620" y="2197635"/>
            <a:chExt cx="4182796" cy="1929544"/>
          </a:xfrm>
        </p:grpSpPr>
        <p:grpSp>
          <p:nvGrpSpPr>
            <p:cNvPr id="21" name="Group 20"/>
            <p:cNvGrpSpPr/>
            <p:nvPr/>
          </p:nvGrpSpPr>
          <p:grpSpPr>
            <a:xfrm>
              <a:off x="960356" y="2714680"/>
              <a:ext cx="3611644" cy="1412499"/>
              <a:chOff x="4270443" y="2057207"/>
              <a:chExt cx="4124527" cy="1613080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4484452" y="2287859"/>
                <a:ext cx="3390088" cy="844701"/>
                <a:chOff x="1828800" y="1656134"/>
                <a:chExt cx="7305472" cy="1820288"/>
              </a:xfrm>
            </p:grpSpPr>
            <p:grpSp>
              <p:nvGrpSpPr>
                <p:cNvPr id="26" name="Group 25"/>
                <p:cNvGrpSpPr/>
                <p:nvPr/>
              </p:nvGrpSpPr>
              <p:grpSpPr>
                <a:xfrm>
                  <a:off x="1828800" y="1659782"/>
                  <a:ext cx="3644629" cy="1816640"/>
                  <a:chOff x="1828800" y="1659782"/>
                  <a:chExt cx="3644629" cy="1816640"/>
                </a:xfrm>
              </p:grpSpPr>
              <p:cxnSp>
                <p:nvCxnSpPr>
                  <p:cNvPr id="32" name="Straight Arrow Connector 31"/>
                  <p:cNvCxnSpPr/>
                  <p:nvPr/>
                </p:nvCxnSpPr>
                <p:spPr>
                  <a:xfrm flipV="1">
                    <a:off x="1828800" y="1663430"/>
                    <a:ext cx="1789889" cy="1809344"/>
                  </a:xfrm>
                  <a:prstGeom prst="straightConnector1">
                    <a:avLst/>
                  </a:prstGeom>
                  <a:ln w="28575">
                    <a:solidFill>
                      <a:schemeClr val="accent5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Arrow Connector 32"/>
                  <p:cNvCxnSpPr/>
                  <p:nvPr/>
                </p:nvCxnSpPr>
                <p:spPr>
                  <a:xfrm flipV="1">
                    <a:off x="3677055" y="1667078"/>
                    <a:ext cx="1789889" cy="1809344"/>
                  </a:xfrm>
                  <a:prstGeom prst="straightConnector1">
                    <a:avLst/>
                  </a:prstGeom>
                  <a:ln w="28575">
                    <a:solidFill>
                      <a:schemeClr val="accent5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Arrow Connector 33"/>
                  <p:cNvCxnSpPr/>
                  <p:nvPr/>
                </p:nvCxnSpPr>
                <p:spPr>
                  <a:xfrm>
                    <a:off x="3657599" y="1663430"/>
                    <a:ext cx="0" cy="1812992"/>
                  </a:xfrm>
                  <a:prstGeom prst="straightConnector1">
                    <a:avLst/>
                  </a:prstGeom>
                  <a:ln w="28575">
                    <a:solidFill>
                      <a:schemeClr val="accent5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Arrow Connector 34"/>
                  <p:cNvCxnSpPr/>
                  <p:nvPr/>
                </p:nvCxnSpPr>
                <p:spPr>
                  <a:xfrm>
                    <a:off x="5473429" y="1659782"/>
                    <a:ext cx="0" cy="1812992"/>
                  </a:xfrm>
                  <a:prstGeom prst="straightConnector1">
                    <a:avLst/>
                  </a:prstGeom>
                  <a:ln w="28575">
                    <a:solidFill>
                      <a:schemeClr val="accent5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" name="Group 26"/>
                <p:cNvGrpSpPr/>
                <p:nvPr/>
              </p:nvGrpSpPr>
              <p:grpSpPr>
                <a:xfrm>
                  <a:off x="5489643" y="1656134"/>
                  <a:ext cx="3644629" cy="1816640"/>
                  <a:chOff x="1828800" y="1659782"/>
                  <a:chExt cx="3644629" cy="1816640"/>
                </a:xfrm>
              </p:grpSpPr>
              <p:cxnSp>
                <p:nvCxnSpPr>
                  <p:cNvPr id="28" name="Straight Arrow Connector 27"/>
                  <p:cNvCxnSpPr/>
                  <p:nvPr/>
                </p:nvCxnSpPr>
                <p:spPr>
                  <a:xfrm flipV="1">
                    <a:off x="1828800" y="1663430"/>
                    <a:ext cx="1789889" cy="1809344"/>
                  </a:xfrm>
                  <a:prstGeom prst="straightConnector1">
                    <a:avLst/>
                  </a:prstGeom>
                  <a:ln w="28575">
                    <a:solidFill>
                      <a:schemeClr val="accent5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Arrow Connector 28"/>
                  <p:cNvCxnSpPr/>
                  <p:nvPr/>
                </p:nvCxnSpPr>
                <p:spPr>
                  <a:xfrm flipV="1">
                    <a:off x="3677055" y="1667078"/>
                    <a:ext cx="1789889" cy="1809344"/>
                  </a:xfrm>
                  <a:prstGeom prst="straightConnector1">
                    <a:avLst/>
                  </a:prstGeom>
                  <a:ln w="28575">
                    <a:solidFill>
                      <a:schemeClr val="accent5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Arrow Connector 29"/>
                  <p:cNvCxnSpPr/>
                  <p:nvPr/>
                </p:nvCxnSpPr>
                <p:spPr>
                  <a:xfrm>
                    <a:off x="3657599" y="1663430"/>
                    <a:ext cx="0" cy="1812992"/>
                  </a:xfrm>
                  <a:prstGeom prst="straightConnector1">
                    <a:avLst/>
                  </a:prstGeom>
                  <a:ln w="28575">
                    <a:solidFill>
                      <a:schemeClr val="accent5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Arrow Connector 30"/>
                  <p:cNvCxnSpPr/>
                  <p:nvPr/>
                </p:nvCxnSpPr>
                <p:spPr>
                  <a:xfrm>
                    <a:off x="5473429" y="1659782"/>
                    <a:ext cx="0" cy="1812992"/>
                  </a:xfrm>
                  <a:prstGeom prst="straightConnector1">
                    <a:avLst/>
                  </a:prstGeom>
                  <a:ln w="28575">
                    <a:solidFill>
                      <a:schemeClr val="accent5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4" name="Straight Arrow Connector 23"/>
              <p:cNvCxnSpPr/>
              <p:nvPr/>
            </p:nvCxnSpPr>
            <p:spPr>
              <a:xfrm flipV="1">
                <a:off x="4270443" y="2057207"/>
                <a:ext cx="0" cy="161308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>
                <a:off x="4270443" y="3670286"/>
                <a:ext cx="4124527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TextBox 36"/>
            <p:cNvSpPr txBox="1"/>
            <p:nvPr/>
          </p:nvSpPr>
          <p:spPr>
            <a:xfrm>
              <a:off x="1470168" y="2286948"/>
              <a:ext cx="1606624" cy="4924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45720" tIns="0" rIns="4572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Multiplicative</a:t>
              </a:r>
            </a:p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Decrease</a:t>
              </a:r>
              <a:endParaRPr lang="en-US" sz="20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076792" y="2286949"/>
              <a:ext cx="1253516" cy="5342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45720" tIns="0" rIns="4572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Additive</a:t>
              </a:r>
            </a:p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Increase</a:t>
              </a:r>
              <a:endParaRPr lang="en-US" sz="2000" dirty="0"/>
            </a:p>
          </p:txBody>
        </p:sp>
        <p:cxnSp>
          <p:nvCxnSpPr>
            <p:cNvPr id="39" name="Straight Arrow Connector 38"/>
            <p:cNvCxnSpPr>
              <a:stCxn id="38" idx="2"/>
            </p:cNvCxnSpPr>
            <p:nvPr/>
          </p:nvCxnSpPr>
          <p:spPr>
            <a:xfrm>
              <a:off x="3703550" y="2821193"/>
              <a:ext cx="187512" cy="320853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7" idx="2"/>
            </p:cNvCxnSpPr>
            <p:nvPr/>
          </p:nvCxnSpPr>
          <p:spPr>
            <a:xfrm flipH="1">
              <a:off x="2071994" y="2779391"/>
              <a:ext cx="201486" cy="314015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3653154" y="3810564"/>
              <a:ext cx="926262" cy="30777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45720" tIns="0" rIns="45720" bIns="0" rtlCol="0">
              <a:spAutoFit/>
            </a:bodyPr>
            <a:lstStyle/>
            <a:p>
              <a:pPr algn="ctr"/>
              <a:r>
                <a:rPr lang="en-US" sz="2000" dirty="0" smtClean="0"/>
                <a:t>Time</a:t>
              </a:r>
              <a:endParaRPr lang="en-US" sz="20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96620" y="2197635"/>
              <a:ext cx="1127472" cy="5342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45720" tIns="0" rIns="4572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Host 1 or 2’s </a:t>
              </a:r>
              <a:r>
                <a:rPr lang="en-US" sz="2000" dirty="0"/>
                <a:t>R</a:t>
              </a:r>
              <a:r>
                <a:rPr lang="en-US" sz="2000" dirty="0" smtClean="0"/>
                <a:t>ate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33803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AIMD Properties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Converges to an allocation that is efficient and fair when hosts run it</a:t>
            </a:r>
          </a:p>
          <a:p>
            <a:pPr lvl="1"/>
            <a:r>
              <a:rPr lang="en-US" sz="2400" dirty="0" smtClean="0"/>
              <a:t>Holds for more general topologies</a:t>
            </a:r>
          </a:p>
          <a:p>
            <a:r>
              <a:rPr lang="en-US" sz="2800" dirty="0" smtClean="0"/>
              <a:t>Other increase/decrease control laws do not! (Try </a:t>
            </a:r>
            <a:r>
              <a:rPr lang="en-US" sz="2400" dirty="0" smtClean="0"/>
              <a:t>MIAD, MIMD</a:t>
            </a:r>
            <a:r>
              <a:rPr lang="en-US" sz="2400" smtClean="0"/>
              <a:t>, AIAD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Requires only binary feedback  from the network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990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Signals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Several possible signals, with different pros/cons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We’ll look at classic TCP that uses packet loss as a signal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608263"/>
              </p:ext>
            </p:extLst>
          </p:nvPr>
        </p:nvGraphicFramePr>
        <p:xfrm>
          <a:off x="773349" y="2124289"/>
          <a:ext cx="7597301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4807"/>
                <a:gridCol w="2618903"/>
                <a:gridCol w="344359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Signal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Example Protocol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Pros / Cons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Packet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loss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TCP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NewReno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Cubic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TCP (Linux)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Hard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to get wrong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  <a:sym typeface="Wingdings" pitchFamily="2" charset="2"/>
                      </a:endParaRPr>
                    </a:p>
                    <a:p>
                      <a:pPr algn="ctr"/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Hear about congestion late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Packet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delay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Compound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TCP (Windows)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Hear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about congestion early</a:t>
                      </a: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Need to infer congestion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Router 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indication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TCPs with Explicit Congestion Notification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Hear about congestion early</a:t>
                      </a: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Require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router support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2939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pc="-30" dirty="0" smtClean="0"/>
              <a:t>History of TCP Congestion Control</a:t>
            </a:r>
            <a:r>
              <a:rPr lang="en-US" dirty="0" smtClean="0"/>
              <a:t> (§</a:t>
            </a:r>
            <a:r>
              <a:rPr lang="en-US" dirty="0" smtClean="0">
                <a:cs typeface="Arial" pitchFamily="34" charset="0"/>
              </a:rPr>
              <a:t>6.5.10)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story of TCP congestion control</a:t>
            </a:r>
          </a:p>
          <a:p>
            <a:pPr lvl="1"/>
            <a:r>
              <a:rPr lang="en-US" sz="2400" dirty="0" smtClean="0"/>
              <a:t>Collapse, control, and diversification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237836" y="2470816"/>
            <a:ext cx="3745333" cy="1473343"/>
            <a:chOff x="887628" y="2821024"/>
            <a:chExt cx="3745333" cy="1473343"/>
          </a:xfrm>
        </p:grpSpPr>
        <p:cxnSp>
          <p:nvCxnSpPr>
            <p:cNvPr id="35" name="Straight Connector 34"/>
            <p:cNvCxnSpPr>
              <a:stCxn id="41" idx="3"/>
            </p:cNvCxnSpPr>
            <p:nvPr/>
          </p:nvCxnSpPr>
          <p:spPr>
            <a:xfrm>
              <a:off x="1748255" y="3777339"/>
              <a:ext cx="2700457" cy="57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ounded Rectangular Callout 35"/>
            <p:cNvSpPr/>
            <p:nvPr/>
          </p:nvSpPr>
          <p:spPr>
            <a:xfrm>
              <a:off x="887628" y="2821024"/>
              <a:ext cx="1387238" cy="338104"/>
            </a:xfrm>
            <a:prstGeom prst="wedgeRoundRectCallout">
              <a:avLst>
                <a:gd name="adj1" fmla="val -27234"/>
                <a:gd name="adj2" fmla="val 170953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b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What’s up?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pic>
          <p:nvPicPr>
            <p:cNvPr id="41" name="Picture 40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2284" y="3595023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0" name="Straight Arrow Connector 49"/>
            <p:cNvCxnSpPr>
              <a:stCxn id="66" idx="3"/>
            </p:cNvCxnSpPr>
            <p:nvPr/>
          </p:nvCxnSpPr>
          <p:spPr>
            <a:xfrm>
              <a:off x="1974075" y="3470726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ctangle 65"/>
            <p:cNvSpPr/>
            <p:nvPr/>
          </p:nvSpPr>
          <p:spPr>
            <a:xfrm>
              <a:off x="1416566" y="3353924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Arrow Connector 68"/>
            <p:cNvCxnSpPr>
              <a:stCxn id="70" idx="3"/>
            </p:cNvCxnSpPr>
            <p:nvPr/>
          </p:nvCxnSpPr>
          <p:spPr>
            <a:xfrm>
              <a:off x="2054557" y="3746414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 69"/>
            <p:cNvSpPr/>
            <p:nvPr/>
          </p:nvSpPr>
          <p:spPr>
            <a:xfrm>
              <a:off x="1497048" y="3629612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>
              <a:off x="2169279" y="4028101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/>
            <p:cNvSpPr/>
            <p:nvPr/>
          </p:nvSpPr>
          <p:spPr>
            <a:xfrm>
              <a:off x="1598078" y="3896118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Cloud Callout 81"/>
            <p:cNvSpPr/>
            <p:nvPr/>
          </p:nvSpPr>
          <p:spPr>
            <a:xfrm rot="394988">
              <a:off x="2706651" y="3294697"/>
              <a:ext cx="1926310" cy="950641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124200" y="3559544"/>
              <a:ext cx="10309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Internet</a:t>
              </a:r>
              <a:endParaRPr lang="en-US" sz="2000" dirty="0"/>
            </a:p>
          </p:txBody>
        </p:sp>
        <p:pic>
          <p:nvPicPr>
            <p:cNvPr id="73" name="Picture 2" descr="traffic sign, road sign, shield, traffic, roa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6252" y="3049916"/>
              <a:ext cx="630916" cy="5628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" name="Picture 2" descr="traffic sign, road sign, shield, traffic, roa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6252" y="3731473"/>
              <a:ext cx="630916" cy="5628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4" name="Picture 2" descr="traffic sign, road sign, shield, traffic, roa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2705" y="3028342"/>
              <a:ext cx="630916" cy="5628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5" name="Picture 2" descr="traffic sign, road sign, shield, traffic, roa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2705" y="3731473"/>
              <a:ext cx="630916" cy="5628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9493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Congestion Collapse in the 1980s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800" dirty="0"/>
              <a:t>Early TCP used a fixed size sliding </a:t>
            </a:r>
            <a:r>
              <a:rPr lang="en-US" sz="2800" dirty="0" smtClean="0"/>
              <a:t>window (e.g., 8 packets)</a:t>
            </a:r>
            <a:endParaRPr lang="en-US" sz="2800" dirty="0"/>
          </a:p>
          <a:p>
            <a:pPr lvl="1"/>
            <a:r>
              <a:rPr lang="en-US" sz="2400" dirty="0"/>
              <a:t>Initially fine for reliability</a:t>
            </a:r>
          </a:p>
          <a:p>
            <a:r>
              <a:rPr lang="en-US" sz="2800" dirty="0" smtClean="0"/>
              <a:t>But something </a:t>
            </a:r>
            <a:r>
              <a:rPr lang="en-US" sz="2800" dirty="0"/>
              <a:t>strange happened </a:t>
            </a:r>
            <a:r>
              <a:rPr lang="en-US" sz="2800" dirty="0" smtClean="0"/>
              <a:t> as </a:t>
            </a:r>
            <a:r>
              <a:rPr lang="en-US" sz="2800" dirty="0"/>
              <a:t>the ARPANET grew</a:t>
            </a:r>
          </a:p>
          <a:p>
            <a:pPr lvl="1"/>
            <a:r>
              <a:rPr lang="en-US" sz="2400" dirty="0"/>
              <a:t>Links stayed busy but transfer rates </a:t>
            </a:r>
            <a:r>
              <a:rPr lang="en-US" sz="2400" dirty="0" smtClean="0"/>
              <a:t> fell </a:t>
            </a:r>
            <a:r>
              <a:rPr lang="en-US" sz="2400" dirty="0"/>
              <a:t>by orders of magnitude! </a:t>
            </a:r>
          </a:p>
        </p:txBody>
      </p:sp>
    </p:spTree>
    <p:extLst>
      <p:ext uri="{BB962C8B-B14F-4D97-AF65-F5344CB8AC3E}">
        <p14:creationId xmlns:p14="http://schemas.microsoft.com/office/powerpoint/2010/main" val="2981722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Congestion Collapse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Q</a:t>
            </a:r>
            <a:r>
              <a:rPr lang="en-US" sz="2400" dirty="0" smtClean="0"/>
              <a:t>ueues became full, retransmissions clogged the network, and </a:t>
            </a:r>
            <a:r>
              <a:rPr lang="en-US" sz="2400" u="sng" dirty="0" err="1" smtClean="0"/>
              <a:t>goodput</a:t>
            </a:r>
            <a:r>
              <a:rPr lang="en-US" sz="2400" dirty="0" smtClean="0"/>
              <a:t> fell</a:t>
            </a:r>
            <a:endParaRPr lang="en-US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842448" y="1935804"/>
            <a:ext cx="4595314" cy="2625250"/>
            <a:chOff x="978634" y="1885409"/>
            <a:chExt cx="4291131" cy="2743741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t="3975" r="46611" b="19410"/>
            <a:stretch/>
          </p:blipFill>
          <p:spPr bwMode="auto">
            <a:xfrm>
              <a:off x="978634" y="1885409"/>
              <a:ext cx="4291131" cy="2743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" descr="traffic sign, road sign, shield, traffic, roa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8531" y="2565066"/>
              <a:ext cx="696093" cy="6210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Oval 12"/>
          <p:cNvSpPr/>
          <p:nvPr/>
        </p:nvSpPr>
        <p:spPr>
          <a:xfrm>
            <a:off x="3159561" y="2762656"/>
            <a:ext cx="682865" cy="1089498"/>
          </a:xfrm>
          <a:prstGeom prst="ellipse">
            <a:avLst/>
          </a:prstGeom>
          <a:solidFill>
            <a:srgbClr val="FFB8F2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64251" y="3297677"/>
            <a:ext cx="1234953" cy="646331"/>
          </a:xfrm>
          <a:prstGeom prst="rect">
            <a:avLst/>
          </a:prstGeom>
          <a:solidFill>
            <a:srgbClr val="FFB8F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Congestion</a:t>
            </a:r>
          </a:p>
          <a:p>
            <a:pPr algn="ctr"/>
            <a:r>
              <a:rPr lang="en-US" dirty="0" smtClean="0"/>
              <a:t>collapse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374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Nature of </a:t>
            </a:r>
            <a:r>
              <a:rPr lang="en-US" dirty="0" smtClean="0"/>
              <a:t>Congestion</a:t>
            </a:r>
            <a:endParaRPr lang="en-US" dirty="0"/>
          </a:p>
        </p:txBody>
      </p:sp>
      <p:sp>
        <p:nvSpPr>
          <p:cNvPr id="55" name="Content Placeholder 5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Simplified view </a:t>
            </a:r>
            <a:r>
              <a:rPr lang="en-US" sz="2800" dirty="0" smtClean="0"/>
              <a:t>of per port output queues</a:t>
            </a:r>
          </a:p>
          <a:p>
            <a:pPr lvl="1"/>
            <a:r>
              <a:rPr lang="en-US" sz="2400" dirty="0"/>
              <a:t>T</a:t>
            </a:r>
            <a:r>
              <a:rPr lang="en-US" sz="2400" dirty="0" smtClean="0"/>
              <a:t>ypically FIFO (First In First Out), discard when full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1814208" y="2576335"/>
            <a:ext cx="868363" cy="762000"/>
            <a:chOff x="7391400" y="2571750"/>
            <a:chExt cx="868363" cy="762000"/>
          </a:xfrm>
        </p:grpSpPr>
        <p:pic>
          <p:nvPicPr>
            <p:cNvPr id="10" name="Picture 9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400" y="29691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0" name="TextBox 59"/>
            <p:cNvSpPr txBox="1"/>
            <p:nvPr/>
          </p:nvSpPr>
          <p:spPr>
            <a:xfrm>
              <a:off x="7472920" y="2571750"/>
              <a:ext cx="705321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2000" dirty="0" smtClean="0"/>
                <a:t>Router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973583" y="2765227"/>
            <a:ext cx="41389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600" dirty="0" smtClean="0"/>
              <a:t>=</a:t>
            </a:r>
            <a:endParaRPr lang="en-US" sz="36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3699742" y="2097615"/>
            <a:ext cx="3541100" cy="2435352"/>
            <a:chOff x="3699742" y="2097615"/>
            <a:chExt cx="3541100" cy="2435352"/>
          </a:xfrm>
        </p:grpSpPr>
        <p:sp>
          <p:nvSpPr>
            <p:cNvPr id="13" name="Rectangle 12"/>
            <p:cNvSpPr/>
            <p:nvPr/>
          </p:nvSpPr>
          <p:spPr>
            <a:xfrm>
              <a:off x="4358637" y="2280687"/>
              <a:ext cx="1930467" cy="17737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828214" y="2927343"/>
              <a:ext cx="1295401" cy="38695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270704" y="2930319"/>
              <a:ext cx="122237" cy="381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/>
            <p:nvPr/>
          </p:nvCxnSpPr>
          <p:spPr>
            <a:xfrm flipV="1">
              <a:off x="3702385" y="3124618"/>
              <a:ext cx="823635" cy="41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6230539" y="3125036"/>
              <a:ext cx="782502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4680983" y="4122032"/>
              <a:ext cx="1567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(FIFO) Queue</a:t>
              </a:r>
              <a:endParaRPr lang="en-US" sz="2000" dirty="0"/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flipH="1" flipV="1">
              <a:off x="5464686" y="3847240"/>
              <a:ext cx="6" cy="29424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5998630" y="2934599"/>
              <a:ext cx="122237" cy="381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876393" y="2934599"/>
              <a:ext cx="122237" cy="381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754156" y="2934599"/>
              <a:ext cx="122237" cy="381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flipH="1" flipV="1">
              <a:off x="6050002" y="3885099"/>
              <a:ext cx="350796" cy="30956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6407280" y="3917414"/>
              <a:ext cx="833562" cy="61555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2000" dirty="0" smtClean="0"/>
                <a:t>Queued</a:t>
              </a:r>
            </a:p>
            <a:p>
              <a:pPr algn="ctr"/>
              <a:r>
                <a:rPr lang="en-US" sz="2000" dirty="0" smtClean="0"/>
                <a:t>Packets</a:t>
              </a:r>
              <a:endParaRPr lang="en-US" sz="2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025153" y="2097615"/>
              <a:ext cx="705321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2000" dirty="0" smtClean="0"/>
                <a:t>Router</a:t>
              </a:r>
            </a:p>
          </p:txBody>
        </p:sp>
        <p:cxnSp>
          <p:nvCxnSpPr>
            <p:cNvPr id="61" name="Straight Connector 60"/>
            <p:cNvCxnSpPr/>
            <p:nvPr/>
          </p:nvCxnSpPr>
          <p:spPr>
            <a:xfrm flipV="1">
              <a:off x="3699742" y="2625539"/>
              <a:ext cx="823635" cy="41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V="1">
              <a:off x="3713348" y="3659604"/>
              <a:ext cx="823635" cy="41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4836778" y="2432481"/>
              <a:ext cx="1295401" cy="38695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007194" y="2439737"/>
              <a:ext cx="122237" cy="381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836778" y="3470155"/>
              <a:ext cx="1295401" cy="38695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007194" y="3477411"/>
              <a:ext cx="122237" cy="381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884957" y="3477411"/>
              <a:ext cx="122237" cy="381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645969" y="2934599"/>
              <a:ext cx="122237" cy="381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523732" y="2934599"/>
              <a:ext cx="122237" cy="381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401495" y="2934599"/>
              <a:ext cx="122237" cy="381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6248400" y="3662859"/>
              <a:ext cx="782502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230539" y="2662467"/>
              <a:ext cx="782502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5148467" y="2930319"/>
              <a:ext cx="122237" cy="381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1" name="Picture 2" descr="traffic sign, road sign, shield, traffic, roa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2660" y="2953004"/>
              <a:ext cx="530324" cy="4731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8485616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Van Jacobson (1950—)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Widely credited with saving the Internet  from congestion collapse in the late 80s</a:t>
            </a:r>
          </a:p>
          <a:p>
            <a:pPr lvl="1"/>
            <a:r>
              <a:rPr lang="en-US" dirty="0" smtClean="0"/>
              <a:t>Introduced congestion control principles</a:t>
            </a:r>
          </a:p>
          <a:p>
            <a:pPr lvl="1"/>
            <a:r>
              <a:rPr lang="en-US" dirty="0" smtClean="0"/>
              <a:t>Practical solutions (TCP Tahoe/Reno) 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Much other pioneering work:</a:t>
            </a:r>
          </a:p>
          <a:p>
            <a:pPr lvl="1"/>
            <a:r>
              <a:rPr lang="en-US" dirty="0" smtClean="0"/>
              <a:t>Tools like </a:t>
            </a:r>
            <a:r>
              <a:rPr lang="en-US" dirty="0" err="1" smtClean="0"/>
              <a:t>traceroute</a:t>
            </a:r>
            <a:r>
              <a:rPr lang="en-US" dirty="0" smtClean="0"/>
              <a:t>, </a:t>
            </a:r>
            <a:r>
              <a:rPr lang="en-US" dirty="0" err="1" smtClean="0"/>
              <a:t>tcpdump</a:t>
            </a:r>
            <a:r>
              <a:rPr lang="en-US" dirty="0" smtClean="0"/>
              <a:t>, </a:t>
            </a:r>
            <a:r>
              <a:rPr lang="en-US" dirty="0" err="1" smtClean="0"/>
              <a:t>pathchar</a:t>
            </a:r>
            <a:endParaRPr lang="en-US" dirty="0" smtClean="0"/>
          </a:p>
          <a:p>
            <a:pPr lvl="1"/>
            <a:r>
              <a:rPr lang="en-US" dirty="0" smtClean="0"/>
              <a:t>IP header compression, multicast tools</a:t>
            </a:r>
            <a:endParaRPr lang="en-US" dirty="0"/>
          </a:p>
        </p:txBody>
      </p:sp>
      <p:pic>
        <p:nvPicPr>
          <p:cNvPr id="1026" name="Picture 2" descr="File:Van Jacobso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8426" y="1276350"/>
            <a:ext cx="2560737" cy="324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617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Tahoe/Reno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Avoid congestion collapse without changing routers (or even receivers)</a:t>
            </a:r>
          </a:p>
          <a:p>
            <a:pPr lvl="4"/>
            <a:endParaRPr lang="en-US" sz="1000" dirty="0" smtClean="0"/>
          </a:p>
          <a:p>
            <a:r>
              <a:rPr lang="en-US" sz="2800" dirty="0" smtClean="0"/>
              <a:t>Idea is to fix timeouts and introduce a </a:t>
            </a:r>
            <a:r>
              <a:rPr lang="en-US" sz="2800" u="sng" dirty="0" smtClean="0"/>
              <a:t>congestion window</a:t>
            </a:r>
            <a:r>
              <a:rPr lang="en-US" sz="2800" dirty="0" smtClean="0"/>
              <a:t> (</a:t>
            </a:r>
            <a:r>
              <a:rPr lang="en-US" sz="2800" dirty="0" err="1" smtClean="0"/>
              <a:t>cwnd</a:t>
            </a:r>
            <a:r>
              <a:rPr lang="en-US" sz="2800" dirty="0" smtClean="0"/>
              <a:t>) over the sliding window to limit queues/loss</a:t>
            </a:r>
          </a:p>
          <a:p>
            <a:pPr lvl="4"/>
            <a:endParaRPr lang="en-US" sz="1000" dirty="0" smtClean="0"/>
          </a:p>
          <a:p>
            <a:r>
              <a:rPr lang="en-US" sz="2800" dirty="0" smtClean="0"/>
              <a:t>TCP Tahoe/Reno implements AIMD by adapting </a:t>
            </a:r>
            <a:r>
              <a:rPr lang="en-US" sz="2800" dirty="0" err="1" smtClean="0"/>
              <a:t>cwnd</a:t>
            </a:r>
            <a:r>
              <a:rPr lang="en-US" sz="2800" dirty="0" smtClean="0"/>
              <a:t> using packet loss as the network feedback signal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36814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 Tahoe/Reno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TCP behaviors we will study:</a:t>
            </a:r>
          </a:p>
          <a:p>
            <a:pPr lvl="1"/>
            <a:r>
              <a:rPr lang="en-US" cap="small" dirty="0" err="1" smtClean="0"/>
              <a:t>ack</a:t>
            </a:r>
            <a:r>
              <a:rPr lang="en-US" dirty="0" smtClean="0"/>
              <a:t> clocking</a:t>
            </a:r>
          </a:p>
          <a:p>
            <a:pPr lvl="1"/>
            <a:r>
              <a:rPr lang="en-US" dirty="0" smtClean="0"/>
              <a:t>Adaptive timeout (mean and variance)</a:t>
            </a:r>
          </a:p>
          <a:p>
            <a:pPr lvl="1"/>
            <a:r>
              <a:rPr lang="en-US" dirty="0" smtClean="0"/>
              <a:t>Slow-start</a:t>
            </a:r>
          </a:p>
          <a:p>
            <a:pPr lvl="1"/>
            <a:r>
              <a:rPr lang="en-US" dirty="0" smtClean="0"/>
              <a:t>Fast Retransmission</a:t>
            </a:r>
          </a:p>
          <a:p>
            <a:pPr lvl="1"/>
            <a:r>
              <a:rPr lang="en-US" dirty="0" smtClean="0"/>
              <a:t>Fast Recovery</a:t>
            </a:r>
          </a:p>
          <a:p>
            <a:pPr lvl="4"/>
            <a:endParaRPr lang="en-US" dirty="0"/>
          </a:p>
          <a:p>
            <a:r>
              <a:rPr lang="en-US" dirty="0" smtClean="0"/>
              <a:t>Together, they implement AIMD</a:t>
            </a:r>
          </a:p>
          <a:p>
            <a:pPr lvl="4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5920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Timeline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53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37735" y="3638151"/>
            <a:ext cx="771734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9" idx="2"/>
          </p:cNvCxnSpPr>
          <p:nvPr/>
        </p:nvCxnSpPr>
        <p:spPr>
          <a:xfrm>
            <a:off x="6455276" y="3256059"/>
            <a:ext cx="0" cy="382092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0" idx="2"/>
          </p:cNvCxnSpPr>
          <p:nvPr/>
        </p:nvCxnSpPr>
        <p:spPr>
          <a:xfrm>
            <a:off x="5412949" y="1825010"/>
            <a:ext cx="7337" cy="1813141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1" idx="2"/>
          </p:cNvCxnSpPr>
          <p:nvPr/>
        </p:nvCxnSpPr>
        <p:spPr>
          <a:xfrm>
            <a:off x="4709065" y="2505071"/>
            <a:ext cx="0" cy="113308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6" idx="2"/>
          </p:cNvCxnSpPr>
          <p:nvPr/>
        </p:nvCxnSpPr>
        <p:spPr>
          <a:xfrm>
            <a:off x="2148204" y="2961131"/>
            <a:ext cx="0" cy="67702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66" idx="2"/>
          </p:cNvCxnSpPr>
          <p:nvPr/>
        </p:nvCxnSpPr>
        <p:spPr>
          <a:xfrm flipH="1">
            <a:off x="2470185" y="1948854"/>
            <a:ext cx="4392" cy="1689297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455276" y="2967480"/>
            <a:ext cx="652743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1988</a:t>
            </a:r>
            <a:endParaRPr lang="en-US" dirty="0"/>
          </a:p>
        </p:txBody>
      </p:sp>
      <p:cxnSp>
        <p:nvCxnSpPr>
          <p:cNvPr id="32" name="Straight Connector 31"/>
          <p:cNvCxnSpPr>
            <a:stCxn id="68" idx="2"/>
          </p:cNvCxnSpPr>
          <p:nvPr/>
        </p:nvCxnSpPr>
        <p:spPr>
          <a:xfrm>
            <a:off x="7262522" y="2391900"/>
            <a:ext cx="0" cy="1207339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7630844" y="3521420"/>
            <a:ext cx="652743" cy="534644"/>
            <a:chOff x="7893500" y="3356044"/>
            <a:chExt cx="652743" cy="534644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8219872" y="3356044"/>
              <a:ext cx="0" cy="23346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7893500" y="3576756"/>
              <a:ext cx="652743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dirty="0" smtClean="0"/>
                <a:t>1990</a:t>
              </a:r>
              <a:endParaRPr lang="en-US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22129" y="3521420"/>
            <a:ext cx="652743" cy="534644"/>
            <a:chOff x="7893500" y="3356044"/>
            <a:chExt cx="652743" cy="534644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8219872" y="3356044"/>
              <a:ext cx="0" cy="23346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7893500" y="3576756"/>
              <a:ext cx="652743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dirty="0" smtClean="0"/>
                <a:t>1970</a:t>
              </a:r>
              <a:endParaRPr lang="en-US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970520" y="3521420"/>
            <a:ext cx="652743" cy="534644"/>
            <a:chOff x="7893500" y="3356044"/>
            <a:chExt cx="652743" cy="534644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8219872" y="3356044"/>
              <a:ext cx="0" cy="23346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7893500" y="3576756"/>
              <a:ext cx="652743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dirty="0" smtClean="0"/>
                <a:t>1980</a:t>
              </a:r>
              <a:endParaRPr lang="en-US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148205" y="3521420"/>
            <a:ext cx="652743" cy="534644"/>
            <a:chOff x="7893500" y="3356044"/>
            <a:chExt cx="652743" cy="534644"/>
          </a:xfrm>
        </p:grpSpPr>
        <p:cxnSp>
          <p:nvCxnSpPr>
            <p:cNvPr id="61" name="Straight Connector 60"/>
            <p:cNvCxnSpPr/>
            <p:nvPr/>
          </p:nvCxnSpPr>
          <p:spPr>
            <a:xfrm>
              <a:off x="8219872" y="3356044"/>
              <a:ext cx="0" cy="23346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7893500" y="3576756"/>
              <a:ext cx="652743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dirty="0" smtClean="0"/>
                <a:t>1975</a:t>
              </a:r>
              <a:endParaRPr lang="en-US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820189" y="3521420"/>
            <a:ext cx="652743" cy="534644"/>
            <a:chOff x="7893500" y="3356044"/>
            <a:chExt cx="652743" cy="534644"/>
          </a:xfrm>
        </p:grpSpPr>
        <p:cxnSp>
          <p:nvCxnSpPr>
            <p:cNvPr id="64" name="Straight Connector 63"/>
            <p:cNvCxnSpPr/>
            <p:nvPr/>
          </p:nvCxnSpPr>
          <p:spPr>
            <a:xfrm>
              <a:off x="8219872" y="3356044"/>
              <a:ext cx="0" cy="23346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7893500" y="3576756"/>
              <a:ext cx="652743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dirty="0" smtClean="0"/>
                <a:t>1985</a:t>
              </a:r>
              <a:endParaRPr lang="en-US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314963" y="2517933"/>
            <a:ext cx="1666482" cy="44319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 smtClean="0"/>
              <a:t>Origins of “TCP”</a:t>
            </a:r>
          </a:p>
          <a:p>
            <a:pPr algn="ctr">
              <a:lnSpc>
                <a:spcPct val="80000"/>
              </a:lnSpc>
            </a:pPr>
            <a:r>
              <a:rPr lang="en-US" dirty="0" smtClean="0"/>
              <a:t>(Cerf &amp; Kahn, ’74)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1662592" y="1505656"/>
            <a:ext cx="1623970" cy="44319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/>
              <a:t>3-way handshake</a:t>
            </a:r>
          </a:p>
          <a:p>
            <a:pPr algn="ctr">
              <a:lnSpc>
                <a:spcPct val="80000"/>
              </a:lnSpc>
            </a:pPr>
            <a:r>
              <a:rPr lang="en-US" dirty="0"/>
              <a:t>(Tomlinson, ‘75)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121248" y="1080244"/>
            <a:ext cx="1399549" cy="443198"/>
          </a:xfrm>
          <a:prstGeom prst="rect">
            <a:avLst/>
          </a:prstGeom>
          <a:solidFill>
            <a:srgbClr val="FFE1F9"/>
          </a:solidFill>
          <a:ln>
            <a:solidFill>
              <a:schemeClr val="tx1"/>
            </a:solidFill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 smtClean="0"/>
              <a:t>TCP </a:t>
            </a:r>
            <a:r>
              <a:rPr lang="en-US" dirty="0"/>
              <a:t>Reno</a:t>
            </a:r>
          </a:p>
          <a:p>
            <a:pPr algn="ctr">
              <a:lnSpc>
                <a:spcPct val="80000"/>
              </a:lnSpc>
            </a:pPr>
            <a:r>
              <a:rPr lang="en-US" dirty="0" smtClean="0"/>
              <a:t>(Jacobson, ‘90)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5497257" y="2812861"/>
            <a:ext cx="1916037" cy="443198"/>
          </a:xfrm>
          <a:prstGeom prst="rect">
            <a:avLst/>
          </a:prstGeom>
          <a:solidFill>
            <a:srgbClr val="FFE1F9"/>
          </a:solidFill>
          <a:ln>
            <a:solidFill>
              <a:schemeClr val="tx1"/>
            </a:solidFill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/>
              <a:t>Congestion collapse </a:t>
            </a:r>
          </a:p>
          <a:p>
            <a:pPr algn="ctr">
              <a:lnSpc>
                <a:spcPct val="80000"/>
              </a:lnSpc>
            </a:pPr>
            <a:r>
              <a:rPr lang="en-US" dirty="0" smtClean="0"/>
              <a:t>Observed, ‘86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4544923" y="1381812"/>
            <a:ext cx="1736052" cy="44319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/>
              <a:t>TCP/IP “flag day”</a:t>
            </a:r>
          </a:p>
          <a:p>
            <a:pPr algn="ctr">
              <a:lnSpc>
                <a:spcPct val="80000"/>
              </a:lnSpc>
            </a:pPr>
            <a:r>
              <a:rPr lang="en-US" dirty="0"/>
              <a:t>(BSD Unix </a:t>
            </a:r>
            <a:r>
              <a:rPr lang="en-US" dirty="0" smtClean="0"/>
              <a:t>4.2, ‘83)</a:t>
            </a:r>
            <a:endParaRPr lang="en-US" dirty="0"/>
          </a:p>
        </p:txBody>
      </p:sp>
      <p:cxnSp>
        <p:nvCxnSpPr>
          <p:cNvPr id="84" name="Straight Connector 83"/>
          <p:cNvCxnSpPr/>
          <p:nvPr/>
        </p:nvCxnSpPr>
        <p:spPr>
          <a:xfrm>
            <a:off x="7957215" y="1523442"/>
            <a:ext cx="1" cy="2114709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V="1">
            <a:off x="6455276" y="2548648"/>
            <a:ext cx="213217" cy="1945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V="1">
            <a:off x="7274458" y="1668539"/>
            <a:ext cx="213217" cy="1945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562747" y="1948702"/>
            <a:ext cx="1399549" cy="443198"/>
          </a:xfrm>
          <a:prstGeom prst="rect">
            <a:avLst/>
          </a:prstGeom>
          <a:solidFill>
            <a:srgbClr val="FFE1F9"/>
          </a:solidFill>
          <a:ln>
            <a:solidFill>
              <a:schemeClr val="tx1"/>
            </a:solidFill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 smtClean="0"/>
              <a:t>TCP </a:t>
            </a:r>
            <a:r>
              <a:rPr lang="en-US" dirty="0"/>
              <a:t>Tahoe</a:t>
            </a:r>
          </a:p>
          <a:p>
            <a:pPr algn="ctr">
              <a:lnSpc>
                <a:spcPct val="80000"/>
              </a:lnSpc>
            </a:pPr>
            <a:r>
              <a:rPr lang="en-US" dirty="0" smtClean="0"/>
              <a:t>(Jacobson, ’88)</a:t>
            </a:r>
            <a:endParaRPr lang="en-US" dirty="0"/>
          </a:p>
        </p:txBody>
      </p:sp>
      <p:sp>
        <p:nvSpPr>
          <p:cNvPr id="93" name="Right Brace 92"/>
          <p:cNvSpPr/>
          <p:nvPr/>
        </p:nvSpPr>
        <p:spPr>
          <a:xfrm rot="5400000">
            <a:off x="3752100" y="1899314"/>
            <a:ext cx="230125" cy="4558795"/>
          </a:xfrm>
          <a:prstGeom prst="rightBrace">
            <a:avLst>
              <a:gd name="adj1" fmla="val 36458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3249039" y="4267931"/>
            <a:ext cx="13281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dirty="0" smtClean="0"/>
              <a:t>Pre-history</a:t>
            </a:r>
            <a:endParaRPr lang="en-US" sz="2000" dirty="0"/>
          </a:p>
        </p:txBody>
      </p:sp>
      <p:sp>
        <p:nvSpPr>
          <p:cNvPr id="95" name="Right Brace 94"/>
          <p:cNvSpPr/>
          <p:nvPr/>
        </p:nvSpPr>
        <p:spPr>
          <a:xfrm rot="5400000">
            <a:off x="7150902" y="3259204"/>
            <a:ext cx="270706" cy="1839017"/>
          </a:xfrm>
          <a:prstGeom prst="rightBrace">
            <a:avLst>
              <a:gd name="adj1" fmla="val 36458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6226644" y="4259209"/>
            <a:ext cx="22760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dirty="0" smtClean="0"/>
              <a:t>Congestion control</a:t>
            </a:r>
            <a:endParaRPr lang="en-US" sz="2000" dirty="0"/>
          </a:p>
        </p:txBody>
      </p:sp>
      <p:sp>
        <p:nvSpPr>
          <p:cNvPr id="97" name="Rectangle 96"/>
          <p:cNvSpPr/>
          <p:nvPr/>
        </p:nvSpPr>
        <p:spPr>
          <a:xfrm>
            <a:off x="8106435" y="4004446"/>
            <a:ext cx="501914" cy="214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algn="ctr">
              <a:lnSpc>
                <a:spcPct val="80000"/>
              </a:lnSpc>
            </a:pPr>
            <a:r>
              <a:rPr lang="en-US" dirty="0" smtClean="0">
                <a:solidFill>
                  <a:schemeClr val="tx1"/>
                </a:solidFill>
              </a:rPr>
              <a:t>. . 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5215354" y="2254547"/>
            <a:ext cx="402528" cy="2738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3838858" y="2061873"/>
            <a:ext cx="1740413" cy="4431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/>
              <a:t>TCP and IP</a:t>
            </a:r>
          </a:p>
          <a:p>
            <a:pPr algn="ctr">
              <a:lnSpc>
                <a:spcPct val="80000"/>
              </a:lnSpc>
            </a:pPr>
            <a:r>
              <a:rPr lang="en-US" dirty="0"/>
              <a:t>(RFC </a:t>
            </a:r>
            <a:r>
              <a:rPr lang="en-US" dirty="0" smtClean="0"/>
              <a:t>791/793, ‘81)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666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Timeline (2)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54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56039" y="3638151"/>
            <a:ext cx="771734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9" idx="2"/>
          </p:cNvCxnSpPr>
          <p:nvPr/>
        </p:nvCxnSpPr>
        <p:spPr>
          <a:xfrm>
            <a:off x="2892880" y="3155006"/>
            <a:ext cx="2" cy="444233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204619" y="2502700"/>
            <a:ext cx="11356" cy="111741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1" idx="2"/>
          </p:cNvCxnSpPr>
          <p:nvPr/>
        </p:nvCxnSpPr>
        <p:spPr>
          <a:xfrm flipH="1">
            <a:off x="6215975" y="3286378"/>
            <a:ext cx="1" cy="351773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148219" y="1933286"/>
            <a:ext cx="0" cy="1700005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552396" y="1627678"/>
            <a:ext cx="0" cy="1986157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349807" y="2502700"/>
            <a:ext cx="0" cy="1135451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8049148" y="3521420"/>
            <a:ext cx="652743" cy="534644"/>
            <a:chOff x="7893500" y="3356044"/>
            <a:chExt cx="652743" cy="534644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8219872" y="3356044"/>
              <a:ext cx="0" cy="23346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7893500" y="3576756"/>
              <a:ext cx="652743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dirty="0" smtClean="0"/>
                <a:t>2010</a:t>
              </a:r>
              <a:endParaRPr lang="en-US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388824" y="3521420"/>
            <a:ext cx="652743" cy="534644"/>
            <a:chOff x="7893500" y="3356044"/>
            <a:chExt cx="652743" cy="534644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8219872" y="3356044"/>
              <a:ext cx="0" cy="23346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7893500" y="3576756"/>
              <a:ext cx="652743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dirty="0" smtClean="0"/>
                <a:t>2000</a:t>
              </a:r>
              <a:endParaRPr lang="en-US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566509" y="3521420"/>
            <a:ext cx="652743" cy="534644"/>
            <a:chOff x="7893500" y="3356044"/>
            <a:chExt cx="652743" cy="534644"/>
          </a:xfrm>
        </p:grpSpPr>
        <p:cxnSp>
          <p:nvCxnSpPr>
            <p:cNvPr id="61" name="Straight Connector 60"/>
            <p:cNvCxnSpPr/>
            <p:nvPr/>
          </p:nvCxnSpPr>
          <p:spPr>
            <a:xfrm>
              <a:off x="8219872" y="3356044"/>
              <a:ext cx="0" cy="23346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7893500" y="3576756"/>
              <a:ext cx="652743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dirty="0" smtClean="0"/>
                <a:t>1995</a:t>
              </a:r>
              <a:endParaRPr lang="en-US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6238493" y="3521420"/>
            <a:ext cx="652743" cy="534644"/>
            <a:chOff x="7893500" y="3356044"/>
            <a:chExt cx="652743" cy="534644"/>
          </a:xfrm>
        </p:grpSpPr>
        <p:cxnSp>
          <p:nvCxnSpPr>
            <p:cNvPr id="64" name="Straight Connector 63"/>
            <p:cNvCxnSpPr/>
            <p:nvPr/>
          </p:nvCxnSpPr>
          <p:spPr>
            <a:xfrm>
              <a:off x="8219872" y="3356044"/>
              <a:ext cx="0" cy="23346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7893500" y="3576756"/>
              <a:ext cx="652743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dirty="0" smtClean="0"/>
                <a:t>2005</a:t>
              </a:r>
              <a:endParaRPr lang="en-US" dirty="0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2292031" y="1041341"/>
            <a:ext cx="1046056" cy="443198"/>
          </a:xfrm>
          <a:prstGeom prst="rect">
            <a:avLst/>
          </a:prstGeom>
          <a:solidFill>
            <a:srgbClr val="FFEBFB"/>
          </a:solidFill>
          <a:ln>
            <a:solidFill>
              <a:schemeClr val="tx1"/>
            </a:solidFill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/>
              <a:t>ECN</a:t>
            </a:r>
          </a:p>
          <a:p>
            <a:pPr algn="ctr">
              <a:lnSpc>
                <a:spcPct val="80000"/>
              </a:lnSpc>
            </a:pPr>
            <a:r>
              <a:rPr lang="en-US" dirty="0"/>
              <a:t>(Floyd, </a:t>
            </a:r>
            <a:r>
              <a:rPr lang="en-US" dirty="0" smtClean="0"/>
              <a:t>‘94)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367030" y="2552940"/>
            <a:ext cx="1399549" cy="443198"/>
          </a:xfrm>
          <a:prstGeom prst="rect">
            <a:avLst/>
          </a:prstGeom>
          <a:solidFill>
            <a:srgbClr val="FFE1F9"/>
          </a:solidFill>
          <a:ln>
            <a:solidFill>
              <a:schemeClr val="tx1"/>
            </a:solidFill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 smtClean="0"/>
              <a:t>TCP </a:t>
            </a:r>
            <a:r>
              <a:rPr lang="en-US" dirty="0"/>
              <a:t>Reno</a:t>
            </a:r>
          </a:p>
          <a:p>
            <a:pPr algn="ctr">
              <a:lnSpc>
                <a:spcPct val="80000"/>
              </a:lnSpc>
            </a:pPr>
            <a:r>
              <a:rPr lang="en-US" dirty="0" smtClean="0"/>
              <a:t>(Jacobson, ‘90)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2210962" y="2711808"/>
            <a:ext cx="1363835" cy="443198"/>
          </a:xfrm>
          <a:prstGeom prst="rect">
            <a:avLst/>
          </a:prstGeom>
          <a:solidFill>
            <a:srgbClr val="FFE1F9"/>
          </a:solidFill>
          <a:ln>
            <a:solidFill>
              <a:schemeClr val="tx1"/>
            </a:solidFill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/>
              <a:t>TCP New Reno</a:t>
            </a:r>
          </a:p>
          <a:p>
            <a:pPr algn="ctr">
              <a:lnSpc>
                <a:spcPct val="80000"/>
              </a:lnSpc>
            </a:pPr>
            <a:r>
              <a:rPr lang="en-US" dirty="0"/>
              <a:t>(Hoe, </a:t>
            </a:r>
            <a:r>
              <a:rPr lang="en-US" dirty="0" smtClean="0"/>
              <a:t>‘95)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5732670" y="2843180"/>
            <a:ext cx="966611" cy="44319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/>
              <a:t>TCP </a:t>
            </a:r>
            <a:r>
              <a:rPr lang="en-US" dirty="0" smtClean="0"/>
              <a:t>BIC</a:t>
            </a:r>
            <a:endParaRPr lang="en-US" dirty="0"/>
          </a:p>
          <a:p>
            <a:pPr algn="ctr">
              <a:lnSpc>
                <a:spcPct val="80000"/>
              </a:lnSpc>
            </a:pPr>
            <a:r>
              <a:rPr lang="en-US" dirty="0" smtClean="0"/>
              <a:t>(Linux, ‘04</a:t>
            </a:r>
            <a:endParaRPr lang="en-US" dirty="0"/>
          </a:p>
        </p:txBody>
      </p:sp>
      <p:cxnSp>
        <p:nvCxnSpPr>
          <p:cNvPr id="84" name="Straight Connector 83"/>
          <p:cNvCxnSpPr>
            <a:stCxn id="67" idx="2"/>
          </p:cNvCxnSpPr>
          <p:nvPr/>
        </p:nvCxnSpPr>
        <p:spPr>
          <a:xfrm>
            <a:off x="1066805" y="2996138"/>
            <a:ext cx="0" cy="642013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1829303" y="2821020"/>
            <a:ext cx="318916" cy="1270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V="1">
            <a:off x="1829303" y="2345903"/>
            <a:ext cx="865263" cy="36590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829821" y="2045982"/>
            <a:ext cx="1351267" cy="443198"/>
          </a:xfrm>
          <a:prstGeom prst="rect">
            <a:avLst/>
          </a:prstGeom>
          <a:solidFill>
            <a:srgbClr val="FFE1F9"/>
          </a:solidFill>
          <a:ln>
            <a:solidFill>
              <a:schemeClr val="tx1"/>
            </a:solidFill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/>
              <a:t>TCP with SACK</a:t>
            </a:r>
          </a:p>
          <a:p>
            <a:pPr algn="ctr">
              <a:lnSpc>
                <a:spcPct val="80000"/>
              </a:lnSpc>
            </a:pPr>
            <a:r>
              <a:rPr lang="en-US" dirty="0"/>
              <a:t>(</a:t>
            </a:r>
            <a:r>
              <a:rPr lang="en-US" dirty="0" smtClean="0"/>
              <a:t>Floyd, ‘96)</a:t>
            </a:r>
            <a:endParaRPr lang="en-US" dirty="0"/>
          </a:p>
        </p:txBody>
      </p:sp>
      <p:sp>
        <p:nvSpPr>
          <p:cNvPr id="93" name="Right Brace 92"/>
          <p:cNvSpPr/>
          <p:nvPr/>
        </p:nvSpPr>
        <p:spPr>
          <a:xfrm rot="5400000">
            <a:off x="6002527" y="1888748"/>
            <a:ext cx="230125" cy="4558795"/>
          </a:xfrm>
          <a:prstGeom prst="rightBrace">
            <a:avLst>
              <a:gd name="adj1" fmla="val 36458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5305612" y="4265425"/>
            <a:ext cx="16689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dirty="0" smtClean="0"/>
              <a:t>Diversification</a:t>
            </a:r>
            <a:endParaRPr lang="en-US" sz="2000" dirty="0"/>
          </a:p>
        </p:txBody>
      </p:sp>
      <p:sp>
        <p:nvSpPr>
          <p:cNvPr id="96" name="TextBox 95"/>
          <p:cNvSpPr txBox="1"/>
          <p:nvPr/>
        </p:nvSpPr>
        <p:spPr>
          <a:xfrm>
            <a:off x="709422" y="4253357"/>
            <a:ext cx="33089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dirty="0" smtClean="0"/>
              <a:t>Classic congestion control</a:t>
            </a:r>
            <a:endParaRPr lang="en-US" sz="2000" dirty="0"/>
          </a:p>
        </p:txBody>
      </p:sp>
      <p:grpSp>
        <p:nvGrpSpPr>
          <p:cNvPr id="4" name="Group 3"/>
          <p:cNvGrpSpPr/>
          <p:nvPr/>
        </p:nvGrpSpPr>
        <p:grpSpPr>
          <a:xfrm flipH="1">
            <a:off x="957225" y="4003607"/>
            <a:ext cx="2535012" cy="309620"/>
            <a:chOff x="5937145" y="3965534"/>
            <a:chExt cx="2535012" cy="309620"/>
          </a:xfrm>
        </p:grpSpPr>
        <p:sp>
          <p:nvSpPr>
            <p:cNvPr id="95" name="Right Brace 94"/>
            <p:cNvSpPr/>
            <p:nvPr/>
          </p:nvSpPr>
          <p:spPr>
            <a:xfrm rot="5400000">
              <a:off x="6916645" y="3024948"/>
              <a:ext cx="270706" cy="2229706"/>
            </a:xfrm>
            <a:prstGeom prst="rightBrace">
              <a:avLst>
                <a:gd name="adj1" fmla="val 36458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7970243" y="3965534"/>
              <a:ext cx="501914" cy="214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>
                <a:lnSpc>
                  <a:spcPct val="80000"/>
                </a:lnSpc>
              </a:pPr>
              <a:r>
                <a:rPr lang="en-US" dirty="0" smtClean="0">
                  <a:solidFill>
                    <a:schemeClr val="tx1"/>
                  </a:solidFill>
                </a:rPr>
                <a:t>. . .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40433" y="3521420"/>
            <a:ext cx="652743" cy="534644"/>
            <a:chOff x="7893500" y="3356044"/>
            <a:chExt cx="652743" cy="534644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8219872" y="3356044"/>
              <a:ext cx="0" cy="23346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7893500" y="3576756"/>
              <a:ext cx="652743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dirty="0" smtClean="0"/>
                <a:t>1990</a:t>
              </a:r>
              <a:endParaRPr lang="en-US" dirty="0"/>
            </a:p>
          </p:txBody>
        </p:sp>
      </p:grpSp>
      <p:cxnSp>
        <p:nvCxnSpPr>
          <p:cNvPr id="74" name="Straight Connector 73"/>
          <p:cNvCxnSpPr/>
          <p:nvPr/>
        </p:nvCxnSpPr>
        <p:spPr>
          <a:xfrm>
            <a:off x="7085598" y="2640352"/>
            <a:ext cx="0" cy="992939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7478836" y="1904677"/>
            <a:ext cx="1" cy="1728614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7821370" y="1481759"/>
            <a:ext cx="0" cy="2157807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7414734" y="1043773"/>
            <a:ext cx="1105111" cy="44319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/>
              <a:t>TCP </a:t>
            </a:r>
            <a:r>
              <a:rPr lang="en-US" dirty="0" smtClean="0"/>
              <a:t>LEDBAT</a:t>
            </a:r>
            <a:endParaRPr lang="en-US" dirty="0"/>
          </a:p>
          <a:p>
            <a:pPr algn="ctr">
              <a:lnSpc>
                <a:spcPct val="80000"/>
              </a:lnSpc>
            </a:pPr>
            <a:r>
              <a:rPr lang="en-US" dirty="0" smtClean="0"/>
              <a:t>(IETF ’08)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140770" y="1501214"/>
            <a:ext cx="1260666" cy="4431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/>
              <a:t>TCP Vegas</a:t>
            </a:r>
          </a:p>
          <a:p>
            <a:pPr algn="ctr">
              <a:lnSpc>
                <a:spcPct val="80000"/>
              </a:lnSpc>
            </a:pPr>
            <a:r>
              <a:rPr lang="en-US" dirty="0" smtClean="0"/>
              <a:t>(</a:t>
            </a:r>
            <a:r>
              <a:rPr lang="en-US" dirty="0" err="1" smtClean="0"/>
              <a:t>Brakmo</a:t>
            </a:r>
            <a:r>
              <a:rPr lang="en-US" dirty="0" smtClean="0"/>
              <a:t>, ‘93)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6712946" y="2446290"/>
            <a:ext cx="1037142" cy="44319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/>
              <a:t>TCP </a:t>
            </a:r>
            <a:r>
              <a:rPr lang="en-US" dirty="0" smtClean="0"/>
              <a:t>CUBIC</a:t>
            </a:r>
            <a:endParaRPr lang="en-US" dirty="0"/>
          </a:p>
          <a:p>
            <a:pPr algn="ctr">
              <a:lnSpc>
                <a:spcPct val="80000"/>
              </a:lnSpc>
            </a:pPr>
            <a:r>
              <a:rPr lang="en-US" dirty="0" smtClean="0"/>
              <a:t>(Linux, ’06)</a:t>
            </a: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 flipH="1">
            <a:off x="8050090" y="4000358"/>
            <a:ext cx="501914" cy="214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algn="ctr">
              <a:lnSpc>
                <a:spcPct val="80000"/>
              </a:lnSpc>
            </a:pPr>
            <a:r>
              <a:rPr lang="en-US" dirty="0" smtClean="0">
                <a:solidFill>
                  <a:schemeClr val="tx1"/>
                </a:solidFill>
              </a:rPr>
              <a:t>. . 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1" name="Straight Arrow Connector 80"/>
          <p:cNvCxnSpPr>
            <a:stCxn id="26" idx="3"/>
          </p:cNvCxnSpPr>
          <p:nvPr/>
        </p:nvCxnSpPr>
        <p:spPr>
          <a:xfrm>
            <a:off x="2401436" y="1722813"/>
            <a:ext cx="3007147" cy="420947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6154562" y="1113389"/>
            <a:ext cx="1202701" cy="2271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45720" tIns="0" rIns="4572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 smtClean="0"/>
              <a:t>Background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43209" y="1128893"/>
            <a:ext cx="1513363" cy="2215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45720" tIns="0" rIns="4572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 smtClean="0"/>
              <a:t>Router support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434533" y="1481759"/>
            <a:ext cx="651780" cy="443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45720" tIns="0" rIns="4572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 smtClean="0"/>
              <a:t>Delay</a:t>
            </a:r>
          </a:p>
          <a:p>
            <a:pPr algn="ctr">
              <a:lnSpc>
                <a:spcPct val="80000"/>
              </a:lnSpc>
            </a:pPr>
            <a:r>
              <a:rPr lang="en-US" dirty="0" smtClean="0"/>
              <a:t>based</a:t>
            </a:r>
            <a:endParaRPr lang="en-US" dirty="0"/>
          </a:p>
        </p:txBody>
      </p:sp>
      <p:cxnSp>
        <p:nvCxnSpPr>
          <p:cNvPr id="90" name="Straight Arrow Connector 89"/>
          <p:cNvCxnSpPr>
            <a:stCxn id="26" idx="3"/>
          </p:cNvCxnSpPr>
          <p:nvPr/>
        </p:nvCxnSpPr>
        <p:spPr>
          <a:xfrm>
            <a:off x="2401436" y="1722813"/>
            <a:ext cx="4626812" cy="150372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26" idx="3"/>
          </p:cNvCxnSpPr>
          <p:nvPr/>
        </p:nvCxnSpPr>
        <p:spPr>
          <a:xfrm flipV="1">
            <a:off x="2401436" y="1361874"/>
            <a:ext cx="5013298" cy="360939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69" idx="3"/>
            <a:endCxn id="71" idx="1"/>
          </p:cNvCxnSpPr>
          <p:nvPr/>
        </p:nvCxnSpPr>
        <p:spPr>
          <a:xfrm>
            <a:off x="3574797" y="2933407"/>
            <a:ext cx="2157873" cy="131372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68" idx="3"/>
          </p:cNvCxnSpPr>
          <p:nvPr/>
        </p:nvCxnSpPr>
        <p:spPr>
          <a:xfrm>
            <a:off x="4181088" y="2267581"/>
            <a:ext cx="1551582" cy="732707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68" idx="3"/>
            <a:endCxn id="77" idx="1"/>
          </p:cNvCxnSpPr>
          <p:nvPr/>
        </p:nvCxnSpPr>
        <p:spPr>
          <a:xfrm flipV="1">
            <a:off x="4181088" y="1854858"/>
            <a:ext cx="2859278" cy="412723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213188" y="2124304"/>
            <a:ext cx="1445396" cy="4431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 smtClean="0"/>
              <a:t>FAST TCP</a:t>
            </a:r>
          </a:p>
          <a:p>
            <a:pPr algn="ctr">
              <a:lnSpc>
                <a:spcPct val="80000"/>
              </a:lnSpc>
            </a:pPr>
            <a:r>
              <a:rPr lang="en-US" dirty="0" smtClean="0"/>
              <a:t>(Low et al., ’04)</a:t>
            </a:r>
            <a:endParaRPr lang="en-US" dirty="0"/>
          </a:p>
        </p:txBody>
      </p:sp>
      <p:cxnSp>
        <p:nvCxnSpPr>
          <p:cNvPr id="108" name="Straight Arrow Connector 107"/>
          <p:cNvCxnSpPr/>
          <p:nvPr/>
        </p:nvCxnSpPr>
        <p:spPr>
          <a:xfrm flipV="1">
            <a:off x="6434902" y="2692352"/>
            <a:ext cx="252915" cy="11241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66" idx="3"/>
          </p:cNvCxnSpPr>
          <p:nvPr/>
        </p:nvCxnSpPr>
        <p:spPr>
          <a:xfrm>
            <a:off x="3338087" y="1262940"/>
            <a:ext cx="2394583" cy="1641038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66" idx="3"/>
          </p:cNvCxnSpPr>
          <p:nvPr/>
        </p:nvCxnSpPr>
        <p:spPr>
          <a:xfrm>
            <a:off x="3338087" y="1262940"/>
            <a:ext cx="3690161" cy="495817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7040366" y="1633259"/>
            <a:ext cx="1441164" cy="44319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 smtClean="0"/>
              <a:t>Compound TCP</a:t>
            </a:r>
            <a:endParaRPr lang="en-US" dirty="0"/>
          </a:p>
          <a:p>
            <a:pPr algn="ctr">
              <a:lnSpc>
                <a:spcPct val="80000"/>
              </a:lnSpc>
            </a:pPr>
            <a:r>
              <a:rPr lang="en-US" dirty="0" smtClean="0"/>
              <a:t>(Windows, ’07)</a:t>
            </a:r>
            <a:endParaRPr lang="en-US" dirty="0"/>
          </a:p>
        </p:txBody>
      </p:sp>
      <p:cxnSp>
        <p:nvCxnSpPr>
          <p:cNvPr id="129" name="Straight Arrow Connector 128"/>
          <p:cNvCxnSpPr/>
          <p:nvPr/>
        </p:nvCxnSpPr>
        <p:spPr>
          <a:xfrm flipV="1">
            <a:off x="1823940" y="1542343"/>
            <a:ext cx="870626" cy="106832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1757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pc="-30" dirty="0" smtClean="0"/>
              <a:t>TCP </a:t>
            </a:r>
            <a:r>
              <a:rPr lang="en-US" spc="-30" dirty="0" err="1" smtClean="0"/>
              <a:t>Ack</a:t>
            </a:r>
            <a:r>
              <a:rPr lang="en-US" spc="-30" dirty="0" smtClean="0"/>
              <a:t> Clocking </a:t>
            </a:r>
            <a:r>
              <a:rPr lang="en-US" dirty="0" smtClean="0"/>
              <a:t>(§</a:t>
            </a:r>
            <a:r>
              <a:rPr lang="en-US" dirty="0" smtClean="0">
                <a:cs typeface="Arial" pitchFamily="34" charset="0"/>
              </a:rPr>
              <a:t>6.5.10)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self-clocking behavior of sliding windows, and how it is used by TCP</a:t>
            </a:r>
          </a:p>
          <a:p>
            <a:pPr lvl="1"/>
            <a:r>
              <a:rPr lang="en-US" sz="2400" dirty="0" smtClean="0"/>
              <a:t>The “</a:t>
            </a:r>
            <a:r>
              <a:rPr lang="en-US" cap="small" dirty="0" err="1" smtClean="0"/>
              <a:t>ack</a:t>
            </a:r>
            <a:r>
              <a:rPr lang="en-US" sz="2400" dirty="0" smtClean="0"/>
              <a:t> clock”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843997" y="2791839"/>
            <a:ext cx="4425723" cy="1337342"/>
            <a:chOff x="892248" y="2174346"/>
            <a:chExt cx="4425723" cy="1337342"/>
          </a:xfrm>
        </p:grpSpPr>
        <p:sp>
          <p:nvSpPr>
            <p:cNvPr id="67" name="Line 7"/>
            <p:cNvSpPr>
              <a:spLocks noChangeShapeType="1"/>
            </p:cNvSpPr>
            <p:nvPr/>
          </p:nvSpPr>
          <p:spPr bwMode="auto">
            <a:xfrm>
              <a:off x="1916906" y="3000375"/>
              <a:ext cx="26431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8" name="Line 8"/>
            <p:cNvSpPr>
              <a:spLocks noChangeShapeType="1"/>
            </p:cNvSpPr>
            <p:nvPr/>
          </p:nvSpPr>
          <p:spPr bwMode="auto">
            <a:xfrm>
              <a:off x="1828800" y="3264694"/>
              <a:ext cx="26431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9" name="Rounded Rectangular Callout 68"/>
            <p:cNvSpPr/>
            <p:nvPr/>
          </p:nvSpPr>
          <p:spPr>
            <a:xfrm>
              <a:off x="1568918" y="2174346"/>
              <a:ext cx="1209948" cy="414180"/>
            </a:xfrm>
            <a:prstGeom prst="wedgeRoundRectCallout">
              <a:avLst>
                <a:gd name="adj1" fmla="val -65477"/>
                <a:gd name="adj2" fmla="val 84052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Tick Tock!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pic>
          <p:nvPicPr>
            <p:cNvPr id="70" name="Picture 69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5057" y="2956321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" name="Picture 70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2956320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2" name="Group 71"/>
            <p:cNvGrpSpPr/>
            <p:nvPr/>
          </p:nvGrpSpPr>
          <p:grpSpPr>
            <a:xfrm>
              <a:off x="1724566" y="2752927"/>
              <a:ext cx="2686994" cy="355564"/>
              <a:chOff x="2133141" y="2736056"/>
              <a:chExt cx="2976463" cy="440531"/>
            </a:xfrm>
          </p:grpSpPr>
          <p:sp>
            <p:nvSpPr>
              <p:cNvPr id="85" name="Rectangle 84"/>
              <p:cNvSpPr>
                <a:spLocks noChangeArrowheads="1"/>
              </p:cNvSpPr>
              <p:nvPr/>
            </p:nvSpPr>
            <p:spPr bwMode="auto">
              <a:xfrm>
                <a:off x="3052561" y="2736056"/>
                <a:ext cx="264318" cy="440531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6" name="Rectangle 85"/>
              <p:cNvSpPr>
                <a:spLocks noChangeArrowheads="1"/>
              </p:cNvSpPr>
              <p:nvPr/>
            </p:nvSpPr>
            <p:spPr bwMode="auto">
              <a:xfrm>
                <a:off x="3355789" y="2736056"/>
                <a:ext cx="253173" cy="440531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7" name="Rectangle 86"/>
              <p:cNvSpPr>
                <a:spLocks noChangeArrowheads="1"/>
              </p:cNvSpPr>
              <p:nvPr/>
            </p:nvSpPr>
            <p:spPr bwMode="auto">
              <a:xfrm>
                <a:off x="3649292" y="2736056"/>
                <a:ext cx="264319" cy="440531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8" name="Rectangle 87"/>
              <p:cNvSpPr>
                <a:spLocks noChangeArrowheads="1"/>
              </p:cNvSpPr>
              <p:nvPr/>
            </p:nvSpPr>
            <p:spPr bwMode="auto">
              <a:xfrm>
                <a:off x="3952522" y="2736056"/>
                <a:ext cx="264318" cy="440531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9" name="Rectangle 88"/>
              <p:cNvSpPr>
                <a:spLocks noChangeArrowheads="1"/>
              </p:cNvSpPr>
              <p:nvPr/>
            </p:nvSpPr>
            <p:spPr bwMode="auto">
              <a:xfrm>
                <a:off x="2739602" y="2736056"/>
                <a:ext cx="275971" cy="440531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0" name="Rectangle 89"/>
              <p:cNvSpPr>
                <a:spLocks noChangeArrowheads="1"/>
              </p:cNvSpPr>
              <p:nvPr/>
            </p:nvSpPr>
            <p:spPr bwMode="auto">
              <a:xfrm>
                <a:off x="2436371" y="2736056"/>
                <a:ext cx="264318" cy="440531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1" name="Rectangle 90"/>
              <p:cNvSpPr>
                <a:spLocks noChangeArrowheads="1"/>
              </p:cNvSpPr>
              <p:nvPr/>
            </p:nvSpPr>
            <p:spPr bwMode="auto">
              <a:xfrm>
                <a:off x="2133141" y="2736056"/>
                <a:ext cx="264319" cy="440531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92" name="Rectangle 91"/>
              <p:cNvSpPr>
                <a:spLocks noChangeArrowheads="1"/>
              </p:cNvSpPr>
              <p:nvPr/>
            </p:nvSpPr>
            <p:spPr bwMode="auto">
              <a:xfrm>
                <a:off x="4248553" y="2736056"/>
                <a:ext cx="253173" cy="440531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3" name="Rectangle 92"/>
              <p:cNvSpPr>
                <a:spLocks noChangeArrowheads="1"/>
              </p:cNvSpPr>
              <p:nvPr/>
            </p:nvSpPr>
            <p:spPr bwMode="auto">
              <a:xfrm>
                <a:off x="4542056" y="2736056"/>
                <a:ext cx="264319" cy="440531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" name="Rectangle 93"/>
              <p:cNvSpPr>
                <a:spLocks noChangeArrowheads="1"/>
              </p:cNvSpPr>
              <p:nvPr/>
            </p:nvSpPr>
            <p:spPr bwMode="auto">
              <a:xfrm>
                <a:off x="4845286" y="2736056"/>
                <a:ext cx="264318" cy="440531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2026134" y="3165751"/>
              <a:ext cx="2492831" cy="345937"/>
              <a:chOff x="1714838" y="3000375"/>
              <a:chExt cx="2492831" cy="440531"/>
            </a:xfrm>
          </p:grpSpPr>
          <p:sp>
            <p:nvSpPr>
              <p:cNvPr id="75" name="Rectangle 74"/>
              <p:cNvSpPr>
                <a:spLocks noChangeArrowheads="1"/>
              </p:cNvSpPr>
              <p:nvPr/>
            </p:nvSpPr>
            <p:spPr bwMode="auto">
              <a:xfrm>
                <a:off x="3855244" y="3000375"/>
                <a:ext cx="88107" cy="44053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6" name="Rectangle 75"/>
              <p:cNvSpPr>
                <a:spLocks noChangeArrowheads="1"/>
              </p:cNvSpPr>
              <p:nvPr/>
            </p:nvSpPr>
            <p:spPr bwMode="auto">
              <a:xfrm>
                <a:off x="3590925" y="3000375"/>
                <a:ext cx="88107" cy="44053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7" name="Rectangle 76"/>
              <p:cNvSpPr>
                <a:spLocks noChangeArrowheads="1"/>
              </p:cNvSpPr>
              <p:nvPr/>
            </p:nvSpPr>
            <p:spPr bwMode="auto">
              <a:xfrm>
                <a:off x="3326053" y="3000375"/>
                <a:ext cx="88107" cy="44053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8" name="Rectangle 77"/>
              <p:cNvSpPr>
                <a:spLocks noChangeArrowheads="1"/>
              </p:cNvSpPr>
              <p:nvPr/>
            </p:nvSpPr>
            <p:spPr bwMode="auto">
              <a:xfrm>
                <a:off x="3042278" y="3000375"/>
                <a:ext cx="88106" cy="44053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9" name="Rectangle 78"/>
              <p:cNvSpPr>
                <a:spLocks noChangeArrowheads="1"/>
              </p:cNvSpPr>
              <p:nvPr/>
            </p:nvSpPr>
            <p:spPr bwMode="auto">
              <a:xfrm>
                <a:off x="2758500" y="3000375"/>
                <a:ext cx="88107" cy="44053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0" name="Rectangle 79"/>
              <p:cNvSpPr>
                <a:spLocks noChangeArrowheads="1"/>
              </p:cNvSpPr>
              <p:nvPr/>
            </p:nvSpPr>
            <p:spPr bwMode="auto">
              <a:xfrm>
                <a:off x="2503912" y="3000375"/>
                <a:ext cx="88107" cy="44053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1" name="Rectangle 80"/>
              <p:cNvSpPr>
                <a:spLocks noChangeArrowheads="1"/>
              </p:cNvSpPr>
              <p:nvPr/>
            </p:nvSpPr>
            <p:spPr bwMode="auto">
              <a:xfrm>
                <a:off x="4119562" y="3000375"/>
                <a:ext cx="88107" cy="44053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" name="Rectangle 81"/>
              <p:cNvSpPr>
                <a:spLocks noChangeArrowheads="1"/>
              </p:cNvSpPr>
              <p:nvPr/>
            </p:nvSpPr>
            <p:spPr bwMode="auto">
              <a:xfrm>
                <a:off x="2253204" y="3000375"/>
                <a:ext cx="88106" cy="44053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3" name="Rectangle 82"/>
              <p:cNvSpPr>
                <a:spLocks noChangeArrowheads="1"/>
              </p:cNvSpPr>
              <p:nvPr/>
            </p:nvSpPr>
            <p:spPr bwMode="auto">
              <a:xfrm>
                <a:off x="1969426" y="3000375"/>
                <a:ext cx="88107" cy="44053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4" name="Rectangle 83"/>
              <p:cNvSpPr>
                <a:spLocks noChangeArrowheads="1"/>
              </p:cNvSpPr>
              <p:nvPr/>
            </p:nvSpPr>
            <p:spPr bwMode="auto">
              <a:xfrm>
                <a:off x="1714838" y="3000375"/>
                <a:ext cx="88107" cy="44053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</p:grpSp>
        <p:pic>
          <p:nvPicPr>
            <p:cNvPr id="74" name="Picture 4" descr="Clock by palomaironique - Clock - Horloge - Uhr - Orologio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2248" y="2371704"/>
              <a:ext cx="650055" cy="6500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9493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 ACK Clock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Each in-order </a:t>
            </a:r>
            <a:r>
              <a:rPr lang="en-US" sz="2800" cap="small" dirty="0" err="1" smtClean="0"/>
              <a:t>ack</a:t>
            </a:r>
            <a:r>
              <a:rPr lang="en-US" sz="2800" dirty="0" smtClean="0"/>
              <a:t> advances the sliding window and lets a new segment enter the network</a:t>
            </a:r>
          </a:p>
          <a:p>
            <a:pPr lvl="1"/>
            <a:r>
              <a:rPr lang="en-US" sz="2400" cap="small" dirty="0" err="1" smtClean="0"/>
              <a:t>ack</a:t>
            </a:r>
            <a:r>
              <a:rPr lang="en-US" sz="2400" dirty="0" err="1" smtClean="0"/>
              <a:t>s</a:t>
            </a:r>
            <a:r>
              <a:rPr lang="en-US" sz="2400" dirty="0" smtClean="0"/>
              <a:t> “clock” data segments</a:t>
            </a:r>
            <a:endParaRPr lang="en-US" sz="24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900886" y="3020544"/>
            <a:ext cx="4222914" cy="1444292"/>
            <a:chOff x="1046806" y="2923264"/>
            <a:chExt cx="4222914" cy="1444292"/>
          </a:xfrm>
        </p:grpSpPr>
        <p:grpSp>
          <p:nvGrpSpPr>
            <p:cNvPr id="6" name="Group 5"/>
            <p:cNvGrpSpPr/>
            <p:nvPr/>
          </p:nvGrpSpPr>
          <p:grpSpPr>
            <a:xfrm>
              <a:off x="1046806" y="3273140"/>
              <a:ext cx="4222914" cy="758761"/>
              <a:chOff x="1095057" y="2752927"/>
              <a:chExt cx="4222914" cy="758761"/>
            </a:xfrm>
          </p:grpSpPr>
          <p:sp>
            <p:nvSpPr>
              <p:cNvPr id="7" name="Line 7"/>
              <p:cNvSpPr>
                <a:spLocks noChangeShapeType="1"/>
              </p:cNvSpPr>
              <p:nvPr/>
            </p:nvSpPr>
            <p:spPr bwMode="auto">
              <a:xfrm>
                <a:off x="1916906" y="3000375"/>
                <a:ext cx="26431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" name="Line 8"/>
              <p:cNvSpPr>
                <a:spLocks noChangeShapeType="1"/>
              </p:cNvSpPr>
              <p:nvPr/>
            </p:nvSpPr>
            <p:spPr bwMode="auto">
              <a:xfrm>
                <a:off x="1828800" y="3264694"/>
                <a:ext cx="26431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triangle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pic>
            <p:nvPicPr>
              <p:cNvPr id="10" name="Picture 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95057" y="2956321"/>
                <a:ext cx="745971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10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2000" y="2956320"/>
                <a:ext cx="745971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2" name="Group 11"/>
              <p:cNvGrpSpPr/>
              <p:nvPr/>
            </p:nvGrpSpPr>
            <p:grpSpPr>
              <a:xfrm>
                <a:off x="1724566" y="2752927"/>
                <a:ext cx="2686994" cy="355564"/>
                <a:chOff x="2133141" y="2736056"/>
                <a:chExt cx="2976463" cy="440531"/>
              </a:xfrm>
            </p:grpSpPr>
            <p:sp>
              <p:nvSpPr>
                <p:cNvPr id="25" name="Rectangle 24"/>
                <p:cNvSpPr>
                  <a:spLocks noChangeArrowheads="1"/>
                </p:cNvSpPr>
                <p:nvPr/>
              </p:nvSpPr>
              <p:spPr bwMode="auto">
                <a:xfrm>
                  <a:off x="3052561" y="2736056"/>
                  <a:ext cx="264318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6" name="Rectangle 25"/>
                <p:cNvSpPr>
                  <a:spLocks noChangeArrowheads="1"/>
                </p:cNvSpPr>
                <p:nvPr/>
              </p:nvSpPr>
              <p:spPr bwMode="auto">
                <a:xfrm>
                  <a:off x="3355789" y="2736056"/>
                  <a:ext cx="253173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7" name="Rectangle 26"/>
                <p:cNvSpPr>
                  <a:spLocks noChangeArrowheads="1"/>
                </p:cNvSpPr>
                <p:nvPr/>
              </p:nvSpPr>
              <p:spPr bwMode="auto">
                <a:xfrm>
                  <a:off x="3649292" y="2736056"/>
                  <a:ext cx="264319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Rectangle 27"/>
                <p:cNvSpPr>
                  <a:spLocks noChangeArrowheads="1"/>
                </p:cNvSpPr>
                <p:nvPr/>
              </p:nvSpPr>
              <p:spPr bwMode="auto">
                <a:xfrm>
                  <a:off x="3952522" y="2736056"/>
                  <a:ext cx="264318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Rectangle 28"/>
                <p:cNvSpPr>
                  <a:spLocks noChangeArrowheads="1"/>
                </p:cNvSpPr>
                <p:nvPr/>
              </p:nvSpPr>
              <p:spPr bwMode="auto">
                <a:xfrm>
                  <a:off x="2739602" y="2736056"/>
                  <a:ext cx="275971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Rectangle 29"/>
                <p:cNvSpPr>
                  <a:spLocks noChangeArrowheads="1"/>
                </p:cNvSpPr>
                <p:nvPr/>
              </p:nvSpPr>
              <p:spPr bwMode="auto">
                <a:xfrm>
                  <a:off x="2436371" y="2736056"/>
                  <a:ext cx="264318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Rectangle 30"/>
                <p:cNvSpPr>
                  <a:spLocks noChangeArrowheads="1"/>
                </p:cNvSpPr>
                <p:nvPr/>
              </p:nvSpPr>
              <p:spPr bwMode="auto">
                <a:xfrm>
                  <a:off x="2133141" y="2736056"/>
                  <a:ext cx="264319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2" name="Rectangle 31"/>
                <p:cNvSpPr>
                  <a:spLocks noChangeArrowheads="1"/>
                </p:cNvSpPr>
                <p:nvPr/>
              </p:nvSpPr>
              <p:spPr bwMode="auto">
                <a:xfrm>
                  <a:off x="4248553" y="2736056"/>
                  <a:ext cx="253173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3" name="Rectangle 32"/>
                <p:cNvSpPr>
                  <a:spLocks noChangeArrowheads="1"/>
                </p:cNvSpPr>
                <p:nvPr/>
              </p:nvSpPr>
              <p:spPr bwMode="auto">
                <a:xfrm>
                  <a:off x="4542056" y="2736056"/>
                  <a:ext cx="264319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Rectangle 33"/>
                <p:cNvSpPr>
                  <a:spLocks noChangeArrowheads="1"/>
                </p:cNvSpPr>
                <p:nvPr/>
              </p:nvSpPr>
              <p:spPr bwMode="auto">
                <a:xfrm>
                  <a:off x="4845286" y="2736056"/>
                  <a:ext cx="264318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2026134" y="3165751"/>
                <a:ext cx="2492831" cy="345937"/>
                <a:chOff x="1714838" y="3000375"/>
                <a:chExt cx="2492831" cy="440531"/>
              </a:xfrm>
            </p:grpSpPr>
            <p:sp>
              <p:nvSpPr>
                <p:cNvPr id="15" name="Rectangle 14"/>
                <p:cNvSpPr>
                  <a:spLocks noChangeArrowheads="1"/>
                </p:cNvSpPr>
                <p:nvPr/>
              </p:nvSpPr>
              <p:spPr bwMode="auto">
                <a:xfrm>
                  <a:off x="3855244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" name="Rectangle 15"/>
                <p:cNvSpPr>
                  <a:spLocks noChangeArrowheads="1"/>
                </p:cNvSpPr>
                <p:nvPr/>
              </p:nvSpPr>
              <p:spPr bwMode="auto">
                <a:xfrm>
                  <a:off x="3590925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Rectangle 16"/>
                <p:cNvSpPr>
                  <a:spLocks noChangeArrowheads="1"/>
                </p:cNvSpPr>
                <p:nvPr/>
              </p:nvSpPr>
              <p:spPr bwMode="auto">
                <a:xfrm>
                  <a:off x="3326053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Rectangle 17"/>
                <p:cNvSpPr>
                  <a:spLocks noChangeArrowheads="1"/>
                </p:cNvSpPr>
                <p:nvPr/>
              </p:nvSpPr>
              <p:spPr bwMode="auto">
                <a:xfrm>
                  <a:off x="3042278" y="3000375"/>
                  <a:ext cx="88106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9" name="Rectangle 18"/>
                <p:cNvSpPr>
                  <a:spLocks noChangeArrowheads="1"/>
                </p:cNvSpPr>
                <p:nvPr/>
              </p:nvSpPr>
              <p:spPr bwMode="auto">
                <a:xfrm>
                  <a:off x="2758500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0" name="Rectangle 19"/>
                <p:cNvSpPr>
                  <a:spLocks noChangeArrowheads="1"/>
                </p:cNvSpPr>
                <p:nvPr/>
              </p:nvSpPr>
              <p:spPr bwMode="auto">
                <a:xfrm>
                  <a:off x="2503912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Rectangle 20"/>
                <p:cNvSpPr>
                  <a:spLocks noChangeArrowheads="1"/>
                </p:cNvSpPr>
                <p:nvPr/>
              </p:nvSpPr>
              <p:spPr bwMode="auto">
                <a:xfrm>
                  <a:off x="4119562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" name="Rectangle 21"/>
                <p:cNvSpPr>
                  <a:spLocks noChangeArrowheads="1"/>
                </p:cNvSpPr>
                <p:nvPr/>
              </p:nvSpPr>
              <p:spPr bwMode="auto">
                <a:xfrm>
                  <a:off x="2253204" y="3000375"/>
                  <a:ext cx="88106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" name="Rectangle 22"/>
                <p:cNvSpPr>
                  <a:spLocks noChangeArrowheads="1"/>
                </p:cNvSpPr>
                <p:nvPr/>
              </p:nvSpPr>
              <p:spPr bwMode="auto">
                <a:xfrm>
                  <a:off x="1969426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Rectangle 23"/>
                <p:cNvSpPr>
                  <a:spLocks noChangeArrowheads="1"/>
                </p:cNvSpPr>
                <p:nvPr/>
              </p:nvSpPr>
              <p:spPr bwMode="auto">
                <a:xfrm>
                  <a:off x="1714838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35" name="TextBox 34"/>
            <p:cNvSpPr txBox="1"/>
            <p:nvPr/>
          </p:nvSpPr>
          <p:spPr>
            <a:xfrm>
              <a:off x="1420579" y="3998224"/>
              <a:ext cx="33621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pc="130" dirty="0" err="1" smtClean="0"/>
                <a:t>Ack</a:t>
              </a:r>
              <a:r>
                <a:rPr lang="en-US" spc="130" dirty="0" smtClean="0"/>
                <a:t> 1  2  3  4  5  6  7  8  9 10</a:t>
              </a:r>
              <a:endParaRPr lang="en-US" spc="13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594578" y="2923264"/>
              <a:ext cx="33591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pc="-30" dirty="0" smtClean="0"/>
                <a:t>20 19 18 17 16 15 14 13 12 11 Data</a:t>
              </a:r>
              <a:endParaRPr lang="en-US" spc="-30" dirty="0"/>
            </a:p>
          </p:txBody>
        </p:sp>
      </p:grpSp>
    </p:spTree>
    <p:extLst>
      <p:ext uri="{BB962C8B-B14F-4D97-AF65-F5344CB8AC3E}">
        <p14:creationId xmlns:p14="http://schemas.microsoft.com/office/powerpoint/2010/main" val="691751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 of ACK Clocking</a:t>
            </a:r>
            <a:endParaRPr lang="en-US" dirty="0"/>
          </a:p>
        </p:txBody>
      </p:sp>
      <p:sp>
        <p:nvSpPr>
          <p:cNvPr id="55" name="Content Placeholder 5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Consider what happens when sender injects a burst of segments into the network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58</a:t>
            </a:fld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549871" y="2317560"/>
            <a:ext cx="8016711" cy="1479834"/>
            <a:chOff x="549871" y="2317560"/>
            <a:chExt cx="8016711" cy="1479834"/>
          </a:xfrm>
        </p:grpSpPr>
        <p:pic>
          <p:nvPicPr>
            <p:cNvPr id="12" name="Picture 1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871" y="3058204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2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0611" y="3058390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35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9829" y="2971625"/>
              <a:ext cx="928687" cy="538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36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7660" y="2971439"/>
              <a:ext cx="928687" cy="538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9" name="Straight Connector 38"/>
            <p:cNvCxnSpPr>
              <a:stCxn id="12" idx="3"/>
              <a:endCxn id="37" idx="1"/>
            </p:cNvCxnSpPr>
            <p:nvPr/>
          </p:nvCxnSpPr>
          <p:spPr>
            <a:xfrm>
              <a:off x="1295842" y="3240520"/>
              <a:ext cx="1271818" cy="0"/>
            </a:xfrm>
            <a:prstGeom prst="line">
              <a:avLst/>
            </a:prstGeom>
            <a:ln w="762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13" idx="1"/>
              <a:endCxn id="36" idx="3"/>
            </p:cNvCxnSpPr>
            <p:nvPr/>
          </p:nvCxnSpPr>
          <p:spPr>
            <a:xfrm flipH="1">
              <a:off x="6498516" y="3240706"/>
              <a:ext cx="1322095" cy="0"/>
            </a:xfrm>
            <a:prstGeom prst="line">
              <a:avLst/>
            </a:prstGeom>
            <a:ln w="762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6" idx="1"/>
              <a:endCxn id="37" idx="3"/>
            </p:cNvCxnSpPr>
            <p:nvPr/>
          </p:nvCxnSpPr>
          <p:spPr>
            <a:xfrm flipH="1" flipV="1">
              <a:off x="3496347" y="3240520"/>
              <a:ext cx="2073482" cy="1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6" name="Group 55"/>
            <p:cNvGrpSpPr/>
            <p:nvPr/>
          </p:nvGrpSpPr>
          <p:grpSpPr>
            <a:xfrm>
              <a:off x="1088928" y="2772383"/>
              <a:ext cx="1478732" cy="216450"/>
              <a:chOff x="1225120" y="2702826"/>
              <a:chExt cx="1478732" cy="355564"/>
            </a:xfrm>
          </p:grpSpPr>
          <p:sp>
            <p:nvSpPr>
              <p:cNvPr id="28" name="Rectangle 27"/>
              <p:cNvSpPr>
                <a:spLocks noChangeArrowheads="1"/>
              </p:cNvSpPr>
              <p:nvPr/>
            </p:nvSpPr>
            <p:spPr bwMode="auto">
              <a:xfrm>
                <a:off x="1225120" y="2702826"/>
                <a:ext cx="238613" cy="355564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" name="Rectangle 28"/>
              <p:cNvSpPr>
                <a:spLocks noChangeArrowheads="1"/>
              </p:cNvSpPr>
              <p:nvPr/>
            </p:nvSpPr>
            <p:spPr bwMode="auto">
              <a:xfrm>
                <a:off x="1489132" y="2702826"/>
                <a:ext cx="238612" cy="355564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" name="Rectangle 32"/>
              <p:cNvSpPr>
                <a:spLocks noChangeArrowheads="1"/>
              </p:cNvSpPr>
              <p:nvPr/>
            </p:nvSpPr>
            <p:spPr bwMode="auto">
              <a:xfrm>
                <a:off x="1756374" y="2702826"/>
                <a:ext cx="228551" cy="355564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" name="Rectangle 33"/>
              <p:cNvSpPr>
                <a:spLocks noChangeArrowheads="1"/>
              </p:cNvSpPr>
              <p:nvPr/>
            </p:nvSpPr>
            <p:spPr bwMode="auto">
              <a:xfrm>
                <a:off x="2011605" y="2702826"/>
                <a:ext cx="238613" cy="355564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" name="Rectangle 34"/>
              <p:cNvSpPr>
                <a:spLocks noChangeArrowheads="1"/>
              </p:cNvSpPr>
              <p:nvPr/>
            </p:nvSpPr>
            <p:spPr bwMode="auto">
              <a:xfrm>
                <a:off x="2275617" y="2702826"/>
                <a:ext cx="238612" cy="355564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cxnSp>
            <p:nvCxnSpPr>
              <p:cNvPr id="54" name="Straight Arrow Connector 53"/>
              <p:cNvCxnSpPr>
                <a:stCxn id="35" idx="3"/>
              </p:cNvCxnSpPr>
              <p:nvPr/>
            </p:nvCxnSpPr>
            <p:spPr>
              <a:xfrm>
                <a:off x="2514229" y="2880608"/>
                <a:ext cx="189623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7" name="Freeform 56"/>
            <p:cNvSpPr/>
            <p:nvPr/>
          </p:nvSpPr>
          <p:spPr>
            <a:xfrm>
              <a:off x="2859928" y="2519470"/>
              <a:ext cx="321013" cy="573932"/>
            </a:xfrm>
            <a:custGeom>
              <a:avLst/>
              <a:gdLst>
                <a:gd name="connsiteX0" fmla="*/ 0 w 321013"/>
                <a:gd name="connsiteY0" fmla="*/ 0 h 476656"/>
                <a:gd name="connsiteX1" fmla="*/ 0 w 321013"/>
                <a:gd name="connsiteY1" fmla="*/ 476656 h 476656"/>
                <a:gd name="connsiteX2" fmla="*/ 321013 w 321013"/>
                <a:gd name="connsiteY2" fmla="*/ 476656 h 476656"/>
                <a:gd name="connsiteX3" fmla="*/ 321013 w 321013"/>
                <a:gd name="connsiteY3" fmla="*/ 19456 h 476656"/>
                <a:gd name="connsiteX4" fmla="*/ 311285 w 321013"/>
                <a:gd name="connsiteY4" fmla="*/ 19456 h 476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1013" h="476656">
                  <a:moveTo>
                    <a:pt x="0" y="0"/>
                  </a:moveTo>
                  <a:lnTo>
                    <a:pt x="0" y="476656"/>
                  </a:lnTo>
                  <a:lnTo>
                    <a:pt x="321013" y="476656"/>
                  </a:lnTo>
                  <a:lnTo>
                    <a:pt x="321013" y="19456"/>
                  </a:lnTo>
                  <a:lnTo>
                    <a:pt x="311285" y="19456"/>
                  </a:lnTo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5873665" y="2519470"/>
              <a:ext cx="321013" cy="573932"/>
            </a:xfrm>
            <a:custGeom>
              <a:avLst/>
              <a:gdLst>
                <a:gd name="connsiteX0" fmla="*/ 0 w 321013"/>
                <a:gd name="connsiteY0" fmla="*/ 0 h 476656"/>
                <a:gd name="connsiteX1" fmla="*/ 0 w 321013"/>
                <a:gd name="connsiteY1" fmla="*/ 476656 h 476656"/>
                <a:gd name="connsiteX2" fmla="*/ 321013 w 321013"/>
                <a:gd name="connsiteY2" fmla="*/ 476656 h 476656"/>
                <a:gd name="connsiteX3" fmla="*/ 321013 w 321013"/>
                <a:gd name="connsiteY3" fmla="*/ 19456 h 476656"/>
                <a:gd name="connsiteX4" fmla="*/ 311285 w 321013"/>
                <a:gd name="connsiteY4" fmla="*/ 19456 h 476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1013" h="476656">
                  <a:moveTo>
                    <a:pt x="0" y="0"/>
                  </a:moveTo>
                  <a:lnTo>
                    <a:pt x="0" y="476656"/>
                  </a:lnTo>
                  <a:lnTo>
                    <a:pt x="321013" y="476656"/>
                  </a:lnTo>
                  <a:lnTo>
                    <a:pt x="321013" y="19456"/>
                  </a:lnTo>
                  <a:lnTo>
                    <a:pt x="311285" y="19456"/>
                  </a:lnTo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428148" y="3397284"/>
              <a:ext cx="10325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Fast link</a:t>
              </a:r>
              <a:endParaRPr lang="en-US" sz="20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695386" y="3397098"/>
              <a:ext cx="10325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Fast link</a:t>
              </a:r>
              <a:endParaRPr lang="en-US" sz="2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353493" y="3387370"/>
              <a:ext cx="24370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Slow (bottleneck) link</a:t>
              </a:r>
              <a:endParaRPr lang="en-US" sz="2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328075" y="2317560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Queue</a:t>
              </a:r>
              <a:endParaRPr lang="en-US" sz="2000" dirty="0"/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 flipH="1">
              <a:off x="6223794" y="2537071"/>
              <a:ext cx="177006" cy="147775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28456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 of ACK Clocking (2)</a:t>
            </a:r>
            <a:endParaRPr lang="en-US" dirty="0"/>
          </a:p>
        </p:txBody>
      </p:sp>
      <p:sp>
        <p:nvSpPr>
          <p:cNvPr id="55" name="Content Placeholder 5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Segments are buffered and spread out on slow link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59</a:t>
            </a:fld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549871" y="2519470"/>
            <a:ext cx="8016711" cy="1268010"/>
            <a:chOff x="549871" y="2519470"/>
            <a:chExt cx="8016711" cy="1268010"/>
          </a:xfrm>
        </p:grpSpPr>
        <p:pic>
          <p:nvPicPr>
            <p:cNvPr id="37" name="Picture 36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7660" y="2971439"/>
              <a:ext cx="928687" cy="538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7" name="Freeform 56"/>
            <p:cNvSpPr/>
            <p:nvPr/>
          </p:nvSpPr>
          <p:spPr>
            <a:xfrm>
              <a:off x="2859928" y="2519470"/>
              <a:ext cx="321013" cy="573932"/>
            </a:xfrm>
            <a:custGeom>
              <a:avLst/>
              <a:gdLst>
                <a:gd name="connsiteX0" fmla="*/ 0 w 321013"/>
                <a:gd name="connsiteY0" fmla="*/ 0 h 476656"/>
                <a:gd name="connsiteX1" fmla="*/ 0 w 321013"/>
                <a:gd name="connsiteY1" fmla="*/ 476656 h 476656"/>
                <a:gd name="connsiteX2" fmla="*/ 321013 w 321013"/>
                <a:gd name="connsiteY2" fmla="*/ 476656 h 476656"/>
                <a:gd name="connsiteX3" fmla="*/ 321013 w 321013"/>
                <a:gd name="connsiteY3" fmla="*/ 19456 h 476656"/>
                <a:gd name="connsiteX4" fmla="*/ 311285 w 321013"/>
                <a:gd name="connsiteY4" fmla="*/ 19456 h 476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1013" h="476656">
                  <a:moveTo>
                    <a:pt x="0" y="0"/>
                  </a:moveTo>
                  <a:lnTo>
                    <a:pt x="0" y="476656"/>
                  </a:lnTo>
                  <a:lnTo>
                    <a:pt x="321013" y="476656"/>
                  </a:lnTo>
                  <a:lnTo>
                    <a:pt x="321013" y="19456"/>
                  </a:lnTo>
                  <a:lnTo>
                    <a:pt x="311285" y="19456"/>
                  </a:lnTo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871" y="3058204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0611" y="3058390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3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9829" y="2971625"/>
              <a:ext cx="928687" cy="538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9" name="Straight Connector 38"/>
            <p:cNvCxnSpPr>
              <a:stCxn id="12" idx="3"/>
              <a:endCxn id="37" idx="1"/>
            </p:cNvCxnSpPr>
            <p:nvPr/>
          </p:nvCxnSpPr>
          <p:spPr>
            <a:xfrm>
              <a:off x="1295842" y="3240520"/>
              <a:ext cx="1271818" cy="0"/>
            </a:xfrm>
            <a:prstGeom prst="line">
              <a:avLst/>
            </a:prstGeom>
            <a:ln w="762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13" idx="1"/>
              <a:endCxn id="36" idx="3"/>
            </p:cNvCxnSpPr>
            <p:nvPr/>
          </p:nvCxnSpPr>
          <p:spPr>
            <a:xfrm flipH="1">
              <a:off x="6498516" y="3240706"/>
              <a:ext cx="1322095" cy="0"/>
            </a:xfrm>
            <a:prstGeom prst="line">
              <a:avLst/>
            </a:prstGeom>
            <a:ln w="762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6" idx="1"/>
              <a:endCxn id="37" idx="3"/>
            </p:cNvCxnSpPr>
            <p:nvPr/>
          </p:nvCxnSpPr>
          <p:spPr>
            <a:xfrm flipH="1" flipV="1">
              <a:off x="3496347" y="3240520"/>
              <a:ext cx="2073482" cy="1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6" name="Group 55"/>
            <p:cNvGrpSpPr/>
            <p:nvPr/>
          </p:nvGrpSpPr>
          <p:grpSpPr>
            <a:xfrm>
              <a:off x="2895649" y="2599717"/>
              <a:ext cx="2556695" cy="701322"/>
              <a:chOff x="3031841" y="2419185"/>
              <a:chExt cx="2556695" cy="1152066"/>
            </a:xfrm>
          </p:grpSpPr>
          <p:sp>
            <p:nvSpPr>
              <p:cNvPr id="28" name="Rectangle 27"/>
              <p:cNvSpPr>
                <a:spLocks noChangeArrowheads="1"/>
              </p:cNvSpPr>
              <p:nvPr/>
            </p:nvSpPr>
            <p:spPr bwMode="auto">
              <a:xfrm>
                <a:off x="3489685" y="3215687"/>
                <a:ext cx="238613" cy="355564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" name="Rectangle 28"/>
              <p:cNvSpPr>
                <a:spLocks noChangeArrowheads="1"/>
              </p:cNvSpPr>
              <p:nvPr/>
            </p:nvSpPr>
            <p:spPr bwMode="auto">
              <a:xfrm>
                <a:off x="3039161" y="2419185"/>
                <a:ext cx="221231" cy="355564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" name="Rectangle 32"/>
              <p:cNvSpPr>
                <a:spLocks noChangeArrowheads="1"/>
              </p:cNvSpPr>
              <p:nvPr/>
            </p:nvSpPr>
            <p:spPr bwMode="auto">
              <a:xfrm>
                <a:off x="3031841" y="2804092"/>
                <a:ext cx="228551" cy="355564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" name="Rectangle 33"/>
              <p:cNvSpPr>
                <a:spLocks noChangeArrowheads="1"/>
              </p:cNvSpPr>
              <p:nvPr/>
            </p:nvSpPr>
            <p:spPr bwMode="auto">
              <a:xfrm>
                <a:off x="4336699" y="3215687"/>
                <a:ext cx="238613" cy="355564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" name="Rectangle 34"/>
              <p:cNvSpPr>
                <a:spLocks noChangeArrowheads="1"/>
              </p:cNvSpPr>
              <p:nvPr/>
            </p:nvSpPr>
            <p:spPr bwMode="auto">
              <a:xfrm>
                <a:off x="5160301" y="3215687"/>
                <a:ext cx="238612" cy="355564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cxnSp>
            <p:nvCxnSpPr>
              <p:cNvPr id="54" name="Straight Arrow Connector 53"/>
              <p:cNvCxnSpPr>
                <a:stCxn id="35" idx="3"/>
              </p:cNvCxnSpPr>
              <p:nvPr/>
            </p:nvCxnSpPr>
            <p:spPr>
              <a:xfrm>
                <a:off x="5398913" y="3393469"/>
                <a:ext cx="189623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Freeform 57"/>
            <p:cNvSpPr/>
            <p:nvPr/>
          </p:nvSpPr>
          <p:spPr>
            <a:xfrm>
              <a:off x="5873665" y="2519470"/>
              <a:ext cx="321013" cy="573932"/>
            </a:xfrm>
            <a:custGeom>
              <a:avLst/>
              <a:gdLst>
                <a:gd name="connsiteX0" fmla="*/ 0 w 321013"/>
                <a:gd name="connsiteY0" fmla="*/ 0 h 476656"/>
                <a:gd name="connsiteX1" fmla="*/ 0 w 321013"/>
                <a:gd name="connsiteY1" fmla="*/ 476656 h 476656"/>
                <a:gd name="connsiteX2" fmla="*/ 321013 w 321013"/>
                <a:gd name="connsiteY2" fmla="*/ 476656 h 476656"/>
                <a:gd name="connsiteX3" fmla="*/ 321013 w 321013"/>
                <a:gd name="connsiteY3" fmla="*/ 19456 h 476656"/>
                <a:gd name="connsiteX4" fmla="*/ 311285 w 321013"/>
                <a:gd name="connsiteY4" fmla="*/ 19456 h 476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1013" h="476656">
                  <a:moveTo>
                    <a:pt x="0" y="0"/>
                  </a:moveTo>
                  <a:lnTo>
                    <a:pt x="0" y="476656"/>
                  </a:lnTo>
                  <a:lnTo>
                    <a:pt x="321013" y="476656"/>
                  </a:lnTo>
                  <a:lnTo>
                    <a:pt x="321013" y="19456"/>
                  </a:lnTo>
                  <a:lnTo>
                    <a:pt x="311285" y="19456"/>
                  </a:lnTo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415487" y="3387370"/>
              <a:ext cx="10325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Fast link</a:t>
              </a:r>
              <a:endParaRPr lang="en-US" sz="20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643299" y="3387370"/>
              <a:ext cx="10325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Fast link</a:t>
              </a:r>
              <a:endParaRPr lang="en-US" sz="2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353493" y="3387370"/>
              <a:ext cx="24370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Slow (bottleneck) link</a:t>
              </a:r>
              <a:endParaRPr lang="en-US" sz="2000" dirty="0"/>
            </a:p>
          </p:txBody>
        </p:sp>
      </p:grpSp>
      <p:sp>
        <p:nvSpPr>
          <p:cNvPr id="5" name="Right Brace 4"/>
          <p:cNvSpPr/>
          <p:nvPr/>
        </p:nvSpPr>
        <p:spPr>
          <a:xfrm rot="16200000">
            <a:off x="4257053" y="1974897"/>
            <a:ext cx="204529" cy="1670614"/>
          </a:xfrm>
          <a:prstGeom prst="rightBrace">
            <a:avLst>
              <a:gd name="adj1" fmla="val 34718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621290" y="2041536"/>
            <a:ext cx="1524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Segments </a:t>
            </a:r>
          </a:p>
          <a:p>
            <a:pPr algn="ctr"/>
            <a:r>
              <a:rPr lang="en-US" sz="2000" dirty="0" smtClean="0"/>
              <a:t>“spread out”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55833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of Congestion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Queues help by absorbing bursts when input &gt; output rate</a:t>
            </a:r>
          </a:p>
          <a:p>
            <a:r>
              <a:rPr lang="en-US" spc="-10" dirty="0" smtClean="0"/>
              <a:t>But if input &gt; output rate persistently</a:t>
            </a:r>
            <a:r>
              <a:rPr lang="en-US" dirty="0" smtClean="0"/>
              <a:t>, queue will overflow</a:t>
            </a:r>
          </a:p>
          <a:p>
            <a:pPr lvl="1"/>
            <a:r>
              <a:rPr lang="en-US" dirty="0" smtClean="0"/>
              <a:t>This is congestion</a:t>
            </a:r>
          </a:p>
          <a:p>
            <a:pPr lvl="4"/>
            <a:endParaRPr lang="en-US" sz="1200" dirty="0" smtClean="0"/>
          </a:p>
          <a:p>
            <a:r>
              <a:rPr lang="en-US" dirty="0" smtClean="0"/>
              <a:t>Congestion is a function of the traffic patterns – can occur even if every link have the same capacity</a:t>
            </a:r>
          </a:p>
        </p:txBody>
      </p:sp>
    </p:spTree>
    <p:extLst>
      <p:ext uri="{BB962C8B-B14F-4D97-AF65-F5344CB8AC3E}">
        <p14:creationId xmlns:p14="http://schemas.microsoft.com/office/powerpoint/2010/main" val="285676345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 of ACK Clocking (3)</a:t>
            </a:r>
            <a:endParaRPr lang="en-US" dirty="0"/>
          </a:p>
        </p:txBody>
      </p:sp>
      <p:sp>
        <p:nvSpPr>
          <p:cNvPr id="55" name="Content Placeholder 5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cap="small" dirty="0" err="1"/>
              <a:t>a</a:t>
            </a:r>
            <a:r>
              <a:rPr lang="en-US" sz="2800" cap="small" dirty="0" err="1" smtClean="0"/>
              <a:t>ck</a:t>
            </a:r>
            <a:r>
              <a:rPr lang="en-US" sz="2800" dirty="0" err="1" smtClean="0"/>
              <a:t>s</a:t>
            </a:r>
            <a:r>
              <a:rPr lang="en-US" sz="2800" dirty="0" smtClean="0"/>
              <a:t> maintain the spread back to the original sender</a:t>
            </a:r>
          </a:p>
          <a:p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60</a:t>
            </a:fld>
            <a:endParaRPr lang="en-US"/>
          </a:p>
        </p:txBody>
      </p:sp>
      <p:pic>
        <p:nvPicPr>
          <p:cNvPr id="37" name="Picture 3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60" y="2971439"/>
            <a:ext cx="928687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Freeform 56"/>
          <p:cNvSpPr/>
          <p:nvPr/>
        </p:nvSpPr>
        <p:spPr>
          <a:xfrm>
            <a:off x="2859928" y="2519470"/>
            <a:ext cx="321013" cy="573932"/>
          </a:xfrm>
          <a:custGeom>
            <a:avLst/>
            <a:gdLst>
              <a:gd name="connsiteX0" fmla="*/ 0 w 321013"/>
              <a:gd name="connsiteY0" fmla="*/ 0 h 476656"/>
              <a:gd name="connsiteX1" fmla="*/ 0 w 321013"/>
              <a:gd name="connsiteY1" fmla="*/ 476656 h 476656"/>
              <a:gd name="connsiteX2" fmla="*/ 321013 w 321013"/>
              <a:gd name="connsiteY2" fmla="*/ 476656 h 476656"/>
              <a:gd name="connsiteX3" fmla="*/ 321013 w 321013"/>
              <a:gd name="connsiteY3" fmla="*/ 19456 h 476656"/>
              <a:gd name="connsiteX4" fmla="*/ 311285 w 321013"/>
              <a:gd name="connsiteY4" fmla="*/ 19456 h 476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013" h="476656">
                <a:moveTo>
                  <a:pt x="0" y="0"/>
                </a:moveTo>
                <a:lnTo>
                  <a:pt x="0" y="476656"/>
                </a:lnTo>
                <a:lnTo>
                  <a:pt x="321013" y="476656"/>
                </a:lnTo>
                <a:lnTo>
                  <a:pt x="321013" y="19456"/>
                </a:lnTo>
                <a:lnTo>
                  <a:pt x="311285" y="19456"/>
                </a:lnTo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71" y="3058204"/>
            <a:ext cx="745971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611" y="3058390"/>
            <a:ext cx="745971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829" y="2971625"/>
            <a:ext cx="928687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9" name="Straight Connector 38"/>
          <p:cNvCxnSpPr>
            <a:stCxn id="12" idx="3"/>
            <a:endCxn id="37" idx="1"/>
          </p:cNvCxnSpPr>
          <p:nvPr/>
        </p:nvCxnSpPr>
        <p:spPr>
          <a:xfrm>
            <a:off x="1295842" y="3240520"/>
            <a:ext cx="1271818" cy="0"/>
          </a:xfrm>
          <a:prstGeom prst="line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6498516" y="3240706"/>
            <a:ext cx="1322095" cy="0"/>
          </a:xfrm>
          <a:prstGeom prst="line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6" idx="1"/>
            <a:endCxn id="37" idx="3"/>
          </p:cNvCxnSpPr>
          <p:nvPr/>
        </p:nvCxnSpPr>
        <p:spPr>
          <a:xfrm flipH="1" flipV="1">
            <a:off x="3496347" y="3240520"/>
            <a:ext cx="2073482" cy="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7556519" y="3075155"/>
            <a:ext cx="238613" cy="2164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6717642" y="3093382"/>
            <a:ext cx="221231" cy="2164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7990969" y="2806436"/>
            <a:ext cx="238613" cy="2164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8229582" y="2806436"/>
            <a:ext cx="238612" cy="2164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cxnSp>
        <p:nvCxnSpPr>
          <p:cNvPr id="54" name="Straight Arrow Connector 53"/>
          <p:cNvCxnSpPr>
            <a:stCxn id="35" idx="3"/>
          </p:cNvCxnSpPr>
          <p:nvPr/>
        </p:nvCxnSpPr>
        <p:spPr>
          <a:xfrm>
            <a:off x="8468194" y="2914661"/>
            <a:ext cx="189623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reeform 57"/>
          <p:cNvSpPr/>
          <p:nvPr/>
        </p:nvSpPr>
        <p:spPr>
          <a:xfrm>
            <a:off x="5873665" y="2519470"/>
            <a:ext cx="321013" cy="573932"/>
          </a:xfrm>
          <a:custGeom>
            <a:avLst/>
            <a:gdLst>
              <a:gd name="connsiteX0" fmla="*/ 0 w 321013"/>
              <a:gd name="connsiteY0" fmla="*/ 0 h 476656"/>
              <a:gd name="connsiteX1" fmla="*/ 0 w 321013"/>
              <a:gd name="connsiteY1" fmla="*/ 476656 h 476656"/>
              <a:gd name="connsiteX2" fmla="*/ 321013 w 321013"/>
              <a:gd name="connsiteY2" fmla="*/ 476656 h 476656"/>
              <a:gd name="connsiteX3" fmla="*/ 321013 w 321013"/>
              <a:gd name="connsiteY3" fmla="*/ 19456 h 476656"/>
              <a:gd name="connsiteX4" fmla="*/ 311285 w 321013"/>
              <a:gd name="connsiteY4" fmla="*/ 19456 h 476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013" h="476656">
                <a:moveTo>
                  <a:pt x="0" y="0"/>
                </a:moveTo>
                <a:lnTo>
                  <a:pt x="0" y="476656"/>
                </a:lnTo>
                <a:lnTo>
                  <a:pt x="321013" y="476656"/>
                </a:lnTo>
                <a:lnTo>
                  <a:pt x="321013" y="19456"/>
                </a:lnTo>
                <a:lnTo>
                  <a:pt x="311285" y="19456"/>
                </a:lnTo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3979603" y="3418697"/>
            <a:ext cx="1106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Slow link</a:t>
            </a:r>
            <a:endParaRPr lang="en-US" sz="2000" dirty="0"/>
          </a:p>
        </p:txBody>
      </p:sp>
      <p:sp>
        <p:nvSpPr>
          <p:cNvPr id="5" name="Right Brace 4"/>
          <p:cNvSpPr/>
          <p:nvPr/>
        </p:nvSpPr>
        <p:spPr>
          <a:xfrm rot="5400000" flipV="1">
            <a:off x="6806432" y="2915216"/>
            <a:ext cx="204529" cy="1670614"/>
          </a:xfrm>
          <a:prstGeom prst="rightBrace">
            <a:avLst>
              <a:gd name="adj1" fmla="val 34718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5707118" y="3789623"/>
            <a:ext cx="2403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Acks</a:t>
            </a:r>
            <a:r>
              <a:rPr lang="en-US" sz="2000" dirty="0" smtClean="0"/>
              <a:t> maintain spread</a:t>
            </a:r>
            <a:endParaRPr lang="en-US" sz="2000" dirty="0"/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5833158" y="3486527"/>
            <a:ext cx="189623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838214" y="3366701"/>
            <a:ext cx="88107" cy="2733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022781" y="3355477"/>
            <a:ext cx="88107" cy="2733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7704536" y="3345427"/>
            <a:ext cx="88107" cy="2733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5923863" y="2843147"/>
            <a:ext cx="228551" cy="2164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76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 of ACK Clocking (4)</a:t>
            </a:r>
            <a:endParaRPr lang="en-US" dirty="0"/>
          </a:p>
        </p:txBody>
      </p:sp>
      <p:sp>
        <p:nvSpPr>
          <p:cNvPr id="55" name="Content Placeholder 5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cap="small" dirty="0" smtClean="0"/>
              <a:t>S</a:t>
            </a:r>
            <a:r>
              <a:rPr lang="en-US" sz="2800" dirty="0" smtClean="0"/>
              <a:t>ender clocks new segments with the spread</a:t>
            </a:r>
          </a:p>
          <a:p>
            <a:pPr lvl="1"/>
            <a:r>
              <a:rPr lang="en-US" sz="2400" dirty="0" smtClean="0"/>
              <a:t>Now sending at the bottleneck link without queuing!</a:t>
            </a:r>
          </a:p>
          <a:p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61</a:t>
            </a:fld>
            <a:endParaRPr lang="en-US"/>
          </a:p>
        </p:txBody>
      </p:sp>
      <p:pic>
        <p:nvPicPr>
          <p:cNvPr id="37" name="Picture 3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60" y="2971439"/>
            <a:ext cx="928687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Freeform 56"/>
          <p:cNvSpPr/>
          <p:nvPr/>
        </p:nvSpPr>
        <p:spPr>
          <a:xfrm>
            <a:off x="2859928" y="2519470"/>
            <a:ext cx="321013" cy="573932"/>
          </a:xfrm>
          <a:custGeom>
            <a:avLst/>
            <a:gdLst>
              <a:gd name="connsiteX0" fmla="*/ 0 w 321013"/>
              <a:gd name="connsiteY0" fmla="*/ 0 h 476656"/>
              <a:gd name="connsiteX1" fmla="*/ 0 w 321013"/>
              <a:gd name="connsiteY1" fmla="*/ 476656 h 476656"/>
              <a:gd name="connsiteX2" fmla="*/ 321013 w 321013"/>
              <a:gd name="connsiteY2" fmla="*/ 476656 h 476656"/>
              <a:gd name="connsiteX3" fmla="*/ 321013 w 321013"/>
              <a:gd name="connsiteY3" fmla="*/ 19456 h 476656"/>
              <a:gd name="connsiteX4" fmla="*/ 311285 w 321013"/>
              <a:gd name="connsiteY4" fmla="*/ 19456 h 476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013" h="476656">
                <a:moveTo>
                  <a:pt x="0" y="0"/>
                </a:moveTo>
                <a:lnTo>
                  <a:pt x="0" y="476656"/>
                </a:lnTo>
                <a:lnTo>
                  <a:pt x="321013" y="476656"/>
                </a:lnTo>
                <a:lnTo>
                  <a:pt x="321013" y="19456"/>
                </a:lnTo>
                <a:lnTo>
                  <a:pt x="311285" y="19456"/>
                </a:lnTo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71" y="3058204"/>
            <a:ext cx="745971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611" y="3058390"/>
            <a:ext cx="745971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829" y="2971625"/>
            <a:ext cx="928687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9" name="Straight Connector 38"/>
          <p:cNvCxnSpPr>
            <a:stCxn id="12" idx="3"/>
            <a:endCxn id="37" idx="1"/>
          </p:cNvCxnSpPr>
          <p:nvPr/>
        </p:nvCxnSpPr>
        <p:spPr>
          <a:xfrm>
            <a:off x="1295842" y="3240520"/>
            <a:ext cx="1271818" cy="0"/>
          </a:xfrm>
          <a:prstGeom prst="line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6498516" y="3240706"/>
            <a:ext cx="1322095" cy="0"/>
          </a:xfrm>
          <a:prstGeom prst="line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6" idx="1"/>
            <a:endCxn id="37" idx="3"/>
          </p:cNvCxnSpPr>
          <p:nvPr/>
        </p:nvCxnSpPr>
        <p:spPr>
          <a:xfrm flipH="1" flipV="1">
            <a:off x="3496347" y="3240520"/>
            <a:ext cx="2073482" cy="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214456" y="2966930"/>
            <a:ext cx="238613" cy="2164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921864" y="2850373"/>
            <a:ext cx="221231" cy="2164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5873665" y="2519470"/>
            <a:ext cx="321013" cy="573932"/>
          </a:xfrm>
          <a:custGeom>
            <a:avLst/>
            <a:gdLst>
              <a:gd name="connsiteX0" fmla="*/ 0 w 321013"/>
              <a:gd name="connsiteY0" fmla="*/ 0 h 476656"/>
              <a:gd name="connsiteX1" fmla="*/ 0 w 321013"/>
              <a:gd name="connsiteY1" fmla="*/ 476656 h 476656"/>
              <a:gd name="connsiteX2" fmla="*/ 321013 w 321013"/>
              <a:gd name="connsiteY2" fmla="*/ 476656 h 476656"/>
              <a:gd name="connsiteX3" fmla="*/ 321013 w 321013"/>
              <a:gd name="connsiteY3" fmla="*/ 19456 h 476656"/>
              <a:gd name="connsiteX4" fmla="*/ 311285 w 321013"/>
              <a:gd name="connsiteY4" fmla="*/ 19456 h 476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013" h="476656">
                <a:moveTo>
                  <a:pt x="0" y="0"/>
                </a:moveTo>
                <a:lnTo>
                  <a:pt x="0" y="476656"/>
                </a:lnTo>
                <a:lnTo>
                  <a:pt x="321013" y="476656"/>
                </a:lnTo>
                <a:lnTo>
                  <a:pt x="321013" y="19456"/>
                </a:lnTo>
                <a:lnTo>
                  <a:pt x="311285" y="19456"/>
                </a:lnTo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3979603" y="3418697"/>
            <a:ext cx="1106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Slow link</a:t>
            </a:r>
            <a:endParaRPr lang="en-US" sz="2000" dirty="0"/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1056033" y="3429658"/>
            <a:ext cx="189623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061089" y="3309832"/>
            <a:ext cx="88107" cy="2733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245656" y="3298608"/>
            <a:ext cx="88107" cy="2733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967926" y="2793776"/>
            <a:ext cx="88107" cy="2733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878802" y="2793762"/>
            <a:ext cx="88107" cy="2733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776452" y="2793761"/>
            <a:ext cx="88107" cy="2733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1985835" y="2949979"/>
            <a:ext cx="238613" cy="2164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3860297" y="2949973"/>
            <a:ext cx="238612" cy="2164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cxnSp>
        <p:nvCxnSpPr>
          <p:cNvPr id="44" name="Straight Arrow Connector 43"/>
          <p:cNvCxnSpPr>
            <a:stCxn id="42" idx="3"/>
          </p:cNvCxnSpPr>
          <p:nvPr/>
        </p:nvCxnSpPr>
        <p:spPr>
          <a:xfrm>
            <a:off x="4098909" y="3058198"/>
            <a:ext cx="189623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ight Brace 44"/>
          <p:cNvSpPr/>
          <p:nvPr/>
        </p:nvSpPr>
        <p:spPr>
          <a:xfrm rot="16200000">
            <a:off x="1654913" y="2119655"/>
            <a:ext cx="204528" cy="1193841"/>
          </a:xfrm>
          <a:prstGeom prst="rightBrace">
            <a:avLst>
              <a:gd name="adj1" fmla="val 34718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794895" y="2191054"/>
            <a:ext cx="19710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Segments spread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3321524" y="2202006"/>
            <a:ext cx="26143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Queue no longer builds</a:t>
            </a:r>
            <a:endParaRPr lang="en-US" sz="2000" dirty="0"/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3217243" y="2421517"/>
            <a:ext cx="177006" cy="14777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5737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 of ACK Clocking (4)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H</a:t>
            </a:r>
            <a:r>
              <a:rPr lang="en-US" sz="2800" dirty="0" smtClean="0"/>
              <a:t>elps the network run with low   levels of loss and delay!</a:t>
            </a:r>
          </a:p>
          <a:p>
            <a:pPr lvl="4"/>
            <a:endParaRPr lang="en-US" sz="1600" dirty="0" smtClean="0"/>
          </a:p>
          <a:p>
            <a:r>
              <a:rPr lang="en-US" sz="2800" dirty="0" smtClean="0"/>
              <a:t>The network has smoothed out        the burst of data segments</a:t>
            </a:r>
          </a:p>
          <a:p>
            <a:r>
              <a:rPr lang="en-US" sz="2800" cap="small" dirty="0" err="1"/>
              <a:t>a</a:t>
            </a:r>
            <a:r>
              <a:rPr lang="en-US" sz="2800" cap="small" dirty="0" err="1" smtClean="0"/>
              <a:t>ck</a:t>
            </a:r>
            <a:r>
              <a:rPr lang="en-US" sz="2800" dirty="0" smtClean="0"/>
              <a:t> clock transfers this smooth    timing back to the sender</a:t>
            </a:r>
          </a:p>
          <a:p>
            <a:r>
              <a:rPr lang="en-US" sz="2800" dirty="0" smtClean="0"/>
              <a:t>Subsequent data segments are         not sent in bursts so do not          queue up in the network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4373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Uses ACK Clocking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TCP uses a sliding window because    of the value of </a:t>
            </a:r>
            <a:r>
              <a:rPr lang="en-US" sz="2800" cap="small" dirty="0" err="1" smtClean="0"/>
              <a:t>ack</a:t>
            </a:r>
            <a:r>
              <a:rPr lang="en-US" sz="2800" dirty="0" smtClean="0"/>
              <a:t> clocking</a:t>
            </a:r>
          </a:p>
          <a:p>
            <a:pPr lvl="5"/>
            <a:endParaRPr lang="en-US" sz="1200" dirty="0" smtClean="0"/>
          </a:p>
          <a:p>
            <a:r>
              <a:rPr lang="en-US" sz="2800" dirty="0" smtClean="0"/>
              <a:t>Sliding window controls how many segments are inside the network</a:t>
            </a:r>
          </a:p>
          <a:p>
            <a:pPr lvl="1"/>
            <a:r>
              <a:rPr lang="en-US" sz="2400" dirty="0" smtClean="0"/>
              <a:t>Called the </a:t>
            </a:r>
            <a:r>
              <a:rPr lang="en-US" sz="2400" u="sng" dirty="0" smtClean="0"/>
              <a:t>congestion window</a:t>
            </a:r>
            <a:r>
              <a:rPr lang="en-US" sz="2400" dirty="0" smtClean="0"/>
              <a:t>, or </a:t>
            </a:r>
            <a:r>
              <a:rPr lang="en-US" sz="2400" u="sng" dirty="0" err="1" smtClean="0"/>
              <a:t>cwnd</a:t>
            </a:r>
            <a:endParaRPr lang="en-US" sz="2400" u="sng" dirty="0" smtClean="0"/>
          </a:p>
          <a:p>
            <a:pPr lvl="1"/>
            <a:r>
              <a:rPr lang="en-US" sz="2400" dirty="0" smtClean="0"/>
              <a:t>Rate is roughly </a:t>
            </a:r>
            <a:r>
              <a:rPr lang="en-US" sz="2400" dirty="0" err="1" smtClean="0"/>
              <a:t>cwnd</a:t>
            </a:r>
            <a:r>
              <a:rPr lang="en-US" sz="2400" dirty="0" smtClean="0"/>
              <a:t>/RTT</a:t>
            </a:r>
          </a:p>
          <a:p>
            <a:pPr lvl="6"/>
            <a:endParaRPr lang="en-US" sz="1200" dirty="0" smtClean="0"/>
          </a:p>
          <a:p>
            <a:r>
              <a:rPr lang="en-US" sz="2800" dirty="0" smtClean="0"/>
              <a:t>TCP only sends small bursts of segments to let the network keep    the traffic smooth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1896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pc="-30" dirty="0" smtClean="0"/>
              <a:t>TCP </a:t>
            </a:r>
            <a:r>
              <a:rPr lang="en-US" spc="-30" smtClean="0"/>
              <a:t>Slow Start </a:t>
            </a:r>
            <a:r>
              <a:rPr lang="en-US" dirty="0" smtClean="0"/>
              <a:t>(§</a:t>
            </a:r>
            <a:r>
              <a:rPr lang="en-US" dirty="0" smtClean="0">
                <a:cs typeface="Arial" pitchFamily="34" charset="0"/>
              </a:rPr>
              <a:t>6.5.10)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TCP implements AIMD, part 1</a:t>
            </a:r>
          </a:p>
          <a:p>
            <a:pPr lvl="1"/>
            <a:r>
              <a:rPr lang="en-US" sz="2400" dirty="0" smtClean="0"/>
              <a:t>“Slow start” is </a:t>
            </a:r>
            <a:r>
              <a:rPr lang="en-US" sz="2400" smtClean="0"/>
              <a:t>a component of </a:t>
            </a:r>
            <a:r>
              <a:rPr lang="en-US" sz="2400" dirty="0" smtClean="0"/>
              <a:t>the AI portion of AIMD 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302571" y="2810365"/>
            <a:ext cx="3294940" cy="890428"/>
            <a:chOff x="4458005" y="2237363"/>
            <a:chExt cx="3294940" cy="890428"/>
          </a:xfrm>
        </p:grpSpPr>
        <p:cxnSp>
          <p:nvCxnSpPr>
            <p:cNvPr id="36" name="Straight Connector 35"/>
            <p:cNvCxnSpPr>
              <a:stCxn id="37" idx="3"/>
            </p:cNvCxnSpPr>
            <p:nvPr/>
          </p:nvCxnSpPr>
          <p:spPr>
            <a:xfrm>
              <a:off x="5203976" y="2755952"/>
              <a:ext cx="232890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7" name="Picture 36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8005" y="2573636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8" name="Straight Arrow Connector 37"/>
            <p:cNvCxnSpPr>
              <a:stCxn id="39" idx="3"/>
            </p:cNvCxnSpPr>
            <p:nvPr/>
          </p:nvCxnSpPr>
          <p:spPr>
            <a:xfrm>
              <a:off x="5429796" y="2449339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4872287" y="2332537"/>
              <a:ext cx="557509" cy="233604"/>
            </a:xfrm>
            <a:prstGeom prst="rect">
              <a:avLst/>
            </a:prstGeom>
            <a:solidFill>
              <a:srgbClr val="FFE1F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Arrow Connector 39"/>
            <p:cNvCxnSpPr>
              <a:stCxn id="41" idx="3"/>
            </p:cNvCxnSpPr>
            <p:nvPr/>
          </p:nvCxnSpPr>
          <p:spPr>
            <a:xfrm>
              <a:off x="5510278" y="2725027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4952769" y="2608225"/>
              <a:ext cx="557509" cy="233604"/>
            </a:xfrm>
            <a:prstGeom prst="rect">
              <a:avLst/>
            </a:prstGeom>
            <a:solidFill>
              <a:srgbClr val="FFE1F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5625000" y="3026170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5053799" y="2894187"/>
              <a:ext cx="557509" cy="233604"/>
            </a:xfrm>
            <a:prstGeom prst="rect">
              <a:avLst/>
            </a:prstGeom>
            <a:solidFill>
              <a:srgbClr val="FFE1F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6024882" y="2237363"/>
              <a:ext cx="1728063" cy="843098"/>
              <a:chOff x="6024882" y="2237363"/>
              <a:chExt cx="1728063" cy="843098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6024882" y="2237363"/>
                <a:ext cx="1728063" cy="84309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47" name="Group 46"/>
              <p:cNvGrpSpPr/>
              <p:nvPr/>
            </p:nvGrpSpPr>
            <p:grpSpPr>
              <a:xfrm>
                <a:off x="6053635" y="2256819"/>
                <a:ext cx="1679078" cy="807143"/>
                <a:chOff x="1364903" y="1585609"/>
                <a:chExt cx="1821238" cy="1216062"/>
              </a:xfrm>
            </p:grpSpPr>
            <p:pic>
              <p:nvPicPr>
                <p:cNvPr id="48" name="Picture 2" descr="http://upload.wikimedia.org/wikipedia/commons/thumb/d/d0/Exponential_function.svg/500px-Exponential_function.svg.png"/>
                <p:cNvPicPr>
                  <a:picLocks noChangeAspect="1" noChangeArrowheads="1"/>
                </p:cNvPicPr>
                <p:nvPr/>
              </p:nvPicPr>
              <p:blipFill rotWithShape="1"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31574"/>
                <a:stretch/>
              </p:blipFill>
              <p:spPr bwMode="auto">
                <a:xfrm>
                  <a:off x="1364903" y="1854120"/>
                  <a:ext cx="862959" cy="94755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cxnSp>
              <p:nvCxnSpPr>
                <p:cNvPr id="49" name="Straight Connector 48"/>
                <p:cNvCxnSpPr/>
                <p:nvPr/>
              </p:nvCxnSpPr>
              <p:spPr>
                <a:xfrm flipV="1">
                  <a:off x="1469160" y="2767922"/>
                  <a:ext cx="1716981" cy="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flipV="1">
                  <a:off x="2059036" y="1685031"/>
                  <a:ext cx="825847" cy="221932"/>
                </a:xfrm>
                <a:prstGeom prst="line">
                  <a:avLst/>
                </a:prstGeom>
                <a:ln w="12700">
                  <a:solidFill>
                    <a:schemeClr val="accent5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flipV="1">
                  <a:off x="1469160" y="1585609"/>
                  <a:ext cx="0" cy="118231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5" name="TextBox 44"/>
            <p:cNvSpPr txBox="1"/>
            <p:nvPr/>
          </p:nvSpPr>
          <p:spPr>
            <a:xfrm>
              <a:off x="6623172" y="2511747"/>
              <a:ext cx="11289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Slow-start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9493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We want TCP to follow an AIMD control law for a good allocation</a:t>
            </a:r>
          </a:p>
          <a:p>
            <a:pPr lvl="4"/>
            <a:endParaRPr lang="en-US" sz="1100" dirty="0" smtClean="0"/>
          </a:p>
          <a:p>
            <a:r>
              <a:rPr lang="en-US" sz="2800" dirty="0" smtClean="0"/>
              <a:t>Sender uses a </a:t>
            </a:r>
            <a:r>
              <a:rPr lang="en-US" sz="2800" u="sng" dirty="0" smtClean="0"/>
              <a:t>congestion window</a:t>
            </a:r>
            <a:r>
              <a:rPr lang="en-US" sz="2800" dirty="0" smtClean="0"/>
              <a:t> or </a:t>
            </a:r>
            <a:r>
              <a:rPr lang="en-US" sz="2800" u="sng" dirty="0" err="1" smtClean="0"/>
              <a:t>cwnd</a:t>
            </a:r>
            <a:r>
              <a:rPr lang="en-US" sz="2800" dirty="0" smtClean="0"/>
              <a:t> to set its rate (≈</a:t>
            </a:r>
            <a:r>
              <a:rPr lang="en-US" sz="2800" dirty="0" err="1" smtClean="0"/>
              <a:t>cwnd</a:t>
            </a:r>
            <a:r>
              <a:rPr lang="en-US" sz="2800" dirty="0" smtClean="0"/>
              <a:t>/RTT)</a:t>
            </a:r>
          </a:p>
          <a:p>
            <a:pPr lvl="4"/>
            <a:endParaRPr lang="en-US" sz="1100" dirty="0" smtClean="0"/>
          </a:p>
          <a:p>
            <a:r>
              <a:rPr lang="en-US" sz="2800" dirty="0" smtClean="0"/>
              <a:t>Sender uses packet loss as the network congestion signal</a:t>
            </a:r>
          </a:p>
          <a:p>
            <a:pPr lvl="4"/>
            <a:endParaRPr lang="en-US" sz="1100" dirty="0" smtClean="0"/>
          </a:p>
          <a:p>
            <a:r>
              <a:rPr lang="en-US" sz="2800" dirty="0" smtClean="0"/>
              <a:t>Need TCP to work across a very     large range of rates and RTTs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08536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Startup Problem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want to quickly near the right rate, </a:t>
            </a:r>
            <a:r>
              <a:rPr lang="en-US" sz="2800" dirty="0" err="1" smtClean="0"/>
              <a:t>cwnd</a:t>
            </a:r>
            <a:r>
              <a:rPr lang="en-US" baseline="-25000" dirty="0" err="1" smtClean="0"/>
              <a:t>IDEAL</a:t>
            </a:r>
            <a:r>
              <a:rPr lang="en-US" sz="2800" dirty="0" smtClean="0"/>
              <a:t>, but it varies greatly</a:t>
            </a:r>
          </a:p>
          <a:p>
            <a:pPr lvl="1"/>
            <a:r>
              <a:rPr lang="en-US" sz="2400" dirty="0" smtClean="0"/>
              <a:t>Fixed sliding window doesn’t adapt and is rough on the network (loss!) </a:t>
            </a:r>
          </a:p>
          <a:p>
            <a:pPr lvl="1"/>
            <a:r>
              <a:rPr lang="en-US" sz="2400" dirty="0" smtClean="0"/>
              <a:t>AI with small bursts adapts </a:t>
            </a:r>
            <a:r>
              <a:rPr lang="en-US" sz="2400" dirty="0" err="1" smtClean="0"/>
              <a:t>cwnd</a:t>
            </a:r>
            <a:r>
              <a:rPr lang="en-US" sz="2400" dirty="0" smtClean="0"/>
              <a:t> gently to the network, but might take a long time to become efficient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4786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Slow-Start Solution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Start by doubling </a:t>
            </a:r>
            <a:r>
              <a:rPr lang="en-US" sz="2800" dirty="0" err="1" smtClean="0"/>
              <a:t>cwnd</a:t>
            </a:r>
            <a:r>
              <a:rPr lang="en-US" sz="2800" dirty="0" smtClean="0"/>
              <a:t> every RTT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Exponential growth (1, 2, 4, 8, 16, …)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Start slow, quickly reach large values</a:t>
            </a:r>
            <a:endParaRPr lang="en-US" sz="24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1081895" y="2364271"/>
            <a:ext cx="3859760" cy="2148864"/>
            <a:chOff x="1081895" y="2364271"/>
            <a:chExt cx="3859760" cy="2148864"/>
          </a:xfrm>
        </p:grpSpPr>
        <p:pic>
          <p:nvPicPr>
            <p:cNvPr id="28" name="Picture 2" descr="http://upload.wikimedia.org/wikipedia/commons/thumb/d/d0/Exponential_function.svg/500px-Exponential_function.svg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1574"/>
            <a:stretch/>
          </p:blipFill>
          <p:spPr bwMode="auto">
            <a:xfrm>
              <a:off x="1528067" y="2429934"/>
              <a:ext cx="1925252" cy="20258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9" name="Straight Connector 28"/>
            <p:cNvCxnSpPr/>
            <p:nvPr/>
          </p:nvCxnSpPr>
          <p:spPr>
            <a:xfrm flipV="1">
              <a:off x="1746052" y="3610015"/>
              <a:ext cx="2762282" cy="779971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3078742" y="2440223"/>
              <a:ext cx="71459" cy="263053"/>
            </a:xfrm>
            <a:prstGeom prst="line">
              <a:avLst/>
            </a:prstGeom>
            <a:ln w="1905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1746052" y="2429934"/>
              <a:ext cx="164200" cy="1960052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1631936" y="4513133"/>
              <a:ext cx="3309719" cy="2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1631936" y="2364271"/>
              <a:ext cx="0" cy="214886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631936" y="2609381"/>
              <a:ext cx="330971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3869728" y="3610015"/>
              <a:ext cx="426917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AI</a:t>
              </a:r>
              <a:endParaRPr lang="en-US" sz="20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649245" y="2654247"/>
              <a:ext cx="782623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Fixed</a:t>
              </a:r>
              <a:endParaRPr lang="en-US" sz="20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083186" y="4066294"/>
              <a:ext cx="75372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Time</a:t>
              </a:r>
              <a:endParaRPr lang="en-US" sz="2000" dirty="0"/>
            </a:p>
          </p:txBody>
        </p:sp>
        <p:sp>
          <p:nvSpPr>
            <p:cNvPr id="38" name="TextBox 37"/>
            <p:cNvSpPr txBox="1"/>
            <p:nvPr/>
          </p:nvSpPr>
          <p:spPr>
            <a:xfrm rot="16200000">
              <a:off x="379991" y="3218684"/>
              <a:ext cx="1833131" cy="42932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Window (</a:t>
              </a:r>
              <a:r>
                <a:rPr lang="en-US" sz="2000" dirty="0" err="1" smtClean="0"/>
                <a:t>cwnd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305403" y="3209904"/>
              <a:ext cx="1329253" cy="400111"/>
            </a:xfrm>
            <a:prstGeom prst="rect">
              <a:avLst/>
            </a:prstGeom>
            <a:solidFill>
              <a:srgbClr val="FFEBFB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Slow-start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66736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Slow-Start Solution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Eventually packet loss will occur when the network is congested</a:t>
            </a:r>
          </a:p>
          <a:p>
            <a:pPr lvl="1"/>
            <a:r>
              <a:rPr lang="en-US" dirty="0" smtClean="0"/>
              <a:t>Loss timeout tells us </a:t>
            </a:r>
            <a:r>
              <a:rPr lang="en-US" dirty="0" err="1" smtClean="0"/>
              <a:t>cwnd</a:t>
            </a:r>
            <a:r>
              <a:rPr lang="en-US" dirty="0" smtClean="0"/>
              <a:t> is too large</a:t>
            </a:r>
          </a:p>
          <a:p>
            <a:pPr lvl="1"/>
            <a:r>
              <a:rPr lang="en-US" dirty="0" smtClean="0"/>
              <a:t>Next time, switch to AI beforehand</a:t>
            </a:r>
          </a:p>
          <a:p>
            <a:pPr lvl="1"/>
            <a:r>
              <a:rPr lang="en-US" dirty="0" smtClean="0"/>
              <a:t>Slowly adapt </a:t>
            </a:r>
            <a:r>
              <a:rPr lang="en-US" dirty="0" err="1" smtClean="0"/>
              <a:t>cwnd</a:t>
            </a:r>
            <a:r>
              <a:rPr lang="en-US" dirty="0" smtClean="0"/>
              <a:t> near right value</a:t>
            </a:r>
          </a:p>
          <a:p>
            <a:pPr lvl="4"/>
            <a:endParaRPr lang="en-US" sz="1400" dirty="0" smtClean="0"/>
          </a:p>
          <a:p>
            <a:r>
              <a:rPr lang="en-US" dirty="0" smtClean="0"/>
              <a:t>In terms of </a:t>
            </a:r>
            <a:r>
              <a:rPr lang="en-US" dirty="0" err="1" smtClean="0"/>
              <a:t>cwnd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Expect loss for </a:t>
            </a:r>
            <a:r>
              <a:rPr lang="en-US" dirty="0" err="1" smtClean="0"/>
              <a:t>cwnd</a:t>
            </a:r>
            <a:r>
              <a:rPr lang="en-US" sz="3300" baseline="-25000" dirty="0" err="1" smtClean="0"/>
              <a:t>C</a:t>
            </a:r>
            <a:r>
              <a:rPr lang="en-US" dirty="0" smtClean="0"/>
              <a:t> ≈ 2BD+queue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ssthresh</a:t>
            </a:r>
            <a:r>
              <a:rPr lang="en-US" dirty="0" smtClean="0"/>
              <a:t> = </a:t>
            </a:r>
            <a:r>
              <a:rPr lang="en-US" dirty="0" err="1" smtClean="0"/>
              <a:t>cwnd</a:t>
            </a:r>
            <a:r>
              <a:rPr lang="en-US" baseline="-25000" dirty="0" err="1"/>
              <a:t>C</a:t>
            </a:r>
            <a:r>
              <a:rPr lang="en-US" dirty="0" smtClean="0"/>
              <a:t>/2 to switch to AI</a:t>
            </a:r>
          </a:p>
        </p:txBody>
      </p:sp>
    </p:spTree>
    <p:extLst>
      <p:ext uri="{BB962C8B-B14F-4D97-AF65-F5344CB8AC3E}">
        <p14:creationId xmlns:p14="http://schemas.microsoft.com/office/powerpoint/2010/main" val="2798757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Congestion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happens to performance as we increase the load?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b="19410"/>
          <a:stretch>
            <a:fillRect/>
          </a:stretch>
        </p:blipFill>
        <p:spPr bwMode="auto">
          <a:xfrm>
            <a:off x="552044" y="1564942"/>
            <a:ext cx="8037513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089499" y="2237363"/>
            <a:ext cx="2034702" cy="1819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934512" y="1903380"/>
            <a:ext cx="1832041" cy="1819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83031" y="2178996"/>
            <a:ext cx="2059020" cy="1880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703980" y="1547619"/>
            <a:ext cx="2059020" cy="1880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5856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Slow-Start Solution 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2800" dirty="0" smtClean="0"/>
              <a:t>Combined behavior, after first time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sz="2400" dirty="0" smtClean="0"/>
              <a:t>Most time spend near right value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205084" y="1753997"/>
            <a:ext cx="5300762" cy="2856418"/>
            <a:chOff x="458012" y="1656717"/>
            <a:chExt cx="5300762" cy="2856418"/>
          </a:xfrm>
        </p:grpSpPr>
        <p:pic>
          <p:nvPicPr>
            <p:cNvPr id="7" name="Picture 2" descr="http://upload.wikimedia.org/wikipedia/commons/thumb/d/d0/Exponential_function.svg/500px-Exponential_function.svg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1574"/>
            <a:stretch/>
          </p:blipFill>
          <p:spPr bwMode="auto">
            <a:xfrm>
              <a:off x="1528067" y="2429934"/>
              <a:ext cx="1925252" cy="20258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" name="Straight Connector 7"/>
            <p:cNvCxnSpPr/>
            <p:nvPr/>
          </p:nvCxnSpPr>
          <p:spPr>
            <a:xfrm flipV="1">
              <a:off x="1746052" y="3610015"/>
              <a:ext cx="2762282" cy="779971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3078742" y="2440223"/>
              <a:ext cx="71459" cy="263053"/>
            </a:xfrm>
            <a:prstGeom prst="line">
              <a:avLst/>
            </a:prstGeom>
            <a:ln w="1905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1746052" y="2429934"/>
              <a:ext cx="164200" cy="1960052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631936" y="4513135"/>
              <a:ext cx="4126838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1631936" y="1857983"/>
              <a:ext cx="0" cy="265514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889184" y="3571103"/>
              <a:ext cx="426917" cy="4001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AI</a:t>
              </a:r>
              <a:endParaRPr lang="en-US" sz="2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49245" y="2654247"/>
              <a:ext cx="782623" cy="4001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Fixed</a:t>
              </a:r>
              <a:endParaRPr lang="en-US" sz="2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914333" y="4113025"/>
              <a:ext cx="75372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Time</a:t>
              </a:r>
              <a:endParaRPr lang="en-US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43196" y="1656717"/>
              <a:ext cx="105727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Window</a:t>
              </a:r>
              <a:endParaRPr lang="en-US" sz="20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782111" y="2364271"/>
              <a:ext cx="504684" cy="8547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1631936" y="2609381"/>
              <a:ext cx="4036122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638416" y="3218997"/>
              <a:ext cx="40296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2905776" y="2439026"/>
              <a:ext cx="2762282" cy="779971"/>
            </a:xfrm>
            <a:prstGeom prst="line">
              <a:avLst/>
            </a:prstGeom>
            <a:ln w="1905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631935" y="2067891"/>
              <a:ext cx="403612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573403" y="3030900"/>
              <a:ext cx="105522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err="1" smtClean="0"/>
                <a:t>ssthresh</a:t>
              </a:r>
              <a:endParaRPr lang="en-US" sz="2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73656" y="1892953"/>
              <a:ext cx="854722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err="1" smtClean="0"/>
                <a:t>cwnd</a:t>
              </a:r>
              <a:r>
                <a:rPr lang="en-US" sz="2400" baseline="-25000" dirty="0" err="1" smtClean="0"/>
                <a:t>C</a:t>
              </a:r>
              <a:endParaRPr lang="en-US" sz="2400" baseline="-250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58012" y="2411039"/>
              <a:ext cx="122764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err="1" smtClean="0"/>
                <a:t>cwnd</a:t>
              </a:r>
              <a:r>
                <a:rPr lang="en-US" sz="2400" baseline="-25000" dirty="0" err="1" smtClean="0"/>
                <a:t>IDEAL</a:t>
              </a:r>
              <a:endParaRPr lang="en-US" sz="2400" baseline="-25000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869728" y="2703276"/>
              <a:ext cx="638606" cy="3073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908640" y="2703999"/>
              <a:ext cx="892873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2000" dirty="0" smtClean="0"/>
                <a:t>AI phase</a:t>
              </a:r>
              <a:endParaRPr lang="en-US" sz="2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37307" y="3404250"/>
              <a:ext cx="1329253" cy="400111"/>
            </a:xfrm>
            <a:prstGeom prst="rect">
              <a:avLst/>
            </a:prstGeom>
            <a:solidFill>
              <a:srgbClr val="FFEBFB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Slow-start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62181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Slow-Start (Doubling) Timeline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71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t="4128" b="4128"/>
          <a:stretch>
            <a:fillRect/>
          </a:stretch>
        </p:blipFill>
        <p:spPr bwMode="auto">
          <a:xfrm>
            <a:off x="961619" y="1209149"/>
            <a:ext cx="7181850" cy="3450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47474" y="2723991"/>
            <a:ext cx="186771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Increment </a:t>
            </a:r>
            <a:r>
              <a:rPr lang="en-US" sz="2000" dirty="0" err="1" smtClean="0"/>
              <a:t>cwnd</a:t>
            </a:r>
            <a:r>
              <a:rPr lang="en-US" sz="2000" dirty="0" smtClean="0"/>
              <a:t> by 1 packet for each ACK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84023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Additive Increase Timeline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72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150" b="2756"/>
          <a:stretch>
            <a:fillRect/>
          </a:stretch>
        </p:blipFill>
        <p:spPr bwMode="auto">
          <a:xfrm>
            <a:off x="1611106" y="1028294"/>
            <a:ext cx="6227763" cy="362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47472" y="2723991"/>
            <a:ext cx="2344365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Increment </a:t>
            </a:r>
            <a:r>
              <a:rPr lang="en-US" sz="2000" dirty="0" err="1" smtClean="0"/>
              <a:t>cwnd</a:t>
            </a:r>
            <a:r>
              <a:rPr lang="en-US" sz="2000" dirty="0" smtClean="0"/>
              <a:t> by 1 packet every </a:t>
            </a:r>
            <a:r>
              <a:rPr lang="en-US" sz="2000" dirty="0" err="1" smtClean="0"/>
              <a:t>cwnd</a:t>
            </a:r>
            <a:r>
              <a:rPr lang="en-US" sz="2000" dirty="0" smtClean="0"/>
              <a:t> ACKs (or 1 RTT)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76301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Tahoe (Implementation)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Initial slow-start (doubling) phase</a:t>
            </a:r>
          </a:p>
          <a:p>
            <a:pPr lvl="1"/>
            <a:r>
              <a:rPr lang="en-US" dirty="0" smtClean="0"/>
              <a:t>Start with </a:t>
            </a:r>
            <a:r>
              <a:rPr lang="en-US" dirty="0" err="1" smtClean="0"/>
              <a:t>cwnd</a:t>
            </a:r>
            <a:r>
              <a:rPr lang="en-US" dirty="0" smtClean="0"/>
              <a:t> = 1 (or small value)</a:t>
            </a:r>
          </a:p>
          <a:p>
            <a:pPr lvl="1"/>
            <a:r>
              <a:rPr lang="en-US" dirty="0" err="1" smtClean="0"/>
              <a:t>cwnd</a:t>
            </a:r>
            <a:r>
              <a:rPr lang="en-US" dirty="0" smtClean="0"/>
              <a:t> += 1 packet per </a:t>
            </a:r>
            <a:r>
              <a:rPr lang="en-US" cap="small" dirty="0" err="1" smtClean="0"/>
              <a:t>ack</a:t>
            </a:r>
            <a:endParaRPr lang="en-US" cap="small" dirty="0" smtClean="0"/>
          </a:p>
          <a:p>
            <a:pPr lvl="4"/>
            <a:endParaRPr lang="en-US" sz="1800" dirty="0" smtClean="0"/>
          </a:p>
          <a:p>
            <a:r>
              <a:rPr lang="en-US" dirty="0" smtClean="0"/>
              <a:t>Later Additive Increase phase</a:t>
            </a:r>
          </a:p>
          <a:p>
            <a:pPr lvl="1"/>
            <a:r>
              <a:rPr lang="en-US" dirty="0" err="1"/>
              <a:t>cwnd</a:t>
            </a:r>
            <a:r>
              <a:rPr lang="en-US" dirty="0"/>
              <a:t> += </a:t>
            </a:r>
            <a:r>
              <a:rPr lang="en-US" dirty="0" smtClean="0"/>
              <a:t>1/</a:t>
            </a:r>
            <a:r>
              <a:rPr lang="en-US" dirty="0" err="1" smtClean="0"/>
              <a:t>cwnd</a:t>
            </a:r>
            <a:r>
              <a:rPr lang="en-US" dirty="0" smtClean="0"/>
              <a:t> packets </a:t>
            </a:r>
            <a:r>
              <a:rPr lang="en-US" dirty="0"/>
              <a:t>per </a:t>
            </a:r>
            <a:r>
              <a:rPr lang="en-US" cap="small" dirty="0" err="1"/>
              <a:t>ack</a:t>
            </a:r>
            <a:endParaRPr lang="en-US" cap="small" dirty="0"/>
          </a:p>
          <a:p>
            <a:pPr lvl="1"/>
            <a:r>
              <a:rPr lang="en-US" dirty="0" smtClean="0"/>
              <a:t>Roughly adds 1 packet per RTT</a:t>
            </a:r>
          </a:p>
          <a:p>
            <a:pPr lvl="4"/>
            <a:endParaRPr lang="en-US" sz="1800" dirty="0"/>
          </a:p>
          <a:p>
            <a:r>
              <a:rPr lang="en-US" dirty="0" smtClean="0"/>
              <a:t>Switching threshold (initially infinity)</a:t>
            </a:r>
          </a:p>
          <a:p>
            <a:pPr lvl="1"/>
            <a:r>
              <a:rPr lang="en-US" dirty="0" smtClean="0"/>
              <a:t>Switch to AI when </a:t>
            </a:r>
            <a:r>
              <a:rPr lang="en-US" dirty="0" err="1" smtClean="0"/>
              <a:t>cwnd</a:t>
            </a:r>
            <a:r>
              <a:rPr lang="en-US" dirty="0" smtClean="0"/>
              <a:t> &gt; </a:t>
            </a:r>
            <a:r>
              <a:rPr lang="en-US" dirty="0" err="1" smtClean="0"/>
              <a:t>ssthresh</a:t>
            </a:r>
            <a:endParaRPr lang="en-US" dirty="0" smtClean="0"/>
          </a:p>
          <a:p>
            <a:pPr lvl="1"/>
            <a:r>
              <a:rPr lang="en-US" dirty="0" smtClean="0"/>
              <a:t>Set </a:t>
            </a:r>
            <a:r>
              <a:rPr lang="en-US" dirty="0" err="1" smtClean="0"/>
              <a:t>ssthresh</a:t>
            </a:r>
            <a:r>
              <a:rPr lang="en-US" dirty="0" smtClean="0"/>
              <a:t> = </a:t>
            </a:r>
            <a:r>
              <a:rPr lang="en-US" dirty="0" err="1" smtClean="0"/>
              <a:t>cwnd</a:t>
            </a:r>
            <a:r>
              <a:rPr lang="en-US" dirty="0" smtClean="0"/>
              <a:t>/2 after loss</a:t>
            </a:r>
          </a:p>
          <a:p>
            <a:pPr lvl="1"/>
            <a:r>
              <a:rPr lang="en-US" dirty="0" smtClean="0"/>
              <a:t>Begin with slow-start after timeout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742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74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Timeout Misfortunes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Why do a slow-start after timeout?</a:t>
            </a:r>
          </a:p>
          <a:p>
            <a:pPr lvl="1"/>
            <a:r>
              <a:rPr lang="en-US" dirty="0" smtClean="0"/>
              <a:t>Instead of MD </a:t>
            </a:r>
            <a:r>
              <a:rPr lang="en-US" dirty="0" err="1" smtClean="0"/>
              <a:t>cwnd</a:t>
            </a:r>
            <a:r>
              <a:rPr lang="en-US" dirty="0" smtClean="0"/>
              <a:t> (for AIMD)</a:t>
            </a:r>
          </a:p>
          <a:p>
            <a:pPr lvl="3"/>
            <a:endParaRPr lang="en-US" sz="1300" dirty="0" smtClean="0"/>
          </a:p>
          <a:p>
            <a:r>
              <a:rPr lang="en-US" dirty="0"/>
              <a:t>T</a:t>
            </a:r>
            <a:r>
              <a:rPr lang="en-US" dirty="0" smtClean="0"/>
              <a:t>imeouts are sufficiently long that the </a:t>
            </a:r>
            <a:r>
              <a:rPr lang="en-US" cap="small" dirty="0" err="1" smtClean="0"/>
              <a:t>ack</a:t>
            </a:r>
            <a:r>
              <a:rPr lang="en-US" dirty="0" smtClean="0"/>
              <a:t> clock will have run down</a:t>
            </a:r>
          </a:p>
          <a:p>
            <a:pPr lvl="1"/>
            <a:r>
              <a:rPr lang="en-US" dirty="0" smtClean="0"/>
              <a:t>Slow-start ramps up the </a:t>
            </a:r>
            <a:r>
              <a:rPr lang="en-US" cap="small" dirty="0" err="1" smtClean="0"/>
              <a:t>ack</a:t>
            </a:r>
            <a:r>
              <a:rPr lang="en-US" dirty="0" smtClean="0"/>
              <a:t> clock</a:t>
            </a:r>
          </a:p>
          <a:p>
            <a:pPr lvl="4"/>
            <a:endParaRPr lang="en-US" sz="1200" dirty="0" smtClean="0"/>
          </a:p>
          <a:p>
            <a:r>
              <a:rPr lang="en-US" dirty="0" smtClean="0"/>
              <a:t>We need to detect loss before a timeout to get to full AIMD</a:t>
            </a:r>
          </a:p>
          <a:p>
            <a:pPr lvl="1"/>
            <a:r>
              <a:rPr lang="en-US" dirty="0" smtClean="0"/>
              <a:t>Done in TCP Reno</a:t>
            </a:r>
          </a:p>
        </p:txBody>
      </p:sp>
    </p:spTree>
    <p:extLst>
      <p:ext uri="{BB962C8B-B14F-4D97-AF65-F5344CB8AC3E}">
        <p14:creationId xmlns:p14="http://schemas.microsoft.com/office/powerpoint/2010/main" val="1782027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pc="-30" dirty="0" smtClean="0"/>
              <a:t>TCP Fast Retransmit / Fast Recovery </a:t>
            </a:r>
            <a:r>
              <a:rPr lang="en-US" dirty="0" smtClean="0"/>
              <a:t>(§</a:t>
            </a:r>
            <a:r>
              <a:rPr lang="en-US" dirty="0" smtClean="0">
                <a:cs typeface="Arial" pitchFamily="34" charset="0"/>
              </a:rPr>
              <a:t>6.5.10)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76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TCP implements AIMD, part 2</a:t>
            </a:r>
          </a:p>
          <a:p>
            <a:pPr lvl="1"/>
            <a:r>
              <a:rPr lang="en-US" sz="2400" dirty="0" smtClean="0"/>
              <a:t>“Fast retransmit” and “fast recovery”           are the MD portion of AIMD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1255600" y="2872069"/>
            <a:ext cx="3725535" cy="843098"/>
            <a:chOff x="1002284" y="3324865"/>
            <a:chExt cx="3725535" cy="843098"/>
          </a:xfrm>
        </p:grpSpPr>
        <p:cxnSp>
          <p:nvCxnSpPr>
            <p:cNvPr id="54" name="Straight Connector 53"/>
            <p:cNvCxnSpPr>
              <a:stCxn id="56" idx="3"/>
            </p:cNvCxnSpPr>
            <p:nvPr/>
          </p:nvCxnSpPr>
          <p:spPr>
            <a:xfrm>
              <a:off x="1748255" y="3777339"/>
              <a:ext cx="282374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6" name="Picture 55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2284" y="3595023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7" name="Straight Arrow Connector 56"/>
            <p:cNvCxnSpPr>
              <a:stCxn id="58" idx="3"/>
            </p:cNvCxnSpPr>
            <p:nvPr/>
          </p:nvCxnSpPr>
          <p:spPr>
            <a:xfrm>
              <a:off x="1974075" y="3470726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1416566" y="3353924"/>
              <a:ext cx="557509" cy="233604"/>
            </a:xfrm>
            <a:prstGeom prst="rect">
              <a:avLst/>
            </a:prstGeom>
            <a:solidFill>
              <a:srgbClr val="FFE1F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60" idx="3"/>
            </p:cNvCxnSpPr>
            <p:nvPr/>
          </p:nvCxnSpPr>
          <p:spPr>
            <a:xfrm>
              <a:off x="2054557" y="3746414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1497048" y="3629612"/>
              <a:ext cx="557509" cy="233604"/>
            </a:xfrm>
            <a:prstGeom prst="rect">
              <a:avLst/>
            </a:prstGeom>
            <a:solidFill>
              <a:srgbClr val="FFE1F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>
              <a:off x="2169279" y="4047557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ectangle 61"/>
            <p:cNvSpPr/>
            <p:nvPr/>
          </p:nvSpPr>
          <p:spPr>
            <a:xfrm>
              <a:off x="1598078" y="3915574"/>
              <a:ext cx="557509" cy="233604"/>
            </a:xfrm>
            <a:prstGeom prst="rect">
              <a:avLst/>
            </a:prstGeom>
            <a:solidFill>
              <a:srgbClr val="FFE1F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2575605" y="3324865"/>
              <a:ext cx="2152214" cy="843098"/>
              <a:chOff x="3803515" y="1566153"/>
              <a:chExt cx="2383905" cy="933856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3803515" y="1566153"/>
                <a:ext cx="2383905" cy="9338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65" name="Group 64"/>
              <p:cNvGrpSpPr/>
              <p:nvPr/>
            </p:nvGrpSpPr>
            <p:grpSpPr>
              <a:xfrm>
                <a:off x="3894228" y="1653086"/>
                <a:ext cx="2274091" cy="763237"/>
                <a:chOff x="4270443" y="2286000"/>
                <a:chExt cx="4124527" cy="1384286"/>
              </a:xfrm>
            </p:grpSpPr>
            <p:grpSp>
              <p:nvGrpSpPr>
                <p:cNvPr id="96" name="Group 95"/>
                <p:cNvGrpSpPr/>
                <p:nvPr/>
              </p:nvGrpSpPr>
              <p:grpSpPr>
                <a:xfrm>
                  <a:off x="4484452" y="2287859"/>
                  <a:ext cx="3390088" cy="844701"/>
                  <a:chOff x="1828800" y="1656134"/>
                  <a:chExt cx="7305472" cy="1820288"/>
                </a:xfrm>
              </p:grpSpPr>
              <p:grpSp>
                <p:nvGrpSpPr>
                  <p:cNvPr id="99" name="Group 98"/>
                  <p:cNvGrpSpPr/>
                  <p:nvPr/>
                </p:nvGrpSpPr>
                <p:grpSpPr>
                  <a:xfrm>
                    <a:off x="1828800" y="1659782"/>
                    <a:ext cx="3644629" cy="1816640"/>
                    <a:chOff x="1828800" y="1659782"/>
                    <a:chExt cx="3644629" cy="1816640"/>
                  </a:xfrm>
                </p:grpSpPr>
                <p:cxnSp>
                  <p:nvCxnSpPr>
                    <p:cNvPr id="105" name="Straight Arrow Connector 104"/>
                    <p:cNvCxnSpPr/>
                    <p:nvPr/>
                  </p:nvCxnSpPr>
                  <p:spPr>
                    <a:xfrm flipV="1">
                      <a:off x="1828800" y="1663430"/>
                      <a:ext cx="1789889" cy="1809344"/>
                    </a:xfrm>
                    <a:prstGeom prst="straightConnector1">
                      <a:avLst/>
                    </a:prstGeom>
                    <a:ln w="19050">
                      <a:solidFill>
                        <a:schemeClr val="accent5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6" name="Straight Arrow Connector 105"/>
                    <p:cNvCxnSpPr/>
                    <p:nvPr/>
                  </p:nvCxnSpPr>
                  <p:spPr>
                    <a:xfrm flipV="1">
                      <a:off x="3677055" y="1667078"/>
                      <a:ext cx="1789889" cy="1809344"/>
                    </a:xfrm>
                    <a:prstGeom prst="straightConnector1">
                      <a:avLst/>
                    </a:prstGeom>
                    <a:ln w="19050">
                      <a:solidFill>
                        <a:schemeClr val="accent5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" name="Straight Arrow Connector 106"/>
                    <p:cNvCxnSpPr/>
                    <p:nvPr/>
                  </p:nvCxnSpPr>
                  <p:spPr>
                    <a:xfrm>
                      <a:off x="3657599" y="1663430"/>
                      <a:ext cx="0" cy="1812992"/>
                    </a:xfrm>
                    <a:prstGeom prst="straightConnector1">
                      <a:avLst/>
                    </a:prstGeom>
                    <a:ln w="19050">
                      <a:solidFill>
                        <a:schemeClr val="accent5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" name="Straight Arrow Connector 107"/>
                    <p:cNvCxnSpPr/>
                    <p:nvPr/>
                  </p:nvCxnSpPr>
                  <p:spPr>
                    <a:xfrm>
                      <a:off x="5473429" y="1659782"/>
                      <a:ext cx="0" cy="1812992"/>
                    </a:xfrm>
                    <a:prstGeom prst="straightConnector1">
                      <a:avLst/>
                    </a:prstGeom>
                    <a:ln w="19050">
                      <a:solidFill>
                        <a:schemeClr val="accent5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0" name="Group 99"/>
                  <p:cNvGrpSpPr/>
                  <p:nvPr/>
                </p:nvGrpSpPr>
                <p:grpSpPr>
                  <a:xfrm>
                    <a:off x="5489643" y="1656134"/>
                    <a:ext cx="3644629" cy="1816640"/>
                    <a:chOff x="1828800" y="1659782"/>
                    <a:chExt cx="3644629" cy="1816640"/>
                  </a:xfrm>
                </p:grpSpPr>
                <p:cxnSp>
                  <p:nvCxnSpPr>
                    <p:cNvPr id="101" name="Straight Arrow Connector 100"/>
                    <p:cNvCxnSpPr/>
                    <p:nvPr/>
                  </p:nvCxnSpPr>
                  <p:spPr>
                    <a:xfrm flipV="1">
                      <a:off x="1828800" y="1663430"/>
                      <a:ext cx="1789889" cy="1809344"/>
                    </a:xfrm>
                    <a:prstGeom prst="straightConnector1">
                      <a:avLst/>
                    </a:prstGeom>
                    <a:ln w="19050">
                      <a:solidFill>
                        <a:schemeClr val="accent5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" name="Straight Arrow Connector 101"/>
                    <p:cNvCxnSpPr/>
                    <p:nvPr/>
                  </p:nvCxnSpPr>
                  <p:spPr>
                    <a:xfrm flipV="1">
                      <a:off x="3677055" y="1667078"/>
                      <a:ext cx="1789889" cy="1809344"/>
                    </a:xfrm>
                    <a:prstGeom prst="straightConnector1">
                      <a:avLst/>
                    </a:prstGeom>
                    <a:ln w="19050">
                      <a:solidFill>
                        <a:schemeClr val="accent5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" name="Straight Arrow Connector 102"/>
                    <p:cNvCxnSpPr/>
                    <p:nvPr/>
                  </p:nvCxnSpPr>
                  <p:spPr>
                    <a:xfrm>
                      <a:off x="3657599" y="1663430"/>
                      <a:ext cx="0" cy="1812992"/>
                    </a:xfrm>
                    <a:prstGeom prst="straightConnector1">
                      <a:avLst/>
                    </a:prstGeom>
                    <a:ln w="19050">
                      <a:solidFill>
                        <a:schemeClr val="accent5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" name="Straight Arrow Connector 103"/>
                    <p:cNvCxnSpPr/>
                    <p:nvPr/>
                  </p:nvCxnSpPr>
                  <p:spPr>
                    <a:xfrm>
                      <a:off x="5473429" y="1659782"/>
                      <a:ext cx="0" cy="1812992"/>
                    </a:xfrm>
                    <a:prstGeom prst="straightConnector1">
                      <a:avLst/>
                    </a:prstGeom>
                    <a:ln w="19050">
                      <a:solidFill>
                        <a:schemeClr val="accent5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97" name="Straight Arrow Connector 96"/>
                <p:cNvCxnSpPr/>
                <p:nvPr/>
              </p:nvCxnSpPr>
              <p:spPr>
                <a:xfrm flipV="1">
                  <a:off x="4270443" y="2286000"/>
                  <a:ext cx="0" cy="1384286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Arrow Connector 97"/>
                <p:cNvCxnSpPr/>
                <p:nvPr/>
              </p:nvCxnSpPr>
              <p:spPr>
                <a:xfrm>
                  <a:off x="4270443" y="3670286"/>
                  <a:ext cx="4124527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5" name="TextBox 94"/>
              <p:cNvSpPr txBox="1"/>
              <p:nvPr/>
            </p:nvSpPr>
            <p:spPr>
              <a:xfrm>
                <a:off x="4028850" y="2033582"/>
                <a:ext cx="2007947" cy="4431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AIMD </a:t>
                </a:r>
                <a:r>
                  <a:rPr lang="en-US" sz="2000" dirty="0" err="1" smtClean="0"/>
                  <a:t>sawtooth</a:t>
                </a:r>
                <a:endParaRPr lang="en-US" sz="2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9493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We want TCP to follow an AIMD control law for a good allocation</a:t>
            </a:r>
          </a:p>
          <a:p>
            <a:pPr lvl="4"/>
            <a:endParaRPr lang="en-US" sz="1100" dirty="0" smtClean="0"/>
          </a:p>
          <a:p>
            <a:r>
              <a:rPr lang="en-US" sz="2800" dirty="0" smtClean="0"/>
              <a:t>Sender uses a </a:t>
            </a:r>
            <a:r>
              <a:rPr lang="en-US" sz="2800" u="sng" dirty="0" smtClean="0"/>
              <a:t>congestion window</a:t>
            </a:r>
            <a:r>
              <a:rPr lang="en-US" sz="2800" dirty="0" smtClean="0"/>
              <a:t> or </a:t>
            </a:r>
            <a:r>
              <a:rPr lang="en-US" sz="2800" u="sng" dirty="0" err="1" smtClean="0"/>
              <a:t>cwnd</a:t>
            </a:r>
            <a:r>
              <a:rPr lang="en-US" sz="2800" dirty="0" smtClean="0"/>
              <a:t> to set its rate (≈</a:t>
            </a:r>
            <a:r>
              <a:rPr lang="en-US" sz="2800" dirty="0" err="1" smtClean="0"/>
              <a:t>cwnd</a:t>
            </a:r>
            <a:r>
              <a:rPr lang="en-US" sz="2800" dirty="0" smtClean="0"/>
              <a:t>/RTT)</a:t>
            </a:r>
          </a:p>
          <a:p>
            <a:pPr lvl="4"/>
            <a:endParaRPr lang="en-US" sz="1100" dirty="0" smtClean="0"/>
          </a:p>
          <a:p>
            <a:r>
              <a:rPr lang="en-US" sz="2800" dirty="0" smtClean="0"/>
              <a:t>Sender uses slow-start to ramp up the  </a:t>
            </a:r>
            <a:r>
              <a:rPr lang="en-US" sz="2800" cap="small" dirty="0" err="1" smtClean="0"/>
              <a:t>ack</a:t>
            </a:r>
            <a:r>
              <a:rPr lang="en-US" sz="2800" dirty="0" smtClean="0"/>
              <a:t> clock, followed by Additive Increase</a:t>
            </a:r>
          </a:p>
          <a:p>
            <a:pPr lvl="4"/>
            <a:endParaRPr lang="en-US" sz="1100" dirty="0" smtClean="0"/>
          </a:p>
          <a:p>
            <a:r>
              <a:rPr lang="en-US" sz="2800" dirty="0" smtClean="0"/>
              <a:t>But after a timeout, sender slow-starts again with </a:t>
            </a:r>
            <a:r>
              <a:rPr lang="en-US" sz="2800" dirty="0" err="1" smtClean="0"/>
              <a:t>cwnd</a:t>
            </a:r>
            <a:r>
              <a:rPr lang="en-US" sz="2800" dirty="0" smtClean="0"/>
              <a:t>=1 (as it no </a:t>
            </a:r>
            <a:r>
              <a:rPr lang="en-US" sz="2800" cap="small" dirty="0" err="1"/>
              <a:t>ack</a:t>
            </a:r>
            <a:r>
              <a:rPr lang="en-US" sz="2800" dirty="0"/>
              <a:t> </a:t>
            </a:r>
            <a:r>
              <a:rPr lang="en-US" sz="2800" dirty="0" smtClean="0"/>
              <a:t>clock)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08536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78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Inferring Loss from ACKs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TCP uses a cumulative ACK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Carries highest in-order seq. number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Normally a steady advance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Duplicate ACKs give us hints about what data hasn’t arrived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Tell us some new data did arrive,     but it was not next segment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Thus the next segment may be lost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707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79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Retransmit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Treat three duplicate ACKs as a loss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Retransmit next expected segment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Some repetition allows for reordering, but still detects loss quickly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99090" y="2879836"/>
            <a:ext cx="4222914" cy="965322"/>
            <a:chOff x="1046806" y="3273140"/>
            <a:chExt cx="4222914" cy="1094416"/>
          </a:xfrm>
        </p:grpSpPr>
        <p:grpSp>
          <p:nvGrpSpPr>
            <p:cNvPr id="7" name="Group 6"/>
            <p:cNvGrpSpPr/>
            <p:nvPr/>
          </p:nvGrpSpPr>
          <p:grpSpPr>
            <a:xfrm>
              <a:off x="1046806" y="3273140"/>
              <a:ext cx="4222914" cy="758761"/>
              <a:chOff x="1095057" y="2752927"/>
              <a:chExt cx="4222914" cy="758761"/>
            </a:xfrm>
          </p:grpSpPr>
          <p:sp>
            <p:nvSpPr>
              <p:cNvPr id="10" name="Line 7"/>
              <p:cNvSpPr>
                <a:spLocks noChangeShapeType="1"/>
              </p:cNvSpPr>
              <p:nvPr/>
            </p:nvSpPr>
            <p:spPr bwMode="auto">
              <a:xfrm>
                <a:off x="1916906" y="3000375"/>
                <a:ext cx="26431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" name="Line 8"/>
              <p:cNvSpPr>
                <a:spLocks noChangeShapeType="1"/>
              </p:cNvSpPr>
              <p:nvPr/>
            </p:nvSpPr>
            <p:spPr bwMode="auto">
              <a:xfrm>
                <a:off x="1828800" y="3264694"/>
                <a:ext cx="26431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triangle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pic>
            <p:nvPicPr>
              <p:cNvPr id="12" name="Picture 11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95057" y="2956321"/>
                <a:ext cx="745971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12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2000" y="2956320"/>
                <a:ext cx="745971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4" name="Group 13"/>
              <p:cNvGrpSpPr/>
              <p:nvPr/>
            </p:nvGrpSpPr>
            <p:grpSpPr>
              <a:xfrm>
                <a:off x="1724566" y="2752927"/>
                <a:ext cx="2686994" cy="355564"/>
                <a:chOff x="2133141" y="2736056"/>
                <a:chExt cx="2976463" cy="440531"/>
              </a:xfrm>
            </p:grpSpPr>
            <p:sp>
              <p:nvSpPr>
                <p:cNvPr id="26" name="Rectangle 25"/>
                <p:cNvSpPr>
                  <a:spLocks noChangeArrowheads="1"/>
                </p:cNvSpPr>
                <p:nvPr/>
              </p:nvSpPr>
              <p:spPr bwMode="auto">
                <a:xfrm>
                  <a:off x="3052561" y="2736056"/>
                  <a:ext cx="264318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7" name="Rectangle 26"/>
                <p:cNvSpPr>
                  <a:spLocks noChangeArrowheads="1"/>
                </p:cNvSpPr>
                <p:nvPr/>
              </p:nvSpPr>
              <p:spPr bwMode="auto">
                <a:xfrm>
                  <a:off x="3355789" y="2736056"/>
                  <a:ext cx="253173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Rectangle 27"/>
                <p:cNvSpPr>
                  <a:spLocks noChangeArrowheads="1"/>
                </p:cNvSpPr>
                <p:nvPr/>
              </p:nvSpPr>
              <p:spPr bwMode="auto">
                <a:xfrm>
                  <a:off x="3649292" y="2736056"/>
                  <a:ext cx="264319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Rectangle 28"/>
                <p:cNvSpPr>
                  <a:spLocks noChangeArrowheads="1"/>
                </p:cNvSpPr>
                <p:nvPr/>
              </p:nvSpPr>
              <p:spPr bwMode="auto">
                <a:xfrm>
                  <a:off x="3952522" y="2736056"/>
                  <a:ext cx="264318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9602" y="2736056"/>
                  <a:ext cx="275971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Rectangle 30"/>
                <p:cNvSpPr>
                  <a:spLocks noChangeArrowheads="1"/>
                </p:cNvSpPr>
                <p:nvPr/>
              </p:nvSpPr>
              <p:spPr bwMode="auto">
                <a:xfrm>
                  <a:off x="2436371" y="2736056"/>
                  <a:ext cx="264318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2" name="Rectangle 31"/>
                <p:cNvSpPr>
                  <a:spLocks noChangeArrowheads="1"/>
                </p:cNvSpPr>
                <p:nvPr/>
              </p:nvSpPr>
              <p:spPr bwMode="auto">
                <a:xfrm>
                  <a:off x="2133141" y="2736056"/>
                  <a:ext cx="264319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3" name="Rectangle 32"/>
                <p:cNvSpPr>
                  <a:spLocks noChangeArrowheads="1"/>
                </p:cNvSpPr>
                <p:nvPr/>
              </p:nvSpPr>
              <p:spPr bwMode="auto">
                <a:xfrm>
                  <a:off x="4248553" y="2736056"/>
                  <a:ext cx="253173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Rectangle 33"/>
                <p:cNvSpPr>
                  <a:spLocks noChangeArrowheads="1"/>
                </p:cNvSpPr>
                <p:nvPr/>
              </p:nvSpPr>
              <p:spPr bwMode="auto">
                <a:xfrm>
                  <a:off x="4542056" y="2736056"/>
                  <a:ext cx="264319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Rectangle 34"/>
                <p:cNvSpPr>
                  <a:spLocks noChangeArrowheads="1"/>
                </p:cNvSpPr>
                <p:nvPr/>
              </p:nvSpPr>
              <p:spPr bwMode="auto">
                <a:xfrm>
                  <a:off x="4845286" y="2736056"/>
                  <a:ext cx="264318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2026134" y="3165751"/>
                <a:ext cx="2492831" cy="345937"/>
                <a:chOff x="1714838" y="3000375"/>
                <a:chExt cx="2492831" cy="440531"/>
              </a:xfrm>
            </p:grpSpPr>
            <p:sp>
              <p:nvSpPr>
                <p:cNvPr id="16" name="Rectangle 15"/>
                <p:cNvSpPr>
                  <a:spLocks noChangeArrowheads="1"/>
                </p:cNvSpPr>
                <p:nvPr/>
              </p:nvSpPr>
              <p:spPr bwMode="auto">
                <a:xfrm>
                  <a:off x="3855244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Rectangle 16"/>
                <p:cNvSpPr>
                  <a:spLocks noChangeArrowheads="1"/>
                </p:cNvSpPr>
                <p:nvPr/>
              </p:nvSpPr>
              <p:spPr bwMode="auto">
                <a:xfrm>
                  <a:off x="3590925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Rectangle 17"/>
                <p:cNvSpPr>
                  <a:spLocks noChangeArrowheads="1"/>
                </p:cNvSpPr>
                <p:nvPr/>
              </p:nvSpPr>
              <p:spPr bwMode="auto">
                <a:xfrm>
                  <a:off x="3326053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9" name="Rectangle 18"/>
                <p:cNvSpPr>
                  <a:spLocks noChangeArrowheads="1"/>
                </p:cNvSpPr>
                <p:nvPr/>
              </p:nvSpPr>
              <p:spPr bwMode="auto">
                <a:xfrm>
                  <a:off x="3042278" y="3000375"/>
                  <a:ext cx="88106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0" name="Rectangle 19"/>
                <p:cNvSpPr>
                  <a:spLocks noChangeArrowheads="1"/>
                </p:cNvSpPr>
                <p:nvPr/>
              </p:nvSpPr>
              <p:spPr bwMode="auto">
                <a:xfrm>
                  <a:off x="2758500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Rectangle 20"/>
                <p:cNvSpPr>
                  <a:spLocks noChangeArrowheads="1"/>
                </p:cNvSpPr>
                <p:nvPr/>
              </p:nvSpPr>
              <p:spPr bwMode="auto">
                <a:xfrm>
                  <a:off x="2503912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" name="Rectangle 21"/>
                <p:cNvSpPr>
                  <a:spLocks noChangeArrowheads="1"/>
                </p:cNvSpPr>
                <p:nvPr/>
              </p:nvSpPr>
              <p:spPr bwMode="auto">
                <a:xfrm>
                  <a:off x="4119562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" name="Rectangle 22"/>
                <p:cNvSpPr>
                  <a:spLocks noChangeArrowheads="1"/>
                </p:cNvSpPr>
                <p:nvPr/>
              </p:nvSpPr>
              <p:spPr bwMode="auto">
                <a:xfrm>
                  <a:off x="2253204" y="3000375"/>
                  <a:ext cx="88106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Rectangle 23"/>
                <p:cNvSpPr>
                  <a:spLocks noChangeArrowheads="1"/>
                </p:cNvSpPr>
                <p:nvPr/>
              </p:nvSpPr>
              <p:spPr bwMode="auto">
                <a:xfrm>
                  <a:off x="1969426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5" name="Rectangle 24"/>
                <p:cNvSpPr>
                  <a:spLocks noChangeArrowheads="1"/>
                </p:cNvSpPr>
                <p:nvPr/>
              </p:nvSpPr>
              <p:spPr bwMode="auto">
                <a:xfrm>
                  <a:off x="1714838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8" name="TextBox 7"/>
            <p:cNvSpPr txBox="1"/>
            <p:nvPr/>
          </p:nvSpPr>
          <p:spPr>
            <a:xfrm>
              <a:off x="1420579" y="3998224"/>
              <a:ext cx="32284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pc="130" dirty="0" err="1" smtClean="0"/>
                <a:t>Ack</a:t>
              </a:r>
              <a:r>
                <a:rPr lang="en-US" spc="130" dirty="0" smtClean="0"/>
                <a:t> 1  2  3  4  5  5  5  5  5  5</a:t>
              </a:r>
              <a:endParaRPr lang="en-US" spc="130" dirty="0"/>
            </a:p>
          </p:txBody>
        </p:sp>
      </p:grpSp>
    </p:spTree>
    <p:extLst>
      <p:ext uri="{BB962C8B-B14F-4D97-AF65-F5344CB8AC3E}">
        <p14:creationId xmlns:p14="http://schemas.microsoft.com/office/powerpoint/2010/main" val="760937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Congestion (2)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happens to performance as we increase the load?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b="19410"/>
          <a:stretch>
            <a:fillRect/>
          </a:stretch>
        </p:blipFill>
        <p:spPr bwMode="auto">
          <a:xfrm>
            <a:off x="552044" y="1564942"/>
            <a:ext cx="8037513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traffic sign, road sign, shield, traffic, roa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026" y="2861458"/>
            <a:ext cx="696093" cy="621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traffic sign, road sign, shield, traffic, roa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941" y="2386933"/>
            <a:ext cx="696093" cy="621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74761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2618592" y="3079453"/>
            <a:ext cx="690082" cy="2123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Retransmit (2)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80</a:t>
            </a:fld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2569946" y="1287909"/>
            <a:ext cx="3974181" cy="3100995"/>
            <a:chOff x="2952721" y="1136659"/>
            <a:chExt cx="3974181" cy="3159443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3803515" y="1136659"/>
              <a:ext cx="0" cy="305189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969541" y="1136659"/>
              <a:ext cx="0" cy="305189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3803515" y="1506539"/>
              <a:ext cx="2166026" cy="3210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3803515" y="1279157"/>
              <a:ext cx="1083016" cy="1605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3809995" y="1765947"/>
              <a:ext cx="2166026" cy="3210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3809995" y="1378059"/>
              <a:ext cx="2166026" cy="3210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3809995" y="2028603"/>
              <a:ext cx="2166026" cy="3210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3809995" y="1640715"/>
              <a:ext cx="2166026" cy="3210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3809995" y="2300987"/>
              <a:ext cx="2166026" cy="3210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3809995" y="1913099"/>
              <a:ext cx="2166026" cy="3210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3809995" y="3098770"/>
              <a:ext cx="2166026" cy="3210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>
              <a:off x="3797019" y="2201691"/>
              <a:ext cx="2166026" cy="3210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>
              <a:off x="3803515" y="2466783"/>
              <a:ext cx="2166026" cy="3210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3803515" y="2739167"/>
              <a:ext cx="2166026" cy="3210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>
              <a:off x="3790539" y="3027759"/>
              <a:ext cx="2166026" cy="3210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952727" y="1271383"/>
              <a:ext cx="806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Ack</a:t>
              </a:r>
              <a:r>
                <a:rPr lang="en-US" dirty="0" smtClean="0"/>
                <a:t> 10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952726" y="1538565"/>
              <a:ext cx="806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Ack</a:t>
              </a:r>
              <a:r>
                <a:rPr lang="en-US" dirty="0" smtClean="0"/>
                <a:t> 11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952725" y="1803175"/>
              <a:ext cx="806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Ack</a:t>
              </a:r>
              <a:r>
                <a:rPr lang="en-US" dirty="0" smtClean="0"/>
                <a:t> 12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952724" y="2076409"/>
              <a:ext cx="806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Ack</a:t>
              </a:r>
              <a:r>
                <a:rPr lang="en-US" dirty="0" smtClean="0"/>
                <a:t> 13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610719" y="3295273"/>
              <a:ext cx="5645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. . . </a:t>
              </a:r>
              <a:endParaRPr lang="en-US" sz="2000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52723" y="2335040"/>
              <a:ext cx="806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Ack</a:t>
              </a:r>
              <a:r>
                <a:rPr lang="en-US" dirty="0" smtClean="0"/>
                <a:t> 13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52727" y="2870672"/>
              <a:ext cx="806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Ack</a:t>
              </a:r>
              <a:r>
                <a:rPr lang="en-US" dirty="0" smtClean="0"/>
                <a:t> 13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52722" y="2602544"/>
              <a:ext cx="806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Ack</a:t>
              </a:r>
              <a:r>
                <a:rPr lang="en-US" dirty="0" smtClean="0"/>
                <a:t> 13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19409" y="3230092"/>
              <a:ext cx="9074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Data 14</a:t>
              </a:r>
              <a:endParaRPr lang="en-US" dirty="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H="1">
              <a:off x="3785294" y="3524629"/>
              <a:ext cx="2166026" cy="3210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3073748" y="3321711"/>
              <a:ext cx="5645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. . . </a:t>
              </a:r>
              <a:endParaRPr lang="en-US" sz="2000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952727" y="3138047"/>
              <a:ext cx="806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Ack</a:t>
              </a:r>
              <a:r>
                <a:rPr lang="en-US" dirty="0" smtClean="0"/>
                <a:t> 13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952721" y="3659779"/>
              <a:ext cx="806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Ack</a:t>
              </a:r>
              <a:r>
                <a:rPr lang="en-US" dirty="0" smtClean="0"/>
                <a:t> 20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615202" y="3869557"/>
              <a:ext cx="5645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. . . </a:t>
              </a:r>
              <a:endParaRPr lang="en-US" sz="2000" b="1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078231" y="3895992"/>
              <a:ext cx="5645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. . . </a:t>
              </a:r>
              <a:endParaRPr lang="en-US" sz="2000" b="1" dirty="0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5636634" y="2576121"/>
            <a:ext cx="907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20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25819" y="2821974"/>
            <a:ext cx="1833872" cy="707886"/>
          </a:xfrm>
          <a:prstGeom prst="rect">
            <a:avLst/>
          </a:prstGeom>
          <a:solidFill>
            <a:srgbClr val="FFE1F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Third duplicate ACK, so send 14</a:t>
            </a:r>
            <a:endParaRPr lang="en-US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6599707" y="3192736"/>
            <a:ext cx="219413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Retransmission fills in the hole at 14</a:t>
            </a:r>
            <a:endParaRPr lang="en-US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573932" y="3675418"/>
            <a:ext cx="1937647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ACK jumps after loss is repaired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4241071" y="974383"/>
            <a:ext cx="564578" cy="3927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. . . </a:t>
            </a:r>
            <a:endParaRPr lang="en-US" sz="20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2704100" y="1000329"/>
            <a:ext cx="564578" cy="3927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. . . </a:t>
            </a:r>
            <a:endParaRPr lang="en-US" sz="20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6780730" y="1524843"/>
            <a:ext cx="183208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 smtClean="0"/>
              <a:t>Data 14 was lost earlier, but </a:t>
            </a:r>
            <a:r>
              <a:rPr lang="en-US" sz="2000" dirty="0"/>
              <a:t>g</a:t>
            </a:r>
            <a:r>
              <a:rPr lang="en-US" sz="2000" dirty="0" smtClean="0"/>
              <a:t>ot 15 to 20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9837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81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Retransmit 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It can repair single segment loss quickly, typically before a timeout</a:t>
            </a:r>
          </a:p>
          <a:p>
            <a:pPr lvl="3"/>
            <a:endParaRPr lang="en-US" sz="1000" dirty="0" smtClean="0"/>
          </a:p>
          <a:p>
            <a:r>
              <a:rPr lang="en-US" sz="2800" dirty="0" smtClean="0"/>
              <a:t>However, we have quiet time at the sender/receiver while waiting for the ACK to jump</a:t>
            </a:r>
          </a:p>
          <a:p>
            <a:pPr lvl="3"/>
            <a:endParaRPr lang="en-US" sz="1000" dirty="0" smtClean="0"/>
          </a:p>
          <a:p>
            <a:r>
              <a:rPr lang="en-US" sz="2800" dirty="0" smtClean="0"/>
              <a:t>And we still need to MD </a:t>
            </a:r>
            <a:r>
              <a:rPr lang="en-US" sz="2800" dirty="0" err="1" smtClean="0"/>
              <a:t>cwnd</a:t>
            </a:r>
            <a:r>
              <a:rPr lang="en-US" sz="2800" dirty="0" smtClean="0"/>
              <a:t> …</a:t>
            </a:r>
          </a:p>
          <a:p>
            <a:pPr marL="0" indent="0">
              <a:buNone/>
            </a:pP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9648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82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Inferring Non-Loss from ACKs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Duplicate ACKs also give us hints about what data has arrived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Each new duplicate ACK means that some new segment has arrived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It will be the segments after the loss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Thus advancing the sliding window will not increase the number of segments stored in the network</a:t>
            </a:r>
          </a:p>
        </p:txBody>
      </p:sp>
    </p:spTree>
    <p:extLst>
      <p:ext uri="{BB962C8B-B14F-4D97-AF65-F5344CB8AC3E}">
        <p14:creationId xmlns:p14="http://schemas.microsoft.com/office/powerpoint/2010/main" val="2465147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83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Recovery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First fast retransmit, and MD </a:t>
            </a:r>
            <a:r>
              <a:rPr lang="en-US" sz="2800" dirty="0" err="1" smtClean="0"/>
              <a:t>cwnd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Then pretend further duplicate ACKs are the expected ACKs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Lets new segments be sent for ACKs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Reconcile views when the ACK jumps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99090" y="3317596"/>
            <a:ext cx="4222914" cy="965322"/>
            <a:chOff x="1046806" y="3273140"/>
            <a:chExt cx="4222914" cy="1094416"/>
          </a:xfrm>
        </p:grpSpPr>
        <p:grpSp>
          <p:nvGrpSpPr>
            <p:cNvPr id="7" name="Group 6"/>
            <p:cNvGrpSpPr/>
            <p:nvPr/>
          </p:nvGrpSpPr>
          <p:grpSpPr>
            <a:xfrm>
              <a:off x="1046806" y="3273140"/>
              <a:ext cx="4222914" cy="758761"/>
              <a:chOff x="1095057" y="2752927"/>
              <a:chExt cx="4222914" cy="758761"/>
            </a:xfrm>
          </p:grpSpPr>
          <p:sp>
            <p:nvSpPr>
              <p:cNvPr id="10" name="Line 7"/>
              <p:cNvSpPr>
                <a:spLocks noChangeShapeType="1"/>
              </p:cNvSpPr>
              <p:nvPr/>
            </p:nvSpPr>
            <p:spPr bwMode="auto">
              <a:xfrm>
                <a:off x="1916906" y="3000375"/>
                <a:ext cx="26431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" name="Line 8"/>
              <p:cNvSpPr>
                <a:spLocks noChangeShapeType="1"/>
              </p:cNvSpPr>
              <p:nvPr/>
            </p:nvSpPr>
            <p:spPr bwMode="auto">
              <a:xfrm>
                <a:off x="1828800" y="3264694"/>
                <a:ext cx="26431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triangle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pic>
            <p:nvPicPr>
              <p:cNvPr id="12" name="Picture 11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95057" y="2956321"/>
                <a:ext cx="745971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12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2000" y="2956320"/>
                <a:ext cx="745971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4" name="Group 13"/>
              <p:cNvGrpSpPr/>
              <p:nvPr/>
            </p:nvGrpSpPr>
            <p:grpSpPr>
              <a:xfrm>
                <a:off x="1724566" y="2752927"/>
                <a:ext cx="2686994" cy="355564"/>
                <a:chOff x="2133141" y="2736056"/>
                <a:chExt cx="2976463" cy="440531"/>
              </a:xfrm>
            </p:grpSpPr>
            <p:sp>
              <p:nvSpPr>
                <p:cNvPr id="26" name="Rectangle 25"/>
                <p:cNvSpPr>
                  <a:spLocks noChangeArrowheads="1"/>
                </p:cNvSpPr>
                <p:nvPr/>
              </p:nvSpPr>
              <p:spPr bwMode="auto">
                <a:xfrm>
                  <a:off x="3052561" y="2736056"/>
                  <a:ext cx="264318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7" name="Rectangle 26"/>
                <p:cNvSpPr>
                  <a:spLocks noChangeArrowheads="1"/>
                </p:cNvSpPr>
                <p:nvPr/>
              </p:nvSpPr>
              <p:spPr bwMode="auto">
                <a:xfrm>
                  <a:off x="3355789" y="2736056"/>
                  <a:ext cx="253173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Rectangle 27"/>
                <p:cNvSpPr>
                  <a:spLocks noChangeArrowheads="1"/>
                </p:cNvSpPr>
                <p:nvPr/>
              </p:nvSpPr>
              <p:spPr bwMode="auto">
                <a:xfrm>
                  <a:off x="3649292" y="2736056"/>
                  <a:ext cx="264319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Rectangle 28"/>
                <p:cNvSpPr>
                  <a:spLocks noChangeArrowheads="1"/>
                </p:cNvSpPr>
                <p:nvPr/>
              </p:nvSpPr>
              <p:spPr bwMode="auto">
                <a:xfrm>
                  <a:off x="3952522" y="2736056"/>
                  <a:ext cx="264318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9602" y="2736056"/>
                  <a:ext cx="275971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Rectangle 30"/>
                <p:cNvSpPr>
                  <a:spLocks noChangeArrowheads="1"/>
                </p:cNvSpPr>
                <p:nvPr/>
              </p:nvSpPr>
              <p:spPr bwMode="auto">
                <a:xfrm>
                  <a:off x="2436371" y="2736056"/>
                  <a:ext cx="264318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2" name="Rectangle 31"/>
                <p:cNvSpPr>
                  <a:spLocks noChangeArrowheads="1"/>
                </p:cNvSpPr>
                <p:nvPr/>
              </p:nvSpPr>
              <p:spPr bwMode="auto">
                <a:xfrm>
                  <a:off x="2133141" y="2736056"/>
                  <a:ext cx="264319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3" name="Rectangle 32"/>
                <p:cNvSpPr>
                  <a:spLocks noChangeArrowheads="1"/>
                </p:cNvSpPr>
                <p:nvPr/>
              </p:nvSpPr>
              <p:spPr bwMode="auto">
                <a:xfrm>
                  <a:off x="4248553" y="2736056"/>
                  <a:ext cx="253173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Rectangle 33"/>
                <p:cNvSpPr>
                  <a:spLocks noChangeArrowheads="1"/>
                </p:cNvSpPr>
                <p:nvPr/>
              </p:nvSpPr>
              <p:spPr bwMode="auto">
                <a:xfrm>
                  <a:off x="4542056" y="2736056"/>
                  <a:ext cx="264319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Rectangle 34"/>
                <p:cNvSpPr>
                  <a:spLocks noChangeArrowheads="1"/>
                </p:cNvSpPr>
                <p:nvPr/>
              </p:nvSpPr>
              <p:spPr bwMode="auto">
                <a:xfrm>
                  <a:off x="4845286" y="2736056"/>
                  <a:ext cx="264318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2026134" y="3165751"/>
                <a:ext cx="2492831" cy="345937"/>
                <a:chOff x="1714838" y="3000375"/>
                <a:chExt cx="2492831" cy="440531"/>
              </a:xfrm>
            </p:grpSpPr>
            <p:sp>
              <p:nvSpPr>
                <p:cNvPr id="16" name="Rectangle 15"/>
                <p:cNvSpPr>
                  <a:spLocks noChangeArrowheads="1"/>
                </p:cNvSpPr>
                <p:nvPr/>
              </p:nvSpPr>
              <p:spPr bwMode="auto">
                <a:xfrm>
                  <a:off x="3855244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Rectangle 16"/>
                <p:cNvSpPr>
                  <a:spLocks noChangeArrowheads="1"/>
                </p:cNvSpPr>
                <p:nvPr/>
              </p:nvSpPr>
              <p:spPr bwMode="auto">
                <a:xfrm>
                  <a:off x="3590925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Rectangle 17"/>
                <p:cNvSpPr>
                  <a:spLocks noChangeArrowheads="1"/>
                </p:cNvSpPr>
                <p:nvPr/>
              </p:nvSpPr>
              <p:spPr bwMode="auto">
                <a:xfrm>
                  <a:off x="3326053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9" name="Rectangle 18"/>
                <p:cNvSpPr>
                  <a:spLocks noChangeArrowheads="1"/>
                </p:cNvSpPr>
                <p:nvPr/>
              </p:nvSpPr>
              <p:spPr bwMode="auto">
                <a:xfrm>
                  <a:off x="3042278" y="3000375"/>
                  <a:ext cx="88106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0" name="Rectangle 19"/>
                <p:cNvSpPr>
                  <a:spLocks noChangeArrowheads="1"/>
                </p:cNvSpPr>
                <p:nvPr/>
              </p:nvSpPr>
              <p:spPr bwMode="auto">
                <a:xfrm>
                  <a:off x="2758500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Rectangle 20"/>
                <p:cNvSpPr>
                  <a:spLocks noChangeArrowheads="1"/>
                </p:cNvSpPr>
                <p:nvPr/>
              </p:nvSpPr>
              <p:spPr bwMode="auto">
                <a:xfrm>
                  <a:off x="2503912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" name="Rectangle 21"/>
                <p:cNvSpPr>
                  <a:spLocks noChangeArrowheads="1"/>
                </p:cNvSpPr>
                <p:nvPr/>
              </p:nvSpPr>
              <p:spPr bwMode="auto">
                <a:xfrm>
                  <a:off x="4119562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" name="Rectangle 22"/>
                <p:cNvSpPr>
                  <a:spLocks noChangeArrowheads="1"/>
                </p:cNvSpPr>
                <p:nvPr/>
              </p:nvSpPr>
              <p:spPr bwMode="auto">
                <a:xfrm>
                  <a:off x="2253204" y="3000375"/>
                  <a:ext cx="88106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Rectangle 23"/>
                <p:cNvSpPr>
                  <a:spLocks noChangeArrowheads="1"/>
                </p:cNvSpPr>
                <p:nvPr/>
              </p:nvSpPr>
              <p:spPr bwMode="auto">
                <a:xfrm>
                  <a:off x="1969426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5" name="Rectangle 24"/>
                <p:cNvSpPr>
                  <a:spLocks noChangeArrowheads="1"/>
                </p:cNvSpPr>
                <p:nvPr/>
              </p:nvSpPr>
              <p:spPr bwMode="auto">
                <a:xfrm>
                  <a:off x="1714838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8" name="TextBox 7"/>
            <p:cNvSpPr txBox="1"/>
            <p:nvPr/>
          </p:nvSpPr>
          <p:spPr>
            <a:xfrm>
              <a:off x="1420579" y="3998224"/>
              <a:ext cx="32284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pc="130" dirty="0" err="1" smtClean="0"/>
                <a:t>Ack</a:t>
              </a:r>
              <a:r>
                <a:rPr lang="en-US" spc="130" dirty="0" smtClean="0"/>
                <a:t> 1  2  3  4  5  5  5  5  5  5</a:t>
              </a:r>
              <a:endParaRPr lang="en-US" spc="130" dirty="0"/>
            </a:p>
          </p:txBody>
        </p:sp>
      </p:grpSp>
    </p:spTree>
    <p:extLst>
      <p:ext uri="{BB962C8B-B14F-4D97-AF65-F5344CB8AC3E}">
        <p14:creationId xmlns:p14="http://schemas.microsoft.com/office/powerpoint/2010/main" val="1937598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Oval 65"/>
          <p:cNvSpPr/>
          <p:nvPr/>
        </p:nvSpPr>
        <p:spPr>
          <a:xfrm>
            <a:off x="2735328" y="3048066"/>
            <a:ext cx="1137202" cy="3532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764512" y="2631965"/>
            <a:ext cx="690082" cy="2123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Recovery (2)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84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566660" y="1381313"/>
            <a:ext cx="0" cy="2865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732686" y="1381313"/>
            <a:ext cx="0" cy="2865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566660" y="1495867"/>
            <a:ext cx="1083016" cy="1575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573140" y="1715865"/>
            <a:ext cx="2166026" cy="3150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573140" y="1983211"/>
            <a:ext cx="2166026" cy="3150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3573140" y="1602498"/>
            <a:ext cx="2166026" cy="3150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573140" y="2766236"/>
            <a:ext cx="2166026" cy="3150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560164" y="1885751"/>
            <a:ext cx="2166026" cy="3150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3566660" y="2145940"/>
            <a:ext cx="2166026" cy="3150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3566660" y="2413285"/>
            <a:ext cx="2166026" cy="3150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3553684" y="2696538"/>
            <a:ext cx="2166026" cy="3150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715870" y="1494607"/>
            <a:ext cx="806631" cy="3625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</a:t>
            </a:r>
            <a:r>
              <a:rPr lang="en-US" dirty="0" smtClean="0"/>
              <a:t> 12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715869" y="1762787"/>
            <a:ext cx="806631" cy="3625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</a:t>
            </a:r>
            <a:r>
              <a:rPr lang="en-US" dirty="0" smtClean="0"/>
              <a:t> 13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715868" y="2016634"/>
            <a:ext cx="806631" cy="3625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</a:t>
            </a:r>
            <a:r>
              <a:rPr lang="en-US" dirty="0" smtClean="0"/>
              <a:t> 13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715872" y="2542357"/>
            <a:ext cx="806631" cy="3625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</a:t>
            </a:r>
            <a:r>
              <a:rPr lang="en-US" dirty="0" smtClean="0"/>
              <a:t> 13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715867" y="2279189"/>
            <a:ext cx="806631" cy="3625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</a:t>
            </a:r>
            <a:r>
              <a:rPr lang="en-US" dirty="0" smtClean="0"/>
              <a:t> 13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782554" y="2895128"/>
            <a:ext cx="907493" cy="3625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14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3548439" y="3184217"/>
            <a:ext cx="2166026" cy="3150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715872" y="2804786"/>
            <a:ext cx="806631" cy="3625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</a:t>
            </a:r>
            <a:r>
              <a:rPr lang="en-US" dirty="0" smtClean="0"/>
              <a:t> 13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715866" y="3316867"/>
            <a:ext cx="806631" cy="3625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</a:t>
            </a:r>
            <a:r>
              <a:rPr lang="en-US" dirty="0" smtClean="0"/>
              <a:t> 20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378347" y="3600586"/>
            <a:ext cx="564578" cy="3927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. . . </a:t>
            </a:r>
            <a:endParaRPr lang="en-US" sz="2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2841376" y="3626532"/>
            <a:ext cx="564578" cy="3927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. . . </a:t>
            </a:r>
            <a:endParaRPr lang="en-US" sz="20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5782554" y="2128633"/>
            <a:ext cx="907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20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06363" y="1858902"/>
            <a:ext cx="183387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 smtClean="0"/>
              <a:t>Third duplicate ACK, so send 14</a:t>
            </a:r>
            <a:endParaRPr lang="en-US" sz="2000" dirty="0"/>
          </a:p>
        </p:txBody>
      </p:sp>
      <p:sp>
        <p:nvSpPr>
          <p:cNvPr id="54" name="TextBox 53"/>
          <p:cNvSpPr txBox="1"/>
          <p:nvPr/>
        </p:nvSpPr>
        <p:spPr>
          <a:xfrm>
            <a:off x="6839099" y="1217761"/>
            <a:ext cx="183208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 smtClean="0"/>
              <a:t>Data 14 was lost earlier, but </a:t>
            </a:r>
            <a:r>
              <a:rPr lang="en-US" sz="2000" dirty="0"/>
              <a:t>g</a:t>
            </a:r>
            <a:r>
              <a:rPr lang="en-US" sz="2000" dirty="0" smtClean="0"/>
              <a:t>ot 15 to 20</a:t>
            </a:r>
            <a:endParaRPr lang="en-US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6658075" y="2686880"/>
            <a:ext cx="219413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 smtClean="0"/>
              <a:t>Retransmission fills in the hole at 14</a:t>
            </a:r>
            <a:endParaRPr lang="en-US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606365" y="2615066"/>
            <a:ext cx="1833870" cy="646331"/>
          </a:xfrm>
          <a:prstGeom prst="rect">
            <a:avLst/>
          </a:prstGeom>
          <a:solidFill>
            <a:srgbClr val="FFEBFB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/>
              <a:t>S</a:t>
            </a:r>
            <a:r>
              <a:rPr lang="en-US" sz="2000" dirty="0" smtClean="0"/>
              <a:t>et </a:t>
            </a:r>
            <a:r>
              <a:rPr lang="en-US" sz="2000" dirty="0" err="1" smtClean="0"/>
              <a:t>ssthresh</a:t>
            </a:r>
            <a:r>
              <a:rPr lang="en-US" sz="2000" dirty="0" smtClean="0"/>
              <a:t>, </a:t>
            </a:r>
            <a:r>
              <a:rPr lang="en-US" sz="2000" dirty="0" err="1" smtClean="0"/>
              <a:t>cwnd</a:t>
            </a:r>
            <a:r>
              <a:rPr lang="en-US" sz="2000" dirty="0" smtClean="0"/>
              <a:t> =  </a:t>
            </a:r>
            <a:r>
              <a:rPr lang="en-US" sz="2000" dirty="0" err="1" smtClean="0"/>
              <a:t>cwnd</a:t>
            </a:r>
            <a:r>
              <a:rPr lang="en-US" sz="2000" dirty="0" smtClean="0"/>
              <a:t>/2 </a:t>
            </a:r>
            <a:endParaRPr lang="en-US" sz="2000" dirty="0"/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3548439" y="2942553"/>
            <a:ext cx="2166026" cy="3150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577623" y="3311457"/>
            <a:ext cx="2166026" cy="3150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787037" y="3440349"/>
            <a:ext cx="907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21</a:t>
            </a:r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3587345" y="3558754"/>
            <a:ext cx="2166026" cy="3150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783425" y="3738669"/>
            <a:ext cx="907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22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94555" y="3323483"/>
            <a:ext cx="2443474" cy="923330"/>
          </a:xfrm>
          <a:prstGeom prst="rect">
            <a:avLst/>
          </a:prstGeom>
          <a:solidFill>
            <a:srgbClr val="FFEBFB"/>
          </a:solidFill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 smtClean="0"/>
              <a:t>More ACKs advance window; may send segments before jump</a:t>
            </a:r>
            <a:endParaRPr lang="en-US" sz="2000" dirty="0"/>
          </a:p>
        </p:txBody>
      </p:sp>
      <p:cxnSp>
        <p:nvCxnSpPr>
          <p:cNvPr id="39" name="Straight Connector 38"/>
          <p:cNvCxnSpPr>
            <a:stCxn id="53" idx="3"/>
            <a:endCxn id="32" idx="1"/>
          </p:cNvCxnSpPr>
          <p:nvPr/>
        </p:nvCxnSpPr>
        <p:spPr>
          <a:xfrm>
            <a:off x="2440235" y="2182068"/>
            <a:ext cx="275637" cy="54153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56" idx="3"/>
            <a:endCxn id="32" idx="1"/>
          </p:cNvCxnSpPr>
          <p:nvPr/>
        </p:nvCxnSpPr>
        <p:spPr>
          <a:xfrm flipV="1">
            <a:off x="2440235" y="2723607"/>
            <a:ext cx="275637" cy="2146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724349" y="3048066"/>
            <a:ext cx="806631" cy="3625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</a:t>
            </a:r>
            <a:r>
              <a:rPr lang="en-US" dirty="0" smtClean="0"/>
              <a:t> 13</a:t>
            </a:r>
            <a:endParaRPr lang="en-US" dirty="0"/>
          </a:p>
        </p:txBody>
      </p:sp>
      <p:cxnSp>
        <p:nvCxnSpPr>
          <p:cNvPr id="61" name="Straight Connector 60"/>
          <p:cNvCxnSpPr>
            <a:stCxn id="59" idx="3"/>
          </p:cNvCxnSpPr>
          <p:nvPr/>
        </p:nvCxnSpPr>
        <p:spPr>
          <a:xfrm flipV="1">
            <a:off x="2638029" y="3341758"/>
            <a:ext cx="203347" cy="4433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3167496" y="3990630"/>
            <a:ext cx="2085440" cy="369332"/>
          </a:xfrm>
          <a:prstGeom prst="rect">
            <a:avLst/>
          </a:prstGeom>
          <a:solidFill>
            <a:srgbClr val="FFE1F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 smtClean="0"/>
              <a:t>Exit Fast Recovery</a:t>
            </a:r>
            <a:endParaRPr lang="en-US" sz="2000" dirty="0"/>
          </a:p>
        </p:txBody>
      </p:sp>
      <p:cxnSp>
        <p:nvCxnSpPr>
          <p:cNvPr id="74" name="Straight Connector 73"/>
          <p:cNvCxnSpPr>
            <a:endCxn id="43" idx="0"/>
          </p:cNvCxnSpPr>
          <p:nvPr/>
        </p:nvCxnSpPr>
        <p:spPr>
          <a:xfrm flipH="1" flipV="1">
            <a:off x="3123665" y="3626532"/>
            <a:ext cx="330929" cy="36409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488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85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Fast Recovery 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With fast retransmit, it repairs a single segment loss quickly and keeps the </a:t>
            </a:r>
            <a:r>
              <a:rPr lang="en-US" cap="small" dirty="0" err="1" smtClean="0"/>
              <a:t>ack</a:t>
            </a:r>
            <a:r>
              <a:rPr lang="en-US" dirty="0" smtClean="0"/>
              <a:t> clock running</a:t>
            </a:r>
          </a:p>
          <a:p>
            <a:pPr lvl="3"/>
            <a:endParaRPr lang="en-US" sz="1300" dirty="0" smtClean="0"/>
          </a:p>
          <a:p>
            <a:r>
              <a:rPr lang="en-US" dirty="0" smtClean="0"/>
              <a:t>This allows us to realize AIMD</a:t>
            </a:r>
          </a:p>
          <a:p>
            <a:pPr lvl="1"/>
            <a:r>
              <a:rPr lang="en-US" dirty="0" smtClean="0"/>
              <a:t>No timeouts or slow-start after loss, just continue with a smaller </a:t>
            </a:r>
            <a:r>
              <a:rPr lang="en-US" dirty="0" err="1" smtClean="0"/>
              <a:t>cwnd</a:t>
            </a:r>
            <a:endParaRPr lang="en-US" dirty="0" smtClean="0"/>
          </a:p>
          <a:p>
            <a:pPr lvl="4"/>
            <a:endParaRPr lang="en-US" sz="1300" dirty="0" smtClean="0"/>
          </a:p>
          <a:p>
            <a:r>
              <a:rPr lang="en-US" dirty="0" smtClean="0"/>
              <a:t>TCP Reno combines slow-start, fast retransmit and fast recovery</a:t>
            </a:r>
          </a:p>
          <a:p>
            <a:pPr lvl="1"/>
            <a:r>
              <a:rPr lang="en-US" dirty="0" smtClean="0"/>
              <a:t>Multiplicative Decrease is ½ </a:t>
            </a:r>
          </a:p>
        </p:txBody>
      </p:sp>
    </p:spTree>
    <p:extLst>
      <p:ext uri="{BB962C8B-B14F-4D97-AF65-F5344CB8AC3E}">
        <p14:creationId xmlns:p14="http://schemas.microsoft.com/office/powerpoint/2010/main" val="244523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Reno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86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t="5069"/>
          <a:stretch>
            <a:fillRect/>
          </a:stretch>
        </p:blipFill>
        <p:spPr bwMode="auto">
          <a:xfrm>
            <a:off x="312703" y="1179965"/>
            <a:ext cx="8362950" cy="349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254281" y="3006798"/>
            <a:ext cx="2629003" cy="276999"/>
          </a:xfrm>
          <a:prstGeom prst="rect">
            <a:avLst/>
          </a:prstGeom>
          <a:solidFill>
            <a:srgbClr val="FFEBFB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 smtClean="0"/>
              <a:t>MD of ½ , no slow-start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012795" y="2233370"/>
            <a:ext cx="1156068" cy="553998"/>
          </a:xfrm>
          <a:prstGeom prst="rect">
            <a:avLst/>
          </a:prstGeom>
          <a:solidFill>
            <a:srgbClr val="FFEBFB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 smtClean="0"/>
              <a:t>ACK clock running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145806" y="1210688"/>
            <a:ext cx="1688663" cy="276999"/>
          </a:xfrm>
          <a:prstGeom prst="rect">
            <a:avLst/>
          </a:prstGeom>
          <a:solidFill>
            <a:srgbClr val="FFEBFB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 smtClean="0"/>
              <a:t>TCP </a:t>
            </a:r>
            <a:r>
              <a:rPr lang="en-US" sz="2000" dirty="0" err="1" smtClean="0"/>
              <a:t>sawtooth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5887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87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Reno, </a:t>
            </a:r>
            <a:r>
              <a:rPr lang="en-US" dirty="0" err="1" smtClean="0"/>
              <a:t>NewReno</a:t>
            </a:r>
            <a:r>
              <a:rPr lang="en-US" dirty="0" smtClean="0"/>
              <a:t>, and SACK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Reno can repair one loss per RTT</a:t>
            </a:r>
          </a:p>
          <a:p>
            <a:pPr lvl="1"/>
            <a:r>
              <a:rPr lang="en-US" dirty="0" smtClean="0"/>
              <a:t>Multiple losses cause a timeout</a:t>
            </a:r>
          </a:p>
          <a:p>
            <a:pPr lvl="6"/>
            <a:endParaRPr lang="en-US" sz="1300" dirty="0" smtClean="0"/>
          </a:p>
          <a:p>
            <a:r>
              <a:rPr lang="en-US" dirty="0" err="1" smtClean="0"/>
              <a:t>NewReno</a:t>
            </a:r>
            <a:r>
              <a:rPr lang="en-US" dirty="0" smtClean="0"/>
              <a:t> further refines ACK heuristics</a:t>
            </a:r>
          </a:p>
          <a:p>
            <a:pPr lvl="1"/>
            <a:r>
              <a:rPr lang="en-US" dirty="0" smtClean="0"/>
              <a:t>Repairs multiple losses without timeout</a:t>
            </a:r>
          </a:p>
          <a:p>
            <a:pPr lvl="6"/>
            <a:endParaRPr lang="en-US" sz="1300" dirty="0" smtClean="0"/>
          </a:p>
          <a:p>
            <a:r>
              <a:rPr lang="en-US" dirty="0" smtClean="0"/>
              <a:t>SACK is a better idea</a:t>
            </a:r>
          </a:p>
          <a:p>
            <a:pPr lvl="1"/>
            <a:r>
              <a:rPr lang="en-US" dirty="0" smtClean="0"/>
              <a:t>Receiver sends ACK ranges so sender    can retransmit without guesswork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800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pc="-30" dirty="0" smtClean="0"/>
              <a:t>Explicit Congestion Notification </a:t>
            </a:r>
            <a:r>
              <a:rPr lang="en-US" dirty="0" smtClean="0"/>
              <a:t>(§</a:t>
            </a:r>
            <a:r>
              <a:rPr lang="en-US" dirty="0" smtClean="0">
                <a:cs typeface="Arial" pitchFamily="34" charset="0"/>
              </a:rPr>
              <a:t>5.3.4</a:t>
            </a:r>
            <a:r>
              <a:rPr lang="en-US" dirty="0" smtClean="0"/>
              <a:t>, §</a:t>
            </a:r>
            <a:r>
              <a:rPr lang="en-US" dirty="0">
                <a:cs typeface="Arial" pitchFamily="34" charset="0"/>
              </a:rPr>
              <a:t>6.5.10</a:t>
            </a:r>
            <a:r>
              <a:rPr lang="en-US" dirty="0" smtClean="0">
                <a:cs typeface="Arial" pitchFamily="34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89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routers can help hosts to  avoid congestion</a:t>
            </a:r>
          </a:p>
          <a:p>
            <a:pPr lvl="1"/>
            <a:r>
              <a:rPr lang="en-US" sz="2400" dirty="0" smtClean="0"/>
              <a:t>Explicit Congestion Notification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35021" y="3020222"/>
            <a:ext cx="3966767" cy="894615"/>
            <a:chOff x="1302571" y="3156743"/>
            <a:chExt cx="3966767" cy="894615"/>
          </a:xfrm>
        </p:grpSpPr>
        <p:cxnSp>
          <p:nvCxnSpPr>
            <p:cNvPr id="36" name="Straight Connector 35"/>
            <p:cNvCxnSpPr>
              <a:stCxn id="37" idx="3"/>
            </p:cNvCxnSpPr>
            <p:nvPr/>
          </p:nvCxnSpPr>
          <p:spPr>
            <a:xfrm>
              <a:off x="2048542" y="3815354"/>
              <a:ext cx="26401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7" name="Picture 36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2571" y="3633038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8" name="Straight Arrow Connector 37"/>
            <p:cNvCxnSpPr>
              <a:stCxn id="39" idx="3"/>
            </p:cNvCxnSpPr>
            <p:nvPr/>
          </p:nvCxnSpPr>
          <p:spPr>
            <a:xfrm>
              <a:off x="4223236" y="3516236"/>
              <a:ext cx="280691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3665727" y="3399434"/>
              <a:ext cx="557509" cy="233604"/>
            </a:xfrm>
            <a:prstGeom prst="rect">
              <a:avLst/>
            </a:prstGeom>
            <a:solidFill>
              <a:srgbClr val="FFE1F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900817" y="3321842"/>
              <a:ext cx="3513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!!</a:t>
              </a:r>
              <a:endParaRPr lang="en-US" sz="2000" dirty="0"/>
            </a:p>
          </p:txBody>
        </p:sp>
        <p:pic>
          <p:nvPicPr>
            <p:cNvPr id="24" name="Picture 23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7453" y="3583151"/>
              <a:ext cx="807968" cy="468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2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3367" y="3641103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2" descr="traffic sign, road sign, shield, traffic, road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7147" y="3156743"/>
              <a:ext cx="668580" cy="5964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8" name="Straight Arrow Connector 27"/>
            <p:cNvCxnSpPr>
              <a:stCxn id="29" idx="3"/>
            </p:cNvCxnSpPr>
            <p:nvPr/>
          </p:nvCxnSpPr>
          <p:spPr>
            <a:xfrm>
              <a:off x="2678060" y="3521897"/>
              <a:ext cx="280691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2120551" y="3405095"/>
              <a:ext cx="557509" cy="233604"/>
            </a:xfrm>
            <a:prstGeom prst="rect">
              <a:avLst/>
            </a:prstGeom>
            <a:solidFill>
              <a:srgbClr val="FFE1F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9493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Effects of Congestion (3)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As offered load rises, congestion occurs as queues begin to fill:</a:t>
            </a:r>
          </a:p>
          <a:p>
            <a:pPr lvl="1"/>
            <a:r>
              <a:rPr lang="en-US" dirty="0" smtClean="0"/>
              <a:t>Delay and loss rise sharply with more load</a:t>
            </a:r>
          </a:p>
          <a:p>
            <a:pPr lvl="1"/>
            <a:r>
              <a:rPr lang="en-US" dirty="0" smtClean="0"/>
              <a:t>Throughput falls below load (due to loss)</a:t>
            </a:r>
          </a:p>
          <a:p>
            <a:pPr lvl="1"/>
            <a:r>
              <a:rPr lang="en-US" dirty="0" err="1" smtClean="0"/>
              <a:t>Goodput</a:t>
            </a:r>
            <a:r>
              <a:rPr lang="en-US" dirty="0" smtClean="0"/>
              <a:t> may fall below throughput (due to spurious retransmissions)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None of the above is good!</a:t>
            </a:r>
          </a:p>
          <a:p>
            <a:pPr lvl="1"/>
            <a:r>
              <a:rPr lang="en-US" dirty="0" smtClean="0"/>
              <a:t>Want to operate network just           before the onset of congestion</a:t>
            </a:r>
            <a:endParaRPr lang="en-US" dirty="0"/>
          </a:p>
        </p:txBody>
      </p:sp>
      <p:pic>
        <p:nvPicPr>
          <p:cNvPr id="11" name="Picture 2" descr="traffic sign, road sign, shield, traffic, ro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732" y="3342346"/>
            <a:ext cx="1109037" cy="98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oup 16"/>
          <p:cNvGrpSpPr/>
          <p:nvPr/>
        </p:nvGrpSpPr>
        <p:grpSpPr>
          <a:xfrm>
            <a:off x="4834645" y="3235338"/>
            <a:ext cx="817124" cy="1170640"/>
            <a:chOff x="4883285" y="3342346"/>
            <a:chExt cx="690664" cy="989469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4883285" y="3342346"/>
              <a:ext cx="690664" cy="9894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4883285" y="3342346"/>
              <a:ext cx="690664" cy="9894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736596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90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Congestion Avoidance vs. Control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Classic TCP drives the network into congestion and then recovers</a:t>
            </a:r>
          </a:p>
          <a:p>
            <a:pPr lvl="1"/>
            <a:r>
              <a:rPr lang="en-US" dirty="0" smtClean="0"/>
              <a:t>Needs to see loss to slow down</a:t>
            </a:r>
          </a:p>
          <a:p>
            <a:r>
              <a:rPr lang="en-US" dirty="0" smtClean="0"/>
              <a:t>Would be better to use the network but avoid congestion altogether!</a:t>
            </a:r>
          </a:p>
          <a:p>
            <a:pPr lvl="1"/>
            <a:r>
              <a:rPr lang="en-US" dirty="0" smtClean="0"/>
              <a:t>Reduces loss and delay</a:t>
            </a:r>
          </a:p>
          <a:p>
            <a:pPr lvl="5"/>
            <a:endParaRPr lang="en-US" sz="1200" dirty="0" smtClean="0"/>
          </a:p>
          <a:p>
            <a:r>
              <a:rPr lang="en-US" dirty="0" smtClean="0"/>
              <a:t>But how can we do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572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Signals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Delay and router signals can let us avoid congestion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91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749429"/>
              </p:ext>
            </p:extLst>
          </p:nvPr>
        </p:nvGraphicFramePr>
        <p:xfrm>
          <a:off x="773349" y="1842177"/>
          <a:ext cx="7597301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4807"/>
                <a:gridCol w="2618903"/>
                <a:gridCol w="344359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Signal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Example Protocol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Pros / Cons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Packet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loss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Classic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TCP</a:t>
                      </a: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Cubic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TCP (Linux)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Hard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to get wrong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  <a:sym typeface="Wingdings" pitchFamily="2" charset="2"/>
                      </a:endParaRPr>
                    </a:p>
                    <a:p>
                      <a:pPr algn="ctr"/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Hear about congestion late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Packet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delay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Compound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TCP (Windows)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Hear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about congestion early</a:t>
                      </a: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Need to infer congestion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Router 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indication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TCPs with Explicit Congestion Notification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Hear about congestion early</a:t>
                      </a: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Require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router support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4773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ECN (Explicit Congestion Notification)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Router detects the onset of congestion via its queue</a:t>
            </a:r>
          </a:p>
          <a:p>
            <a:pPr lvl="1"/>
            <a:r>
              <a:rPr lang="en-US" sz="2400" dirty="0" smtClean="0"/>
              <a:t>When congested, it </a:t>
            </a:r>
            <a:r>
              <a:rPr lang="en-US" sz="2400" u="sng" dirty="0" smtClean="0"/>
              <a:t>marks</a:t>
            </a:r>
            <a:r>
              <a:rPr lang="en-US" sz="2400" dirty="0" smtClean="0"/>
              <a:t> affected packets (IP header)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92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2636" y="2375561"/>
            <a:ext cx="8338728" cy="1752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22774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Marked packets arrive at receiver; treated as loss</a:t>
            </a:r>
          </a:p>
          <a:p>
            <a:pPr lvl="1"/>
            <a:r>
              <a:rPr lang="en-US" sz="2400" dirty="0" smtClean="0"/>
              <a:t>TCP receiver reliably informs TCP sender of the congestion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93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2636" y="2375561"/>
            <a:ext cx="8338728" cy="1752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0552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94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ECN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Advantages:</a:t>
            </a:r>
          </a:p>
          <a:p>
            <a:pPr lvl="1"/>
            <a:r>
              <a:rPr lang="en-US" sz="2400" dirty="0" smtClean="0"/>
              <a:t>Routers deliver clear signal to hosts</a:t>
            </a:r>
          </a:p>
          <a:p>
            <a:pPr lvl="1"/>
            <a:r>
              <a:rPr lang="en-US" sz="2400" dirty="0" smtClean="0"/>
              <a:t>Congestion is detected early, no loss</a:t>
            </a:r>
          </a:p>
          <a:p>
            <a:pPr lvl="1"/>
            <a:r>
              <a:rPr lang="en-US" sz="2400" dirty="0" smtClean="0"/>
              <a:t>No extra packets need to be sent</a:t>
            </a:r>
          </a:p>
          <a:p>
            <a:pPr lvl="4"/>
            <a:endParaRPr lang="en-US" sz="1000" dirty="0" smtClean="0"/>
          </a:p>
          <a:p>
            <a:r>
              <a:rPr lang="en-US" sz="2800" dirty="0" smtClean="0"/>
              <a:t>Disadvantages:</a:t>
            </a:r>
          </a:p>
          <a:p>
            <a:pPr lvl="1"/>
            <a:r>
              <a:rPr lang="en-US" sz="2400" dirty="0" smtClean="0"/>
              <a:t>Routers and hosts must be upgraded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5866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76979</TotalTime>
  <Words>4260</Words>
  <Application>Microsoft Macintosh PowerPoint</Application>
  <PresentationFormat>On-screen Show (16:9)</PresentationFormat>
  <Paragraphs>913</Paragraphs>
  <Slides>94</Slides>
  <Notes>28</Notes>
  <HiddenSlides>19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94</vt:i4>
      </vt:variant>
    </vt:vector>
  </HeadingPairs>
  <TitlesOfParts>
    <vt:vector size="95" baseType="lpstr">
      <vt:lpstr>Office Theme</vt:lpstr>
      <vt:lpstr>PowerPoint Presentation</vt:lpstr>
      <vt:lpstr>Where we are in the Course</vt:lpstr>
      <vt:lpstr>Topic</vt:lpstr>
      <vt:lpstr>Nature of Congestion</vt:lpstr>
      <vt:lpstr>Nature of Congestion</vt:lpstr>
      <vt:lpstr>Nature of Congestion (2)</vt:lpstr>
      <vt:lpstr>Effects of Congestion</vt:lpstr>
      <vt:lpstr>Effects of Congestion (2)</vt:lpstr>
      <vt:lpstr>Effects of Congestion (3)</vt:lpstr>
      <vt:lpstr>Bandwidth Allocation</vt:lpstr>
      <vt:lpstr>Bandwidth Allocation (2)</vt:lpstr>
      <vt:lpstr>Bandwidth Allocation (3)</vt:lpstr>
      <vt:lpstr>Bandwidth Allocation (4)</vt:lpstr>
      <vt:lpstr>Topics</vt:lpstr>
      <vt:lpstr>PowerPoint Presentation</vt:lpstr>
      <vt:lpstr>Topic</vt:lpstr>
      <vt:lpstr>Recall</vt:lpstr>
      <vt:lpstr>Efficiency vs. Fairness</vt:lpstr>
      <vt:lpstr>Efficiency vs. Fairness (2)</vt:lpstr>
      <vt:lpstr>Efficiency vs. Fairness (3)</vt:lpstr>
      <vt:lpstr>The Slippery Notion of Fairness</vt:lpstr>
      <vt:lpstr>Generalizing “Equal per Flow”</vt:lpstr>
      <vt:lpstr>Generalizing “Equal per Flow” (2)</vt:lpstr>
      <vt:lpstr>Max-Min Fairness</vt:lpstr>
      <vt:lpstr>Max-Min Fairness (2)</vt:lpstr>
      <vt:lpstr>Max-Min Example</vt:lpstr>
      <vt:lpstr>Max-Min Example (2)</vt:lpstr>
      <vt:lpstr>Max-Min Example (3)</vt:lpstr>
      <vt:lpstr>Max-Min Example (4)</vt:lpstr>
      <vt:lpstr>Adapting over Time</vt:lpstr>
      <vt:lpstr>Adapting over Time (2)</vt:lpstr>
      <vt:lpstr>PowerPoint Presentation</vt:lpstr>
      <vt:lpstr>Topic</vt:lpstr>
      <vt:lpstr>Recall</vt:lpstr>
      <vt:lpstr>Bandwidth Allocation Models</vt:lpstr>
      <vt:lpstr>Bandwidth Allocation Models (2)</vt:lpstr>
      <vt:lpstr>Additive Increase Multiplicative Decrease </vt:lpstr>
      <vt:lpstr>AIMD Game</vt:lpstr>
      <vt:lpstr>AIMD Game (2)</vt:lpstr>
      <vt:lpstr>AIMD Game (3)</vt:lpstr>
      <vt:lpstr>AIMD Game (4)</vt:lpstr>
      <vt:lpstr>AIMD Game (5)</vt:lpstr>
      <vt:lpstr>AIMD Sawtooth</vt:lpstr>
      <vt:lpstr>AIMD Properties</vt:lpstr>
      <vt:lpstr>Feedback Signals</vt:lpstr>
      <vt:lpstr>PowerPoint Presentation</vt:lpstr>
      <vt:lpstr>Topic</vt:lpstr>
      <vt:lpstr>Congestion Collapse in the 1980s</vt:lpstr>
      <vt:lpstr>Congestion Collapse (2)</vt:lpstr>
      <vt:lpstr>Van Jacobson (1950—) </vt:lpstr>
      <vt:lpstr>TCP Tahoe/Reno</vt:lpstr>
      <vt:lpstr>TCP Tahoe/Reno (2)</vt:lpstr>
      <vt:lpstr>TCP Timeline</vt:lpstr>
      <vt:lpstr>TCP Timeline (2)</vt:lpstr>
      <vt:lpstr>PowerPoint Presentation</vt:lpstr>
      <vt:lpstr>Topic</vt:lpstr>
      <vt:lpstr>Sliding Window ACK Clock</vt:lpstr>
      <vt:lpstr>Benefit of ACK Clocking</vt:lpstr>
      <vt:lpstr>Benefit of ACK Clocking (2)</vt:lpstr>
      <vt:lpstr>Benefit of ACK Clocking (3)</vt:lpstr>
      <vt:lpstr>Benefit of ACK Clocking (4)</vt:lpstr>
      <vt:lpstr>Benefit of ACK Clocking (4)</vt:lpstr>
      <vt:lpstr>TCP Uses ACK Clocking</vt:lpstr>
      <vt:lpstr>PowerPoint Presentation</vt:lpstr>
      <vt:lpstr>Topic</vt:lpstr>
      <vt:lpstr>Recall</vt:lpstr>
      <vt:lpstr>TCP Startup Problem</vt:lpstr>
      <vt:lpstr>Slow-Start Solution</vt:lpstr>
      <vt:lpstr>Slow-Start Solution (2)</vt:lpstr>
      <vt:lpstr>Slow-Start Solution (3)</vt:lpstr>
      <vt:lpstr>Slow-Start (Doubling) Timeline</vt:lpstr>
      <vt:lpstr>Additive Increase Timeline</vt:lpstr>
      <vt:lpstr>TCP Tahoe (Implementation)</vt:lpstr>
      <vt:lpstr>Timeout Misfortunes</vt:lpstr>
      <vt:lpstr>PowerPoint Presentation</vt:lpstr>
      <vt:lpstr>Topic</vt:lpstr>
      <vt:lpstr>Recall</vt:lpstr>
      <vt:lpstr>Inferring Loss from ACKs</vt:lpstr>
      <vt:lpstr>Fast Retransmit</vt:lpstr>
      <vt:lpstr>Fast Retransmit (2)</vt:lpstr>
      <vt:lpstr>Fast Retransmit (3)</vt:lpstr>
      <vt:lpstr>Inferring Non-Loss from ACKs</vt:lpstr>
      <vt:lpstr>Fast Recovery</vt:lpstr>
      <vt:lpstr>Fast Recovery (2)</vt:lpstr>
      <vt:lpstr>Fast Recovery (3)</vt:lpstr>
      <vt:lpstr>TCP Reno</vt:lpstr>
      <vt:lpstr>TCP Reno, NewReno, and SACK</vt:lpstr>
      <vt:lpstr>PowerPoint Presentation</vt:lpstr>
      <vt:lpstr>Topic</vt:lpstr>
      <vt:lpstr>Congestion Avoidance vs. Control</vt:lpstr>
      <vt:lpstr>Feedback Signals</vt:lpstr>
      <vt:lpstr>ECN (Explicit Congestion Notification)</vt:lpstr>
      <vt:lpstr>ECN (2)</vt:lpstr>
      <vt:lpstr>ECN (3)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SHYAM GOLLAKOTA</cp:lastModifiedBy>
  <cp:revision>156</cp:revision>
  <cp:lastPrinted>2013-03-01T17:29:04Z</cp:lastPrinted>
  <dcterms:created xsi:type="dcterms:W3CDTF">2012-10-22T20:55:18Z</dcterms:created>
  <dcterms:modified xsi:type="dcterms:W3CDTF">2013-05-22T22:05:01Z</dcterms:modified>
</cp:coreProperties>
</file>