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22" r:id="rId2"/>
    <p:sldId id="256" r:id="rId3"/>
    <p:sldId id="279" r:id="rId4"/>
    <p:sldId id="281" r:id="rId5"/>
    <p:sldId id="283" r:id="rId6"/>
    <p:sldId id="286" r:id="rId7"/>
    <p:sldId id="305" r:id="rId8"/>
    <p:sldId id="302" r:id="rId9"/>
    <p:sldId id="304" r:id="rId10"/>
    <p:sldId id="303" r:id="rId11"/>
    <p:sldId id="287" r:id="rId12"/>
    <p:sldId id="306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89" r:id="rId22"/>
    <p:sldId id="290" r:id="rId23"/>
    <p:sldId id="321" r:id="rId24"/>
    <p:sldId id="294" r:id="rId25"/>
    <p:sldId id="307" r:id="rId26"/>
    <p:sldId id="293" r:id="rId27"/>
    <p:sldId id="295" r:id="rId28"/>
    <p:sldId id="296" r:id="rId29"/>
    <p:sldId id="297" r:id="rId30"/>
    <p:sldId id="298" r:id="rId31"/>
    <p:sldId id="299" r:id="rId32"/>
    <p:sldId id="300" r:id="rId3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  <a:srgbClr val="6600CC"/>
    <a:srgbClr val="07E126"/>
    <a:srgbClr val="CC0000"/>
    <a:srgbClr val="800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3E939529-FDC4-4397-BC2B-DBE62DBCF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829FA044-2D69-4F8E-ABDB-EF5123BF1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1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FC7370-D860-474D-9AF5-E4A08CEEE961}" type="slidenum">
              <a:rPr lang="en-US" altLang="en-US" sz="1200" smtClean="0"/>
              <a:pPr eaLnBrk="1" hangingPunct="1"/>
              <a:t>2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E6D860-215B-480F-99F9-10D0DD2247CA}" type="slidenum">
              <a:rPr lang="en-US" altLang="en-US" sz="1200" smtClean="0"/>
              <a:pPr eaLnBrk="1" hangingPunct="1"/>
              <a:t>15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AF5C71-533F-4E54-AFA5-A09AA8D36C7C}" type="slidenum">
              <a:rPr lang="en-US" altLang="en-US" sz="1200" smtClean="0"/>
              <a:pPr eaLnBrk="1" hangingPunct="1"/>
              <a:t>16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E26E0D-8728-44B6-973D-9107E4DA2FA5}" type="slidenum">
              <a:rPr lang="en-US" altLang="en-US" sz="1200" smtClean="0"/>
              <a:pPr eaLnBrk="1" hangingPunct="1"/>
              <a:t>17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B36E8B-BD5E-4D3D-B442-1E2C79170D68}" type="slidenum">
              <a:rPr lang="en-US" altLang="en-US" sz="1200" smtClean="0"/>
              <a:pPr eaLnBrk="1" hangingPunct="1"/>
              <a:t>18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86549D-A221-4661-9887-414321E751C9}" type="slidenum">
              <a:rPr lang="en-US" altLang="en-US" sz="1200" smtClean="0"/>
              <a:pPr eaLnBrk="1" hangingPunct="1"/>
              <a:t>19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FAF2CB-83C2-4507-88E0-26C55853384E}" type="slidenum">
              <a:rPr lang="en-US" altLang="en-US" sz="1200" smtClean="0"/>
              <a:pPr eaLnBrk="1" hangingPunct="1"/>
              <a:t>20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903A84-8B48-432E-94B4-EACA4A1DC3D1}" type="slidenum">
              <a:rPr lang="en-US" altLang="en-US" sz="1200" smtClean="0"/>
              <a:pPr eaLnBrk="1" hangingPunct="1"/>
              <a:t>21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BE52BB-F59B-4FA4-B789-1970FEDB29C9}" type="slidenum">
              <a:rPr lang="en-US" altLang="en-US" sz="1200" smtClean="0"/>
              <a:pPr eaLnBrk="1" hangingPunct="1"/>
              <a:t>3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6C69BF-398D-432F-9DC2-7BB815879157}" type="slidenum">
              <a:rPr lang="en-US" altLang="en-US" sz="1200" smtClean="0"/>
              <a:pPr eaLnBrk="1" hangingPunct="1"/>
              <a:t>4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59A578-C920-4688-B4E1-70ED114E7FBF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C9BD85-3132-4487-965D-E36D3D4677AE}" type="slidenum">
              <a:rPr lang="en-US" altLang="en-US" sz="1200" smtClean="0"/>
              <a:pPr eaLnBrk="1" hangingPunct="1"/>
              <a:t>6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F3716D-01E8-4CB9-AAE2-944CEB34483F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21AA7A-83AA-4BE0-B4F7-1969577D5CC6}" type="slidenum">
              <a:rPr lang="en-US" altLang="en-US" sz="1200" smtClean="0"/>
              <a:pPr eaLnBrk="1" hangingPunct="1"/>
              <a:t>11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291EBE-4FE9-4E38-BD56-C5349E21FB4D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48C84F-367F-4E01-A36D-45EB0F154473}" type="slidenum">
              <a:rPr lang="en-US" altLang="en-US" sz="1200" smtClean="0"/>
              <a:pPr eaLnBrk="1" hangingPunct="1"/>
              <a:t>14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CF5E7-2633-40DA-97A2-69F438C22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61B5C-74B7-4CCC-AB3C-1D2F5B1B0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9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77B8E-0E12-4A6A-968E-8166093E8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C222C-1FEC-4688-BDC5-BD5D99B9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5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03438-591E-468A-B5DA-82179FD09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AC1F8-C52C-4A0D-A9E1-20315B5B4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7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8A4E-C19E-463D-B783-92C455655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0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12929-51C9-4ED7-B9D6-A93A36F71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6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D572-6A2E-4208-9882-958154E6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3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8DF60-6F32-483B-A255-9DCCBBD4B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3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D2C7D-686F-430F-ACAB-92A97AFD8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1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117C52-EA44-4EDD-815F-DA78DD33F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1: </a:t>
            </a:r>
            <a:r>
              <a:rPr lang="en-US" b="1" dirty="0">
                <a:solidFill>
                  <a:srgbClr val="FF0000"/>
                </a:solidFill>
              </a:rPr>
              <a:t>Warmup</a:t>
            </a:r>
            <a:br>
              <a:rPr lang="en-US" dirty="0"/>
            </a:br>
            <a:r>
              <a:rPr lang="en-US" dirty="0"/>
              <a:t>Missionaries and Cannibals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Solve the Missionary-Cannibal Problem (with 3 missionaries and 3 cannibals) with a RECURSIVE DEPTH-FIRST SEARCH as follows: </a:t>
            </a:r>
          </a:p>
          <a:p>
            <a:pPr lvl="1"/>
            <a:r>
              <a:rPr lang="en-US" sz="2000" dirty="0"/>
              <a:t>You MUST use a </a:t>
            </a:r>
            <a:r>
              <a:rPr lang="en-US" sz="2000" b="1" dirty="0"/>
              <a:t>recursive</a:t>
            </a:r>
            <a:r>
              <a:rPr lang="en-US" sz="2000" dirty="0"/>
              <a:t> depth first search</a:t>
            </a:r>
          </a:p>
          <a:p>
            <a:pPr lvl="1"/>
            <a:r>
              <a:rPr lang="en-US" sz="2000" dirty="0"/>
              <a:t>No ancestor repeated states in a path</a:t>
            </a:r>
          </a:p>
          <a:p>
            <a:pPr lvl="1"/>
            <a:r>
              <a:rPr lang="en-US" sz="2000" dirty="0"/>
              <a:t>Keep counts of illegal states (cannibals eat missionaries), repeated states, total states searched</a:t>
            </a:r>
          </a:p>
          <a:p>
            <a:pPr lvl="1"/>
            <a:r>
              <a:rPr lang="en-US" sz="2000" dirty="0"/>
              <a:t>Use Python</a:t>
            </a:r>
          </a:p>
          <a:p>
            <a:pPr lvl="1"/>
            <a:r>
              <a:rPr lang="en-US" sz="2000" dirty="0"/>
              <a:t>Comment on each method and important code sections</a:t>
            </a:r>
          </a:p>
          <a:p>
            <a:pPr lvl="1"/>
            <a:r>
              <a:rPr lang="en-US" sz="2000" dirty="0"/>
              <a:t>Print all paths from start to goal</a:t>
            </a:r>
          </a:p>
          <a:p>
            <a:pPr lvl="1"/>
            <a:r>
              <a:rPr lang="en-US" sz="2000" dirty="0"/>
              <a:t>Print the final 3 counts.</a:t>
            </a:r>
          </a:p>
          <a:p>
            <a:r>
              <a:rPr lang="en-US" sz="2400" dirty="0">
                <a:solidFill>
                  <a:srgbClr val="0033CC"/>
                </a:solidFill>
              </a:rPr>
              <a:t>Due Jan 13 11:59pm. Late date Jan 15 11:59pm</a:t>
            </a:r>
          </a:p>
          <a:p>
            <a:r>
              <a:rPr lang="en-US" sz="2400" dirty="0">
                <a:solidFill>
                  <a:srgbClr val="FF0000"/>
                </a:solidFill>
              </a:rPr>
              <a:t>Your work must be YOUR OWN.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222C-1FEC-4688-BDC5-BD5D99B905B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72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Greedy Search in Romania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201E53-510D-47DC-A17A-44A54E63FA17}" type="slidenum">
              <a:rPr lang="en-US" altLang="en-US" sz="1400" smtClean="0"/>
              <a:pPr eaLnBrk="1" hangingPunct="1"/>
              <a:t>10</a:t>
            </a:fld>
            <a:endParaRPr lang="en-US" altLang="en-US" sz="140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0" t="17969" r="10001" b="7813"/>
          <a:stretch>
            <a:fillRect/>
          </a:stretch>
        </p:blipFill>
        <p:spPr bwMode="auto">
          <a:xfrm>
            <a:off x="1524000" y="1143000"/>
            <a:ext cx="5867400" cy="546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3657600" y="457200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C00000"/>
                </a:solidFill>
              </a:rPr>
              <a:t>140</a:t>
            </a:r>
          </a:p>
        </p:txBody>
      </p:sp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2819400" y="533400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C00000"/>
                </a:solidFill>
              </a:rPr>
              <a:t>99</a:t>
            </a:r>
          </a:p>
        </p:txBody>
      </p: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2895600" y="5867400"/>
            <a:ext cx="511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C00000"/>
                </a:solidFill>
              </a:rPr>
              <a:t>211</a:t>
            </a:r>
          </a:p>
        </p:txBody>
      </p:sp>
      <p:sp>
        <p:nvSpPr>
          <p:cNvPr id="17416" name="TextBox 10"/>
          <p:cNvSpPr txBox="1">
            <a:spLocks noChangeArrowheads="1"/>
          </p:cNvSpPr>
          <p:nvPr/>
        </p:nvSpPr>
        <p:spPr bwMode="auto">
          <a:xfrm>
            <a:off x="4267200" y="6019800"/>
            <a:ext cx="1730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C00000"/>
                </a:solidFill>
              </a:rPr>
              <a:t>Distance = 450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FFB213-F3B5-4B5E-A158-43E1CCBB0574}" type="slidenum">
              <a:rPr lang="en-US" altLang="en-US" sz="1400" smtClean="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Greedy Best-First Search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52578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Is greedy search optimal?</a:t>
            </a:r>
          </a:p>
          <a:p>
            <a:pPr marL="0" indent="0" eaLnBrk="1" hangingPunct="1">
              <a:buNone/>
            </a:pPr>
            <a:r>
              <a:rPr lang="en-US" altLang="en-US" dirty="0"/>
              <a:t>   </a:t>
            </a:r>
          </a:p>
          <a:p>
            <a:pPr eaLnBrk="1" hangingPunct="1"/>
            <a:r>
              <a:rPr lang="en-US" altLang="en-US" dirty="0"/>
              <a:t>Is it complete?</a:t>
            </a:r>
          </a:p>
          <a:p>
            <a:pPr marL="0" indent="0" eaLnBrk="1" hangingPunct="1">
              <a:buNone/>
            </a:pPr>
            <a:r>
              <a:rPr lang="en-US" altLang="en-US" dirty="0"/>
              <a:t>   </a:t>
            </a:r>
            <a:r>
              <a:rPr lang="en-US" altLang="en-US" sz="2000" dirty="0">
                <a:solidFill>
                  <a:srgbClr val="FF0000"/>
                </a:solidFill>
              </a:rPr>
              <a:t>No, can get into infinite loops in tree search.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     Graph search is complete for finite spaces.</a:t>
            </a:r>
          </a:p>
          <a:p>
            <a:pPr eaLnBrk="1" hangingPunct="1"/>
            <a:r>
              <a:rPr lang="en-US" altLang="en-US" dirty="0"/>
              <a:t>What is its worst-case complexity for a tree search with branching factor b and maximum depth m?</a:t>
            </a:r>
          </a:p>
          <a:p>
            <a:pPr lvl="1" eaLnBrk="1" hangingPunct="1"/>
            <a:r>
              <a:rPr lang="en-US" altLang="en-US" dirty="0"/>
              <a:t>time</a:t>
            </a:r>
          </a:p>
          <a:p>
            <a:pPr lvl="1" eaLnBrk="1" hangingPunct="1"/>
            <a:r>
              <a:rPr lang="en-US" altLang="en-US" dirty="0"/>
              <a:t>space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199" y="5791200"/>
            <a:ext cx="97174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O(</a:t>
            </a:r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baseline="30000" dirty="0" err="1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O(</a:t>
            </a:r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baseline="30000" dirty="0" err="1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Greedy Best-First Search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When would we use greedy best-first search or greedy approaches in general?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8CEDBF-5050-47A6-88B2-FC6341DD40E9}" type="slidenum">
              <a:rPr lang="en-US" altLang="en-US" sz="1400" smtClean="0"/>
              <a:pPr eaLnBrk="1" hangingPunct="1"/>
              <a:t>12</a:t>
            </a:fld>
            <a:endParaRPr lang="en-US" altLang="en-US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014E58-18D3-48C5-991D-5D07C8B2635D}" type="slidenum">
              <a:rPr lang="en-US" altLang="en-US" sz="1400" smtClean="0"/>
              <a:pPr eaLnBrk="1" hangingPunct="1"/>
              <a:t>13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731838" y="427038"/>
            <a:ext cx="6994525" cy="8382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A* Search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839200" cy="3194050"/>
          </a:xfrm>
        </p:spPr>
        <p:txBody>
          <a:bodyPr/>
          <a:lstStyle/>
          <a:p>
            <a:pPr eaLnBrk="1" hangingPunct="1"/>
            <a:r>
              <a:rPr lang="en-US" altLang="en-US" dirty="0"/>
              <a:t>Hart, Nilsson &amp; Rafael 1968</a:t>
            </a:r>
          </a:p>
          <a:p>
            <a:pPr lvl="1" eaLnBrk="1" hangingPunct="1"/>
            <a:r>
              <a:rPr lang="en-US" altLang="en-US" dirty="0"/>
              <a:t>Best-first search with </a:t>
            </a:r>
            <a:r>
              <a:rPr lang="en-US" altLang="en-US" dirty="0">
                <a:solidFill>
                  <a:srgbClr val="FF0000"/>
                </a:solidFill>
              </a:rPr>
              <a:t>f(n) = g(n) + h(n)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   where </a:t>
            </a:r>
            <a:r>
              <a:rPr lang="en-US" altLang="en-US" dirty="0">
                <a:solidFill>
                  <a:srgbClr val="C00000"/>
                </a:solidFill>
              </a:rPr>
              <a:t>g(n) = sum of edge costs from start to n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   and </a:t>
            </a:r>
            <a:r>
              <a:rPr lang="en-US" altLang="en-US" dirty="0">
                <a:solidFill>
                  <a:srgbClr val="C00000"/>
                </a:solidFill>
              </a:rPr>
              <a:t>h(n) = estimate of lowest cost path n--</a:t>
            </a:r>
            <a:r>
              <a:rPr lang="en-US" altLang="en-US" dirty="0">
                <a:solidFill>
                  <a:srgbClr val="C00000"/>
                </a:solidFill>
                <a:sym typeface="Wingdings" pitchFamily="2" charset="2"/>
              </a:rPr>
              <a:t>&gt;</a:t>
            </a:r>
            <a:r>
              <a:rPr lang="en-US" altLang="en-US" dirty="0">
                <a:solidFill>
                  <a:srgbClr val="C00000"/>
                </a:solidFill>
              </a:rPr>
              <a:t>goal</a:t>
            </a:r>
          </a:p>
          <a:p>
            <a:pPr lvl="1" eaLnBrk="1" hangingPunct="1"/>
            <a:r>
              <a:rPr lang="en-US" altLang="en-US" dirty="0"/>
              <a:t>If h(n) is </a:t>
            </a:r>
            <a:r>
              <a:rPr lang="en-US" altLang="en-US" b="1" dirty="0">
                <a:solidFill>
                  <a:srgbClr val="0000FF"/>
                </a:solidFill>
              </a:rPr>
              <a:t>admissible </a:t>
            </a:r>
            <a:r>
              <a:rPr lang="en-US" altLang="en-US" dirty="0"/>
              <a:t>then search will find optimal solution.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76600" y="3971926"/>
            <a:ext cx="5449888" cy="1570038"/>
            <a:chOff x="2027" y="2475"/>
            <a:chExt cx="3433" cy="989"/>
          </a:xfrm>
        </p:grpSpPr>
        <p:sp>
          <p:nvSpPr>
            <p:cNvPr id="20487" name="Text Box 5"/>
            <p:cNvSpPr txBox="1">
              <a:spLocks noChangeArrowheads="1"/>
            </p:cNvSpPr>
            <p:nvPr/>
          </p:nvSpPr>
          <p:spPr bwMode="auto">
            <a:xfrm rot="21585670">
              <a:off x="2638" y="2475"/>
              <a:ext cx="2822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solidFill>
                    <a:srgbClr val="0000FF"/>
                  </a:solidFill>
                  <a:latin typeface="Comic Sans MS" pitchFamily="66" charset="0"/>
                </a:rPr>
                <a:t>Never overestimates the true</a:t>
              </a:r>
            </a:p>
            <a:p>
              <a:r>
                <a:rPr lang="en-US" altLang="en-US" dirty="0">
                  <a:solidFill>
                    <a:srgbClr val="0000FF"/>
                  </a:solidFill>
                  <a:latin typeface="Comic Sans MS" pitchFamily="66" charset="0"/>
                </a:rPr>
                <a:t>cost of any solution which </a:t>
              </a:r>
            </a:p>
            <a:p>
              <a:r>
                <a:rPr lang="en-US" altLang="en-US" dirty="0">
                  <a:solidFill>
                    <a:srgbClr val="0000FF"/>
                  </a:solidFill>
                  <a:latin typeface="Comic Sans MS" pitchFamily="66" charset="0"/>
                </a:rPr>
                <a:t>can be reached from a node.</a:t>
              </a:r>
            </a:p>
            <a:p>
              <a:endParaRPr lang="en-US" altLang="en-US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sp>
          <p:nvSpPr>
            <p:cNvPr id="20488" name="Text Box 6"/>
            <p:cNvSpPr txBox="1">
              <a:spLocks noChangeArrowheads="1"/>
            </p:cNvSpPr>
            <p:nvPr/>
          </p:nvSpPr>
          <p:spPr bwMode="auto">
            <a:xfrm>
              <a:off x="2363" y="2517"/>
              <a:ext cx="423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0" dirty="0">
                  <a:solidFill>
                    <a:srgbClr val="0000FF"/>
                  </a:solidFill>
                  <a:latin typeface="Times New Roman" pitchFamily="18" charset="0"/>
                </a:rPr>
                <a:t>{</a:t>
              </a:r>
              <a:endParaRPr lang="en-US" altLang="en-US" sz="2800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sp>
          <p:nvSpPr>
            <p:cNvPr id="20489" name="Freeform 7"/>
            <p:cNvSpPr>
              <a:spLocks/>
            </p:cNvSpPr>
            <p:nvPr/>
          </p:nvSpPr>
          <p:spPr bwMode="auto">
            <a:xfrm flipV="1">
              <a:off x="2027" y="2668"/>
              <a:ext cx="336" cy="344"/>
            </a:xfrm>
            <a:custGeom>
              <a:avLst/>
              <a:gdLst>
                <a:gd name="T0" fmla="*/ 336 w 336"/>
                <a:gd name="T1" fmla="*/ 8 h 344"/>
                <a:gd name="T2" fmla="*/ 96 w 336"/>
                <a:gd name="T3" fmla="*/ 56 h 344"/>
                <a:gd name="T4" fmla="*/ 0 w 336"/>
                <a:gd name="T5" fmla="*/ 344 h 344"/>
                <a:gd name="T6" fmla="*/ 0 60000 65536"/>
                <a:gd name="T7" fmla="*/ 0 60000 65536"/>
                <a:gd name="T8" fmla="*/ 0 60000 65536"/>
                <a:gd name="T9" fmla="*/ 0 w 336"/>
                <a:gd name="T10" fmla="*/ 0 h 344"/>
                <a:gd name="T11" fmla="*/ 336 w 336"/>
                <a:gd name="T12" fmla="*/ 344 h 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344">
                  <a:moveTo>
                    <a:pt x="336" y="8"/>
                  </a:moveTo>
                  <a:cubicBezTo>
                    <a:pt x="244" y="4"/>
                    <a:pt x="152" y="0"/>
                    <a:pt x="96" y="56"/>
                  </a:cubicBezTo>
                  <a:cubicBezTo>
                    <a:pt x="40" y="112"/>
                    <a:pt x="20" y="228"/>
                    <a:pt x="0" y="344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304800" y="5715000"/>
            <a:ext cx="86212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Comic Sans MS" pitchFamily="66" charset="0"/>
              </a:rPr>
              <a:t>Space bound since the queue must be maintained.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B5F6D5-390F-4A0F-8139-97A14C1D8701}"/>
              </a:ext>
            </a:extLst>
          </p:cNvPr>
          <p:cNvSpPr txBox="1"/>
          <p:nvPr/>
        </p:nvSpPr>
        <p:spPr>
          <a:xfrm>
            <a:off x="4445953" y="5126048"/>
            <a:ext cx="276389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h(n) ≤ the true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889C14-2CFB-40F1-8413-2329AD2FFA13}" type="slidenum">
              <a:rPr lang="en-US" altLang="en-US" sz="1400" smtClean="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 to Romania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93675" y="1241425"/>
          <a:ext cx="8832850" cy="441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Bitmap Image" r:id="rId4" imgW="9914286" imgH="4952381" progId="Paint.Picture">
                  <p:embed/>
                </p:oleObj>
              </mc:Choice>
              <mc:Fallback>
                <p:oleObj name="Bitmap Image" r:id="rId4" imgW="9914286" imgH="4952381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241425"/>
                        <a:ext cx="8832850" cy="441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4"/>
          <p:cNvSpPr txBox="1">
            <a:spLocks noChangeArrowheads="1"/>
          </p:cNvSpPr>
          <p:nvPr/>
        </p:nvSpPr>
        <p:spPr bwMode="auto">
          <a:xfrm rot="5400000">
            <a:off x="-44450" y="1169988"/>
            <a:ext cx="933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mic Sans MS" pitchFamily="66" charset="0"/>
              </a:rPr>
              <a:t>start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5338763" y="5654675"/>
            <a:ext cx="693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423863" y="1865313"/>
            <a:ext cx="38100" cy="641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H="1" flipV="1">
            <a:off x="4840288" y="5019675"/>
            <a:ext cx="846137" cy="635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0FF374-BC07-4536-A68E-A3367474DA00}" type="slidenum">
              <a:rPr lang="en-US" altLang="en-US" sz="1400" smtClean="0"/>
              <a:pPr eaLnBrk="1" hangingPunct="1"/>
              <a:t>15</a:t>
            </a:fld>
            <a:endParaRPr lang="en-US" altLang="en-US" sz="140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A* for 	Romanian Shortest Path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264025" y="1355725"/>
          <a:ext cx="215265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Bitmap Image" r:id="rId4" imgW="2152951" imgH="1038370" progId="Paint.Picture">
                  <p:embed/>
                </p:oleObj>
              </mc:Choice>
              <mc:Fallback>
                <p:oleObj name="Bitmap Image" r:id="rId4" imgW="2152951" imgH="103837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025" y="1355725"/>
                        <a:ext cx="215265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4C1F42-1655-4FB2-B0BA-0ED72B48DBA1}" type="slidenum">
              <a:rPr lang="en-US" altLang="en-US" sz="1400" smtClean="0"/>
              <a:pPr eaLnBrk="1" hangingPunct="1"/>
              <a:t>16</a:t>
            </a:fld>
            <a:endParaRPr lang="en-US" alt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f(n) = g(n) + h(n)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500188" y="1470025"/>
          <a:ext cx="7643812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Bitmap Image" r:id="rId4" imgW="8647619" imgH="1743318" progId="Paint.Picture">
                  <p:embed/>
                </p:oleObj>
              </mc:Choice>
              <mc:Fallback>
                <p:oleObj name="Bitmap Image" r:id="rId4" imgW="8647619" imgH="1743318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1470025"/>
                        <a:ext cx="7643812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7B7EA9-CD22-48E0-B11B-D7FAC9E7CBA1}" type="slidenum">
              <a:rPr lang="en-US" altLang="en-US" sz="1400" smtClean="0"/>
              <a:pPr eaLnBrk="1" hangingPunct="1"/>
              <a:t>17</a:t>
            </a:fld>
            <a:endParaRPr lang="en-US" alt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0033CC"/>
              </a:solidFill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155575" y="1470025"/>
          <a:ext cx="8988425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Bitmap Image" r:id="rId4" imgW="9783541" imgH="2419048" progId="Paint.Picture">
                  <p:embed/>
                </p:oleObj>
              </mc:Choice>
              <mc:Fallback>
                <p:oleObj name="Bitmap Image" r:id="rId4" imgW="9783541" imgH="2419048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1470025"/>
                        <a:ext cx="8988425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CE08D5-394F-4967-A047-13DEEA559549}" type="slidenum">
              <a:rPr lang="en-US" altLang="en-US" sz="1400" smtClean="0"/>
              <a:pPr eaLnBrk="1" hangingPunct="1"/>
              <a:t>18</a:t>
            </a:fld>
            <a:endParaRPr lang="en-US" alt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0033CC"/>
              </a:solidFill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231775" y="1508125"/>
          <a:ext cx="8912225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Bitmap Image" r:id="rId4" imgW="9771429" imgH="3134162" progId="Paint.Picture">
                  <p:embed/>
                </p:oleObj>
              </mc:Choice>
              <mc:Fallback>
                <p:oleObj name="Bitmap Image" r:id="rId4" imgW="9771429" imgH="313416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508125"/>
                        <a:ext cx="8912225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C79C15-307F-4F30-B98C-ACA2203191F6}" type="slidenum">
              <a:rPr lang="en-US" altLang="en-US" sz="1400" smtClean="0"/>
              <a:pPr eaLnBrk="1" hangingPunct="1"/>
              <a:t>19</a:t>
            </a:fld>
            <a:endParaRPr lang="en-US" alt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0033CC"/>
              </a:solidFill>
            </a:endParaRP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0" y="1470025"/>
          <a:ext cx="9144000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Bitmap Image" r:id="rId4" imgW="9866667" imgH="3180952" progId="Paint.Picture">
                  <p:embed/>
                </p:oleObj>
              </mc:Choice>
              <mc:Fallback>
                <p:oleObj name="Bitmap Image" r:id="rId4" imgW="9866667" imgH="318095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70025"/>
                        <a:ext cx="9144000" cy="294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4D373A-48BD-47E7-83C1-D2B43E1B2999}" type="slidenum">
              <a:rPr lang="en-US" altLang="en-US" sz="1400" smtClean="0"/>
              <a:pPr eaLnBrk="1" hangingPunct="1"/>
              <a:t>2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Informed (Heuristic) Search</a:t>
            </a:r>
          </a:p>
        </p:txBody>
      </p:sp>
      <p:sp>
        <p:nvSpPr>
          <p:cNvPr id="9220" name="Oval 6"/>
          <p:cNvSpPr>
            <a:spLocks noChangeArrowheads="1"/>
          </p:cNvSpPr>
          <p:nvPr/>
        </p:nvSpPr>
        <p:spPr bwMode="auto">
          <a:xfrm>
            <a:off x="4267200" y="2971800"/>
            <a:ext cx="304800" cy="304800"/>
          </a:xfrm>
          <a:prstGeom prst="ellipse">
            <a:avLst/>
          </a:prstGeom>
          <a:solidFill>
            <a:srgbClr val="07E12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7"/>
          <p:cNvSpPr>
            <a:spLocks noChangeArrowheads="1"/>
          </p:cNvSpPr>
          <p:nvPr/>
        </p:nvSpPr>
        <p:spPr bwMode="auto">
          <a:xfrm>
            <a:off x="36576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8"/>
          <p:cNvSpPr>
            <a:spLocks noChangeArrowheads="1"/>
          </p:cNvSpPr>
          <p:nvPr/>
        </p:nvSpPr>
        <p:spPr bwMode="auto">
          <a:xfrm>
            <a:off x="43434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9"/>
          <p:cNvSpPr>
            <a:spLocks noChangeArrowheads="1"/>
          </p:cNvSpPr>
          <p:nvPr/>
        </p:nvSpPr>
        <p:spPr bwMode="auto">
          <a:xfrm>
            <a:off x="50292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11"/>
          <p:cNvSpPr>
            <a:spLocks noChangeArrowheads="1"/>
          </p:cNvSpPr>
          <p:nvPr/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Oval 13"/>
          <p:cNvSpPr>
            <a:spLocks noChangeArrowheads="1"/>
          </p:cNvSpPr>
          <p:nvPr/>
        </p:nvSpPr>
        <p:spPr bwMode="auto">
          <a:xfrm>
            <a:off x="52578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Oval 14"/>
          <p:cNvSpPr>
            <a:spLocks noChangeArrowheads="1"/>
          </p:cNvSpPr>
          <p:nvPr/>
        </p:nvSpPr>
        <p:spPr bwMode="auto">
          <a:xfrm>
            <a:off x="59436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20"/>
          <p:cNvSpPr>
            <a:spLocks noChangeArrowheads="1"/>
          </p:cNvSpPr>
          <p:nvPr/>
        </p:nvSpPr>
        <p:spPr bwMode="auto">
          <a:xfrm>
            <a:off x="41910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21"/>
          <p:cNvSpPr>
            <a:spLocks noChangeArrowheads="1"/>
          </p:cNvSpPr>
          <p:nvPr/>
        </p:nvSpPr>
        <p:spPr bwMode="auto">
          <a:xfrm>
            <a:off x="47244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Oval 22"/>
          <p:cNvSpPr>
            <a:spLocks noChangeArrowheads="1"/>
          </p:cNvSpPr>
          <p:nvPr/>
        </p:nvSpPr>
        <p:spPr bwMode="auto">
          <a:xfrm>
            <a:off x="52578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Oval 23"/>
          <p:cNvSpPr>
            <a:spLocks noChangeArrowheads="1"/>
          </p:cNvSpPr>
          <p:nvPr/>
        </p:nvSpPr>
        <p:spPr bwMode="auto">
          <a:xfrm>
            <a:off x="57912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24"/>
          <p:cNvSpPr>
            <a:spLocks noChangeArrowheads="1"/>
          </p:cNvSpPr>
          <p:nvPr/>
        </p:nvSpPr>
        <p:spPr bwMode="auto">
          <a:xfrm>
            <a:off x="54864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Line 25"/>
          <p:cNvSpPr>
            <a:spLocks noChangeShapeType="1"/>
          </p:cNvSpPr>
          <p:nvPr/>
        </p:nvSpPr>
        <p:spPr bwMode="auto">
          <a:xfrm flipH="1">
            <a:off x="3886200" y="32766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29"/>
          <p:cNvSpPr>
            <a:spLocks noChangeShapeType="1"/>
          </p:cNvSpPr>
          <p:nvPr/>
        </p:nvSpPr>
        <p:spPr bwMode="auto">
          <a:xfrm>
            <a:off x="44196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30"/>
          <p:cNvSpPr>
            <a:spLocks noChangeShapeType="1"/>
          </p:cNvSpPr>
          <p:nvPr/>
        </p:nvSpPr>
        <p:spPr bwMode="auto">
          <a:xfrm>
            <a:off x="4419600" y="3276600"/>
            <a:ext cx="6858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31"/>
          <p:cNvSpPr>
            <a:spLocks noChangeShapeType="1"/>
          </p:cNvSpPr>
          <p:nvPr/>
        </p:nvSpPr>
        <p:spPr bwMode="auto">
          <a:xfrm flipH="1">
            <a:off x="4038600" y="3886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33"/>
          <p:cNvSpPr>
            <a:spLocks noChangeShapeType="1"/>
          </p:cNvSpPr>
          <p:nvPr/>
        </p:nvSpPr>
        <p:spPr bwMode="auto">
          <a:xfrm>
            <a:off x="5181600" y="3886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34"/>
          <p:cNvSpPr>
            <a:spLocks noChangeShapeType="1"/>
          </p:cNvSpPr>
          <p:nvPr/>
        </p:nvSpPr>
        <p:spPr bwMode="auto">
          <a:xfrm>
            <a:off x="5181600" y="3886200"/>
            <a:ext cx="838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39"/>
          <p:cNvSpPr>
            <a:spLocks noChangeShapeType="1"/>
          </p:cNvSpPr>
          <p:nvPr/>
        </p:nvSpPr>
        <p:spPr bwMode="auto">
          <a:xfrm>
            <a:off x="41148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41"/>
          <p:cNvSpPr>
            <a:spLocks noChangeShapeType="1"/>
          </p:cNvSpPr>
          <p:nvPr/>
        </p:nvSpPr>
        <p:spPr bwMode="auto">
          <a:xfrm>
            <a:off x="54102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42"/>
          <p:cNvSpPr>
            <a:spLocks noChangeShapeType="1"/>
          </p:cNvSpPr>
          <p:nvPr/>
        </p:nvSpPr>
        <p:spPr bwMode="auto">
          <a:xfrm flipH="1">
            <a:off x="5943600" y="4495800"/>
            <a:ext cx="152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44"/>
          <p:cNvSpPr>
            <a:spLocks noChangeShapeType="1"/>
          </p:cNvSpPr>
          <p:nvPr/>
        </p:nvSpPr>
        <p:spPr bwMode="auto">
          <a:xfrm flipH="1">
            <a:off x="5715000" y="5105400"/>
            <a:ext cx="152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Oval 45"/>
          <p:cNvSpPr>
            <a:spLocks noChangeArrowheads="1"/>
          </p:cNvSpPr>
          <p:nvPr/>
        </p:nvSpPr>
        <p:spPr bwMode="auto">
          <a:xfrm>
            <a:off x="5029200" y="6096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3" name="Line 46"/>
          <p:cNvSpPr>
            <a:spLocks noChangeShapeType="1"/>
          </p:cNvSpPr>
          <p:nvPr/>
        </p:nvSpPr>
        <p:spPr bwMode="auto">
          <a:xfrm flipH="1">
            <a:off x="5257800" y="5715000"/>
            <a:ext cx="304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Text Box 47"/>
          <p:cNvSpPr txBox="1">
            <a:spLocks noChangeArrowheads="1"/>
          </p:cNvSpPr>
          <p:nvPr/>
        </p:nvSpPr>
        <p:spPr bwMode="auto">
          <a:xfrm>
            <a:off x="517525" y="3773488"/>
            <a:ext cx="25066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Idea: be </a:t>
            </a:r>
            <a:r>
              <a:rPr lang="en-US" altLang="en-US" b="1">
                <a:solidFill>
                  <a:srgbClr val="0033CC"/>
                </a:solidFill>
              </a:rPr>
              <a:t>smart</a:t>
            </a:r>
          </a:p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about what paths</a:t>
            </a:r>
          </a:p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to try.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50C2BA-251E-4E8F-A428-46024A460253}" type="slidenum">
              <a:rPr lang="en-US" altLang="en-US" sz="1400" smtClean="0"/>
              <a:pPr eaLnBrk="1" hangingPunct="1"/>
              <a:t>20</a:t>
            </a:fld>
            <a:endParaRPr lang="en-US" alt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0033CC"/>
              </a:solidFill>
            </a:endParaRP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55575" y="1547813"/>
          <a:ext cx="8988425" cy="366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Bitmap Image" r:id="rId4" imgW="9742857" imgH="3971429" progId="Paint.Picture">
                  <p:embed/>
                </p:oleObj>
              </mc:Choice>
              <mc:Fallback>
                <p:oleObj name="Bitmap Image" r:id="rId4" imgW="9742857" imgH="3971429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1547813"/>
                        <a:ext cx="8988425" cy="366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5328E6-2585-48DC-9C68-A200C8FCE9F8}" type="slidenum">
              <a:rPr lang="en-US" altLang="en-US" sz="1400" smtClean="0"/>
              <a:pPr eaLnBrk="1" hangingPunct="1"/>
              <a:t>21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8 Puzzle Example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f(n) = g(n) + h(n)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What is the usual g(n)?</a:t>
            </a:r>
          </a:p>
          <a:p>
            <a:pPr eaLnBrk="1" hangingPunct="1"/>
            <a:r>
              <a:rPr lang="en-US" altLang="en-US" dirty="0"/>
              <a:t>two well-known h(n)’s</a:t>
            </a:r>
          </a:p>
          <a:p>
            <a:pPr lvl="1" eaLnBrk="1" hangingPunct="1"/>
            <a:r>
              <a:rPr lang="en-US" altLang="en-US" dirty="0"/>
              <a:t>h1 = the number of misplaced tiles</a:t>
            </a:r>
          </a:p>
          <a:p>
            <a:pPr lvl="1" eaLnBrk="1" hangingPunct="1"/>
            <a:r>
              <a:rPr lang="en-US" altLang="en-US" dirty="0"/>
              <a:t>h2 = the sum of the distances of the tiles from their goal positions, using city block distance, which is the sum of the horizontal and vertical distances </a:t>
            </a:r>
            <a:r>
              <a:rPr lang="en-US" altLang="en-US" dirty="0">
                <a:solidFill>
                  <a:srgbClr val="0033CC"/>
                </a:solidFill>
              </a:rPr>
              <a:t>(Manhattan Distance)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2B665D-0558-4EB2-9AEC-7F9E7DA8C4FD}" type="slidenum">
              <a:rPr lang="en-US" altLang="en-US" sz="1400" smtClean="0"/>
              <a:pPr eaLnBrk="1" hangingPunct="1"/>
              <a:t>22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8 Puzzle Using Number of Misplaced Tiles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70325" y="1792288"/>
            <a:ext cx="1044575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lain" startAt="2"/>
            </a:pPr>
            <a:r>
              <a:rPr lang="en-US" altLang="en-US">
                <a:solidFill>
                  <a:srgbClr val="00B050"/>
                </a:solidFill>
              </a:rPr>
              <a:t>8</a:t>
            </a:r>
            <a:r>
              <a:rPr lang="en-US" altLang="en-US"/>
              <a:t>  3</a:t>
            </a:r>
          </a:p>
          <a:p>
            <a:pPr eaLnBrk="1" hangingPunct="1">
              <a:buFontTx/>
              <a:buAutoNum type="arabicPlain"/>
            </a:pPr>
            <a:r>
              <a:rPr lang="en-US" altLang="en-US">
                <a:solidFill>
                  <a:srgbClr val="00B050"/>
                </a:solidFill>
              </a:rPr>
              <a:t>6</a:t>
            </a:r>
            <a:r>
              <a:rPr lang="en-US" altLang="en-US"/>
              <a:t>  4</a:t>
            </a:r>
          </a:p>
          <a:p>
            <a:pPr eaLnBrk="1" hangingPunct="1"/>
            <a:r>
              <a:rPr lang="en-US" altLang="en-US"/>
              <a:t>7      5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65125" y="1639888"/>
            <a:ext cx="1044575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lain"/>
            </a:pPr>
            <a:r>
              <a:rPr lang="en-US" altLang="en-US" dirty="0">
                <a:solidFill>
                  <a:srgbClr val="FF0000"/>
                </a:solidFill>
              </a:rPr>
              <a:t>2  3</a:t>
            </a:r>
          </a:p>
          <a:p>
            <a:pPr eaLnBrk="1" hangingPunct="1">
              <a:buFontTx/>
              <a:buAutoNum type="arabicPlain" startAt="8"/>
            </a:pPr>
            <a:r>
              <a:rPr lang="en-US" altLang="en-US" dirty="0">
                <a:solidFill>
                  <a:srgbClr val="FF0000"/>
                </a:solidFill>
              </a:rPr>
              <a:t>    4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7</a:t>
            </a:r>
            <a:r>
              <a:rPr lang="en-US" altLang="en-US" dirty="0"/>
              <a:t>  </a:t>
            </a:r>
            <a:r>
              <a:rPr lang="en-US" altLang="en-US" dirty="0">
                <a:solidFill>
                  <a:srgbClr val="FF0000"/>
                </a:solidFill>
              </a:rPr>
              <a:t>6  5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1325" y="2782888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goal</a:t>
            </a:r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5638800" y="1752600"/>
            <a:ext cx="708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g=0</a:t>
            </a:r>
          </a:p>
          <a:p>
            <a:pPr eaLnBrk="1" hangingPunct="1"/>
            <a:r>
              <a:rPr lang="en-US" altLang="en-US"/>
              <a:t>h=4</a:t>
            </a:r>
          </a:p>
          <a:p>
            <a:pPr eaLnBrk="1" hangingPunct="1"/>
            <a:r>
              <a:rPr lang="en-US" altLang="en-US"/>
              <a:t>f=4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0200" y="3657600"/>
            <a:ext cx="868363" cy="120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2 8 3</a:t>
            </a:r>
          </a:p>
          <a:p>
            <a:pPr marL="457200" indent="-457200">
              <a:buFontTx/>
              <a:buAutoNum type="arabicPlain"/>
              <a:defRPr/>
            </a:pPr>
            <a:r>
              <a:rPr lang="en-US" dirty="0"/>
              <a:t>4</a:t>
            </a:r>
          </a:p>
          <a:p>
            <a:pPr marL="457200" indent="-457200">
              <a:defRPr/>
            </a:pPr>
            <a:r>
              <a:rPr lang="en-US" dirty="0"/>
              <a:t>7 6 5</a:t>
            </a:r>
          </a:p>
        </p:txBody>
      </p:sp>
      <p:sp>
        <p:nvSpPr>
          <p:cNvPr id="22537" name="TextBox 8"/>
          <p:cNvSpPr txBox="1">
            <a:spLocks noChangeArrowheads="1"/>
          </p:cNvSpPr>
          <p:nvPr/>
        </p:nvSpPr>
        <p:spPr bwMode="auto">
          <a:xfrm>
            <a:off x="3962400" y="3657600"/>
            <a:ext cx="868363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2 8 3</a:t>
            </a:r>
          </a:p>
          <a:p>
            <a:pPr eaLnBrk="1" hangingPunct="1"/>
            <a:r>
              <a:rPr lang="en-US" altLang="en-US"/>
              <a:t>1 6 4</a:t>
            </a:r>
          </a:p>
          <a:p>
            <a:pPr eaLnBrk="1" hangingPunct="1"/>
            <a:r>
              <a:rPr lang="en-US" altLang="en-US"/>
              <a:t>   7 5</a:t>
            </a:r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6096000" y="3657600"/>
            <a:ext cx="869149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2 8 3</a:t>
            </a:r>
          </a:p>
          <a:p>
            <a:pPr eaLnBrk="1" hangingPunct="1"/>
            <a:r>
              <a:rPr lang="en-US" altLang="en-US" dirty="0"/>
              <a:t>1 6 4</a:t>
            </a:r>
          </a:p>
          <a:p>
            <a:pPr eaLnBrk="1" hangingPunct="1"/>
            <a:r>
              <a:rPr lang="en-US" altLang="en-US" dirty="0"/>
              <a:t>7 5</a:t>
            </a:r>
          </a:p>
        </p:txBody>
      </p:sp>
      <p:cxnSp>
        <p:nvCxnSpPr>
          <p:cNvPr id="12" name="Straight Connector 11"/>
          <p:cNvCxnSpPr>
            <a:stCxn id="22532" idx="2"/>
          </p:cNvCxnSpPr>
          <p:nvPr/>
        </p:nvCxnSpPr>
        <p:spPr>
          <a:xfrm rot="5400000">
            <a:off x="3081338" y="2346325"/>
            <a:ext cx="668337" cy="1954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2532" idx="2"/>
          </p:cNvCxnSpPr>
          <p:nvPr/>
        </p:nvCxnSpPr>
        <p:spPr>
          <a:xfrm rot="16200000" flipH="1">
            <a:off x="4910138" y="2471738"/>
            <a:ext cx="668337" cy="1703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2532" idx="2"/>
            <a:endCxn id="22537" idx="0"/>
          </p:cNvCxnSpPr>
          <p:nvPr/>
        </p:nvCxnSpPr>
        <p:spPr>
          <a:xfrm rot="16200000" flipH="1">
            <a:off x="4060825" y="3321051"/>
            <a:ext cx="668337" cy="4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0D572-6A2E-4208-9882-958154E6253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533400"/>
            <a:ext cx="86914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2 8 3</a:t>
            </a:r>
          </a:p>
          <a:p>
            <a:r>
              <a:rPr lang="en-US" dirty="0"/>
              <a:t>1    4</a:t>
            </a:r>
          </a:p>
          <a:p>
            <a:r>
              <a:rPr lang="en-US" dirty="0"/>
              <a:t>7 6 5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540327"/>
            <a:ext cx="4275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Exercise:</a:t>
            </a:r>
          </a:p>
          <a:p>
            <a:r>
              <a:rPr lang="en-US" dirty="0">
                <a:solidFill>
                  <a:srgbClr val="FF0000"/>
                </a:solidFill>
              </a:rPr>
              <a:t>What are its children and their</a:t>
            </a:r>
          </a:p>
          <a:p>
            <a:r>
              <a:rPr lang="en-US" dirty="0">
                <a:solidFill>
                  <a:srgbClr val="FF0000"/>
                </a:solidFill>
              </a:rPr>
              <a:t>f, g, h?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456" y="518032"/>
            <a:ext cx="1219306" cy="1377815"/>
          </a:xfrm>
          <a:prstGeom prst="rect">
            <a:avLst/>
          </a:prstGeom>
        </p:spPr>
      </p:pic>
      <p:cxnSp>
        <p:nvCxnSpPr>
          <p:cNvPr id="7" name="Straight Connector 6"/>
          <p:cNvCxnSpPr>
            <a:stCxn id="3" idx="2"/>
          </p:cNvCxnSpPr>
          <p:nvPr/>
        </p:nvCxnSpPr>
        <p:spPr>
          <a:xfrm flipH="1">
            <a:off x="609600" y="1733729"/>
            <a:ext cx="967975" cy="1314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77574" y="1749097"/>
            <a:ext cx="632225" cy="1238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2"/>
          </p:cNvCxnSpPr>
          <p:nvPr/>
        </p:nvCxnSpPr>
        <p:spPr>
          <a:xfrm>
            <a:off x="1577575" y="1733729"/>
            <a:ext cx="2689625" cy="1085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" idx="2"/>
          </p:cNvCxnSpPr>
          <p:nvPr/>
        </p:nvCxnSpPr>
        <p:spPr>
          <a:xfrm>
            <a:off x="1577575" y="1733729"/>
            <a:ext cx="5128025" cy="933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965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983431-A76B-45DA-BE16-FE8C3F6B8799}" type="slidenum">
              <a:rPr lang="en-US" altLang="en-US" sz="1400" smtClean="0"/>
              <a:pPr eaLnBrk="1" hangingPunct="1"/>
              <a:t>24</a:t>
            </a:fld>
            <a:endParaRPr lang="en-US" alt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Optimality of A* with Admissibility </a:t>
            </a:r>
            <a:br>
              <a:rPr lang="en-US" altLang="en-US" sz="3200">
                <a:solidFill>
                  <a:srgbClr val="0033CC"/>
                </a:solidFill>
              </a:rPr>
            </a:br>
            <a:r>
              <a:rPr lang="en-US" altLang="en-US" sz="3200">
                <a:solidFill>
                  <a:srgbClr val="0033CC"/>
                </a:solidFill>
              </a:rPr>
              <a:t>(h never overestimates the cost to the goal</a:t>
            </a:r>
            <a:r>
              <a:rPr lang="en-US" altLang="en-US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78327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Suppose a suboptimal goal G2 has been generated and </a:t>
            </a:r>
          </a:p>
          <a:p>
            <a:pPr eaLnBrk="1" hangingPunct="1"/>
            <a:r>
              <a:rPr lang="en-US" altLang="en-US"/>
              <a:t>is in the queue. Let n be an unexpanded node on the </a:t>
            </a:r>
          </a:p>
          <a:p>
            <a:pPr eaLnBrk="1" hangingPunct="1"/>
            <a:r>
              <a:rPr lang="en-US" altLang="en-US"/>
              <a:t>shortest path to an optimal goal G1.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1219200" y="2971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Line 8"/>
          <p:cNvSpPr>
            <a:spLocks noChangeShapeType="1"/>
          </p:cNvSpPr>
          <p:nvPr/>
        </p:nvSpPr>
        <p:spPr bwMode="auto">
          <a:xfrm flipH="1">
            <a:off x="762000" y="3810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 flipH="1">
            <a:off x="1143000" y="3276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Text Box 13"/>
          <p:cNvSpPr txBox="1">
            <a:spLocks noChangeArrowheads="1"/>
          </p:cNvSpPr>
          <p:nvPr/>
        </p:nvSpPr>
        <p:spPr bwMode="auto">
          <a:xfrm>
            <a:off x="228600" y="5410200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G1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228600" y="39624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n</a:t>
            </a:r>
          </a:p>
        </p:txBody>
      </p:sp>
      <p:sp>
        <p:nvSpPr>
          <p:cNvPr id="23562" name="Oval 15"/>
          <p:cNvSpPr>
            <a:spLocks noChangeArrowheads="1"/>
          </p:cNvSpPr>
          <p:nvPr/>
        </p:nvSpPr>
        <p:spPr bwMode="auto">
          <a:xfrm>
            <a:off x="533400" y="4038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3" name="Oval 16"/>
          <p:cNvSpPr>
            <a:spLocks noChangeArrowheads="1"/>
          </p:cNvSpPr>
          <p:nvPr/>
        </p:nvSpPr>
        <p:spPr bwMode="auto">
          <a:xfrm>
            <a:off x="381000" y="5105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4" name="Line 18"/>
          <p:cNvSpPr>
            <a:spLocks noChangeShapeType="1"/>
          </p:cNvSpPr>
          <p:nvPr/>
        </p:nvSpPr>
        <p:spPr bwMode="auto">
          <a:xfrm>
            <a:off x="1676400" y="3733800"/>
            <a:ext cx="457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Oval 20"/>
          <p:cNvSpPr>
            <a:spLocks noChangeArrowheads="1"/>
          </p:cNvSpPr>
          <p:nvPr/>
        </p:nvSpPr>
        <p:spPr bwMode="auto">
          <a:xfrm>
            <a:off x="2057400" y="5105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6" name="Line 22"/>
          <p:cNvSpPr>
            <a:spLocks noChangeShapeType="1"/>
          </p:cNvSpPr>
          <p:nvPr/>
        </p:nvSpPr>
        <p:spPr bwMode="auto">
          <a:xfrm>
            <a:off x="1524000" y="32004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Text Box 23"/>
          <p:cNvSpPr txBox="1">
            <a:spLocks noChangeArrowheads="1"/>
          </p:cNvSpPr>
          <p:nvPr/>
        </p:nvSpPr>
        <p:spPr bwMode="auto">
          <a:xfrm>
            <a:off x="1889125" y="5421313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G2</a:t>
            </a:r>
          </a:p>
        </p:txBody>
      </p:sp>
      <p:sp>
        <p:nvSpPr>
          <p:cNvPr id="23568" name="Text Box 24"/>
          <p:cNvSpPr txBox="1">
            <a:spLocks noChangeArrowheads="1"/>
          </p:cNvSpPr>
          <p:nvPr/>
        </p:nvSpPr>
        <p:spPr bwMode="auto">
          <a:xfrm>
            <a:off x="3108325" y="2935288"/>
            <a:ext cx="5526088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f(n) = g(n) + h(n)</a:t>
            </a:r>
          </a:p>
          <a:p>
            <a:pPr eaLnBrk="1" hangingPunct="1"/>
            <a:r>
              <a:rPr lang="en-US" altLang="en-US" dirty="0"/>
              <a:t>       ≤ </a:t>
            </a:r>
            <a:r>
              <a:rPr lang="en-US" altLang="en-US" dirty="0">
                <a:sym typeface="Symbol" pitchFamily="18" charset="2"/>
              </a:rPr>
              <a:t>g(G1)                 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Why?</a:t>
            </a:r>
          </a:p>
          <a:p>
            <a:pPr eaLnBrk="1" hangingPunct="1"/>
            <a:r>
              <a:rPr lang="en-US" altLang="en-US" dirty="0">
                <a:sym typeface="Symbol" pitchFamily="18" charset="2"/>
              </a:rPr>
              <a:t>       &lt; g(G2)                 G2 is suboptimal</a:t>
            </a:r>
          </a:p>
          <a:p>
            <a:pPr eaLnBrk="1" hangingPunct="1"/>
            <a:r>
              <a:rPr lang="en-US" altLang="en-US" dirty="0">
                <a:sym typeface="Symbol" pitchFamily="18" charset="2"/>
              </a:rPr>
              <a:t>       =  f(G2)                 f(G2) = g(G2)</a:t>
            </a:r>
          </a:p>
          <a:p>
            <a:pPr eaLnBrk="1" hangingPunct="1"/>
            <a:endParaRPr lang="en-US" altLang="en-US" dirty="0">
              <a:sym typeface="Symbol" pitchFamily="18" charset="2"/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So f(n) &lt; f(G2) and A* will never select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G2 for expansion.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0033CC"/>
                </a:solidFill>
              </a:rPr>
              <a:t>Optimality of A* with</a:t>
            </a:r>
            <a:br>
              <a:rPr lang="en-US" altLang="en-US" sz="4000">
                <a:solidFill>
                  <a:srgbClr val="0033CC"/>
                </a:solidFill>
              </a:rPr>
            </a:br>
            <a:r>
              <a:rPr lang="en-US" altLang="en-US" sz="4000">
                <a:solidFill>
                  <a:srgbClr val="0033CC"/>
                </a:solidFill>
              </a:rPr>
              <a:t> Consistency (stronger condition)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/>
              <a:t>h(n) is consistent if </a:t>
            </a:r>
          </a:p>
          <a:p>
            <a:pPr lvl="1"/>
            <a:r>
              <a:rPr lang="en-US" altLang="en-US"/>
              <a:t>for every node n</a:t>
            </a:r>
          </a:p>
          <a:p>
            <a:pPr lvl="1"/>
            <a:r>
              <a:rPr lang="en-US" altLang="en-US"/>
              <a:t>for every successor n´ due to legal action a</a:t>
            </a:r>
          </a:p>
          <a:p>
            <a:pPr lvl="1"/>
            <a:r>
              <a:rPr lang="en-US" altLang="en-US"/>
              <a:t>h(n) &lt;= c(n,a,n´) + h(n´)</a:t>
            </a:r>
          </a:p>
          <a:p>
            <a:pPr lvl="1">
              <a:buFontTx/>
              <a:buNone/>
            </a:pPr>
            <a:endParaRPr lang="en-US" altLang="en-US"/>
          </a:p>
          <a:p>
            <a:pPr lvl="1">
              <a:buFontTx/>
              <a:buNone/>
            </a:pPr>
            <a:endParaRPr lang="en-US" altLang="en-US"/>
          </a:p>
          <a:p>
            <a:pPr lvl="1">
              <a:buFontTx/>
              <a:buNone/>
            </a:pPr>
            <a:endParaRPr lang="en-US" altLang="en-US"/>
          </a:p>
          <a:p>
            <a:r>
              <a:rPr lang="en-US" altLang="en-US"/>
              <a:t>Every consistent heuristic is also admissible.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B97566-15AC-4351-A580-22657FFAC3A9}" type="slidenum">
              <a:rPr lang="en-US" altLang="en-US" sz="1400" smtClean="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2743200" y="3810000"/>
            <a:ext cx="4413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n</a:t>
            </a:r>
            <a:r>
              <a:rPr lang="en-US" altLang="en-US"/>
              <a:t> </a:t>
            </a:r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2743200" y="4724400"/>
            <a:ext cx="4587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n´</a:t>
            </a: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3962400" y="4724400"/>
            <a:ext cx="423863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G</a:t>
            </a:r>
          </a:p>
        </p:txBody>
      </p:sp>
      <p:cxnSp>
        <p:nvCxnSpPr>
          <p:cNvPr id="10" name="Straight Connector 9"/>
          <p:cNvCxnSpPr>
            <a:stCxn id="24581" idx="2"/>
            <a:endCxn id="24582" idx="0"/>
          </p:cNvCxnSpPr>
          <p:nvPr/>
        </p:nvCxnSpPr>
        <p:spPr>
          <a:xfrm rot="16200000" flipH="1">
            <a:off x="2741613" y="4494213"/>
            <a:ext cx="452437" cy="7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4582" idx="3"/>
            <a:endCxn id="24583" idx="1"/>
          </p:cNvCxnSpPr>
          <p:nvPr/>
        </p:nvCxnSpPr>
        <p:spPr>
          <a:xfrm>
            <a:off x="3201988" y="4954588"/>
            <a:ext cx="760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4581" idx="3"/>
          </p:cNvCxnSpPr>
          <p:nvPr/>
        </p:nvCxnSpPr>
        <p:spPr>
          <a:xfrm>
            <a:off x="3184525" y="4040188"/>
            <a:ext cx="930275" cy="6842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7" name="TextBox 17"/>
          <p:cNvSpPr txBox="1">
            <a:spLocks noChangeArrowheads="1"/>
          </p:cNvSpPr>
          <p:nvPr/>
        </p:nvSpPr>
        <p:spPr bwMode="auto">
          <a:xfrm>
            <a:off x="1447800" y="4343400"/>
            <a:ext cx="1208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CC"/>
                </a:solidFill>
              </a:rPr>
              <a:t>c(n,a,n´) </a:t>
            </a:r>
          </a:p>
        </p:txBody>
      </p:sp>
      <p:sp>
        <p:nvSpPr>
          <p:cNvPr id="24588" name="TextBox 19"/>
          <p:cNvSpPr txBox="1">
            <a:spLocks noChangeArrowheads="1"/>
          </p:cNvSpPr>
          <p:nvPr/>
        </p:nvSpPr>
        <p:spPr bwMode="auto">
          <a:xfrm>
            <a:off x="3276600" y="4572000"/>
            <a:ext cx="725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CC"/>
                </a:solidFill>
              </a:rPr>
              <a:t>h(n´)</a:t>
            </a:r>
          </a:p>
        </p:txBody>
      </p:sp>
      <p:sp>
        <p:nvSpPr>
          <p:cNvPr id="24589" name="TextBox 20"/>
          <p:cNvSpPr txBox="1">
            <a:spLocks noChangeArrowheads="1"/>
          </p:cNvSpPr>
          <p:nvPr/>
        </p:nvSpPr>
        <p:spPr bwMode="auto">
          <a:xfrm>
            <a:off x="3657600" y="3962400"/>
            <a:ext cx="639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CC"/>
                </a:solidFill>
              </a:rPr>
              <a:t>h(n)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D4FB62-776C-47EF-96B7-BBEA9B37500E}" type="slidenum">
              <a:rPr lang="en-US" altLang="en-US" sz="1400" smtClean="0"/>
              <a:pPr eaLnBrk="1" hangingPunct="1"/>
              <a:t>26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Algorithms for A*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Since </a:t>
            </a:r>
            <a:r>
              <a:rPr lang="en-US" altLang="en-US" sz="2800" dirty="0" err="1"/>
              <a:t>Nillsson</a:t>
            </a:r>
            <a:r>
              <a:rPr lang="en-US" altLang="en-US" sz="2800" dirty="0"/>
              <a:t> defined A* search, many different authors have suggested algorithms.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Using Tree-Search, the optimality argument holds, but you search too many states.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Using Graph-Search, it can break down, because an optimal path to a </a:t>
            </a:r>
            <a:r>
              <a:rPr lang="en-US" altLang="en-US" sz="2800" dirty="0">
                <a:solidFill>
                  <a:srgbClr val="FF0000"/>
                </a:solidFill>
              </a:rPr>
              <a:t>repeated state</a:t>
            </a:r>
            <a:r>
              <a:rPr lang="en-US" altLang="en-US" sz="2800" dirty="0"/>
              <a:t> can be discarded if it is not the first one found.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One way to solve the problem is that whenever you come to a repeated node, discard the </a:t>
            </a:r>
            <a:r>
              <a:rPr lang="en-US" altLang="en-US" sz="2800" dirty="0">
                <a:solidFill>
                  <a:srgbClr val="FF0000"/>
                </a:solidFill>
              </a:rPr>
              <a:t>longer</a:t>
            </a:r>
            <a:r>
              <a:rPr lang="en-US" altLang="en-US" sz="2800" dirty="0"/>
              <a:t> path to it.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BB91DF-6F5C-42FC-A082-9B4D66712A0C}" type="slidenum">
              <a:rPr lang="en-US" altLang="en-US" sz="1400" smtClean="0"/>
              <a:pPr eaLnBrk="1" hangingPunct="1"/>
              <a:t>27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The Rich/Knight Implementation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a </a:t>
            </a:r>
            <a:r>
              <a:rPr lang="en-US" altLang="en-US" sz="2400" dirty="0">
                <a:solidFill>
                  <a:srgbClr val="FF0000"/>
                </a:solidFill>
              </a:rPr>
              <a:t>node</a:t>
            </a:r>
            <a:r>
              <a:rPr lang="en-US" altLang="en-US" sz="2400" dirty="0"/>
              <a:t> consists of</a:t>
            </a:r>
          </a:p>
          <a:p>
            <a:pPr lvl="1" eaLnBrk="1" hangingPunct="1"/>
            <a:r>
              <a:rPr lang="en-US" altLang="en-US" sz="2400" dirty="0"/>
              <a:t>state</a:t>
            </a:r>
          </a:p>
          <a:p>
            <a:pPr lvl="1" eaLnBrk="1" hangingPunct="1"/>
            <a:r>
              <a:rPr lang="en-US" altLang="en-US" sz="2400" dirty="0"/>
              <a:t>g, h, f values</a:t>
            </a:r>
          </a:p>
          <a:p>
            <a:pPr lvl="1" eaLnBrk="1" hangingPunct="1"/>
            <a:r>
              <a:rPr lang="en-US" altLang="en-US" sz="2400" dirty="0"/>
              <a:t>list of successors</a:t>
            </a:r>
          </a:p>
          <a:p>
            <a:pPr lvl="1" eaLnBrk="1" hangingPunct="1"/>
            <a:r>
              <a:rPr lang="en-US" altLang="en-US" sz="2400" dirty="0"/>
              <a:t>pointer to parent</a:t>
            </a:r>
          </a:p>
          <a:p>
            <a:pPr eaLnBrk="1" hangingPunct="1"/>
            <a:r>
              <a:rPr lang="en-US" altLang="en-US" sz="2400" dirty="0">
                <a:solidFill>
                  <a:srgbClr val="FF0000"/>
                </a:solidFill>
              </a:rPr>
              <a:t>OPEN</a:t>
            </a:r>
            <a:r>
              <a:rPr lang="en-US" altLang="en-US" sz="2400" dirty="0"/>
              <a:t> is the list of nodes that have been generated and had h applied, but not expanded and can be implemented as a priority queue.</a:t>
            </a:r>
          </a:p>
          <a:p>
            <a:pPr eaLnBrk="1" hangingPunct="1"/>
            <a:r>
              <a:rPr lang="en-US" altLang="en-US" sz="2400" dirty="0">
                <a:solidFill>
                  <a:srgbClr val="FF0000"/>
                </a:solidFill>
              </a:rPr>
              <a:t>CLOSED </a:t>
            </a:r>
            <a:r>
              <a:rPr lang="en-US" altLang="en-US" sz="2400" dirty="0"/>
              <a:t>is the list of nodes that have already been expanded.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E83284-B9C4-4FAB-9128-63ABB712969D}" type="slidenum">
              <a:rPr lang="en-US" altLang="en-US" sz="1400" smtClean="0"/>
              <a:pPr eaLnBrk="1" hangingPunct="1"/>
              <a:t>28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en-US" altLang="en-US" sz="2400">
                <a:solidFill>
                  <a:srgbClr val="FF0000"/>
                </a:solidFill>
              </a:rPr>
              <a:t>/* Initialization */</a:t>
            </a:r>
          </a:p>
          <a:p>
            <a:pPr marL="609600" indent="-609600" eaLnBrk="1" hangingPunct="1">
              <a:buFontTx/>
              <a:buAutoNum type="arabicParenR"/>
            </a:pPr>
            <a:endParaRPr lang="en-US" altLang="en-US" sz="2400"/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OPEN &lt;- start node</a:t>
            </a:r>
          </a:p>
          <a:p>
            <a:pPr marL="609600" indent="-609600" eaLnBrk="1" hangingPunct="1">
              <a:buFontTx/>
              <a:buNone/>
            </a:pPr>
            <a:endParaRPr lang="en-US" altLang="en-US" sz="2400"/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Initialize  the start node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	g: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	h: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	f:</a:t>
            </a:r>
          </a:p>
          <a:p>
            <a:pPr marL="609600" indent="-609600" eaLnBrk="1" hangingPunct="1">
              <a:buFontTx/>
              <a:buNone/>
            </a:pPr>
            <a:endParaRPr lang="en-US" altLang="en-US" sz="2400"/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CLOSED &lt;- empty list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35FAA8-9BC6-4DB5-AA21-EF09ACB8B053}" type="slidenum">
              <a:rPr lang="en-US" altLang="en-US" sz="1400" smtClean="0"/>
              <a:pPr eaLnBrk="1" hangingPunct="1"/>
              <a:t>29</a:t>
            </a:fld>
            <a:endParaRPr lang="en-US" alt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2)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repeat until goal</a:t>
            </a:r>
            <a:r>
              <a:rPr lang="en-US" altLang="en-US" sz="2800" dirty="0"/>
              <a:t> (or time limit or space limit)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if OPEN is empty, fail</a:t>
            </a:r>
          </a:p>
          <a:p>
            <a:pPr eaLnBrk="1" hangingPunct="1"/>
            <a:r>
              <a:rPr lang="en-US" altLang="en-US" sz="2800" dirty="0"/>
              <a:t>BESTNODE &lt;- node on OPEN with lowest f</a:t>
            </a:r>
          </a:p>
          <a:p>
            <a:pPr eaLnBrk="1" hangingPunct="1"/>
            <a:r>
              <a:rPr lang="en-US" altLang="en-US" sz="2800" dirty="0"/>
              <a:t>if BESTNODE is a goal, exit and succeed</a:t>
            </a:r>
          </a:p>
          <a:p>
            <a:pPr eaLnBrk="1" hangingPunct="1"/>
            <a:r>
              <a:rPr lang="en-US" altLang="en-US" sz="2800" dirty="0"/>
              <a:t>remove BESTNODE from OPEN and add it to CLOSED</a:t>
            </a:r>
          </a:p>
          <a:p>
            <a:pPr eaLnBrk="1" hangingPunct="1"/>
            <a:r>
              <a:rPr lang="en-US" altLang="en-US" sz="2800" dirty="0"/>
              <a:t>generate successors of BESTNODE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CF6448-9601-4F61-A048-2353D2BA3ADF}" type="slidenum">
              <a:rPr lang="en-US" altLang="en-US" sz="1400" smtClean="0"/>
              <a:pPr eaLnBrk="1" hangingPunct="1"/>
              <a:t>3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Blind Search vs. Informed Search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What’s the difference?   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How do we formally specify this?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>
                <a:solidFill>
                  <a:srgbClr val="CC0000"/>
                </a:solidFill>
              </a:rPr>
              <a:t>A node is selected for expansion based on an evaluation function that estimates cost to goal.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E768E6-D219-43AF-972C-21F91F30326A}" type="slidenum">
              <a:rPr lang="en-US" altLang="en-US" sz="1400" smtClean="0"/>
              <a:pPr eaLnBrk="1" hangingPunct="1"/>
              <a:t>30</a:t>
            </a:fld>
            <a:endParaRPr lang="en-US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for each successor</a:t>
            </a:r>
            <a:r>
              <a:rPr lang="en-US" altLang="en-US" dirty="0">
                <a:solidFill>
                  <a:srgbClr val="0033CC"/>
                </a:solidFill>
              </a:rPr>
              <a:t> s</a:t>
            </a:r>
            <a:r>
              <a:rPr lang="en-US" altLang="en-US" dirty="0"/>
              <a:t> 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1. set its parent field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2. compute </a:t>
            </a:r>
            <a:r>
              <a:rPr lang="en-US" altLang="en-US" dirty="0">
                <a:solidFill>
                  <a:srgbClr val="0033CC"/>
                </a:solidFill>
              </a:rPr>
              <a:t>g(s)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3. if there is a node </a:t>
            </a:r>
            <a:r>
              <a:rPr lang="en-US" altLang="en-US" dirty="0">
                <a:solidFill>
                  <a:srgbClr val="FF0000"/>
                </a:solidFill>
              </a:rPr>
              <a:t>OLD</a:t>
            </a:r>
            <a:r>
              <a:rPr lang="en-US" altLang="en-US" dirty="0"/>
              <a:t> on OPEN with the same state info as </a:t>
            </a:r>
            <a:r>
              <a:rPr lang="en-US" altLang="en-US" dirty="0">
                <a:solidFill>
                  <a:srgbClr val="0033CC"/>
                </a:solidFill>
              </a:rPr>
              <a:t>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{ add </a:t>
            </a:r>
            <a:r>
              <a:rPr lang="en-US" altLang="en-US" dirty="0">
                <a:solidFill>
                  <a:srgbClr val="FF0000"/>
                </a:solidFill>
              </a:rPr>
              <a:t>OLD</a:t>
            </a:r>
            <a:r>
              <a:rPr lang="en-US" altLang="en-US" dirty="0"/>
              <a:t> to successors(BESTNODE)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   if </a:t>
            </a:r>
            <a:r>
              <a:rPr lang="en-US" altLang="en-US" dirty="0">
                <a:solidFill>
                  <a:srgbClr val="0033CC"/>
                </a:solidFill>
              </a:rPr>
              <a:t>g(s)</a:t>
            </a:r>
            <a:r>
              <a:rPr lang="en-US" altLang="en-US" dirty="0"/>
              <a:t> &lt; </a:t>
            </a:r>
            <a:r>
              <a:rPr lang="en-US" altLang="en-US" dirty="0">
                <a:solidFill>
                  <a:srgbClr val="FF0000"/>
                </a:solidFill>
              </a:rPr>
              <a:t>g(OLD)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rgbClr val="FF0000"/>
                </a:solidFill>
              </a:rPr>
              <a:t>update OLD</a:t>
            </a:r>
            <a:r>
              <a:rPr lang="en-US" altLang="en-US" dirty="0"/>
              <a:t> and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      throw out </a:t>
            </a:r>
            <a:r>
              <a:rPr lang="en-US" altLang="en-US" dirty="0">
                <a:solidFill>
                  <a:srgbClr val="0033CC"/>
                </a:solidFill>
              </a:rPr>
              <a:t>s </a:t>
            </a:r>
            <a:r>
              <a:rPr lang="en-US" altLang="en-US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5BE7DC-54A0-44FB-A111-CC5707987E0A}" type="slidenum">
              <a:rPr lang="en-US" altLang="en-US" sz="1400" smtClean="0"/>
              <a:pPr eaLnBrk="1" hangingPunct="1"/>
              <a:t>31</a:t>
            </a:fld>
            <a:endParaRPr lang="en-US" alt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Rich/Knight/Tanimoto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45259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/>
              <a:t>	4. if (</a:t>
            </a:r>
            <a:r>
              <a:rPr lang="en-US" altLang="en-US" sz="2800" dirty="0">
                <a:solidFill>
                  <a:srgbClr val="0033CC"/>
                </a:solidFill>
              </a:rPr>
              <a:t>s</a:t>
            </a:r>
            <a:r>
              <a:rPr lang="en-US" altLang="en-US" sz="2800" dirty="0"/>
              <a:t> is not on OPEN and there is a node 	</a:t>
            </a:r>
            <a:r>
              <a:rPr lang="en-US" altLang="en-US" sz="2800" dirty="0">
                <a:solidFill>
                  <a:srgbClr val="FF0000"/>
                </a:solidFill>
              </a:rPr>
              <a:t>OLD</a:t>
            </a:r>
            <a:r>
              <a:rPr lang="en-US" altLang="en-US" sz="2800" dirty="0"/>
              <a:t> on CLOSED with the same state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          info as </a:t>
            </a:r>
            <a:r>
              <a:rPr lang="en-US" altLang="en-US" sz="2800" dirty="0">
                <a:solidFill>
                  <a:srgbClr val="0033CC"/>
                </a:solidFill>
              </a:rPr>
              <a:t>s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0033CC"/>
                </a:solidFill>
              </a:rPr>
              <a:t>		 </a:t>
            </a:r>
            <a:r>
              <a:rPr lang="en-US" altLang="en-US" sz="2800" dirty="0"/>
              <a:t>{ add </a:t>
            </a:r>
            <a:r>
              <a:rPr lang="en-US" altLang="en-US" sz="2800" dirty="0">
                <a:solidFill>
                  <a:srgbClr val="FF0000"/>
                </a:solidFill>
              </a:rPr>
              <a:t>OLD</a:t>
            </a:r>
            <a:r>
              <a:rPr lang="en-US" altLang="en-US" sz="2800" dirty="0"/>
              <a:t> to successors(BESTNODE)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		    if </a:t>
            </a:r>
            <a:r>
              <a:rPr lang="en-US" altLang="en-US" sz="2800" dirty="0">
                <a:solidFill>
                  <a:srgbClr val="0033CC"/>
                </a:solidFill>
              </a:rPr>
              <a:t>g(s)</a:t>
            </a:r>
            <a:r>
              <a:rPr lang="en-US" altLang="en-US" sz="2800" dirty="0"/>
              <a:t> &lt; </a:t>
            </a:r>
            <a:r>
              <a:rPr lang="en-US" altLang="en-US" sz="2800" dirty="0">
                <a:solidFill>
                  <a:srgbClr val="FF0000"/>
                </a:solidFill>
              </a:rPr>
              <a:t>g(OLD)</a:t>
            </a:r>
            <a:r>
              <a:rPr lang="en-US" altLang="en-US" sz="2800" dirty="0"/>
              <a:t>, update</a:t>
            </a:r>
            <a:r>
              <a:rPr lang="en-US" altLang="en-US" sz="2800" dirty="0">
                <a:solidFill>
                  <a:srgbClr val="FF0000"/>
                </a:solidFill>
              </a:rPr>
              <a:t> OLD</a:t>
            </a:r>
            <a:r>
              <a:rPr lang="en-US" altLang="en-US" sz="2800" dirty="0"/>
              <a:t>,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		       </a:t>
            </a:r>
            <a:r>
              <a:rPr lang="en-US" altLang="en-US" sz="2800" dirty="0">
                <a:solidFill>
                  <a:srgbClr val="7030A0"/>
                </a:solidFill>
              </a:rPr>
              <a:t>remove it from CLOSED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7030A0"/>
                </a:solidFill>
              </a:rPr>
              <a:t>               and put it on OPEN, </a:t>
            </a:r>
            <a:r>
              <a:rPr lang="en-US" altLang="en-US" sz="2800" dirty="0"/>
              <a:t>throw out s</a:t>
            </a:r>
            <a:r>
              <a:rPr lang="en-US" altLang="en-US" sz="2800" dirty="0">
                <a:solidFill>
                  <a:srgbClr val="0033CC"/>
                </a:solidFill>
              </a:rPr>
              <a:t>		      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0033CC"/>
                </a:solidFill>
              </a:rPr>
              <a:t>		 </a:t>
            </a:r>
            <a:r>
              <a:rPr lang="en-US" altLang="en-US" sz="2800" dirty="0"/>
              <a:t>}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>
              <a:buFontTx/>
              <a:buNone/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0BBF7F-D3A4-4CDE-BEF5-843497EADE10}" type="slidenum">
              <a:rPr lang="en-US" altLang="en-US" sz="1400" smtClean="0"/>
              <a:pPr eaLnBrk="1" hangingPunct="1"/>
              <a:t>32</a:t>
            </a:fld>
            <a:endParaRPr lang="en-US" alt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5. If </a:t>
            </a:r>
            <a:r>
              <a:rPr lang="en-US" altLang="en-US" dirty="0">
                <a:solidFill>
                  <a:srgbClr val="0033CC"/>
                </a:solidFill>
              </a:rPr>
              <a:t>s</a:t>
            </a:r>
            <a:r>
              <a:rPr lang="en-US" altLang="en-US" dirty="0"/>
              <a:t> was not on OPEN or CLOSED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{ add </a:t>
            </a:r>
            <a:r>
              <a:rPr lang="en-US" altLang="en-US" dirty="0">
                <a:solidFill>
                  <a:srgbClr val="0033CC"/>
                </a:solidFill>
              </a:rPr>
              <a:t>s</a:t>
            </a:r>
            <a:r>
              <a:rPr lang="en-US" altLang="en-US" dirty="0"/>
              <a:t> to OPEN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  add </a:t>
            </a:r>
            <a:r>
              <a:rPr lang="en-US" altLang="en-US" dirty="0">
                <a:solidFill>
                  <a:srgbClr val="0033CC"/>
                </a:solidFill>
              </a:rPr>
              <a:t>s</a:t>
            </a:r>
            <a:r>
              <a:rPr lang="en-US" altLang="en-US" dirty="0"/>
              <a:t> to successors(BESTNODE)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  calculate </a:t>
            </a:r>
            <a:r>
              <a:rPr lang="en-US" altLang="en-US" dirty="0">
                <a:solidFill>
                  <a:srgbClr val="0033CC"/>
                </a:solidFill>
              </a:rPr>
              <a:t>g(s), h(s), f(s)</a:t>
            </a:r>
            <a:r>
              <a:rPr lang="en-US" altLang="en-US" dirty="0"/>
              <a:t> }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end of repeat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E2DA0F-EA9B-4863-80A1-6B6E063DBDFB}" type="slidenum">
              <a:rPr lang="en-US" altLang="en-US" sz="1400" smtClean="0"/>
              <a:pPr eaLnBrk="1" hangingPunct="1"/>
              <a:t>4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General Tree Search Paradigm</a:t>
            </a:r>
            <a:endParaRPr lang="en-US" altLang="en-US" sz="3200">
              <a:solidFill>
                <a:srgbClr val="0033CC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7137400" cy="3416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function tree-search(root-node)</a:t>
            </a:r>
            <a:endParaRPr lang="en-US" altLang="en-US">
              <a:sym typeface="Wingdings" pitchFamily="2" charset="2"/>
            </a:endParaRPr>
          </a:p>
          <a:p>
            <a:pPr eaLnBrk="1" hangingPunct="1"/>
            <a:r>
              <a:rPr lang="en-US" altLang="en-US">
                <a:sym typeface="Wingdings" pitchFamily="2" charset="2"/>
              </a:rPr>
              <a:t>   fringe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successors</a:t>
            </a:r>
            <a:r>
              <a:rPr lang="en-US" altLang="en-US">
                <a:sym typeface="Wingdings" pitchFamily="2" charset="2"/>
              </a:rPr>
              <a:t>(root-node)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   while (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notempty</a:t>
            </a:r>
            <a:r>
              <a:rPr lang="en-US" altLang="en-US">
                <a:sym typeface="Wingdings" pitchFamily="2" charset="2"/>
              </a:rPr>
              <a:t>(fringe) 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          {node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remove-first</a:t>
            </a:r>
            <a:r>
              <a:rPr lang="en-US" altLang="en-US">
                <a:sym typeface="Wingdings" pitchFamily="2" charset="2"/>
              </a:rPr>
              <a:t>(fringe)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	state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state</a:t>
            </a:r>
            <a:r>
              <a:rPr lang="en-US" altLang="en-US">
                <a:sym typeface="Wingdings" pitchFamily="2" charset="2"/>
              </a:rPr>
              <a:t>(node)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	if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goal-test</a:t>
            </a:r>
            <a:r>
              <a:rPr lang="en-US" altLang="en-US">
                <a:sym typeface="Wingdings" pitchFamily="2" charset="2"/>
              </a:rPr>
              <a:t>(state) return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solution</a:t>
            </a:r>
            <a:r>
              <a:rPr lang="en-US" altLang="en-US">
                <a:sym typeface="Wingdings" pitchFamily="2" charset="2"/>
              </a:rPr>
              <a:t>(node)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	fringe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insert-all</a:t>
            </a:r>
            <a:r>
              <a:rPr lang="en-US" altLang="en-US">
                <a:sym typeface="Wingdings" pitchFamily="2" charset="2"/>
              </a:rPr>
              <a:t>(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successors</a:t>
            </a:r>
            <a:r>
              <a:rPr lang="en-US" altLang="en-US">
                <a:sym typeface="Wingdings" pitchFamily="2" charset="2"/>
              </a:rPr>
              <a:t>(node),fringe) }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   return failure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end tree-search</a:t>
            </a:r>
          </a:p>
        </p:txBody>
      </p:sp>
      <p:sp>
        <p:nvSpPr>
          <p:cNvPr id="11269" name="TextBox 8"/>
          <p:cNvSpPr txBox="1">
            <a:spLocks noChangeArrowheads="1"/>
          </p:cNvSpPr>
          <p:nvPr/>
        </p:nvSpPr>
        <p:spPr bwMode="auto">
          <a:xfrm>
            <a:off x="3886200" y="4876800"/>
            <a:ext cx="1281113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root-node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384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388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2667000" y="5257800"/>
            <a:ext cx="14478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3"/>
            <a:endCxn id="11" idx="1"/>
          </p:cNvCxnSpPr>
          <p:nvPr/>
        </p:nvCxnSpPr>
        <p:spPr>
          <a:xfrm>
            <a:off x="3352800" y="58674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3"/>
            <a:endCxn id="13" idx="1"/>
          </p:cNvCxnSpPr>
          <p:nvPr/>
        </p:nvCxnSpPr>
        <p:spPr>
          <a:xfrm>
            <a:off x="4419600" y="58674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3"/>
            <a:endCxn id="12" idx="1"/>
          </p:cNvCxnSpPr>
          <p:nvPr/>
        </p:nvCxnSpPr>
        <p:spPr>
          <a:xfrm>
            <a:off x="5486400" y="58674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8" name="TextBox 23"/>
          <p:cNvSpPr txBox="1">
            <a:spLocks noChangeArrowheads="1"/>
          </p:cNvSpPr>
          <p:nvPr/>
        </p:nvSpPr>
        <p:spPr bwMode="auto">
          <a:xfrm>
            <a:off x="152400" y="5638800"/>
            <a:ext cx="2187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successors list</a:t>
            </a:r>
          </a:p>
        </p:txBody>
      </p:sp>
      <p:sp>
        <p:nvSpPr>
          <p:cNvPr id="11279" name="TextBox 24"/>
          <p:cNvSpPr txBox="1">
            <a:spLocks noChangeArrowheads="1"/>
          </p:cNvSpPr>
          <p:nvPr/>
        </p:nvSpPr>
        <p:spPr bwMode="auto">
          <a:xfrm>
            <a:off x="1371600" y="6172200"/>
            <a:ext cx="513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How do we order the successor list?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00969A-655F-432A-8AFE-5E5E055C0F37}" type="slidenum">
              <a:rPr lang="en-US" altLang="en-US" sz="1400" smtClean="0"/>
              <a:pPr eaLnBrk="1" hangingPunct="1"/>
              <a:t>5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Best-First Search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/>
              <a:t>Use an </a:t>
            </a:r>
            <a:r>
              <a:rPr lang="en-US" altLang="en-US">
                <a:solidFill>
                  <a:srgbClr val="FF0000"/>
                </a:solidFill>
              </a:rPr>
              <a:t>evaluation function f(n) </a:t>
            </a:r>
            <a:r>
              <a:rPr lang="en-US" altLang="en-US"/>
              <a:t>for node n.</a:t>
            </a:r>
            <a:endParaRPr lang="en-US" altLang="en-US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/>
              <a:t>Always choose the node from fringe that has the </a:t>
            </a:r>
            <a:r>
              <a:rPr lang="en-US" altLang="en-US">
                <a:solidFill>
                  <a:srgbClr val="FF0000"/>
                </a:solidFill>
              </a:rPr>
              <a:t>lowest</a:t>
            </a:r>
            <a:r>
              <a:rPr lang="en-US" altLang="en-US"/>
              <a:t> f value.</a:t>
            </a:r>
          </a:p>
        </p:txBody>
      </p:sp>
      <p:sp>
        <p:nvSpPr>
          <p:cNvPr id="12293" name="Oval 4"/>
          <p:cNvSpPr>
            <a:spLocks noChangeArrowheads="1"/>
          </p:cNvSpPr>
          <p:nvPr/>
        </p:nvSpPr>
        <p:spPr bwMode="auto">
          <a:xfrm>
            <a:off x="4191000" y="3581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5"/>
          <p:cNvSpPr>
            <a:spLocks noChangeArrowheads="1"/>
          </p:cNvSpPr>
          <p:nvPr/>
        </p:nvSpPr>
        <p:spPr bwMode="auto">
          <a:xfrm>
            <a:off x="31242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41910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52578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184525" y="4916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267200" y="49530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318125" y="4916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419600" y="4038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3352800" y="4038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4419600" y="4038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8"/>
          <p:cNvSpPr>
            <a:spLocks noChangeShapeType="1"/>
          </p:cNvSpPr>
          <p:nvPr/>
        </p:nvSpPr>
        <p:spPr bwMode="auto">
          <a:xfrm flipH="1">
            <a:off x="4800600" y="5334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9"/>
          <p:cNvSpPr>
            <a:spLocks noChangeShapeType="1"/>
          </p:cNvSpPr>
          <p:nvPr/>
        </p:nvSpPr>
        <p:spPr bwMode="auto">
          <a:xfrm>
            <a:off x="5638800" y="5334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Oval 4"/>
          <p:cNvSpPr>
            <a:spLocks noChangeArrowheads="1"/>
          </p:cNvSpPr>
          <p:nvPr/>
        </p:nvSpPr>
        <p:spPr bwMode="auto">
          <a:xfrm>
            <a:off x="44196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Oval 4"/>
          <p:cNvSpPr>
            <a:spLocks noChangeArrowheads="1"/>
          </p:cNvSpPr>
          <p:nvPr/>
        </p:nvSpPr>
        <p:spPr bwMode="auto">
          <a:xfrm>
            <a:off x="60198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TextBox 22"/>
          <p:cNvSpPr txBox="1">
            <a:spLocks noChangeArrowheads="1"/>
          </p:cNvSpPr>
          <p:nvPr/>
        </p:nvSpPr>
        <p:spPr bwMode="auto">
          <a:xfrm>
            <a:off x="4495800" y="57150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2308" name="TextBox 23"/>
          <p:cNvSpPr txBox="1">
            <a:spLocks noChangeArrowheads="1"/>
          </p:cNvSpPr>
          <p:nvPr/>
        </p:nvSpPr>
        <p:spPr bwMode="auto">
          <a:xfrm>
            <a:off x="6096000" y="5715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" name="Oval 1"/>
          <p:cNvSpPr/>
          <p:nvPr/>
        </p:nvSpPr>
        <p:spPr>
          <a:xfrm>
            <a:off x="5163776" y="4858544"/>
            <a:ext cx="685800" cy="646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ECB456-5236-4A99-B0EA-23C9D48471F9}" type="slidenum">
              <a:rPr lang="en-US" altLang="en-US" sz="1400" smtClean="0"/>
              <a:pPr eaLnBrk="1" hangingPunct="1"/>
              <a:t>6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Heuristics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What is a heuristic?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What are some examples of heuristics we use?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We’ll call the heuristic function </a:t>
            </a:r>
            <a:r>
              <a:rPr lang="en-US" altLang="en-US" dirty="0">
                <a:solidFill>
                  <a:srgbClr val="FF0000"/>
                </a:solidFill>
              </a:rPr>
              <a:t>h(n)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2407E1-D412-4AE3-90FE-172C00CBF436}" type="slidenum">
              <a:rPr lang="en-US" altLang="en-US" sz="1400" smtClean="0"/>
              <a:pPr eaLnBrk="1" hangingPunct="1"/>
              <a:t>7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Greedy Best-First Search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f(n) = h(n)</a:t>
            </a:r>
          </a:p>
          <a:p>
            <a:pPr eaLnBrk="1" hangingPunct="1"/>
            <a:endParaRPr lang="en-US" altLang="en-US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dirty="0"/>
              <a:t>What does that mean?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What is it ignoring?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Romanian Route Finding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Problem</a:t>
            </a:r>
          </a:p>
          <a:p>
            <a:pPr lvl="1" eaLnBrk="1" hangingPunct="1"/>
            <a:r>
              <a:rPr lang="en-US" altLang="en-US" dirty="0"/>
              <a:t>Initial State: Arad</a:t>
            </a:r>
          </a:p>
          <a:p>
            <a:pPr lvl="1" eaLnBrk="1" hangingPunct="1"/>
            <a:r>
              <a:rPr lang="en-US" altLang="en-US" dirty="0"/>
              <a:t>Goal State: Bucharest</a:t>
            </a:r>
          </a:p>
          <a:p>
            <a:pPr lvl="1" eaLnBrk="1" hangingPunct="1"/>
            <a:r>
              <a:rPr lang="en-US" altLang="en-US" dirty="0"/>
              <a:t>c(</a:t>
            </a:r>
            <a:r>
              <a:rPr lang="en-US" altLang="en-US" dirty="0" err="1"/>
              <a:t>s,a,s</a:t>
            </a:r>
            <a:r>
              <a:rPr lang="en-US" altLang="en-US" dirty="0"/>
              <a:t>´) is the </a:t>
            </a:r>
            <a:r>
              <a:rPr lang="en-US" altLang="en-US" dirty="0">
                <a:solidFill>
                  <a:srgbClr val="0033CC"/>
                </a:solidFill>
              </a:rPr>
              <a:t>length of the road from s to s´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Heuristic function: </a:t>
            </a:r>
            <a:r>
              <a:rPr lang="en-US" altLang="en-US" dirty="0"/>
              <a:t>h(s) = the straight line distance from s to Bucharest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66FA0F-ADF2-448C-99EB-6E629BD2A304}" type="slidenum">
              <a:rPr lang="en-US" altLang="en-US" sz="1400" smtClean="0"/>
              <a:pPr eaLnBrk="1" hangingPunct="1"/>
              <a:t>8</a:t>
            </a:fld>
            <a:endParaRPr lang="en-US" alt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Original Road Map of Romania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37BAF2-6919-49D6-AFD5-473AFBAD0B2C}" type="slidenum">
              <a:rPr lang="en-US" altLang="en-US" sz="1400" smtClean="0"/>
              <a:pPr eaLnBrk="1" hangingPunct="1"/>
              <a:t>9</a:t>
            </a:fld>
            <a:endParaRPr lang="en-US" altLang="en-US" sz="140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0" t="34375" r="10001" b="12500"/>
          <a:stretch>
            <a:fillRect/>
          </a:stretch>
        </p:blipFill>
        <p:spPr bwMode="auto">
          <a:xfrm>
            <a:off x="1371600" y="1447800"/>
            <a:ext cx="6629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1143000" y="6019800"/>
            <a:ext cx="7500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What’s the real shortest path from Arad to Bucharest?</a:t>
            </a: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What’s the distance on that path?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2514600"/>
            <a:ext cx="1524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62600" y="4495800"/>
            <a:ext cx="1524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1418</Words>
  <Application>Microsoft Office PowerPoint</Application>
  <PresentationFormat>On-screen Show (4:3)</PresentationFormat>
  <Paragraphs>269</Paragraphs>
  <Slides>32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Comic Sans MS</vt:lpstr>
      <vt:lpstr>Symbol</vt:lpstr>
      <vt:lpstr>Times New Roman</vt:lpstr>
      <vt:lpstr>Wingdings</vt:lpstr>
      <vt:lpstr>Default Design</vt:lpstr>
      <vt:lpstr>Bitmap Image</vt:lpstr>
      <vt:lpstr>HW 1: Warmup Missionaries and Cannibals</vt:lpstr>
      <vt:lpstr>Informed (Heuristic) Search</vt:lpstr>
      <vt:lpstr>Blind Search vs. Informed Search</vt:lpstr>
      <vt:lpstr>General Tree Search Paradigm</vt:lpstr>
      <vt:lpstr>Best-First Search</vt:lpstr>
      <vt:lpstr>Heuristics</vt:lpstr>
      <vt:lpstr>Greedy Best-First Search</vt:lpstr>
      <vt:lpstr>Romanian Route Finding</vt:lpstr>
      <vt:lpstr>Original Road Map of Romania</vt:lpstr>
      <vt:lpstr>Greedy Search in Romania</vt:lpstr>
      <vt:lpstr>Greedy Best-First Search</vt:lpstr>
      <vt:lpstr>Greedy Best-First Search</vt:lpstr>
      <vt:lpstr>A* Search</vt:lpstr>
      <vt:lpstr>Back to Romania</vt:lpstr>
      <vt:lpstr>A* for  Romanian Shortest Path</vt:lpstr>
      <vt:lpstr>f(n) = g(n) + h(n)</vt:lpstr>
      <vt:lpstr>PowerPoint Presentation</vt:lpstr>
      <vt:lpstr>PowerPoint Presentation</vt:lpstr>
      <vt:lpstr>PowerPoint Presentation</vt:lpstr>
      <vt:lpstr>PowerPoint Presentation</vt:lpstr>
      <vt:lpstr>8 Puzzle Example</vt:lpstr>
      <vt:lpstr>8 Puzzle Using Number of Misplaced Tiles</vt:lpstr>
      <vt:lpstr>PowerPoint Presentation</vt:lpstr>
      <vt:lpstr>Optimality of A* with Admissibility  (h never overestimates the cost to the goal)</vt:lpstr>
      <vt:lpstr>Optimality of A* with  Consistency (stronger condition)</vt:lpstr>
      <vt:lpstr>Algorithms for A*</vt:lpstr>
      <vt:lpstr>The Rich/Knight Implementation</vt:lpstr>
      <vt:lpstr>Rich/Knight</vt:lpstr>
      <vt:lpstr>Rich/Knight</vt:lpstr>
      <vt:lpstr>Rich/Knight</vt:lpstr>
      <vt:lpstr>Rich/Knight/Tanimoto</vt:lpstr>
      <vt:lpstr>Rich/Knight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shapiro</cp:lastModifiedBy>
  <cp:revision>125</cp:revision>
  <dcterms:created xsi:type="dcterms:W3CDTF">2005-09-19T20:30:33Z</dcterms:created>
  <dcterms:modified xsi:type="dcterms:W3CDTF">2023-01-03T03:27:20Z</dcterms:modified>
</cp:coreProperties>
</file>