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69" r:id="rId19"/>
    <p:sldId id="275" r:id="rId20"/>
    <p:sldId id="278" r:id="rId21"/>
    <p:sldId id="276" r:id="rId22"/>
    <p:sldId id="277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0000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CEFE-FE43-4342-B457-9655461B13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Remove arrow</a:t>
            </a:r>
          </a:p>
          <a:p>
            <a:pPr eaLnBrk="1" hangingPunct="1"/>
            <a:r>
              <a:rPr lang="en-US" altLang="zh-CN"/>
              <a:t>Dot!</a:t>
            </a:r>
          </a:p>
          <a:p>
            <a:pPr eaLnBrk="1" hangingPunct="1"/>
            <a:r>
              <a:rPr lang="en-US" altLang="zh-CN"/>
              <a:t>Our </a:t>
            </a:r>
          </a:p>
          <a:p>
            <a:pPr eaLnBrk="1" hangingPunct="1"/>
            <a:r>
              <a:rPr lang="en-US" altLang="zh-CN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piro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br>
              <a:rPr lang="en-US" altLang="en-US" dirty="0"/>
            </a:br>
            <a:r>
              <a:rPr lang="en-US" altLang="en-US" dirty="0"/>
              <a:t>Artificial Intelligence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473</a:t>
            </a:r>
          </a:p>
          <a:p>
            <a:pPr eaLnBrk="1" hangingPunct="1"/>
            <a:r>
              <a:rPr lang="en-US" altLang="en-US" dirty="0"/>
              <a:t>Winter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an agent?</a:t>
            </a:r>
          </a:p>
          <a:p>
            <a:pPr eaLnBrk="1" hangingPunct="1"/>
            <a:r>
              <a:rPr lang="en-US" altLang="en-US" dirty="0"/>
              <a:t>What does </a:t>
            </a:r>
            <a:r>
              <a:rPr lang="en-US" altLang="en-US" dirty="0">
                <a:solidFill>
                  <a:srgbClr val="FF0000"/>
                </a:solidFill>
              </a:rPr>
              <a:t>rational</a:t>
            </a:r>
            <a:r>
              <a:rPr lang="en-US" altLang="en-US" dirty="0"/>
              <a:t> mean?</a:t>
            </a:r>
          </a:p>
          <a:p>
            <a:pPr eaLnBrk="1" hangingPunct="1"/>
            <a:r>
              <a:rPr lang="en-US" altLang="en-US" dirty="0"/>
              <a:t>Are humans always rational?</a:t>
            </a:r>
          </a:p>
          <a:p>
            <a:pPr eaLnBrk="1" hangingPunct="1"/>
            <a:r>
              <a:rPr lang="en-US" altLang="en-US" dirty="0"/>
              <a:t>Can a computer always do the right thing?</a:t>
            </a:r>
          </a:p>
          <a:p>
            <a:pPr eaLnBrk="1" hangingPunct="1"/>
            <a:r>
              <a:rPr lang="en-US" altLang="en-US" dirty="0"/>
              <a:t>What can we substitute for the right thing?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agents already exist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/>
              <a:t> An initial position in the game</a:t>
            </a:r>
          </a:p>
          <a:p>
            <a:pPr lvl="1" eaLnBrk="1" hangingPunct="1"/>
            <a:r>
              <a:rPr lang="en-US" altLang="en-US"/>
              <a:t> The rules of the game</a:t>
            </a:r>
          </a:p>
          <a:p>
            <a:pPr lvl="1" eaLnBrk="1" hangingPunct="1"/>
            <a:r>
              <a:rPr lang="en-US" altLang="en-US"/>
              <a:t> The criteria for winning the game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eats(x))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Neural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/>
              <a:t>OK.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pajamas.</a:t>
            </a:r>
          </a:p>
          <a:p>
            <a:pPr eaLnBrk="1" hangingPunct="1">
              <a:defRPr/>
            </a:pPr>
            <a:r>
              <a:rPr lang="en-US" altLang="en-US" sz="2800" dirty="0"/>
              <a:t> 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Instructor:  Linda Shapiro, 634 CSE,                               </a:t>
            </a:r>
            <a:r>
              <a:rPr lang="en-US" altLang="en-US" sz="2400" dirty="0">
                <a:hlinkClick r:id="rId3"/>
              </a:rPr>
              <a:t>shapiro@cs.washington.edu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TAs: Wenjun Wu, wenjunw@uw.edu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Sadjyot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Gangolli</a:t>
            </a:r>
            <a:r>
              <a:rPr lang="en-US" altLang="en-US" sz="2400" dirty="0"/>
              <a:t>, sadjyotg@uw.edu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Kechun</a:t>
            </a:r>
            <a:r>
              <a:rPr lang="en-US" altLang="en-US" sz="2400" dirty="0"/>
              <a:t> Liu, kechun@uw.edu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Mehmet </a:t>
            </a:r>
            <a:r>
              <a:rPr lang="en-US" altLang="en-US" sz="2400" dirty="0" err="1"/>
              <a:t>Saygin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Seyfioğlu</a:t>
            </a:r>
            <a:r>
              <a:rPr lang="en-US" altLang="en-US" sz="2400" dirty="0"/>
              <a:t>, msaygin@uw.edu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William Howard-Snyder, howarwil@uw.edu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Course Home Page: https://courses.cs.washington.edu/courses/cse473/23wi</a:t>
            </a:r>
          </a:p>
          <a:p>
            <a:pPr eaLnBrk="1" hangingPunct="1">
              <a:defRPr/>
            </a:pPr>
            <a:r>
              <a:rPr lang="en-US" altLang="en-US" sz="2400" dirty="0"/>
              <a:t>Text: </a:t>
            </a:r>
            <a:r>
              <a:rPr lang="en-US" altLang="en-US" sz="2400" dirty="0">
                <a:solidFill>
                  <a:srgbClr val="000099"/>
                </a:solidFill>
              </a:rPr>
              <a:t>Artificial Intelligence: A Modern Approach (3-4 edition), Russell and </a:t>
            </a:r>
            <a:r>
              <a:rPr lang="en-US" altLang="en-US" sz="2400" dirty="0" err="1">
                <a:solidFill>
                  <a:srgbClr val="000099"/>
                </a:solidFill>
              </a:rPr>
              <a:t>Norvig</a:t>
            </a:r>
            <a:r>
              <a:rPr lang="en-US" altLang="en-US" sz="2400" dirty="0">
                <a:solidFill>
                  <a:srgbClr val="000099"/>
                </a:solidFill>
              </a:rPr>
              <a:t> (recommended for first half)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1952-69</a:t>
            </a:r>
            <a:r>
              <a:rPr lang="en-US" altLang="en-US" sz="2000" dirty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1950s        Early AI Programs: Logic Theorist, Checker Player, </a:t>
            </a:r>
            <a:r>
              <a:rPr lang="en-US" altLang="en-US" sz="2000" dirty="0" err="1"/>
              <a:t>Geom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1956          Term </a:t>
            </a:r>
            <a:r>
              <a:rPr lang="en-US" altLang="en-US" sz="2000" dirty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1966-74     AI discovers computational complexity; </a:t>
            </a:r>
            <a:r>
              <a:rPr lang="en-US" altLang="en-US" sz="2000" dirty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1969-79     Early development of knowledge-based </a:t>
            </a:r>
            <a:r>
              <a:rPr lang="en-US" altLang="en-US" sz="2000" dirty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1980-88     </a:t>
            </a:r>
            <a:r>
              <a:rPr lang="en-US" altLang="en-US" sz="2000" dirty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1988-93     </a:t>
            </a:r>
            <a:r>
              <a:rPr lang="en-US" altLang="en-US" sz="2000" dirty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1985-95     </a:t>
            </a:r>
            <a:r>
              <a:rPr lang="en-US" altLang="en-US" sz="2000" dirty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         </a:t>
            </a:r>
            <a:r>
              <a:rPr lang="en-US" altLang="en-US" sz="2000" dirty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1995-         </a:t>
            </a:r>
            <a:r>
              <a:rPr lang="en-US" altLang="en-US" sz="2000" dirty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</a:t>
            </a:r>
            <a:r>
              <a:rPr lang="en-US" altLang="en-US" sz="2000" dirty="0">
                <a:solidFill>
                  <a:srgbClr val="0033CC"/>
                </a:solidFill>
              </a:rPr>
              <a:t>DEEP</a:t>
            </a:r>
            <a:r>
              <a:rPr lang="en-US" altLang="en-US" sz="2000" dirty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2202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Problem 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18 and 20)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(not from book)</a:t>
            </a:r>
          </a:p>
          <a:p>
            <a:pPr marL="0" indent="0" eaLnBrk="1" hangingPunct="1"/>
            <a:r>
              <a:rPr lang="en-US" altLang="en-US" sz="2400" dirty="0"/>
              <a:t>8.  Other Applications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Intended Assignments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search (easy Python </a:t>
            </a:r>
            <a:r>
              <a:rPr lang="en-US" dirty="0">
                <a:solidFill>
                  <a:srgbClr val="FF0000"/>
                </a:solidFill>
              </a:rPr>
              <a:t>warmup</a:t>
            </a:r>
            <a:r>
              <a:rPr lang="en-US" dirty="0"/>
              <a:t>)</a:t>
            </a:r>
          </a:p>
          <a:p>
            <a:r>
              <a:rPr lang="en-US" dirty="0"/>
              <a:t>Heuristic search for robot planning</a:t>
            </a:r>
          </a:p>
          <a:p>
            <a:r>
              <a:rPr lang="en-US" dirty="0"/>
              <a:t>Game playing with </a:t>
            </a:r>
            <a:r>
              <a:rPr lang="en-US" dirty="0" err="1"/>
              <a:t>Kalah</a:t>
            </a:r>
            <a:r>
              <a:rPr lang="en-US" dirty="0"/>
              <a:t> game</a:t>
            </a:r>
          </a:p>
          <a:p>
            <a:r>
              <a:rPr lang="en-US" dirty="0"/>
              <a:t>A computer vision assignment</a:t>
            </a:r>
          </a:p>
          <a:p>
            <a:r>
              <a:rPr lang="en-US" dirty="0"/>
              <a:t>A machine learning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AI all about, roughly from Chapters 1 and 2.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What capabilities should a machine have for us to call it intelligent?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more important: how the program performs or how well it mimics a human?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you get a computer to do something that you don’t know how to do? Like what?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935</Words>
  <Application>Microsoft Office PowerPoint</Application>
  <PresentationFormat>On-screen Show (4:3)</PresentationFormat>
  <Paragraphs>191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宋体</vt:lpstr>
      <vt:lpstr>Arial</vt:lpstr>
      <vt:lpstr>CMBX5</vt:lpstr>
      <vt:lpstr>Symbol</vt:lpstr>
      <vt:lpstr>Tahoma</vt:lpstr>
      <vt:lpstr>Default Design</vt:lpstr>
      <vt:lpstr>Introduction to  Artificial Intelligence 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Overview of Intended Assignments 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48</cp:revision>
  <dcterms:created xsi:type="dcterms:W3CDTF">2005-09-19T20:30:33Z</dcterms:created>
  <dcterms:modified xsi:type="dcterms:W3CDTF">2022-12-27T20:58:29Z</dcterms:modified>
</cp:coreProperties>
</file>