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98" r:id="rId5"/>
    <p:sldId id="259" r:id="rId6"/>
    <p:sldId id="299" r:id="rId7"/>
    <p:sldId id="260" r:id="rId8"/>
    <p:sldId id="261" r:id="rId9"/>
    <p:sldId id="300" r:id="rId10"/>
    <p:sldId id="262" r:id="rId11"/>
    <p:sldId id="263" r:id="rId12"/>
    <p:sldId id="264" r:id="rId13"/>
    <p:sldId id="265" r:id="rId14"/>
    <p:sldId id="272" r:id="rId15"/>
    <p:sldId id="291" r:id="rId16"/>
    <p:sldId id="276" r:id="rId17"/>
    <p:sldId id="301" r:id="rId18"/>
    <p:sldId id="302" r:id="rId19"/>
    <p:sldId id="285" r:id="rId20"/>
    <p:sldId id="287" r:id="rId21"/>
    <p:sldId id="288" r:id="rId22"/>
    <p:sldId id="304" r:id="rId23"/>
    <p:sldId id="289" r:id="rId24"/>
    <p:sldId id="305" r:id="rId25"/>
    <p:sldId id="290" r:id="rId26"/>
    <p:sldId id="306" r:id="rId27"/>
    <p:sldId id="292" r:id="rId28"/>
    <p:sldId id="303" r:id="rId29"/>
    <p:sldId id="294" r:id="rId30"/>
    <p:sldId id="295" r:id="rId31"/>
    <p:sldId id="278" r:id="rId32"/>
    <p:sldId id="293" r:id="rId33"/>
    <p:sldId id="280" r:id="rId34"/>
    <p:sldId id="281" r:id="rId35"/>
    <p:sldId id="282" r:id="rId36"/>
    <p:sldId id="283" r:id="rId37"/>
    <p:sldId id="296" r:id="rId38"/>
    <p:sldId id="297" r:id="rId39"/>
    <p:sldId id="28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6600CC"/>
    <a:srgbClr val="CC0000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08" autoAdjust="0"/>
  </p:normalViewPr>
  <p:slideViewPr>
    <p:cSldViewPr>
      <p:cViewPr>
        <p:scale>
          <a:sx n="78" d="100"/>
          <a:sy n="78" d="100"/>
        </p:scale>
        <p:origin x="936" y="-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01CDAD-7B6B-4ED7-899E-5720512B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6B75B-B51C-45B7-9BE1-1C9F8D9A3BA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0" rIns="91319" bIns="45660"/>
          <a:lstStyle/>
          <a:p>
            <a:pPr marL="228600" indent="-228600" defTabSz="890588" eaLnBrk="1" hangingPunct="1"/>
            <a:r>
              <a:rPr lang="en-US" altLang="en-US"/>
              <a:t>States = cities</a:t>
            </a:r>
          </a:p>
          <a:p>
            <a:pPr marL="228600" indent="-228600" defTabSz="890588" eaLnBrk="1" hangingPunct="1"/>
            <a:r>
              <a:rPr lang="en-US" altLang="en-US"/>
              <a:t>Start state = starting city</a:t>
            </a:r>
          </a:p>
          <a:p>
            <a:pPr marL="228600" indent="-228600" defTabSz="890588" eaLnBrk="1" hangingPunct="1"/>
            <a:r>
              <a:rPr lang="en-US" altLang="en-US"/>
              <a:t>Goal state test = is state the destination city?</a:t>
            </a:r>
          </a:p>
          <a:p>
            <a:pPr marL="228600" indent="-228600" defTabSz="890588" eaLnBrk="1" hangingPunct="1"/>
            <a:r>
              <a:rPr lang="en-US" altLang="en-US"/>
              <a:t>Operators = move to an adjacent city; cost = distance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Output: a shortest path from start state to goal state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SUPPOSE WE REVERSE START AND GOAL STATES?</a:t>
            </a:r>
          </a:p>
          <a:p>
            <a:pPr marL="228600" indent="-228600" defTabSz="890588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D0C5-F9D1-403C-8C7D-6DB6B4B0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5849-7618-4780-A198-8F05191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D42F-DB65-4F46-8854-A553A01D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04E2-4DA4-47AF-9B20-C76A65E8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9437B-55B5-485F-83B8-321D396D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8BEA-BB92-48CD-84E4-C41EEDAF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ABA7-AE1B-4AEC-9567-7808DDC9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3178-F6FA-43B7-9D32-303E7459E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FD6A-9A96-4AEE-8BE2-001419BF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4C3F-35EE-4651-AD12-72F71A33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51C1-C04E-4057-8806-0CF80F5E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63FDE-1423-4AD6-B899-FEEEA255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A3A57-9D31-427D-A39C-9BF8E3B3193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Solving Problems by Searching</a:t>
            </a:r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200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45720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6"/>
          <p:cNvSpPr>
            <a:spLocks noChangeArrowheads="1"/>
          </p:cNvSpPr>
          <p:nvPr/>
        </p:nvSpPr>
        <p:spPr bwMode="auto">
          <a:xfrm>
            <a:off x="2057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7"/>
          <p:cNvSpPr>
            <a:spLocks noChangeArrowheads="1"/>
          </p:cNvSpPr>
          <p:nvPr/>
        </p:nvSpPr>
        <p:spPr bwMode="auto">
          <a:xfrm>
            <a:off x="2590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8"/>
          <p:cNvSpPr>
            <a:spLocks noChangeArrowheads="1"/>
          </p:cNvSpPr>
          <p:nvPr/>
        </p:nvSpPr>
        <p:spPr bwMode="auto">
          <a:xfrm>
            <a:off x="3124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4"/>
          <p:cNvSpPr>
            <a:spLocks noChangeArrowheads="1"/>
          </p:cNvSpPr>
          <p:nvPr/>
        </p:nvSpPr>
        <p:spPr bwMode="auto">
          <a:xfrm>
            <a:off x="6324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2819400" y="3810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3429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44958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 flipH="1">
            <a:off x="22098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flipH="1">
            <a:off x="28194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 flipH="1">
            <a:off x="32766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>
            <a:off x="33528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40"/>
          <p:cNvSpPr>
            <a:spLocks noChangeShapeType="1"/>
          </p:cNvSpPr>
          <p:nvPr/>
        </p:nvSpPr>
        <p:spPr bwMode="auto">
          <a:xfrm flipH="1">
            <a:off x="49530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3"/>
          <p:cNvSpPr>
            <a:spLocks noChangeShapeType="1"/>
          </p:cNvSpPr>
          <p:nvPr/>
        </p:nvSpPr>
        <p:spPr bwMode="auto">
          <a:xfrm>
            <a:off x="60960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E875A-6278-4745-8E36-FCD355E9D235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How do we build a search tree for the modified 3 coins problem?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810000" y="1828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881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>
            <a:off x="2057400" y="2971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38862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1"/>
          <p:cNvSpPr>
            <a:spLocks noChangeArrowheads="1"/>
          </p:cNvSpPr>
          <p:nvPr/>
        </p:nvSpPr>
        <p:spPr bwMode="auto">
          <a:xfrm>
            <a:off x="56388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2"/>
          <p:cNvSpPr>
            <a:spLocks noChangeArrowheads="1"/>
          </p:cNvSpPr>
          <p:nvPr/>
        </p:nvSpPr>
        <p:spPr bwMode="auto">
          <a:xfrm>
            <a:off x="11430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3"/>
          <p:cNvSpPr>
            <a:spLocks noChangeArrowheads="1"/>
          </p:cNvSpPr>
          <p:nvPr/>
        </p:nvSpPr>
        <p:spPr bwMode="auto">
          <a:xfrm>
            <a:off x="533400" y="49530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152400" y="5867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5"/>
          <p:cNvSpPr>
            <a:spLocks noChangeArrowheads="1"/>
          </p:cNvSpPr>
          <p:nvPr/>
        </p:nvSpPr>
        <p:spPr bwMode="auto">
          <a:xfrm>
            <a:off x="2743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6"/>
          <p:cNvSpPr>
            <a:spLocks noChangeArrowheads="1"/>
          </p:cNvSpPr>
          <p:nvPr/>
        </p:nvSpPr>
        <p:spPr bwMode="auto">
          <a:xfrm>
            <a:off x="4267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3200400" y="2590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4495800" y="2590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3336925" y="2601913"/>
            <a:ext cx="2284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1          2              3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 flipH="1">
            <a:off x="1981200" y="3733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>
            <a:off x="27432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2743200" y="3733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flipH="1">
            <a:off x="1295400" y="4724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flipH="1">
            <a:off x="838200" y="5715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F39D7-F025-452D-A4EC-E4AF765F71D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8-Puzzle Problem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1  2  3</a:t>
            </a:r>
          </a:p>
          <a:p>
            <a:pPr eaLnBrk="1" hangingPunct="1"/>
            <a:r>
              <a:rPr lang="en-US" altLang="en-US"/>
              <a:t>8  </a:t>
            </a:r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7  6  5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1  2</a:t>
            </a:r>
          </a:p>
          <a:p>
            <a:pPr eaLnBrk="1" hangingPunct="1"/>
            <a:r>
              <a:rPr lang="en-US" altLang="en-US"/>
              <a:t>3  4  5</a:t>
            </a:r>
          </a:p>
          <a:p>
            <a:pPr eaLnBrk="1" hangingPunct="1"/>
            <a:r>
              <a:rPr lang="en-US" altLang="en-US"/>
              <a:t>6  7  8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5908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590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9718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2766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54102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57912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0960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447800" y="1676400"/>
            <a:ext cx="881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one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4495800" y="1828800"/>
            <a:ext cx="84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6994525" y="17922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B=blank</a:t>
            </a: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974725" y="3087688"/>
            <a:ext cx="737894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dirty="0"/>
              <a:t>What data structure easily represents a state?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many possible states are there? </a:t>
            </a:r>
            <a:r>
              <a:rPr lang="en-US" altLang="en-US" dirty="0">
                <a:solidFill>
                  <a:srgbClr val="FF0000"/>
                </a:solidFill>
              </a:rPr>
              <a:t>9*8*7*…*1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would you specify the state-change function?</a:t>
            </a:r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What is the path cost function?  </a:t>
            </a:r>
          </a:p>
          <a:p>
            <a:pPr marL="0" indent="0" eaLnBrk="1" hangingPunct="1"/>
            <a:r>
              <a:rPr lang="en-US" altLang="en-US" dirty="0"/>
              <a:t>     </a:t>
            </a:r>
            <a:r>
              <a:rPr lang="en-US" altLang="en-US" dirty="0">
                <a:solidFill>
                  <a:srgbClr val="FF0000"/>
                </a:solidFill>
              </a:rPr>
              <a:t>uniform cost (=1)</a:t>
            </a:r>
          </a:p>
          <a:p>
            <a:pPr marL="0" indent="0" eaLnBrk="1" hangingPunct="1"/>
            <a:r>
              <a:rPr lang="en-US" altLang="en-US" dirty="0"/>
              <a:t>5.  What is the complexity of the search? </a:t>
            </a:r>
            <a:r>
              <a:rPr lang="en-US" altLang="en-US" dirty="0">
                <a:solidFill>
                  <a:srgbClr val="FF0000"/>
                </a:solidFill>
              </a:rPr>
              <a:t>exponential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B44F0-42C6-44B8-B6F4-EE690D11B82A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9017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Search Tree Example: 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Fragment of 8-Puzzle Problem Space</a:t>
            </a:r>
            <a:r>
              <a:rPr lang="en-US" altLang="en-US" sz="4000"/>
              <a:t> 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524000"/>
          <a:ext cx="8305800" cy="497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Bitmap Image" r:id="rId3" imgW="7497221" imgH="4495238" progId="Paint.Picture">
                  <p:embed/>
                </p:oleObj>
              </mc:Choice>
              <mc:Fallback>
                <p:oleObj name="Bitmap Image" r:id="rId3" imgW="7497221" imgH="4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305800" cy="497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B1FF0-BACF-4F42-AA20-95095E59C52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Another Example: N Queens</a:t>
            </a:r>
            <a:br>
              <a:rPr lang="en-US" altLang="en-US" sz="4000" dirty="0">
                <a:solidFill>
                  <a:srgbClr val="0033CC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Place exactly one Q in each column so that no two Q’s are in the same row or diagonal</a:t>
            </a:r>
            <a:endParaRPr lang="en-US" altLang="en-US" sz="4000" dirty="0">
              <a:solidFill>
                <a:srgbClr val="0033CC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162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Input:</a:t>
            </a:r>
          </a:p>
          <a:p>
            <a:pPr lvl="1" eaLnBrk="1" hangingPunct="1"/>
            <a:r>
              <a:rPr lang="en-US" altLang="en-US" dirty="0"/>
              <a:t>Set of states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Operators [and costs]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state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Goal state (test)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Output</a:t>
            </a: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629400" y="1752600"/>
            <a:ext cx="1828800" cy="1833563"/>
            <a:chOff x="3456" y="1248"/>
            <a:chExt cx="1152" cy="1155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3456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032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3456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4032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320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3456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2"/>
            <p:cNvSpPr>
              <a:spLocks noChangeArrowheads="1"/>
            </p:cNvSpPr>
            <p:nvPr/>
          </p:nvSpPr>
          <p:spPr bwMode="auto">
            <a:xfrm>
              <a:off x="3744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4032" y="1251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3744" y="2115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3456" y="1539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9" name="Rectangle 16"/>
            <p:cNvSpPr>
              <a:spLocks noChangeArrowheads="1"/>
            </p:cNvSpPr>
            <p:nvPr/>
          </p:nvSpPr>
          <p:spPr bwMode="auto">
            <a:xfrm>
              <a:off x="3744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>
              <a:off x="4320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>
              <a:off x="3744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>
              <a:off x="4320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>
              <a:off x="3744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>
              <a:off x="4032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4032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320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4320" y="1827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095D7-5235-4422-AA0A-233EF5736096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191375" cy="901700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33CC"/>
                </a:solidFill>
              </a:rPr>
              <a:t>Example: Route Planning</a:t>
            </a:r>
            <a:br>
              <a:rPr lang="en-US" altLang="en-US" sz="3600" dirty="0">
                <a:solidFill>
                  <a:srgbClr val="0033CC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Find the shortest route from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the starting city to the goal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city given roads and distances.</a:t>
            </a:r>
            <a:endParaRPr lang="en-US" altLang="en-US" sz="2400" dirty="0">
              <a:solidFill>
                <a:srgbClr val="0033CC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162800" cy="4495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Input:</a:t>
            </a:r>
          </a:p>
          <a:p>
            <a:pPr lvl="1" eaLnBrk="1" hangingPunct="1"/>
            <a:r>
              <a:rPr lang="en-US" altLang="en-US" sz="2400" dirty="0"/>
              <a:t>Set of states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Operators [and costs]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Start state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Goal state (test)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Output:</a:t>
            </a:r>
          </a:p>
        </p:txBody>
      </p:sp>
      <p:pic>
        <p:nvPicPr>
          <p:cNvPr id="14341" name="Picture 4" descr="wash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6576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3246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6324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6019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0960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70104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8153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626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6400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5867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6096000" y="2438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64770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6477000" y="1524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647700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flipH="1">
            <a:off x="7086600" y="1981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V="1">
            <a:off x="6248400" y="2667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7315200" y="1905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>
            <a:off x="7162800" y="2133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6172200" y="2362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in AI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Search in Data Structures</a:t>
            </a:r>
          </a:p>
          <a:p>
            <a:pPr lvl="1" eaLnBrk="1" hangingPunct="1"/>
            <a:r>
              <a:rPr lang="en-US" altLang="en-US" dirty="0"/>
              <a:t>You’re given an existent tree.</a:t>
            </a:r>
          </a:p>
          <a:p>
            <a:pPr lvl="1" eaLnBrk="1" hangingPunct="1"/>
            <a:r>
              <a:rPr lang="en-US" altLang="en-US" dirty="0"/>
              <a:t> You search it in different orders.</a:t>
            </a:r>
          </a:p>
          <a:p>
            <a:pPr lvl="1" eaLnBrk="1" hangingPunct="1"/>
            <a:r>
              <a:rPr lang="en-US" altLang="en-US" dirty="0"/>
              <a:t> It resides in memory.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Search in Artificial Intelligence</a:t>
            </a:r>
          </a:p>
          <a:p>
            <a:pPr lvl="1" eaLnBrk="1" hangingPunct="1"/>
            <a:r>
              <a:rPr lang="en-US" altLang="en-US" dirty="0"/>
              <a:t>The tree does not exist.</a:t>
            </a:r>
          </a:p>
          <a:p>
            <a:pPr lvl="1" eaLnBrk="1" hangingPunct="1"/>
            <a:r>
              <a:rPr lang="en-US" altLang="en-US" dirty="0"/>
              <a:t>You have to generate it as you go.</a:t>
            </a:r>
          </a:p>
          <a:p>
            <a:pPr lvl="1" eaLnBrk="1" hangingPunct="1"/>
            <a:r>
              <a:rPr lang="en-US" altLang="en-US" dirty="0"/>
              <a:t>For realistic problems, it does not fit in memory.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88917-18BF-4383-AB2F-D0D9B47B8CFF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9E4C1-8D2C-4D66-B823-3B2037A0C642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Search Strategies (Ch 3)</a:t>
            </a:r>
            <a:r>
              <a:rPr lang="en-US" altLang="en-US"/>
              <a:t> 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543800" cy="4800600"/>
          </a:xfrm>
          <a:noFill/>
        </p:spPr>
        <p:txBody>
          <a:bodyPr lIns="92075" tIns="46038" rIns="92075" bIns="46038"/>
          <a:lstStyle/>
          <a:p>
            <a:pPr marL="469900" indent="-469900" eaLnBrk="1" hangingPunct="1"/>
            <a:r>
              <a:rPr lang="en-US" altLang="en-US" sz="4000" dirty="0"/>
              <a:t>Uninformed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rgbClr val="C00000"/>
                </a:solidFill>
              </a:rPr>
              <a:t>The search is blind, only the order of search is important.</a:t>
            </a:r>
          </a:p>
          <a:p>
            <a:pPr marL="469900" indent="-469900" eaLnBrk="1" hangingPunct="1"/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chemeClr val="bg2"/>
                </a:solidFill>
              </a:rPr>
              <a:t>The search uses a heuristic function to estimate the goodness of each state.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752600" y="14478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33CC"/>
                </a:solidFill>
              </a:rPr>
              <a:t>Depth-First Search by Recursion*</a:t>
            </a:r>
            <a:br>
              <a:rPr lang="en-US" sz="3600" dirty="0">
                <a:solidFill>
                  <a:srgbClr val="0033CC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You will use this for Missionary-Cannibal Problem.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is a recursive procedure that is called with the start node and has </a:t>
            </a:r>
            <a:r>
              <a:rPr lang="en-US" dirty="0" err="1"/>
              <a:t>arg</a:t>
            </a:r>
            <a:r>
              <a:rPr lang="en-US" dirty="0"/>
              <a:t> s.</a:t>
            </a:r>
          </a:p>
          <a:p>
            <a:r>
              <a:rPr lang="en-US" dirty="0"/>
              <a:t>It checks first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the goal.</a:t>
            </a:r>
          </a:p>
          <a:p>
            <a:r>
              <a:rPr lang="en-US" dirty="0"/>
              <a:t>It also checks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illegal or too deep.</a:t>
            </a:r>
          </a:p>
          <a:p>
            <a:r>
              <a:rPr lang="en-US" dirty="0"/>
              <a:t>If neither, it generates the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 of successors of its argument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</a:p>
          <a:p>
            <a:r>
              <a:rPr lang="en-US" dirty="0"/>
              <a:t>It iterates through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, calling itself recursively for each state in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33CC"/>
                </a:solidFill>
              </a:rPr>
              <a:t>Depth-First Search by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1219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556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9384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5429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4239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981200" y="2489054"/>
            <a:ext cx="5943600" cy="1320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state (root)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68" y="2556301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 </a:t>
            </a:r>
          </a:p>
          <a:p>
            <a:r>
              <a:rPr lang="en-US" dirty="0"/>
              <a:t>list of root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 flipH="1">
            <a:off x="2851620" y="2129771"/>
            <a:ext cx="1582968" cy="55273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844963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1313" y="4264891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14058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4114800"/>
            <a:ext cx="2743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312" y="4241800"/>
            <a:ext cx="2151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</a:t>
            </a:r>
          </a:p>
          <a:p>
            <a:r>
              <a:rPr lang="en-US" dirty="0"/>
              <a:t>list of</a:t>
            </a:r>
          </a:p>
          <a:p>
            <a:r>
              <a:rPr lang="en-US" dirty="0"/>
              <a:t>first successor</a:t>
            </a:r>
          </a:p>
          <a:p>
            <a:r>
              <a:rPr lang="en-US" dirty="0"/>
              <a:t>of root</a:t>
            </a:r>
          </a:p>
        </p:txBody>
      </p:sp>
      <p:cxnSp>
        <p:nvCxnSpPr>
          <p:cNvPr id="18" name="Straight Arrow Connector 17"/>
          <p:cNvCxnSpPr>
            <a:stCxn id="4098" idx="2"/>
          </p:cNvCxnSpPr>
          <p:nvPr/>
        </p:nvCxnSpPr>
        <p:spPr>
          <a:xfrm flipH="1">
            <a:off x="2174008" y="3583781"/>
            <a:ext cx="809699" cy="6834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4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3E836-B3AD-4079-8301-8F8CAA8C9EA8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The Missionaries and Cannibals Problem</a:t>
            </a:r>
            <a:br>
              <a:rPr lang="en-US" altLang="en-US" sz="3200" dirty="0">
                <a:solidFill>
                  <a:srgbClr val="0033CC"/>
                </a:solidFill>
              </a:rPr>
            </a:br>
            <a:endParaRPr lang="en-US" altLang="en-US" sz="3200" dirty="0">
              <a:solidFill>
                <a:srgbClr val="0033CC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Three missionaries and three cannibals are on one side (left) of a river, along with a boat that can hold one or two people.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there are ever more cannibals than missionaries on one side of the river, the cannibals will eat the missionaries. </a:t>
            </a:r>
            <a:r>
              <a:rPr lang="en-US" altLang="en-US" sz="2400" dirty="0">
                <a:solidFill>
                  <a:srgbClr val="6600CC"/>
                </a:solidFill>
              </a:rPr>
              <a:t>(We call this a “dead” state.)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Find a way to get everyone to the other side (right), without ever leaving a group of missionaries in one place (left or right) outnumbered by the cannibals in that place, 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. without anyone getting eaten.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4022DF-876C-4579-B5C3-D9389171AF4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Terminology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Initial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Step Cost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Path Cost </a:t>
            </a:r>
            <a:endParaRPr lang="en-US" altLang="en-US" dirty="0">
              <a:latin typeface="Centau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Change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State-Space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C28271-DA7A-4D89-9ECC-2C11596B7F82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Missionaries and Cannibals Problem</a:t>
            </a:r>
          </a:p>
        </p:txBody>
      </p:sp>
      <p:pic>
        <p:nvPicPr>
          <p:cNvPr id="24580" name="Picture 7" descr="miscan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495800" cy="3001963"/>
          </a:xfrm>
          <a:noFill/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2209800" y="1676400"/>
            <a:ext cx="46482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422525" y="4687888"/>
            <a:ext cx="405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Left Bank             Right Bank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038600" y="52578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River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44958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6243D1-4241-4010-8C20-9F705D7E220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Missionary and Cannibals Notes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your state as (M,C,S)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M: number of missionaries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C:  number of cannibals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S:   side of the river that the boat is on</a:t>
            </a:r>
          </a:p>
          <a:p>
            <a:pPr lvl="1" eaLnBrk="1" hangingPunct="1"/>
            <a:endParaRPr lang="en-US" altLang="en-US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dirty="0"/>
              <a:t>When the boat is moving, we are in between states. When it arrives, everyone gets out.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5892876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(3,3,L)  </a:t>
            </a:r>
            <a:r>
              <a:rPr lang="en-US" dirty="0">
                <a:solidFill>
                  <a:srgbClr val="0033CC"/>
                </a:solidFill>
                <a:sym typeface="Wingdings" panose="05000000000000000000" pitchFamily="2" charset="2"/>
              </a:rPr>
              <a:t>  (3,1,R)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8963" y="5846618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action did I apply? CCR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all the 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Left to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 </a:t>
            </a:r>
            <a:r>
              <a:rPr lang="en-US" sz="2400" dirty="0">
                <a:solidFill>
                  <a:srgbClr val="FF0000"/>
                </a:solidFill>
              </a:rPr>
              <a:t>CCR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 </a:t>
            </a:r>
            <a:r>
              <a:rPr lang="en-US" sz="2400" dirty="0">
                <a:solidFill>
                  <a:srgbClr val="FF0000"/>
                </a:solidFill>
              </a:rPr>
              <a:t>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 </a:t>
            </a:r>
            <a:r>
              <a:rPr lang="en-US" sz="2400" dirty="0">
                <a:solidFill>
                  <a:srgbClr val="FF0000"/>
                </a:solidFill>
              </a:rPr>
              <a:t>MR</a:t>
            </a:r>
          </a:p>
          <a:p>
            <a:r>
              <a:rPr lang="en-US" dirty="0">
                <a:solidFill>
                  <a:srgbClr val="FF0000"/>
                </a:solidFill>
              </a:rPr>
              <a:t>Right to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7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C0205-624E-4081-BF4B-D42AC6E905C4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When is a state considered “DEAD”?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left bank.  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right bank.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is an ancestor state of this state that is exactly the same as this state. </a:t>
            </a:r>
            <a:r>
              <a:rPr lang="en-US" altLang="en-US" sz="2800" dirty="0">
                <a:solidFill>
                  <a:srgbClr val="CC0000"/>
                </a:solidFill>
              </a:rPr>
              <a:t>(Why?)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Ancestor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29718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(3,1,R)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191000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3306015" y="2442865"/>
            <a:ext cx="660152" cy="5289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975567" y="3433465"/>
            <a:ext cx="330448" cy="757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598" y="1524000"/>
            <a:ext cx="1125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Stack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(3,3,L)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(3,1,R)</a:t>
            </a:r>
          </a:p>
        </p:txBody>
      </p:sp>
    </p:spTree>
    <p:extLst>
      <p:ext uri="{BB962C8B-B14F-4D97-AF65-F5344CB8AC3E}">
        <p14:creationId xmlns:p14="http://schemas.microsoft.com/office/powerpoint/2010/main" val="2007798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98FCF-9FDC-435C-B393-127F3AA5FEBC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Assignment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Implement and solve the problem</a:t>
            </a:r>
          </a:p>
          <a:p>
            <a:pPr lvl="1" eaLnBrk="1" hangingPunct="1"/>
            <a:r>
              <a:rPr lang="en-US" altLang="en-US" sz="2400" dirty="0">
                <a:solidFill>
                  <a:srgbClr val="0033CC"/>
                </a:solidFill>
              </a:rPr>
              <a:t>You MUST use recursive depth-first blind search.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detect illegal states (cannibals can eat missionaries) and repeated states along a path.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keep going and print out all </a:t>
            </a:r>
            <a:r>
              <a:rPr lang="en-US" altLang="en-US" sz="2400" b="1" dirty="0">
                <a:solidFill>
                  <a:srgbClr val="CC0000"/>
                </a:solidFill>
              </a:rPr>
              <a:t>four</a:t>
            </a:r>
            <a:r>
              <a:rPr lang="en-US" altLang="en-US" sz="2400" dirty="0">
                <a:solidFill>
                  <a:srgbClr val="CC0000"/>
                </a:solidFill>
              </a:rPr>
              <a:t> solutions.</a:t>
            </a:r>
          </a:p>
          <a:p>
            <a:pPr eaLnBrk="1" hangingPunct="1"/>
            <a:r>
              <a:rPr lang="en-US" altLang="en-US" dirty="0"/>
              <a:t>You must use Python</a:t>
            </a:r>
          </a:p>
          <a:p>
            <a:pPr eaLnBrk="1" hangingPunct="1"/>
            <a:r>
              <a:rPr lang="en-US" altLang="en-US" dirty="0"/>
              <a:t>Full instructions will be on the assignment page.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that follows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for HW1.</a:t>
            </a:r>
          </a:p>
          <a:p>
            <a:r>
              <a:rPr lang="en-US" dirty="0"/>
              <a:t>HW1 is to be done with a recursive, depth-first search.</a:t>
            </a:r>
          </a:p>
          <a:p>
            <a:r>
              <a:rPr lang="en-US" dirty="0"/>
              <a:t>It does not use the general paradigm we are about to go into.</a:t>
            </a:r>
          </a:p>
          <a:p>
            <a:r>
              <a:rPr lang="en-US" dirty="0"/>
              <a:t>It is a beginning exercise.</a:t>
            </a:r>
          </a:p>
          <a:p>
            <a:r>
              <a:rPr lang="en-US" dirty="0"/>
              <a:t>You will use the more general framework along with a heuristic in HW2.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 dirty="0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TREE-SEARCH</a:t>
            </a:r>
            <a:r>
              <a:rPr lang="en-US" sz="2400" dirty="0"/>
              <a:t>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7030A0"/>
                </a:solidFill>
              </a:rPr>
              <a:t>if </a:t>
            </a:r>
            <a:r>
              <a:rPr lang="en-US" sz="2400" dirty="0">
                <a:solidFill>
                  <a:srgbClr val="7030A0"/>
                </a:solidFill>
              </a:rPr>
              <a:t>the node contains a goal state </a:t>
            </a:r>
            <a:r>
              <a:rPr lang="en-US" sz="2400" b="1" dirty="0">
                <a:solidFill>
                  <a:srgbClr val="7030A0"/>
                </a:solidFill>
              </a:rPr>
              <a:t>then return </a:t>
            </a:r>
            <a:r>
              <a:rPr lang="en-US" sz="2400" dirty="0">
                <a:solidFill>
                  <a:srgbClr val="7030A0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5407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</a:t>
            </a:r>
            <a:r>
              <a:rPr lang="en-US" i="1" dirty="0">
                <a:solidFill>
                  <a:srgbClr val="FF0000"/>
                </a:solidFill>
              </a:rPr>
              <a:t>frontier</a:t>
            </a:r>
            <a:r>
              <a:rPr lang="en-US" dirty="0">
                <a:solidFill>
                  <a:srgbClr val="FF0000"/>
                </a:solidFill>
              </a:rPr>
              <a:t>?   </a:t>
            </a:r>
            <a:r>
              <a:rPr lang="en-US" dirty="0">
                <a:solidFill>
                  <a:srgbClr val="0033CC"/>
                </a:solidFill>
              </a:rPr>
              <a:t>It is a list.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 we choose?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expand mean? </a:t>
            </a:r>
            <a:r>
              <a:rPr lang="en-US" dirty="0">
                <a:solidFill>
                  <a:srgbClr val="0033CC"/>
                </a:solidFill>
              </a:rPr>
              <a:t>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GRAPH</a:t>
            </a:r>
            <a:r>
              <a:rPr lang="en-US" sz="2400" dirty="0"/>
              <a:t>-SEARCH(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initialize the </a:t>
            </a:r>
            <a:r>
              <a:rPr lang="en-US" sz="2400" i="1" dirty="0">
                <a:solidFill>
                  <a:srgbClr val="FF0000"/>
                </a:solidFill>
              </a:rPr>
              <a:t>explored set </a:t>
            </a:r>
            <a:r>
              <a:rPr lang="en-US" sz="2400" dirty="0">
                <a:solidFill>
                  <a:srgbClr val="FF0000"/>
                </a:solidFill>
              </a:rPr>
              <a:t>to be </a:t>
            </a:r>
            <a:r>
              <a:rPr lang="en-US" sz="2400" i="1" dirty="0">
                <a:solidFill>
                  <a:srgbClr val="FF0000"/>
                </a:solidFill>
              </a:rPr>
              <a:t>empty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6600CC"/>
                </a:solidFill>
              </a:rPr>
              <a:t>if </a:t>
            </a:r>
            <a:r>
              <a:rPr lang="en-US" sz="2400" dirty="0">
                <a:solidFill>
                  <a:srgbClr val="6600CC"/>
                </a:solidFill>
              </a:rPr>
              <a:t>the node contains a goal state </a:t>
            </a:r>
            <a:r>
              <a:rPr lang="en-US" sz="2400" b="1" dirty="0">
                <a:solidFill>
                  <a:srgbClr val="6600CC"/>
                </a:solidFill>
              </a:rPr>
              <a:t>then return </a:t>
            </a:r>
            <a:r>
              <a:rPr lang="en-US" sz="2400" dirty="0">
                <a:solidFill>
                  <a:srgbClr val="6600CC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</a:rPr>
              <a:t>add the node to </a:t>
            </a:r>
            <a:r>
              <a:rPr lang="en-US" sz="2400" i="1" dirty="0">
                <a:solidFill>
                  <a:srgbClr val="FF0000"/>
                </a:solidFill>
              </a:rPr>
              <a:t>the explored set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i="1" dirty="0">
                <a:solidFill>
                  <a:srgbClr val="FF0000"/>
                </a:solidFill>
              </a:rPr>
              <a:t>only if they are not in the frontier or the explored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            CLOSED</a:t>
            </a:r>
          </a:p>
        </p:txBody>
      </p:sp>
    </p:spTree>
    <p:extLst>
      <p:ext uri="{BB962C8B-B14F-4D97-AF65-F5344CB8AC3E}">
        <p14:creationId xmlns:p14="http://schemas.microsoft.com/office/powerpoint/2010/main" val="31791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Idea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Start with the initial state</a:t>
            </a:r>
          </a:p>
          <a:p>
            <a:pPr eaLnBrk="1" hangingPunct="1"/>
            <a:r>
              <a:rPr lang="en-US" altLang="en-US" dirty="0"/>
              <a:t>Maintain a (general) queue of states to visit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Depth-First search: </a:t>
            </a:r>
            <a:r>
              <a:rPr lang="en-US" altLang="en-US" dirty="0"/>
              <a:t>the queue is LIFO </a:t>
            </a:r>
            <a:r>
              <a:rPr lang="en-US" altLang="en-US" dirty="0">
                <a:solidFill>
                  <a:srgbClr val="C00000"/>
                </a:solidFill>
              </a:rPr>
              <a:t>(stack)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Breadth-First</a:t>
            </a:r>
            <a:r>
              <a:rPr lang="en-US" altLang="en-US" dirty="0"/>
              <a:t> search: the queue is FIFO </a:t>
            </a:r>
            <a:r>
              <a:rPr lang="en-US" altLang="en-US" dirty="0">
                <a:solidFill>
                  <a:srgbClr val="C00000"/>
                </a:solidFill>
              </a:rPr>
              <a:t>(queue)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Uniform-Cost </a:t>
            </a:r>
            <a:r>
              <a:rPr lang="en-US" altLang="en-US" dirty="0"/>
              <a:t>search: the queue is ordered by lowest path cost g (path from start to node)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Depth-Limited</a:t>
            </a:r>
            <a:r>
              <a:rPr lang="en-US" altLang="en-US" dirty="0"/>
              <a:t> search: DFS with a depth limit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Iterative-Deepening </a:t>
            </a:r>
            <a:r>
              <a:rPr lang="en-US" altLang="en-US" dirty="0"/>
              <a:t>search: DFS with depth limit sequence 1, 2, 3, ….  till memory runs out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Bidirectional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Search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986A7-3C8C-4D86-86C5-15CB7E81542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F2D0E4-63E9-4A94-9223-6DF5D7DDEF30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State-Space Model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371600"/>
            <a:ext cx="484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Problem = (S, s, A, f, g, c)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4660250" cy="26776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S = state space</a:t>
            </a:r>
          </a:p>
          <a:p>
            <a:pPr eaLnBrk="1" hangingPunct="1"/>
            <a:r>
              <a:rPr lang="en-US" altLang="en-US" sz="2800" dirty="0"/>
              <a:t>s = initial state</a:t>
            </a:r>
          </a:p>
          <a:p>
            <a:pPr eaLnBrk="1" hangingPunct="1"/>
            <a:r>
              <a:rPr lang="en-US" altLang="en-US" sz="2800" dirty="0"/>
              <a:t>A = set of actions</a:t>
            </a:r>
          </a:p>
          <a:p>
            <a:pPr eaLnBrk="1" hangingPunct="1"/>
            <a:r>
              <a:rPr lang="en-US" altLang="en-US" sz="2800" dirty="0"/>
              <a:t>f = state change function    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/>
              <a:t>g = goal test function          </a:t>
            </a:r>
            <a:endParaRPr lang="en-US" altLang="en-US" sz="28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800" dirty="0"/>
              <a:t>c = cost function                </a:t>
            </a:r>
            <a:endParaRPr lang="en-US" altLang="en-US" sz="2800" dirty="0">
              <a:solidFill>
                <a:srgbClr val="80008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430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76400" y="4994701"/>
            <a:ext cx="715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a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c(a)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620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8194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Criteria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Completeness: </a:t>
            </a:r>
            <a:r>
              <a:rPr lang="en-US" altLang="en-US"/>
              <a:t>Does it find a solution when there is one?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Optimality:</a:t>
            </a:r>
            <a:r>
              <a:rPr lang="en-US" altLang="en-US"/>
              <a:t> Does it find the optimal solution in terms of cost?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complexity: </a:t>
            </a:r>
            <a:r>
              <a:rPr lang="en-US" altLang="en-US"/>
              <a:t>How long does it take to find a solution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Space Complexity: </a:t>
            </a:r>
            <a:r>
              <a:rPr lang="en-US" altLang="en-US"/>
              <a:t>How much memory is needed?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2814DC-2021-4991-A591-154B060594F9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470E-DC69-4969-80EF-6EABE79FA77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Breadth-First Search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1054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Maintain FIFO queue of nodes to visit</a:t>
            </a: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sz="3600" dirty="0">
                <a:solidFill>
                  <a:srgbClr val="0033CC"/>
                </a:solidFill>
              </a:rPr>
              <a:t>(</a:t>
            </a:r>
            <a:r>
              <a:rPr lang="en-US" altLang="en-US" sz="2400" dirty="0">
                <a:solidFill>
                  <a:srgbClr val="0033CC"/>
                </a:solidFill>
              </a:rPr>
              <a:t>branching factor b;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371600" y="3657600"/>
            <a:ext cx="369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 (if enough memory)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219200" y="4648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1219200" y="5867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8" grpId="0" autoUpdateAnimBg="0"/>
      <p:bldP spid="79880" grpId="0" autoUpdateAnimBg="0"/>
      <p:bldP spid="79882" grpId="0" autoUpdateAnimBg="0"/>
      <p:bldP spid="79884" grpId="0" autoUpdateAnimBg="0"/>
      <p:bldP spid="79886" grpId="0" autoUpdateAnimBg="0"/>
      <p:bldP spid="79888" grpId="0" autoUpdateAnimBg="0"/>
      <p:bldP spid="79890" grpId="0" autoUpdateAnimBg="0"/>
      <p:bldP spid="79899" grpId="0" autoUpdateAnimBg="0"/>
      <p:bldP spid="79900" grpId="0" autoUpdateAnimBg="0"/>
      <p:bldP spid="7990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223C4-363F-4344-8EA1-EA9DBBB958BF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Depth-First Search</a:t>
            </a:r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981200"/>
          </a:xfrm>
        </p:spPr>
        <p:txBody>
          <a:bodyPr/>
          <a:lstStyle/>
          <a:p>
            <a:pPr eaLnBrk="1" hangingPunct="1"/>
            <a:r>
              <a:rPr lang="en-US" altLang="en-US" sz="3600"/>
              <a:t>Maintain stack of nodes to visit</a:t>
            </a:r>
          </a:p>
          <a:p>
            <a:pPr eaLnBrk="1" hangingPunct="1"/>
            <a:r>
              <a:rPr lang="en-US" altLang="en-US" sz="3600"/>
              <a:t>Evaluation </a:t>
            </a:r>
            <a:r>
              <a:rPr lang="en-US" altLang="en-US" sz="2800">
                <a:solidFill>
                  <a:srgbClr val="0033CC"/>
                </a:solidFill>
              </a:rPr>
              <a:t>(branching factor b; solution at depth d)</a:t>
            </a:r>
          </a:p>
          <a:p>
            <a:pPr lvl="1" eaLnBrk="1" hangingPunct="1"/>
            <a:r>
              <a:rPr lang="en-US" altLang="en-US" sz="3200"/>
              <a:t>Complete?</a:t>
            </a:r>
          </a:p>
          <a:p>
            <a:pPr lvl="2" eaLnBrk="1" hangingPunct="1"/>
            <a:endParaRPr lang="en-US" altLang="en-US" sz="2800"/>
          </a:p>
          <a:p>
            <a:pPr lvl="1" eaLnBrk="1" hangingPunct="1"/>
            <a:r>
              <a:rPr lang="en-US" altLang="en-US" sz="3200"/>
              <a:t>Time Complexity?</a:t>
            </a:r>
          </a:p>
          <a:p>
            <a:pPr lvl="1" eaLnBrk="1" hangingPunct="1"/>
            <a:endParaRPr lang="en-US" altLang="en-US" sz="3200"/>
          </a:p>
          <a:p>
            <a:pPr lvl="1" eaLnBrk="1" hangingPunct="1"/>
            <a:r>
              <a:rPr lang="en-US" altLang="en-US" sz="3200"/>
              <a:t>Space 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1066800" y="3276600"/>
            <a:ext cx="359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Not for infinite spaces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1066800" y="4343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90600" y="5562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4" grpId="0" autoUpdateAnimBg="0"/>
      <p:bldP spid="78856" grpId="0" autoUpdateAnimBg="0"/>
      <p:bldP spid="78858" grpId="0" autoUpdateAnimBg="0"/>
      <p:bldP spid="78860" grpId="0" autoUpdateAnimBg="0"/>
      <p:bldP spid="78862" grpId="0" autoUpdateAnimBg="0"/>
      <p:bldP spid="78864" grpId="0" autoUpdateAnimBg="0"/>
      <p:bldP spid="78866" grpId="0" autoUpdateAnimBg="0"/>
      <p:bldP spid="78875" grpId="0" autoUpdateAnimBg="0"/>
      <p:bldP spid="78876" grpId="0" autoUpdateAnimBg="0"/>
      <p:bldP spid="7887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6BFE9D-2190-4BD2-8912-9FD7ECECA441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Iterative Deepening Search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638800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724400" y="4114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3246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943600" y="3200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6111875" y="5292725"/>
            <a:ext cx="3651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029200" y="4191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6873875" y="5216525"/>
            <a:ext cx="4413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646598" cy="195421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DFS with depth limit; incrementally grow limit </a:t>
            </a:r>
            <a:r>
              <a:rPr lang="en-US" altLang="en-US" sz="3600" dirty="0">
                <a:solidFill>
                  <a:srgbClr val="FF0000"/>
                </a:solidFill>
                <a:latin typeface="Script MT Bold" pitchFamily="66" charset="0"/>
              </a:rPr>
              <a:t>l = 0, 1, 2, ...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dirty="0">
                <a:solidFill>
                  <a:srgbClr val="0033CC"/>
                </a:solidFill>
              </a:rPr>
              <a:t>(for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219200" y="3962400"/>
            <a:ext cx="226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Yes, if </a:t>
            </a:r>
            <a:r>
              <a:rPr lang="en-US" altLang="en-US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 &gt;= d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1143000" y="5029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295400" y="6096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172200" y="51816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j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6705600" y="4191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69342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k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7620000" y="5154613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6" grpId="0" autoUpdateAnimBg="0"/>
      <p:bldP spid="81928" grpId="0" autoUpdateAnimBg="0"/>
      <p:bldP spid="81930" grpId="0" autoUpdateAnimBg="0"/>
      <p:bldP spid="81932" grpId="0" autoUpdateAnimBg="0"/>
      <p:bldP spid="81934" grpId="0" autoUpdateAnimBg="0"/>
      <p:bldP spid="81936" grpId="0" autoUpdateAnimBg="0"/>
      <p:bldP spid="81938" grpId="0" autoUpdateAnimBg="0"/>
      <p:bldP spid="81947" grpId="0" autoUpdateAnimBg="0"/>
      <p:bldP spid="81948" grpId="0" autoUpdateAnimBg="0"/>
      <p:bldP spid="81949" grpId="0" autoUpdateAnimBg="0"/>
      <p:bldP spid="81950" grpId="0" autoUpdateAnimBg="0"/>
      <p:bldP spid="81951" grpId="0" autoUpdateAnimBg="0"/>
      <p:bldP spid="81952" grpId="0" autoUpdateAnimBg="0"/>
      <p:bldP spid="8195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A375D-85FF-43D9-A593-81EACFAE04AD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Cost of Iterative Deepening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524000" y="1397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ratio IDS to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1524000" y="19812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1A899-539B-490A-B4C5-74D1F36A98D2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115888"/>
            <a:ext cx="7191375" cy="9017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Forwards </a:t>
            </a:r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Backwards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19200"/>
          <a:ext cx="76612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Bitmap Image" r:id="rId3" imgW="7923810" imgH="4885714" progId="Paint.Picture">
                  <p:embed/>
                </p:oleObj>
              </mc:Choice>
              <mc:Fallback>
                <p:oleObj name="Bitmap Image" r:id="rId3" imgW="7923810" imgH="48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6612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09650" y="2543175"/>
            <a:ext cx="152400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7124700" y="3228975"/>
            <a:ext cx="15557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 rot="-3668237">
            <a:off x="41275" y="1922463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2088574">
            <a:off x="7686675" y="23320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2790446">
            <a:off x="620713" y="2284413"/>
            <a:ext cx="415925" cy="104775"/>
          </a:xfrm>
          <a:prstGeom prst="rightArrow">
            <a:avLst>
              <a:gd name="adj1" fmla="val 50000"/>
              <a:gd name="adj2" fmla="val 9924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617947">
            <a:off x="7177088" y="2901950"/>
            <a:ext cx="808037" cy="85725"/>
          </a:xfrm>
          <a:prstGeom prst="rightArrow">
            <a:avLst>
              <a:gd name="adj1" fmla="val 50000"/>
              <a:gd name="adj2" fmla="val 2356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A38285-3944-4169-B12A-79552CC7424B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Bidirectional</a:t>
            </a:r>
            <a:endParaRPr lang="en-US" altLang="en-US" i="1">
              <a:solidFill>
                <a:srgbClr val="0033CC"/>
              </a:solidFill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39888"/>
          <a:ext cx="7162800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Bitmap Image" r:id="rId3" imgW="9495238" imgH="4800000" progId="Paint.Picture">
                  <p:embed/>
                </p:oleObj>
              </mc:Choice>
              <mc:Fallback>
                <p:oleObj name="Bitmap Image" r:id="rId3" imgW="9495238" imgH="48000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39888"/>
                        <a:ext cx="7162800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990600" y="5410200"/>
            <a:ext cx="681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Replace the goal test with a check to see if the </a:t>
            </a:r>
          </a:p>
          <a:p>
            <a:pPr eaLnBrk="1" hangingPunct="1"/>
            <a:r>
              <a:rPr lang="en-US" altLang="en-US" dirty="0"/>
              <a:t>   frontiers of the two searches intersect.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How might this be done efficiently?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Uniform-Cost Search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20D7A-14B5-43A5-9A1C-5FC805D2664F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66800" y="1828800"/>
            <a:ext cx="74104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/>
              <a:t> Expand the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with the lowest path cost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</a:p>
          <a:p>
            <a:pPr eaLnBrk="1" hangingPunct="1"/>
            <a:endParaRPr lang="en-US" altLang="en-US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Implement by storing the frontier as a </a:t>
            </a:r>
            <a:r>
              <a:rPr lang="en-US" altLang="en-US">
                <a:solidFill>
                  <a:srgbClr val="0033CC"/>
                </a:solidFill>
              </a:rPr>
              <a:t>priority queue</a:t>
            </a:r>
          </a:p>
          <a:p>
            <a:pPr eaLnBrk="1" hangingPunct="1"/>
            <a:r>
              <a:rPr lang="en-US" altLang="en-US"/>
              <a:t>   ordered by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Apply the goal test when the node is selected for </a:t>
            </a:r>
          </a:p>
          <a:p>
            <a:pPr eaLnBrk="1" hangingPunct="1"/>
            <a:r>
              <a:rPr lang="en-US" altLang="en-US"/>
              <a:t>   expansion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If a newly generated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is already on the </a:t>
            </a:r>
          </a:p>
          <a:p>
            <a:pPr eaLnBrk="1" hangingPunct="1"/>
            <a:r>
              <a:rPr lang="en-US" altLang="en-US"/>
              <a:t>   frontier as node </a:t>
            </a:r>
            <a:r>
              <a:rPr lang="en-US" altLang="en-US">
                <a:solidFill>
                  <a:srgbClr val="C00000"/>
                </a:solidFill>
              </a:rPr>
              <a:t>n´ </a:t>
            </a:r>
            <a:r>
              <a:rPr lang="en-US" altLang="en-US"/>
              <a:t>and if </a:t>
            </a:r>
            <a:r>
              <a:rPr lang="en-US" altLang="en-US">
                <a:solidFill>
                  <a:srgbClr val="C00000"/>
                </a:solidFill>
              </a:rPr>
              <a:t>pathcost(n) &lt; pathcost(n´),</a:t>
            </a:r>
          </a:p>
          <a:p>
            <a:pPr eaLnBrk="1" hangingPunct="1"/>
            <a:r>
              <a:rPr lang="en-US" altLang="en-US"/>
              <a:t>   then replace </a:t>
            </a:r>
            <a:r>
              <a:rPr lang="en-US" altLang="en-US">
                <a:solidFill>
                  <a:srgbClr val="C00000"/>
                </a:solidFill>
              </a:rPr>
              <a:t>n’ </a:t>
            </a:r>
            <a:r>
              <a:rPr lang="en-US" altLang="en-US"/>
              <a:t>with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Comparison of Blind Methods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DEC02-EEB0-4345-981F-4D8C4FACADD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t="28906" r="8749" b="17188"/>
          <a:stretch>
            <a:fillRect/>
          </a:stretch>
        </p:blipFill>
        <p:spPr bwMode="auto">
          <a:xfrm>
            <a:off x="533400" y="13716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59301-6EBF-436C-BC57-4C75494F1426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Problem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All these blind methods are too slow for real applications </a:t>
            </a:r>
          </a:p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/>
              <a:t>Solution	</a:t>
            </a:r>
            <a:r>
              <a:rPr lang="en-US" altLang="en-US" sz="3600">
                <a:sym typeface="Wingdings" pitchFamily="2" charset="2"/>
              </a:rPr>
              <a:t></a:t>
            </a:r>
            <a:r>
              <a:rPr lang="en-US" altLang="en-US" sz="3600"/>
              <a:t> add guidance 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		    	</a:t>
            </a:r>
            <a:r>
              <a:rPr lang="en-US" altLang="en-US" sz="3600">
                <a:sym typeface="Wingdings" pitchFamily="2" charset="2"/>
              </a:rPr>
              <a:t> 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“</a:t>
            </a:r>
            <a:r>
              <a:rPr lang="en-US" altLang="en-US" sz="3600">
                <a:solidFill>
                  <a:srgbClr val="AE1A95"/>
                </a:solidFill>
                <a:sym typeface="Wingdings" pitchFamily="2" charset="2"/>
              </a:rPr>
              <a:t>informed search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”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sym typeface="Wingdings" pitchFamily="2" charset="2"/>
              </a:rPr>
              <a:t>	</a:t>
            </a:r>
            <a:endParaRPr lang="en-US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State-Space Model (</a:t>
            </a:r>
            <a:r>
              <a:rPr lang="en-US" dirty="0" err="1">
                <a:solidFill>
                  <a:srgbClr val="0033CC"/>
                </a:solidFill>
              </a:rPr>
              <a:t>cont</a:t>
            </a:r>
            <a:r>
              <a:rPr lang="en-US" dirty="0">
                <a:solidFill>
                  <a:srgbClr val="0033CC"/>
                </a:solidFill>
              </a:rPr>
              <a:t>)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Problem = (S, s, A, f, g, c)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do we define a solution?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s= s0 -&gt; s1 -&gt; s2 -&gt; …   -&gt; </a:t>
            </a:r>
            <a:r>
              <a:rPr lang="en-US" dirty="0" err="1">
                <a:solidFill>
                  <a:srgbClr val="FF0000"/>
                </a:solidFill>
              </a:rPr>
              <a:t>sn</a:t>
            </a:r>
            <a:r>
              <a:rPr lang="en-US" dirty="0">
                <a:solidFill>
                  <a:srgbClr val="FF0000"/>
                </a:solidFill>
              </a:rPr>
              <a:t> = 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How about an optimal solution?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Lowest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B1EE3-B1B2-4F1F-8BB6-860A18B113BC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3 Coins Problem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A Very Small State Space Problem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3 (distinct) coins:  </a:t>
            </a:r>
            <a:r>
              <a:rPr lang="en-US" altLang="en-US" sz="2400" dirty="0">
                <a:solidFill>
                  <a:srgbClr val="0033CC"/>
                </a:solidFill>
              </a:rPr>
              <a:t>coin1, coin2, coin3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initial state is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legal operations are to turn over exactly one coin.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800080"/>
                </a:solidFill>
              </a:rPr>
              <a:t>1 (flip coin1), 2 (flip coin2), 3 (flip coin3)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two goal states: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                                                T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22325" y="5983288"/>
            <a:ext cx="364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are </a:t>
            </a:r>
            <a:r>
              <a:rPr lang="en-US" altLang="en-US">
                <a:solidFill>
                  <a:srgbClr val="FF0000"/>
                </a:solidFill>
              </a:rPr>
              <a:t>S, s, A, f, g, c </a:t>
            </a:r>
            <a:r>
              <a:rPr lang="en-US" altLang="en-US"/>
              <a:t>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33CC"/>
                </a:solidFill>
              </a:rPr>
              <a:t>3 Coins Problem: </a:t>
            </a:r>
            <a:r>
              <a:rPr lang="en-US" sz="3200" dirty="0">
                <a:solidFill>
                  <a:srgbClr val="FF0000"/>
                </a:solidFill>
              </a:rPr>
              <a:t>Get from HHT to either HHH or TTT via operators: flip coin 1, flip coin 2, and flip coin 3 (flip = turn over)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S = {(</a:t>
            </a:r>
            <a:r>
              <a:rPr lang="en-US" dirty="0" err="1">
                <a:solidFill>
                  <a:srgbClr val="FF0000"/>
                </a:solidFill>
              </a:rPr>
              <a:t>x,y,z</a:t>
            </a:r>
            <a:r>
              <a:rPr lang="en-US" dirty="0">
                <a:solidFill>
                  <a:srgbClr val="FF0000"/>
                </a:solidFill>
              </a:rPr>
              <a:t>) | x in {H,T}, y in {H,T}, z in {H,T}}</a:t>
            </a:r>
          </a:p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s = (H,H,T)</a:t>
            </a:r>
          </a:p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A = {1,2,3}</a:t>
            </a:r>
          </a:p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f= functions</a:t>
            </a:r>
          </a:p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g = {{H,H,H},{T,T,T}}</a:t>
            </a:r>
          </a:p>
          <a:p>
            <a:pPr>
              <a:spcAft>
                <a:spcPts val="1500"/>
              </a:spcAft>
            </a:pPr>
            <a:r>
              <a:rPr lang="en-US" dirty="0">
                <a:solidFill>
                  <a:srgbClr val="FF0000"/>
                </a:solidFill>
              </a:rPr>
              <a:t>c: uniform cost</a:t>
            </a:r>
          </a:p>
          <a:p>
            <a:pPr>
              <a:spcAft>
                <a:spcPts val="15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43CB7-53C6-4060-89BE-C3EEA17F0DE7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State-Space Graph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03325" y="26304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750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TTT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842125" y="2554288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THH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858000" y="3657600"/>
            <a:ext cx="8556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HHH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895600" y="18288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HHT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953000" y="1828800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THT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879725" y="46878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TTH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4953000" y="46482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HTH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733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36576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1600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7239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 flipV="1">
            <a:off x="1981200" y="2286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5715000" y="2286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5791200" y="4114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1981200" y="4267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3733800" y="22860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981200" y="3048000"/>
            <a:ext cx="2971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V="1">
            <a:off x="1981200" y="22860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3657600" y="2971800"/>
            <a:ext cx="3200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40989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117725" y="20208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1219200" y="3200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2041525" y="445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3946525" y="4992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6232525" y="4383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7299325" y="3087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/>
        </p:nvSpPr>
        <p:spPr bwMode="auto">
          <a:xfrm>
            <a:off x="6080125" y="1868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8" name="Text Box 34"/>
          <p:cNvSpPr txBox="1">
            <a:spLocks noChangeArrowheads="1"/>
          </p:cNvSpPr>
          <p:nvPr/>
        </p:nvSpPr>
        <p:spPr bwMode="auto">
          <a:xfrm>
            <a:off x="5241925" y="2478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3641725" y="3468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3184525" y="2630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1" name="Text Box 37"/>
          <p:cNvSpPr txBox="1">
            <a:spLocks noChangeArrowheads="1"/>
          </p:cNvSpPr>
          <p:nvPr/>
        </p:nvSpPr>
        <p:spPr bwMode="auto">
          <a:xfrm>
            <a:off x="4860925" y="3392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2" name="Text Box 38"/>
          <p:cNvSpPr txBox="1">
            <a:spLocks noChangeArrowheads="1"/>
          </p:cNvSpPr>
          <p:nvPr/>
        </p:nvSpPr>
        <p:spPr bwMode="auto">
          <a:xfrm>
            <a:off x="533400" y="5562600"/>
            <a:ext cx="78263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are some solutions?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if the problem is changed to allow only 3 actions?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31A92B-C6C8-4F1C-A2A7-F42ABDF4D448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would you define a state for the new problem requiring exactly 3 actions?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dirty="0" err="1">
                <a:solidFill>
                  <a:srgbClr val="FF0000"/>
                </a:solidFill>
              </a:rPr>
              <a:t>x,y,z,c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dirty="0"/>
              <a:t>How do you define the operations (1, 2, 3) with this new state definition?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Add to the count.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paths to the goal states look like now?</a:t>
            </a:r>
          </a:p>
          <a:p>
            <a:r>
              <a:rPr lang="en-US" dirty="0"/>
              <a:t>(H,H,T,0) 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84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1983</Words>
  <Application>Microsoft Office PowerPoint</Application>
  <PresentationFormat>On-screen Show (4:3)</PresentationFormat>
  <Paragraphs>414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Centaur</vt:lpstr>
      <vt:lpstr>Comic Sans MS</vt:lpstr>
      <vt:lpstr>Script MT Bold</vt:lpstr>
      <vt:lpstr>Times New Roman</vt:lpstr>
      <vt:lpstr>Wingdings</vt:lpstr>
      <vt:lpstr>Default Design</vt:lpstr>
      <vt:lpstr>Bitmap Image</vt:lpstr>
      <vt:lpstr>Solving Problems by Searching</vt:lpstr>
      <vt:lpstr>Terminology</vt:lpstr>
      <vt:lpstr>Formal State-Space Model</vt:lpstr>
      <vt:lpstr>State-Space Model (cont) Problem = (S, s, A, f, g, c) </vt:lpstr>
      <vt:lpstr>3 Coins Problem A Very Small State Space Problem</vt:lpstr>
      <vt:lpstr>3 Coins Problem: Get from HHT to either HHH or TTT via operators: flip coin 1, flip coin 2, and flip coin 3 (flip = turn over) </vt:lpstr>
      <vt:lpstr>State-Space Graph</vt:lpstr>
      <vt:lpstr>Modified State-Space Problem</vt:lpstr>
      <vt:lpstr>Modified State-Space Problem</vt:lpstr>
      <vt:lpstr>How do we build a search tree for the modified 3 coins problem?</vt:lpstr>
      <vt:lpstr>The 8-Puzzle Problem</vt:lpstr>
      <vt:lpstr>Search Tree Example:  Fragment of 8-Puzzle Problem Space </vt:lpstr>
      <vt:lpstr>Another Example: N Queens Place exactly one Q in each column so that no two Q’s are in the same row or diagonal</vt:lpstr>
      <vt:lpstr>Example: Route Planning Find the shortest route from the starting city to the goal city given roads and distances.</vt:lpstr>
      <vt:lpstr>Search in AI</vt:lpstr>
      <vt:lpstr>Search Strategies (Ch 3)  </vt:lpstr>
      <vt:lpstr>Depth-First Search by Recursion* You will use this for Missionary-Cannibal Problem.</vt:lpstr>
      <vt:lpstr>Depth-First Search by Recursion</vt:lpstr>
      <vt:lpstr>The Missionaries and Cannibals Problem </vt:lpstr>
      <vt:lpstr>Missionaries and Cannibals Problem</vt:lpstr>
      <vt:lpstr>Missionary and Cannibals Notes</vt:lpstr>
      <vt:lpstr>What are all the actions?</vt:lpstr>
      <vt:lpstr>When is a state considered “DEAD”?</vt:lpstr>
      <vt:lpstr>Same Ancestor State</vt:lpstr>
      <vt:lpstr>Assignment</vt:lpstr>
      <vt:lpstr>Warning</vt:lpstr>
      <vt:lpstr>General Search Paradigm </vt:lpstr>
      <vt:lpstr>General Search Paradigm </vt:lpstr>
      <vt:lpstr>Basic Idea</vt:lpstr>
      <vt:lpstr>Performance Criteria</vt:lpstr>
      <vt:lpstr>Breadth-First Search</vt:lpstr>
      <vt:lpstr>Depth-First Search</vt:lpstr>
      <vt:lpstr>Iterative Deepening Search</vt:lpstr>
      <vt:lpstr>Cost of Iterative Deepening</vt:lpstr>
      <vt:lpstr>Forwards vs. Backwards</vt:lpstr>
      <vt:lpstr>vs. Bidirectional</vt:lpstr>
      <vt:lpstr>Uniform-Cost Search</vt:lpstr>
      <vt:lpstr>Comparison of Blind Methods</vt:lpstr>
      <vt:lpstr>Problem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95</cp:revision>
  <dcterms:created xsi:type="dcterms:W3CDTF">2005-09-19T20:30:33Z</dcterms:created>
  <dcterms:modified xsi:type="dcterms:W3CDTF">2023-01-07T05:07:18Z</dcterms:modified>
</cp:coreProperties>
</file>