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64" r:id="rId3"/>
    <p:sldId id="265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4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9" r:id="rId34"/>
    <p:sldId id="311" r:id="rId35"/>
    <p:sldId id="312" r:id="rId36"/>
    <p:sldId id="313" r:id="rId37"/>
    <p:sldId id="314" r:id="rId38"/>
    <p:sldId id="315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34" r:id="rId48"/>
    <p:sldId id="335" r:id="rId49"/>
    <p:sldId id="336" r:id="rId50"/>
    <p:sldId id="338" r:id="rId51"/>
    <p:sldId id="339" r:id="rId52"/>
    <p:sldId id="340" r:id="rId53"/>
    <p:sldId id="341" r:id="rId54"/>
    <p:sldId id="342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66" autoAdjust="0"/>
  </p:normalViewPr>
  <p:slideViewPr>
    <p:cSldViewPr>
      <p:cViewPr>
        <p:scale>
          <a:sx n="95" d="100"/>
          <a:sy n="95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56B4-A2D7-1D48-9AAA-2AB31330D944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0786-4318-584A-9241-4F427A668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://www.root-servers.org/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openclipart.org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 #7-25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 live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4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figures #7-40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figures #7-41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5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4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0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#7-4. Spell</a:t>
            </a:r>
            <a:r>
              <a:rPr lang="en-US" baseline="0" dirty="0" smtClean="0"/>
              <a:t> out name robot.cs.washington.edu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3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3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3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3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3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figures #7-69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1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over paths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You may use them freely, but you may not alter them.”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Circle replica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“</a:t>
            </a:r>
            <a:r>
              <a:rPr lang="en-US" dirty="0" smtClean="0"/>
              <a:t>Cisco icons are globally recognized and generally accepted as standard for network icon topologies. You may use them freely, but you may not alter them.”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2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1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#7-8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0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figures #7-4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#10-88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#10-88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#10-88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Permission via http://www.google.com/permissions/geoguidelines.html and</a:t>
            </a:r>
            <a:r>
              <a:rPr lang="en-US" baseline="0" dirty="0" smtClean="0"/>
              <a:t> root-servers.org:</a:t>
            </a:r>
          </a:p>
          <a:p>
            <a:endParaRPr lang="en-US" baseline="0" dirty="0" smtClean="0"/>
          </a:p>
          <a:p>
            <a:r>
              <a:rPr lang="en-US" dirty="0" smtClean="0"/>
              <a:t>bmanning@vacation.karoshi.com </a:t>
            </a:r>
          </a:p>
          <a:p>
            <a:r>
              <a:rPr lang="en-US" dirty="0" smtClean="0"/>
              <a:t>7:42 PM (16 hours ago)</a:t>
            </a:r>
            <a:endParaRPr lang="en-US" dirty="0" smtClean="0">
              <a:effectLst/>
            </a:endParaRPr>
          </a:p>
          <a:p>
            <a:r>
              <a:rPr lang="en-US" dirty="0" smtClean="0"/>
              <a:t>to me, comments </a:t>
            </a:r>
          </a:p>
          <a:p>
            <a:r>
              <a:rPr lang="en-US" dirty="0" smtClean="0"/>
              <a:t>the map is dynamic, so if you do take a snapshot, please ensure correct attribution</a:t>
            </a:r>
            <a:br>
              <a:rPr lang="en-US" dirty="0" smtClean="0"/>
            </a:br>
            <a:r>
              <a:rPr lang="en-US" dirty="0" smtClean="0"/>
              <a:t>and timestamp.  clearly note that the data was a snapshot in time and does not</a:t>
            </a:r>
            <a:br>
              <a:rPr lang="en-US" dirty="0" smtClean="0"/>
            </a:br>
            <a:r>
              <a:rPr lang="en-US" dirty="0" smtClean="0"/>
              <a:t>represent current deployment.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/bill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I'd like your permission to use the map at </a:t>
            </a:r>
            <a:r>
              <a:rPr lang="en-US" dirty="0" smtClean="0">
                <a:hlinkClick r:id="rId3"/>
              </a:rPr>
              <a:t>http://www.root-servers.org</a:t>
            </a:r>
            <a:r>
              <a:rPr lang="en-US" dirty="0" smtClean="0"/>
              <a:t> in</a:t>
            </a:r>
            <a:br>
              <a:rPr lang="en-US" dirty="0" smtClean="0"/>
            </a:br>
            <a:r>
              <a:rPr lang="en-US" dirty="0" smtClean="0"/>
              <a:t>&gt; slides and videos as part of a Course </a:t>
            </a:r>
            <a:r>
              <a:rPr lang="en-US" dirty="0" err="1" smtClean="0"/>
              <a:t>course</a:t>
            </a:r>
            <a:r>
              <a:rPr lang="en-US" dirty="0" smtClean="0"/>
              <a:t> "Introduction to Computer</a:t>
            </a:r>
            <a:br>
              <a:rPr lang="en-US" dirty="0" smtClean="0"/>
            </a:br>
            <a:r>
              <a:rPr lang="en-US" dirty="0" smtClean="0"/>
              <a:t>&gt; Networks" that is used online and at universities.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Is that OK?</a:t>
            </a:r>
            <a:br>
              <a:rPr lang="en-US" dirty="0" smtClean="0"/>
            </a:b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&gt; Thanks,</a:t>
            </a:r>
            <a:br>
              <a:rPr lang="en-US" smtClean="0"/>
            </a:b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&gt; David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</a:t>
            </a:r>
            <a:r>
              <a:rPr lang="en-US" dirty="0" err="1" smtClean="0"/>
              <a:t>pixabay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98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4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936714"/>
            <a:ext cx="4425649" cy="876026"/>
            <a:chOff x="1204264" y="3362118"/>
            <a:chExt cx="4425649" cy="876026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37664" y="3420600"/>
              <a:ext cx="3022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228600" y="2095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4400" dirty="0" smtClean="0"/>
              <a:t>Introduction to Computer Networks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5" r:id="rId3"/>
    <p:sldLayoutId id="2147483662" r:id="rId4"/>
    <p:sldLayoutId id="2147483664" r:id="rId5"/>
    <p:sldLayoutId id="2147483661" r:id="rId6"/>
    <p:sldLayoutId id="2147483649" r:id="rId7"/>
    <p:sldLayoutId id="2147483650" r:id="rId8"/>
    <p:sldLayoutId id="2147483663" r:id="rId9"/>
    <p:sldLayoutId id="214748366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9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the Course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Starting the Application Layer!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Builds distributed “network services” (DNS, Web) on Transport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1879" y="3635302"/>
            <a:ext cx="1447800" cy="200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0929" y="3835357"/>
            <a:ext cx="1447800" cy="200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1879" y="4016302"/>
            <a:ext cx="1447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61879" y="3635302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61879" y="3254302"/>
            <a:ext cx="1447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61879" y="2495477"/>
            <a:ext cx="14478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25392" y="4000427"/>
            <a:ext cx="113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Physical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654629" y="3635302"/>
            <a:ext cx="655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99979" y="2476427"/>
            <a:ext cx="142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Application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412692" y="3270177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Network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61879" y="2873302"/>
            <a:ext cx="1447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326967" y="2873302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427358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DNS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u="sng" dirty="0" smtClean="0"/>
              <a:t>zone</a:t>
            </a:r>
            <a:r>
              <a:rPr lang="en-US" sz="2800" dirty="0" smtClean="0"/>
              <a:t> is a contiguous portion of the namespace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56543" y="1809751"/>
            <a:ext cx="8015958" cy="2940550"/>
            <a:chOff x="700390" y="1609724"/>
            <a:chExt cx="7566093" cy="31553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69"/>
            <a:stretch/>
          </p:blipFill>
          <p:spPr bwMode="auto">
            <a:xfrm>
              <a:off x="700390" y="1609724"/>
              <a:ext cx="7566093" cy="315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 bwMode="auto">
            <a:xfrm>
              <a:off x="5502036" y="3698748"/>
              <a:ext cx="314202" cy="875984"/>
            </a:xfrm>
            <a:prstGeom prst="roundRect">
              <a:avLst>
                <a:gd name="adj" fmla="val 50000"/>
              </a:avLst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0123" y="4272196"/>
              <a:ext cx="1059475" cy="4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 zone</a:t>
              </a:r>
              <a:endParaRPr lang="en-US" sz="2000" i="1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5117220" y="4083648"/>
              <a:ext cx="377194" cy="2647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507025" y="4267473"/>
              <a:ext cx="1536243" cy="43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Delegation</a:t>
              </a:r>
              <a:endParaRPr lang="en-US" sz="2000" i="1" dirty="0" smtClean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2705100" y="4057963"/>
              <a:ext cx="175355" cy="2647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2457449" y="4231012"/>
              <a:ext cx="423006" cy="916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308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Zones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Zones are the basis for distribution</a:t>
            </a:r>
          </a:p>
          <a:p>
            <a:pPr lvl="1"/>
            <a:r>
              <a:rPr lang="en-US" dirty="0" smtClean="0"/>
              <a:t>EDU Registrar administers .</a:t>
            </a:r>
            <a:r>
              <a:rPr lang="en-US" dirty="0" err="1" smtClean="0"/>
              <a:t>edu</a:t>
            </a:r>
            <a:endParaRPr lang="en-US" dirty="0" smtClean="0"/>
          </a:p>
          <a:p>
            <a:pPr lvl="1"/>
            <a:r>
              <a:rPr lang="en-US" dirty="0" smtClean="0"/>
              <a:t>UW administers washington.edu</a:t>
            </a:r>
          </a:p>
          <a:p>
            <a:pPr lvl="1"/>
            <a:r>
              <a:rPr lang="en-US" dirty="0" smtClean="0"/>
              <a:t>CS&amp;E administers cs.washington.edu</a:t>
            </a:r>
          </a:p>
          <a:p>
            <a:pPr lvl="4"/>
            <a:endParaRPr lang="en-US" sz="1300" dirty="0" smtClean="0"/>
          </a:p>
          <a:p>
            <a:r>
              <a:rPr lang="en-US" dirty="0" smtClean="0"/>
              <a:t>Each zone has a </a:t>
            </a:r>
            <a:r>
              <a:rPr lang="en-US" u="sng" dirty="0" err="1" smtClean="0"/>
              <a:t>nameserver</a:t>
            </a:r>
            <a:r>
              <a:rPr lang="en-US" dirty="0" smtClean="0"/>
              <a:t> to contact for information about it</a:t>
            </a:r>
          </a:p>
          <a:p>
            <a:pPr lvl="1"/>
            <a:r>
              <a:rPr lang="en-US" dirty="0" smtClean="0"/>
              <a:t>Zone must include contacts for delegations, e.g., .</a:t>
            </a:r>
            <a:r>
              <a:rPr lang="en-US" dirty="0" err="1" smtClean="0"/>
              <a:t>edu</a:t>
            </a:r>
            <a:r>
              <a:rPr lang="en-US" dirty="0" smtClean="0"/>
              <a:t> knows </a:t>
            </a:r>
            <a:r>
              <a:rPr lang="en-US" dirty="0" err="1" smtClean="0"/>
              <a:t>nameserver</a:t>
            </a:r>
            <a:r>
              <a:rPr lang="en-US" dirty="0" smtClean="0"/>
              <a:t> for washington.edu</a:t>
            </a:r>
          </a:p>
        </p:txBody>
      </p:sp>
    </p:spTree>
    <p:extLst>
      <p:ext uri="{BB962C8B-B14F-4D97-AF65-F5344CB8AC3E}">
        <p14:creationId xmlns:p14="http://schemas.microsoft.com/office/powerpoint/2010/main" val="256554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Resource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zone is comprised of DNS resource records that give information for its domain names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81233"/>
              </p:ext>
            </p:extLst>
          </p:nvPr>
        </p:nvGraphicFramePr>
        <p:xfrm>
          <a:off x="1128713" y="2219325"/>
          <a:ext cx="6867524" cy="207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2"/>
                <a:gridCol w="5033962"/>
              </a:tblGrid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Type</a:t>
                      </a:r>
                    </a:p>
                  </a:txBody>
                  <a:tcPr marR="45719" marT="0" marB="0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Meaning</a:t>
                      </a:r>
                    </a:p>
                  </a:txBody>
                  <a:tcPr marR="45719" marT="0" marB="0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SOA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Start of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authority,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has key zone parameters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IPv4 address of a host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AAAA (“quad A”)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IPv6 address of a host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CNAME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Canonical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name for an alias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MX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exchanger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for the domain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NS</a:t>
                      </a: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Nameserver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of domain or delegated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subdomain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45719" marT="0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17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DNS protocol lets a host resolve any host name (domain) to IP address</a:t>
            </a:r>
          </a:p>
          <a:p>
            <a:r>
              <a:rPr lang="en-US" sz="2800" dirty="0" smtClean="0"/>
              <a:t>If unknown, can start with the root </a:t>
            </a:r>
            <a:r>
              <a:rPr lang="en-US" sz="2800" dirty="0" err="1" smtClean="0"/>
              <a:t>nameserver</a:t>
            </a:r>
            <a:r>
              <a:rPr lang="en-US" sz="2800" dirty="0" smtClean="0"/>
              <a:t> and work down zones</a:t>
            </a:r>
          </a:p>
          <a:p>
            <a:r>
              <a:rPr lang="en-US" sz="2800" dirty="0" smtClean="0"/>
              <a:t>Let’s see an example first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09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Resolution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flits.cs.vu.nl resolves robot.cs.washington.edu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585665"/>
            <a:ext cx="7381875" cy="31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12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vs. Recursive Queries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Recursive query</a:t>
            </a:r>
          </a:p>
          <a:p>
            <a:pPr lvl="1"/>
            <a:r>
              <a:rPr lang="en-US" sz="2400" dirty="0" err="1" smtClean="0"/>
              <a:t>Nameserver</a:t>
            </a:r>
            <a:r>
              <a:rPr lang="en-US" sz="2400" dirty="0" smtClean="0"/>
              <a:t> completes resolution  and returns the final answer</a:t>
            </a:r>
          </a:p>
          <a:p>
            <a:pPr lvl="1"/>
            <a:r>
              <a:rPr lang="en-US" sz="2400" dirty="0" smtClean="0"/>
              <a:t>E.g., flits </a:t>
            </a:r>
            <a:r>
              <a:rPr lang="en-US" sz="2400" dirty="0" smtClean="0">
                <a:sym typeface="Wingdings" pitchFamily="2" charset="2"/>
              </a:rPr>
              <a:t> local </a:t>
            </a:r>
            <a:r>
              <a:rPr lang="en-US" sz="2400" dirty="0" err="1" smtClean="0">
                <a:sym typeface="Wingdings" pitchFamily="2" charset="2"/>
              </a:rPr>
              <a:t>nameserver</a:t>
            </a:r>
            <a:endParaRPr lang="en-US" sz="2400" dirty="0" smtClean="0"/>
          </a:p>
          <a:p>
            <a:r>
              <a:rPr lang="en-US" sz="2800" dirty="0" smtClean="0"/>
              <a:t>Iterative query</a:t>
            </a:r>
          </a:p>
          <a:p>
            <a:pPr lvl="1"/>
            <a:r>
              <a:rPr lang="en-US" sz="2400" dirty="0" err="1" smtClean="0"/>
              <a:t>Nameserver</a:t>
            </a:r>
            <a:r>
              <a:rPr lang="en-US" sz="2400" dirty="0" smtClean="0"/>
              <a:t> returns the answer or who to contact next for the answer</a:t>
            </a:r>
          </a:p>
          <a:p>
            <a:pPr lvl="1"/>
            <a:r>
              <a:rPr lang="en-US" sz="2400" dirty="0" smtClean="0"/>
              <a:t>E.g., local </a:t>
            </a:r>
            <a:r>
              <a:rPr lang="en-US" sz="2400" dirty="0" err="1" smtClean="0"/>
              <a:t>nameserver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all 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852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vs. Recursive Queries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Recursive query</a:t>
            </a:r>
          </a:p>
          <a:p>
            <a:pPr lvl="1"/>
            <a:r>
              <a:rPr lang="en-US" sz="2400" dirty="0" smtClean="0"/>
              <a:t>Lets server offload client burden (simple resolver) for manageability</a:t>
            </a:r>
          </a:p>
          <a:p>
            <a:pPr lvl="1"/>
            <a:r>
              <a:rPr lang="en-US" sz="2400" dirty="0" smtClean="0"/>
              <a:t>Lets server cache over a pool of  clients for better performance</a:t>
            </a:r>
          </a:p>
          <a:p>
            <a:pPr lvl="4"/>
            <a:endParaRPr lang="en-US" sz="900" dirty="0" smtClean="0"/>
          </a:p>
          <a:p>
            <a:r>
              <a:rPr lang="en-US" sz="2800" dirty="0" smtClean="0"/>
              <a:t>Iterative query</a:t>
            </a:r>
          </a:p>
          <a:p>
            <a:pPr lvl="1"/>
            <a:r>
              <a:rPr lang="en-US" sz="2400" dirty="0" smtClean="0"/>
              <a:t>Lets server “file and forget”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Easy to build high load servers</a:t>
            </a:r>
          </a:p>
          <a:p>
            <a:pPr lvl="4"/>
            <a:endParaRPr lang="en-US" sz="18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488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Resolution latency should be low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Adds delay to web browsing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query/responses to answer future queries immediately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Including partial (iterative) answers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Responses carry a TTL for caching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28700" y="3414742"/>
            <a:ext cx="3994150" cy="1165315"/>
            <a:chOff x="828675" y="2890867"/>
            <a:chExt cx="3994150" cy="1165315"/>
          </a:xfrm>
        </p:grpSpPr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3143250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4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738" y="3040062"/>
              <a:ext cx="928687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43113" y="3656072"/>
              <a:ext cx="1619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Nameserver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3837" y="2981265"/>
              <a:ext cx="1106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Cache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19175" y="3309937"/>
              <a:ext cx="9652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990600" y="3428970"/>
              <a:ext cx="9652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57625" y="3328987"/>
              <a:ext cx="965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832225" y="3467070"/>
              <a:ext cx="965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58863" y="2890867"/>
              <a:ext cx="790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query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19538" y="2951252"/>
              <a:ext cx="790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8675" y="3408332"/>
              <a:ext cx="130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response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8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flits.cs.vu.nl now resolves eng.washington.edu</a:t>
            </a:r>
          </a:p>
          <a:p>
            <a:pPr lvl="1"/>
            <a:r>
              <a:rPr lang="en-US" sz="2400" dirty="0" smtClean="0"/>
              <a:t>And previous resolutions cut out most of the process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6575" y="2276474"/>
            <a:ext cx="8135599" cy="2064590"/>
            <a:chOff x="456575" y="1943099"/>
            <a:chExt cx="8135599" cy="2064590"/>
          </a:xfrm>
        </p:grpSpPr>
        <p:pic>
          <p:nvPicPr>
            <p:cNvPr id="8" name="Picture 2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75" y="2562846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819" y="2751711"/>
              <a:ext cx="865981" cy="36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475" y="2751711"/>
              <a:ext cx="865981" cy="36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648948" y="2885061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325202" y="2878415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296627" y="2992715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600927" y="2992715"/>
              <a:ext cx="16767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958488" y="2548807"/>
              <a:ext cx="961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1: query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4188" y="2547487"/>
              <a:ext cx="961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2: query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5753" y="3361357"/>
              <a:ext cx="2146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UW </a:t>
              </a:r>
              <a:r>
                <a:rPr lang="en-US" dirty="0" err="1" smtClean="0"/>
                <a:t>nameserver</a:t>
              </a:r>
              <a:endParaRPr lang="en-US" dirty="0" smtClean="0"/>
            </a:p>
            <a:p>
              <a:pPr algn="ctr"/>
              <a:r>
                <a:rPr lang="en-US" dirty="0" smtClean="0"/>
                <a:t>(for washington.edu)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7285" y="2965242"/>
              <a:ext cx="231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3: eng.washington.edu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1537" y="2965242"/>
              <a:ext cx="231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: eng.washington.edu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26968" y="3361358"/>
              <a:ext cx="1833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Local </a:t>
              </a:r>
              <a:r>
                <a:rPr lang="en-US" dirty="0" err="1" smtClean="0"/>
                <a:t>nameserver</a:t>
              </a:r>
              <a:endParaRPr lang="en-US" dirty="0" smtClean="0"/>
            </a:p>
            <a:p>
              <a:pPr algn="ctr"/>
              <a:r>
                <a:rPr lang="en-US" dirty="0" smtClean="0"/>
                <a:t>(for cs.vu.nl)</a:t>
              </a:r>
              <a:endParaRPr lang="en-US" dirty="0"/>
            </a:p>
          </p:txBody>
        </p:sp>
        <p:pic>
          <p:nvPicPr>
            <p:cNvPr id="21" name="Picture 104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449" y="2712907"/>
              <a:ext cx="740501" cy="52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179087" y="2647748"/>
              <a:ext cx="882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Cache</a:t>
              </a:r>
              <a:endParaRPr lang="en-US" dirty="0"/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4006106" y="1943099"/>
              <a:ext cx="2309137" cy="524815"/>
            </a:xfrm>
            <a:prstGeom prst="wedgeRoundRectCallout">
              <a:avLst>
                <a:gd name="adj1" fmla="val -30521"/>
                <a:gd name="adj2" fmla="val 87233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I know the server for washington.edu!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89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Nameservers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Local </a:t>
            </a:r>
            <a:r>
              <a:rPr lang="en-US" sz="2800" dirty="0" err="1" smtClean="0"/>
              <a:t>nameservers</a:t>
            </a:r>
            <a:r>
              <a:rPr lang="en-US" sz="2800" dirty="0" smtClean="0"/>
              <a:t> typically run by IT (enterprise, ISP)</a:t>
            </a:r>
          </a:p>
          <a:p>
            <a:pPr lvl="1"/>
            <a:r>
              <a:rPr lang="en-US" sz="2400" dirty="0" smtClean="0"/>
              <a:t>But may be your host or AP</a:t>
            </a:r>
          </a:p>
          <a:p>
            <a:pPr lvl="1"/>
            <a:r>
              <a:rPr lang="en-US" sz="2400" dirty="0" smtClean="0"/>
              <a:t>Or alternatives e.g., Google public DNS</a:t>
            </a:r>
          </a:p>
          <a:p>
            <a:pPr lvl="5"/>
            <a:endParaRPr lang="en-US" sz="1000" dirty="0" smtClean="0"/>
          </a:p>
          <a:p>
            <a:r>
              <a:rPr lang="en-US" sz="2800" dirty="0" smtClean="0"/>
              <a:t>Clients need to be able to contact their local </a:t>
            </a:r>
            <a:r>
              <a:rPr lang="en-US" sz="2800" dirty="0" err="1" smtClean="0"/>
              <a:t>nameservers</a:t>
            </a:r>
            <a:endParaRPr lang="en-US" sz="2800" dirty="0" smtClean="0"/>
          </a:p>
          <a:p>
            <a:pPr lvl="1"/>
            <a:r>
              <a:rPr lang="en-US" sz="2400" dirty="0" smtClean="0"/>
              <a:t>Typically configured via DHCP</a:t>
            </a:r>
          </a:p>
        </p:txBody>
      </p:sp>
    </p:spTree>
    <p:extLst>
      <p:ext uri="{BB962C8B-B14F-4D97-AF65-F5344CB8AC3E}">
        <p14:creationId xmlns:p14="http://schemas.microsoft.com/office/powerpoint/2010/main" val="13810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Internet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Always changing, and growing …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6708" y="1470776"/>
            <a:ext cx="8758881" cy="3032222"/>
            <a:chOff x="212828" y="1029356"/>
            <a:chExt cx="8758881" cy="303222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37735" y="3638151"/>
              <a:ext cx="83252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630844" y="3521420"/>
              <a:ext cx="652743" cy="540158"/>
              <a:chOff x="7893500" y="3356044"/>
              <a:chExt cx="652743" cy="54015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2010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22129" y="3521420"/>
              <a:ext cx="652743" cy="534644"/>
              <a:chOff x="7893500" y="3356044"/>
              <a:chExt cx="652743" cy="534644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893500" y="3576756"/>
                <a:ext cx="652743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1970</a:t>
                </a:r>
                <a:endParaRPr lang="en-US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970520" y="3521420"/>
              <a:ext cx="652743" cy="540158"/>
              <a:chOff x="7893500" y="3356044"/>
              <a:chExt cx="652743" cy="54015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1990</a:t>
                </a:r>
                <a:endParaRPr lang="en-US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148205" y="3521420"/>
              <a:ext cx="652743" cy="540158"/>
              <a:chOff x="7893500" y="3356044"/>
              <a:chExt cx="652743" cy="54015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1980</a:t>
                </a:r>
                <a:endParaRPr lang="en-US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20189" y="3521420"/>
              <a:ext cx="652743" cy="540158"/>
              <a:chOff x="7893500" y="3356044"/>
              <a:chExt cx="652743" cy="54015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2000</a:t>
                </a:r>
                <a:endParaRPr lang="en-US" dirty="0"/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 flipH="1" flipV="1">
              <a:off x="666382" y="1793059"/>
              <a:ext cx="1" cy="1278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12828" y="1443919"/>
              <a:ext cx="907107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Traffic</a:t>
              </a:r>
              <a:endParaRPr lang="en-US" sz="2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215354" y="2201997"/>
              <a:ext cx="402528" cy="273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3241" y="3014522"/>
              <a:ext cx="6453014" cy="2732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File Transfer (FTP)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09774" y="2741051"/>
              <a:ext cx="6905625" cy="2732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Email (SMTP)		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49040" y="2467771"/>
              <a:ext cx="4037216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News (NTTP)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62725" y="246777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74079" y="3024047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902502" y="3292872"/>
              <a:ext cx="6012898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Secure Shell (</a:t>
              </a:r>
              <a:r>
                <a:rPr lang="en-US" dirty="0" err="1" smtClean="0"/>
                <a:t>ssh</a:t>
              </a:r>
              <a:r>
                <a:rPr lang="en-US" dirty="0" smtClean="0"/>
                <a:t>)		    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8267" y="3291813"/>
              <a:ext cx="4888352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Telnet	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77159" y="2741051"/>
              <a:ext cx="1492469" cy="273280"/>
            </a:xfrm>
            <a:prstGeom prst="rect">
              <a:avLst/>
            </a:prstGeom>
            <a:solidFill>
              <a:srgbClr val="FFEBFB"/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Email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40470" y="2194491"/>
              <a:ext cx="4374929" cy="2732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Web (HTTP)		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52104" y="1921311"/>
              <a:ext cx="3563295" cy="2732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Web (CDNs)	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28237" y="1645919"/>
              <a:ext cx="2587162" cy="2732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  P2P (</a:t>
              </a:r>
              <a:r>
                <a:rPr lang="en-US" dirty="0" err="1" smtClean="0"/>
                <a:t>BitTorrent</a:t>
              </a:r>
              <a:r>
                <a:rPr lang="en-US" dirty="0" smtClean="0"/>
                <a:t>)	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41625" y="1376714"/>
              <a:ext cx="1673773" cy="2732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   Web (Video)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57215" y="1103434"/>
              <a:ext cx="958183" cy="2732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smtClean="0"/>
                <a:t>      ???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135339" y="274105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138341" y="3292872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135333" y="219449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159738" y="1919199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153590" y="1652245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181134" y="1372935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139094" y="1103434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21416557">
              <a:off x="1067266" y="1029356"/>
              <a:ext cx="6587575" cy="1424511"/>
            </a:xfrm>
            <a:custGeom>
              <a:avLst/>
              <a:gdLst>
                <a:gd name="connsiteX0" fmla="*/ 0 w 6547945"/>
                <a:gd name="connsiteY0" fmla="*/ 1524000 h 1524000"/>
                <a:gd name="connsiteX1" fmla="*/ 3258207 w 6547945"/>
                <a:gd name="connsiteY1" fmla="*/ 1156138 h 1524000"/>
                <a:gd name="connsiteX2" fmla="*/ 5234152 w 6547945"/>
                <a:gd name="connsiteY2" fmla="*/ 609600 h 1524000"/>
                <a:gd name="connsiteX3" fmla="*/ 6547945 w 6547945"/>
                <a:gd name="connsiteY3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7945" h="1524000">
                  <a:moveTo>
                    <a:pt x="0" y="1524000"/>
                  </a:moveTo>
                  <a:cubicBezTo>
                    <a:pt x="1192924" y="1416269"/>
                    <a:pt x="2385848" y="1308538"/>
                    <a:pt x="3258207" y="1156138"/>
                  </a:cubicBezTo>
                  <a:cubicBezTo>
                    <a:pt x="4130566" y="1003738"/>
                    <a:pt x="4685862" y="802290"/>
                    <a:pt x="5234152" y="609600"/>
                  </a:cubicBezTo>
                  <a:cubicBezTo>
                    <a:pt x="5782442" y="416910"/>
                    <a:pt x="6165193" y="208455"/>
                    <a:pt x="6547945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00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</a:t>
            </a:r>
            <a:r>
              <a:rPr lang="en-US" dirty="0" err="1" smtClean="0"/>
              <a:t>Nameservers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Root (dot) is served by 13 server names</a:t>
            </a:r>
          </a:p>
          <a:p>
            <a:pPr lvl="1"/>
            <a:r>
              <a:rPr lang="en-US" dirty="0" smtClean="0"/>
              <a:t>a.root-servers.net to m.root-servers.net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nameservers</a:t>
            </a:r>
            <a:r>
              <a:rPr lang="en-US" dirty="0" smtClean="0"/>
              <a:t> need root IP addresses</a:t>
            </a:r>
          </a:p>
          <a:p>
            <a:pPr lvl="1"/>
            <a:r>
              <a:rPr lang="en-US" dirty="0" smtClean="0"/>
              <a:t>Handled via configuration file (named.ca)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 are &gt;250 distributed server instances</a:t>
            </a:r>
          </a:p>
          <a:p>
            <a:pPr lvl="1"/>
            <a:r>
              <a:rPr lang="en-US" dirty="0" smtClean="0"/>
              <a:t>Highly reachable, reliable service</a:t>
            </a:r>
          </a:p>
          <a:p>
            <a:pPr lvl="1"/>
            <a:r>
              <a:rPr lang="en-US" dirty="0" smtClean="0"/>
              <a:t>Most servers are reached by </a:t>
            </a:r>
            <a:r>
              <a:rPr lang="en-US" u="sng" dirty="0" smtClean="0"/>
              <a:t>IP </a:t>
            </a:r>
            <a:r>
              <a:rPr lang="en-US" u="sng" dirty="0" err="1" smtClean="0"/>
              <a:t>anycast</a:t>
            </a:r>
            <a:r>
              <a:rPr lang="en-US" dirty="0" smtClean="0"/>
              <a:t> (Multiple locations advertise same IP! Routes take client to the closest one. See </a:t>
            </a:r>
            <a:r>
              <a:rPr lang="en-US" dirty="0" smtClean="0">
                <a:latin typeface="Calibri"/>
              </a:rPr>
              <a:t>§5.x.x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Servers are </a:t>
            </a:r>
            <a:r>
              <a:rPr lang="en-US" dirty="0"/>
              <a:t>IPv4 and IPv6 </a:t>
            </a:r>
            <a:r>
              <a:rPr lang="en-US" dirty="0" smtClean="0"/>
              <a:t>reachable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Server Deployment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87422" y="1082278"/>
            <a:ext cx="7515833" cy="3679394"/>
            <a:chOff x="1075654" y="1252331"/>
            <a:chExt cx="7107562" cy="34795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9" b="889"/>
            <a:stretch/>
          </p:blipFill>
          <p:spPr bwMode="auto">
            <a:xfrm>
              <a:off x="1075654" y="1252331"/>
              <a:ext cx="7107562" cy="347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3182" y="4433685"/>
              <a:ext cx="6056851" cy="174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200" dirty="0" smtClean="0"/>
                <a:t>Source: http://www.root-servers.org. Snapshot on 27.02.12. Does not represent current deployment.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50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Protocol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Security is a major issue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Compromise redirects to wrong site!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Not part of initial protocols ..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DNSSEC (DNS Security Extensions)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Long under development, now partially deployed. We’ll look at it later</a:t>
            </a:r>
          </a:p>
        </p:txBody>
      </p:sp>
      <p:pic>
        <p:nvPicPr>
          <p:cNvPr id="1026" name="Picture 2" descr="man, silhouette, road sign, exclamation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83" y="3307972"/>
            <a:ext cx="978766" cy="13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832653" y="3417974"/>
            <a:ext cx="1987826" cy="403973"/>
          </a:xfrm>
          <a:prstGeom prst="wedgeRoundRectCallout">
            <a:avLst>
              <a:gd name="adj1" fmla="val -81714"/>
              <a:gd name="adj2" fmla="val 100493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b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Um, security??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HTTP, </a:t>
            </a:r>
            <a:r>
              <a:rPr lang="en-US" sz="2800" dirty="0"/>
              <a:t>(</a:t>
            </a:r>
            <a:r>
              <a:rPr lang="en-US" sz="2800" dirty="0" err="1" smtClean="0"/>
              <a:t>HyperText</a:t>
            </a:r>
            <a:r>
              <a:rPr lang="en-US" sz="2800" dirty="0" smtClean="0"/>
              <a:t> Transfer Protocol)</a:t>
            </a:r>
          </a:p>
          <a:p>
            <a:pPr lvl="1"/>
            <a:r>
              <a:rPr lang="en-US" sz="2400" spc="-50" dirty="0" smtClean="0"/>
              <a:t>Basis for fetching Web pages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07716" y="2811428"/>
            <a:ext cx="4015290" cy="1057533"/>
            <a:chOff x="1033748" y="3080268"/>
            <a:chExt cx="4015290" cy="1057533"/>
          </a:xfrm>
        </p:grpSpPr>
        <p:pic>
          <p:nvPicPr>
            <p:cNvPr id="89" name="Picture 8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48" y="3456178"/>
              <a:ext cx="792797" cy="64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9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067" y="3657106"/>
              <a:ext cx="745971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Straight Connector 91"/>
            <p:cNvCxnSpPr>
              <a:endCxn id="91" idx="1"/>
            </p:cNvCxnSpPr>
            <p:nvPr/>
          </p:nvCxnSpPr>
          <p:spPr>
            <a:xfrm>
              <a:off x="1826545" y="3839422"/>
              <a:ext cx="24765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6" idx="3"/>
            </p:cNvCxnSpPr>
            <p:nvPr/>
          </p:nvCxnSpPr>
          <p:spPr>
            <a:xfrm>
              <a:off x="2394572" y="3453733"/>
              <a:ext cx="28069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430146" y="3336931"/>
              <a:ext cx="964426" cy="2336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request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Cloud Callout 96"/>
            <p:cNvSpPr/>
            <p:nvPr/>
          </p:nvSpPr>
          <p:spPr>
            <a:xfrm rot="394988">
              <a:off x="2260449" y="3527369"/>
              <a:ext cx="1236936" cy="610432"/>
            </a:xfrm>
            <a:prstGeom prst="cloudCallout">
              <a:avLst>
                <a:gd name="adj1" fmla="val -8031"/>
                <a:gd name="adj2" fmla="val 162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9428" y="3596965"/>
              <a:ext cx="1085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Network</a:t>
              </a:r>
              <a:endParaRPr lang="en-US" sz="2000" dirty="0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3481076" y="3456259"/>
              <a:ext cx="280691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http://openclipart.org/image/800px/svg_to_png/69331/HTML_Icon_Final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3" t="11721" r="18311" b="18336"/>
            <a:stretch/>
          </p:blipFill>
          <p:spPr bwMode="auto">
            <a:xfrm>
              <a:off x="3704502" y="3080268"/>
              <a:ext cx="971550" cy="101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49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741" t="1757" r="2009" b="1439"/>
          <a:stretch>
            <a:fillRect/>
          </a:stretch>
        </p:blipFill>
        <p:spPr bwMode="auto">
          <a:xfrm>
            <a:off x="1085850" y="1025129"/>
            <a:ext cx="6633279" cy="37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059777" y="2705101"/>
            <a:ext cx="1443793" cy="628650"/>
          </a:xfrm>
          <a:prstGeom prst="rect">
            <a:avLst/>
          </a:prstGeom>
          <a:solidFill>
            <a:srgbClr val="FF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Context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81600" y="2988707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69303" y="2657475"/>
            <a:ext cx="144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request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91195" y="3081337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0290" y="3052762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 response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35619" y="1542216"/>
            <a:ext cx="258868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Page as a set of related HTTP transactions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65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Protocol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spc="-20" dirty="0" smtClean="0"/>
              <a:t>HTTP is a request/response protocol for fetching Web resources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Runs on TCP, typically port 80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Part of browser/server app</a:t>
            </a:r>
          </a:p>
          <a:p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37494" y="2817142"/>
            <a:ext cx="3507398" cy="1795408"/>
            <a:chOff x="1066800" y="1751466"/>
            <a:chExt cx="3507398" cy="2252451"/>
          </a:xfrm>
        </p:grpSpPr>
        <p:grpSp>
          <p:nvGrpSpPr>
            <p:cNvPr id="120" name="Group 119"/>
            <p:cNvGrpSpPr/>
            <p:nvPr/>
          </p:nvGrpSpPr>
          <p:grpSpPr>
            <a:xfrm>
              <a:off x="1585057" y="3887950"/>
              <a:ext cx="2448116" cy="115967"/>
              <a:chOff x="3238501" y="3668379"/>
              <a:chExt cx="2498752" cy="128159"/>
            </a:xfrm>
          </p:grpSpPr>
          <p:cxnSp>
            <p:nvCxnSpPr>
              <p:cNvPr id="121" name="Elbow Connector 120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Arrow Connector 99"/>
            <p:cNvCxnSpPr/>
            <p:nvPr/>
          </p:nvCxnSpPr>
          <p:spPr>
            <a:xfrm>
              <a:off x="2133600" y="2384896"/>
              <a:ext cx="1373798" cy="9289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066800" y="1751466"/>
              <a:ext cx="1066800" cy="2152643"/>
              <a:chOff x="1066800" y="1751466"/>
              <a:chExt cx="1066800" cy="215264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66800" y="2649088"/>
                <a:ext cx="1066800" cy="425077"/>
                <a:chOff x="2503170" y="3315983"/>
                <a:chExt cx="941070" cy="47053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20641" y="3335218"/>
                  <a:ext cx="506127" cy="427011"/>
                </a:xfrm>
                <a:prstGeom prst="rect">
                  <a:avLst/>
                </a:prstGeom>
                <a:grp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66800" y="3053956"/>
                <a:ext cx="1066800" cy="425077"/>
                <a:chOff x="2503170" y="3315983"/>
                <a:chExt cx="941070" cy="47053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05287" y="3334024"/>
                  <a:ext cx="336833" cy="427012"/>
                </a:xfrm>
                <a:prstGeom prst="rect">
                  <a:avLst/>
                </a:prstGeom>
                <a:grp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066800" y="3479032"/>
                <a:ext cx="1066800" cy="425077"/>
                <a:chOff x="2503170" y="3315983"/>
                <a:chExt cx="941070" cy="47053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577621" y="3334024"/>
                  <a:ext cx="792167" cy="427012"/>
                </a:xfrm>
                <a:prstGeom prst="rect">
                  <a:avLst/>
                </a:prstGeom>
                <a:grp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802.11</a:t>
                  </a:r>
                  <a:endParaRPr lang="en-US" sz="2000" dirty="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066800" y="1751466"/>
                <a:ext cx="1066800" cy="385759"/>
                <a:chOff x="6605913" y="1120995"/>
                <a:chExt cx="1524000" cy="53931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635337" y="1120995"/>
                  <a:ext cx="1483007" cy="539310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browser</a:t>
                  </a:r>
                  <a:endParaRPr lang="en-US" sz="2000" dirty="0"/>
                </a:p>
              </p:txBody>
            </p:sp>
          </p:grpSp>
          <p:cxnSp>
            <p:nvCxnSpPr>
              <p:cNvPr id="48" name="Straight Connector 47"/>
              <p:cNvCxnSpPr>
                <a:endCxn id="46" idx="4"/>
              </p:cNvCxnSpPr>
              <p:nvPr/>
            </p:nvCxnSpPr>
            <p:spPr>
              <a:xfrm flipV="1">
                <a:off x="1599257" y="2135109"/>
                <a:ext cx="943" cy="99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/>
              <p:cNvGrpSpPr/>
              <p:nvPr/>
            </p:nvGrpSpPr>
            <p:grpSpPr>
              <a:xfrm>
                <a:off x="1066800" y="2220152"/>
                <a:ext cx="1066800" cy="433780"/>
                <a:chOff x="2503170" y="3315983"/>
                <a:chExt cx="941070" cy="480169"/>
              </a:xfrm>
              <a:solidFill>
                <a:srgbClr val="F8F8F8"/>
              </a:solidFill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651012" y="3369140"/>
                  <a:ext cx="645385" cy="427012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3507398" y="1760755"/>
              <a:ext cx="1066800" cy="2152643"/>
              <a:chOff x="1066800" y="1751466"/>
              <a:chExt cx="1066800" cy="215264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66800" y="2649088"/>
                <a:ext cx="1066800" cy="425077"/>
                <a:chOff x="2503170" y="3315983"/>
                <a:chExt cx="941070" cy="47053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720641" y="3335218"/>
                  <a:ext cx="506127" cy="427011"/>
                </a:xfrm>
                <a:prstGeom prst="rect">
                  <a:avLst/>
                </a:prstGeom>
                <a:grp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TCP</a:t>
                  </a:r>
                  <a:endParaRPr lang="en-US" sz="2000" dirty="0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066800" y="3053956"/>
                <a:ext cx="1066800" cy="425077"/>
                <a:chOff x="2503170" y="3315983"/>
                <a:chExt cx="941070" cy="47053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805287" y="3334024"/>
                  <a:ext cx="336833" cy="427012"/>
                </a:xfrm>
                <a:prstGeom prst="rect">
                  <a:avLst/>
                </a:prstGeom>
                <a:grp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</a:t>
                  </a:r>
                  <a:endParaRPr lang="en-US" sz="2000" dirty="0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1066800" y="3479032"/>
                <a:ext cx="1066800" cy="425077"/>
                <a:chOff x="2503170" y="3315983"/>
                <a:chExt cx="941070" cy="47053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2577621" y="3334024"/>
                  <a:ext cx="792167" cy="427010"/>
                </a:xfrm>
                <a:prstGeom prst="rect">
                  <a:avLst/>
                </a:prstGeom>
                <a:grp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802.11</a:t>
                  </a:r>
                  <a:endParaRPr lang="en-US" sz="2000" dirty="0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1066800" y="1751466"/>
                <a:ext cx="1066800" cy="385759"/>
                <a:chOff x="6605913" y="1120995"/>
                <a:chExt cx="1524000" cy="53931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6779014" y="1120995"/>
                  <a:ext cx="1195656" cy="539310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server</a:t>
                  </a:r>
                  <a:endParaRPr lang="en-US" sz="2000" dirty="0"/>
                </a:p>
              </p:txBody>
            </p:sp>
          </p:grpSp>
          <p:cxnSp>
            <p:nvCxnSpPr>
              <p:cNvPr id="73" name="Straight Connector 72"/>
              <p:cNvCxnSpPr>
                <a:endCxn id="77" idx="4"/>
              </p:cNvCxnSpPr>
              <p:nvPr/>
            </p:nvCxnSpPr>
            <p:spPr>
              <a:xfrm flipV="1">
                <a:off x="1599257" y="2135109"/>
                <a:ext cx="943" cy="99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/>
              <p:cNvGrpSpPr/>
              <p:nvPr/>
            </p:nvGrpSpPr>
            <p:grpSpPr>
              <a:xfrm>
                <a:off x="1066800" y="2220152"/>
                <a:ext cx="1066800" cy="433780"/>
                <a:chOff x="2503170" y="3315983"/>
                <a:chExt cx="941070" cy="480169"/>
              </a:xfrm>
              <a:solidFill>
                <a:srgbClr val="F8F8F8"/>
              </a:solidFill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651012" y="3369140"/>
                  <a:ext cx="645385" cy="427012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HTTP</a:t>
                  </a:r>
                  <a:endParaRPr lang="en-US" sz="2000" dirty="0"/>
                </a:p>
              </p:txBody>
            </p:sp>
          </p:grpSp>
        </p:grpSp>
      </p:grpSp>
      <p:cxnSp>
        <p:nvCxnSpPr>
          <p:cNvPr id="110" name="Straight Arrow Connector 109"/>
          <p:cNvCxnSpPr/>
          <p:nvPr/>
        </p:nvCxnSpPr>
        <p:spPr>
          <a:xfrm>
            <a:off x="2313819" y="3464918"/>
            <a:ext cx="1373798" cy="740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89064" y="2952750"/>
            <a:ext cx="981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request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433992" y="3399676"/>
            <a:ext cx="1133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response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92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Fetching a Web page with HTTP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Start with the page URL:</a:t>
            </a:r>
          </a:p>
          <a:p>
            <a:pPr marL="457200" lvl="1" indent="0">
              <a:buNone/>
            </a:pPr>
            <a:r>
              <a:rPr lang="en-US" dirty="0" smtClean="0"/>
              <a:t>   http://en.wikipedia.org/wiki/Vegemite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Resolve the server to IP address (DNS)</a:t>
            </a:r>
          </a:p>
          <a:p>
            <a:pPr lvl="1"/>
            <a:r>
              <a:rPr lang="en-US" dirty="0" smtClean="0"/>
              <a:t>Set up TCP connection to the server</a:t>
            </a:r>
          </a:p>
          <a:p>
            <a:pPr lvl="1"/>
            <a:r>
              <a:rPr lang="en-US" dirty="0" smtClean="0"/>
              <a:t>Send HTTP request for the page</a:t>
            </a:r>
          </a:p>
          <a:p>
            <a:pPr lvl="1"/>
            <a:r>
              <a:rPr lang="en-US" dirty="0" smtClean="0"/>
              <a:t>(Await HTTP response for the page)</a:t>
            </a:r>
          </a:p>
          <a:p>
            <a:pPr lvl="1"/>
            <a:r>
              <a:rPr lang="en-US" dirty="0" smtClean="0"/>
              <a:t>Execute / fetch other Web resources / render</a:t>
            </a:r>
          </a:p>
          <a:p>
            <a:pPr lvl="1"/>
            <a:r>
              <a:rPr lang="en-US" dirty="0" smtClean="0"/>
              <a:t>Clean up any idle TCP connections</a:t>
            </a:r>
          </a:p>
          <a:p>
            <a:pPr lvl="1"/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696428" y="1709801"/>
            <a:ext cx="4361348" cy="535419"/>
            <a:chOff x="477353" y="1709801"/>
            <a:chExt cx="5622743" cy="535419"/>
          </a:xfrm>
        </p:grpSpPr>
        <p:sp>
          <p:nvSpPr>
            <p:cNvPr id="6" name="Right Brace 5"/>
            <p:cNvSpPr/>
            <p:nvPr/>
          </p:nvSpPr>
          <p:spPr bwMode="auto">
            <a:xfrm rot="16200000" flipH="1">
              <a:off x="972541" y="1502423"/>
              <a:ext cx="228978" cy="643740"/>
            </a:xfrm>
            <a:prstGeom prst="rightBrac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ight Brace 6"/>
            <p:cNvSpPr/>
            <p:nvPr/>
          </p:nvSpPr>
          <p:spPr bwMode="auto">
            <a:xfrm rot="16200000" flipH="1">
              <a:off x="2681857" y="691925"/>
              <a:ext cx="226833" cy="2262587"/>
            </a:xfrm>
            <a:prstGeom prst="rightBrac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ight Brace 7"/>
            <p:cNvSpPr/>
            <p:nvPr/>
          </p:nvSpPr>
          <p:spPr bwMode="auto">
            <a:xfrm rot="16200000" flipH="1">
              <a:off x="4905184" y="890823"/>
              <a:ext cx="224688" cy="1862644"/>
            </a:xfrm>
            <a:prstGeom prst="rightBrac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353" y="1865155"/>
              <a:ext cx="1292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Protocol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36447" y="1875888"/>
              <a:ext cx="2163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Page on server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83854" y="1864082"/>
              <a:ext cx="1292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Server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0383" y="3914775"/>
            <a:ext cx="437367" cy="37147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**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1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Dynamic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Static web page is a file contents, e.g., image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Dynamic web page is the result of program execution</a:t>
            </a:r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Javascript</a:t>
            </a:r>
            <a:r>
              <a:rPr lang="en-US" sz="2400" dirty="0" smtClean="0"/>
              <a:t> on client, PHP on server, or both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494"/>
          <a:stretch/>
        </p:blipFill>
        <p:spPr bwMode="auto">
          <a:xfrm>
            <a:off x="633413" y="2480437"/>
            <a:ext cx="7805737" cy="23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87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HTTP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 security (SSL/TLS for HTTPS) later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sp>
        <p:nvSpPr>
          <p:cNvPr id="18" name="Freeform 17"/>
          <p:cNvSpPr/>
          <p:nvPr/>
        </p:nvSpPr>
        <p:spPr>
          <a:xfrm rot="18982658" flipV="1">
            <a:off x="435033" y="1908166"/>
            <a:ext cx="3417627" cy="1486157"/>
          </a:xfrm>
          <a:custGeom>
            <a:avLst/>
            <a:gdLst>
              <a:gd name="connsiteX0" fmla="*/ 0 w 6547945"/>
              <a:gd name="connsiteY0" fmla="*/ 1524000 h 1524000"/>
              <a:gd name="connsiteX1" fmla="*/ 3258207 w 6547945"/>
              <a:gd name="connsiteY1" fmla="*/ 1156138 h 1524000"/>
              <a:gd name="connsiteX2" fmla="*/ 5234152 w 6547945"/>
              <a:gd name="connsiteY2" fmla="*/ 609600 h 1524000"/>
              <a:gd name="connsiteX3" fmla="*/ 6547945 w 6547945"/>
              <a:gd name="connsiteY3" fmla="*/ 0 h 1524000"/>
              <a:gd name="connsiteX0" fmla="*/ 0 w 6547945"/>
              <a:gd name="connsiteY0" fmla="*/ 1524000 h 1524000"/>
              <a:gd name="connsiteX1" fmla="*/ 3258207 w 6547945"/>
              <a:gd name="connsiteY1" fmla="*/ 1156138 h 1524000"/>
              <a:gd name="connsiteX2" fmla="*/ 5128946 w 6547945"/>
              <a:gd name="connsiteY2" fmla="*/ 664101 h 1524000"/>
              <a:gd name="connsiteX3" fmla="*/ 6547945 w 6547945"/>
              <a:gd name="connsiteY3" fmla="*/ 0 h 1524000"/>
              <a:gd name="connsiteX0" fmla="*/ 0 w 6067380"/>
              <a:gd name="connsiteY0" fmla="*/ 1420394 h 1420394"/>
              <a:gd name="connsiteX1" fmla="*/ 2777642 w 6067380"/>
              <a:gd name="connsiteY1" fmla="*/ 1156138 h 1420394"/>
              <a:gd name="connsiteX2" fmla="*/ 4648381 w 6067380"/>
              <a:gd name="connsiteY2" fmla="*/ 664101 h 1420394"/>
              <a:gd name="connsiteX3" fmla="*/ 6067380 w 6067380"/>
              <a:gd name="connsiteY3" fmla="*/ 0 h 1420394"/>
              <a:gd name="connsiteX0" fmla="*/ 0 w 6067380"/>
              <a:gd name="connsiteY0" fmla="*/ 1420394 h 1420394"/>
              <a:gd name="connsiteX1" fmla="*/ 2777642 w 6067380"/>
              <a:gd name="connsiteY1" fmla="*/ 1156138 h 1420394"/>
              <a:gd name="connsiteX2" fmla="*/ 4648381 w 6067380"/>
              <a:gd name="connsiteY2" fmla="*/ 664101 h 1420394"/>
              <a:gd name="connsiteX3" fmla="*/ 6067380 w 6067380"/>
              <a:gd name="connsiteY3" fmla="*/ 0 h 142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380" h="1420394">
                <a:moveTo>
                  <a:pt x="0" y="1420394"/>
                </a:moveTo>
                <a:cubicBezTo>
                  <a:pt x="1216838" y="1360834"/>
                  <a:pt x="2002912" y="1282187"/>
                  <a:pt x="2777642" y="1156138"/>
                </a:cubicBezTo>
                <a:cubicBezTo>
                  <a:pt x="3552372" y="1030089"/>
                  <a:pt x="4100091" y="856791"/>
                  <a:pt x="4648381" y="664101"/>
                </a:cubicBezTo>
                <a:cubicBezTo>
                  <a:pt x="5196671" y="471411"/>
                  <a:pt x="5684628" y="208455"/>
                  <a:pt x="6067380" y="0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96009" y="1847874"/>
            <a:ext cx="8619702" cy="2769424"/>
            <a:chOff x="196009" y="1733574"/>
            <a:chExt cx="8619702" cy="276942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11615" y="4079571"/>
              <a:ext cx="83252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504724" y="3962840"/>
              <a:ext cx="652743" cy="540158"/>
              <a:chOff x="7893500" y="3356044"/>
              <a:chExt cx="652743" cy="54015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2010</a:t>
                </a:r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96009" y="3962840"/>
              <a:ext cx="652743" cy="540158"/>
              <a:chOff x="7893500" y="3356044"/>
              <a:chExt cx="652743" cy="54015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1990</a:t>
                </a:r>
                <a:endParaRPr lang="en-US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844400" y="3962840"/>
              <a:ext cx="652743" cy="540158"/>
              <a:chOff x="7893500" y="3356044"/>
              <a:chExt cx="652743" cy="54015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2000</a:t>
                </a:r>
                <a:endParaRPr lang="en-US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022085" y="3962840"/>
              <a:ext cx="652743" cy="540158"/>
              <a:chOff x="7893500" y="3356044"/>
              <a:chExt cx="652743" cy="54015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1995</a:t>
                </a:r>
                <a:endParaRPr lang="en-US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694069" y="3962840"/>
              <a:ext cx="652743" cy="540158"/>
              <a:chOff x="7893500" y="3356044"/>
              <a:chExt cx="652743" cy="54015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8219872" y="3356044"/>
                <a:ext cx="0" cy="233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7893500" y="3576756"/>
                <a:ext cx="652743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2005</a:t>
                </a:r>
                <a:endParaRPr lang="en-US" dirty="0"/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5089234" y="2643417"/>
              <a:ext cx="402528" cy="273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36605" y="290919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47959" y="3465467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012221" y="3734292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009213" y="2635911"/>
              <a:ext cx="790575" cy="2732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48751" y="2262424"/>
              <a:ext cx="7465268" cy="1443248"/>
              <a:chOff x="848751" y="3130316"/>
              <a:chExt cx="7465268" cy="87808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228724" y="3427300"/>
                <a:ext cx="2781301" cy="30192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1.0 developed	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82653" y="3130316"/>
                <a:ext cx="5727533" cy="30108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1.1 developed				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(persistent connections)				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48751" y="3733233"/>
                <a:ext cx="634081" cy="2732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0.9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23444" y="3138865"/>
                <a:ext cx="790575" cy="316886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85851" y="3735120"/>
                <a:ext cx="406507" cy="27328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754104" y="3441975"/>
                <a:ext cx="1290322" cy="31976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2754103" y="3242036"/>
              <a:ext cx="0" cy="39695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77057" y="3573178"/>
              <a:ext cx="87318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RFC 1945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3148258" y="2756422"/>
              <a:ext cx="0" cy="55041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971212" y="3278432"/>
              <a:ext cx="145187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RFC 2068, 2109</a:t>
              </a:r>
              <a:endParaRPr lang="en-US" dirty="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3866333" y="2757350"/>
              <a:ext cx="0" cy="2222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374962" y="2955512"/>
              <a:ext cx="87318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RFC 2616</a:t>
              </a:r>
              <a:endParaRPr lang="en-US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2006118" y="3232928"/>
              <a:ext cx="0" cy="39695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524272" y="3564070"/>
              <a:ext cx="729367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Cookies</a:t>
              </a:r>
            </a:p>
            <a:p>
              <a:pPr algn="ctr"/>
              <a:r>
                <a:rPr lang="en-US" dirty="0" smtClean="0"/>
                <a:t>SSL 2.0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523444" y="1820122"/>
              <a:ext cx="1279352" cy="4491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SPDY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(HTTP 2.0)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409204" y="1826480"/>
              <a:ext cx="406507" cy="44917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039020" y="1733574"/>
              <a:ext cx="2361906" cy="169613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Proliferation of content types and browser/server scripting technologies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flipV="1">
            <a:off x="3272083" y="2851672"/>
            <a:ext cx="0" cy="55041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361633" y="2862125"/>
            <a:ext cx="0" cy="22228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279837" y="3079337"/>
            <a:ext cx="8731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RFC 2965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1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Protocol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Originally a simple protocol, with many options added over time</a:t>
            </a:r>
          </a:p>
          <a:p>
            <a:pPr lvl="1"/>
            <a:r>
              <a:rPr lang="en-US" sz="2400" dirty="0" smtClean="0"/>
              <a:t>Text-based commands, headers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Try it yourself:</a:t>
            </a:r>
          </a:p>
          <a:p>
            <a:pPr lvl="1"/>
            <a:r>
              <a:rPr lang="en-US" sz="2400" dirty="0" smtClean="0"/>
              <a:t>As a “browser” fetching a URL</a:t>
            </a:r>
          </a:p>
          <a:p>
            <a:pPr lvl="1"/>
            <a:r>
              <a:rPr lang="en-US" sz="2400" dirty="0" smtClean="0"/>
              <a:t>Run “telnet en.wikipedia.org 80”</a:t>
            </a:r>
          </a:p>
          <a:p>
            <a:pPr lvl="1"/>
            <a:r>
              <a:rPr lang="en-US" sz="2400" dirty="0" smtClean="0"/>
              <a:t>Type “GET /wiki/Vegemite HTTP/1.0”      to server followed by a blank line</a:t>
            </a:r>
          </a:p>
          <a:p>
            <a:pPr lvl="1"/>
            <a:r>
              <a:rPr lang="en-US" sz="2400" dirty="0" smtClean="0"/>
              <a:t>Server will return HTTP response with   the page contents (or other info)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823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Internet 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 peek at the state of the Internet:</a:t>
            </a:r>
          </a:p>
          <a:p>
            <a:pPr lvl="1"/>
            <a:r>
              <a:rPr lang="en-US" dirty="0" smtClean="0"/>
              <a:t>Akamai’s State of the Internet Report (quarterly)</a:t>
            </a:r>
          </a:p>
          <a:p>
            <a:pPr lvl="1"/>
            <a:r>
              <a:rPr lang="en-US" dirty="0" smtClean="0"/>
              <a:t>Cisco’s Visual Networking Index</a:t>
            </a:r>
          </a:p>
          <a:p>
            <a:pPr lvl="1"/>
            <a:r>
              <a:rPr lang="en-US" dirty="0" smtClean="0"/>
              <a:t>Mary </a:t>
            </a:r>
            <a:r>
              <a:rPr lang="en-US" dirty="0" err="1" smtClean="0"/>
              <a:t>Meeker’s</a:t>
            </a:r>
            <a:r>
              <a:rPr lang="en-US" dirty="0" smtClean="0"/>
              <a:t> Internet Report</a:t>
            </a:r>
          </a:p>
          <a:p>
            <a:pPr lvl="4"/>
            <a:endParaRPr lang="en-US" dirty="0"/>
          </a:p>
          <a:p>
            <a:r>
              <a:rPr lang="en-US" dirty="0" smtClean="0"/>
              <a:t>Robust Internet growth, esp. video, wireless and mobile</a:t>
            </a:r>
          </a:p>
          <a:p>
            <a:pPr lvl="1"/>
            <a:r>
              <a:rPr lang="en-US" dirty="0" smtClean="0"/>
              <a:t>Most traffic is video, will be 90% of Internet in a few years</a:t>
            </a:r>
          </a:p>
          <a:p>
            <a:pPr lvl="1"/>
            <a:r>
              <a:rPr lang="en-US" dirty="0" smtClean="0"/>
              <a:t>Wireless traffic will soon overtake wired traffic</a:t>
            </a:r>
          </a:p>
          <a:p>
            <a:pPr lvl="1"/>
            <a:r>
              <a:rPr lang="en-US" dirty="0" smtClean="0"/>
              <a:t>Mobile traffic is still a small portion (15%) of overall</a:t>
            </a:r>
          </a:p>
          <a:p>
            <a:pPr lvl="1"/>
            <a:r>
              <a:rPr lang="en-US" dirty="0" smtClean="0"/>
              <a:t>Growing attack traffic from China, also U.S. and Russia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Protocol (2)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Commands used in the request</a:t>
            </a:r>
            <a:endParaRPr lang="en-US" sz="2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49042"/>
              </p:ext>
            </p:extLst>
          </p:nvPr>
        </p:nvGraphicFramePr>
        <p:xfrm>
          <a:off x="1413858" y="1693432"/>
          <a:ext cx="4124325" cy="290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82"/>
                <a:gridCol w="298434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Method</a:t>
                      </a:r>
                    </a:p>
                  </a:txBody>
                  <a:tcPr marL="45719" marR="45719" marT="9144" marB="9144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45719" marR="45719" marT="9144" marB="9144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GET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Read a Web page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HEAD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Read a Web page's header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POST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Append to a Web page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PUT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Store a Web page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DELETE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Remove the Web page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TRACE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Echo the incoming request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CONNECT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Connect through a proxy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OPTIONS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Query options for a page</a:t>
                      </a:r>
                    </a:p>
                  </a:txBody>
                  <a:tcPr marL="45719" marR="45719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76248" y="1887291"/>
            <a:ext cx="1240993" cy="1200531"/>
            <a:chOff x="2839090" y="1611066"/>
            <a:chExt cx="1240993" cy="12005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727986" y="1906532"/>
              <a:ext cx="35209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002274" y="1611066"/>
              <a:ext cx="753476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Fetch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page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39090" y="2220666"/>
              <a:ext cx="1079843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Upload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data</a:t>
              </a:r>
              <a:endParaRPr lang="en-US" sz="20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3727986" y="2516132"/>
              <a:ext cx="35209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7583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Protocol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Codes returned with the response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29796"/>
              </p:ext>
            </p:extLst>
          </p:nvPr>
        </p:nvGraphicFramePr>
        <p:xfrm>
          <a:off x="1065144" y="1884050"/>
          <a:ext cx="7531100" cy="237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45"/>
                <a:gridCol w="1386637"/>
                <a:gridCol w="5406618"/>
              </a:tblGrid>
              <a:tr h="378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Code</a:t>
                      </a:r>
                    </a:p>
                  </a:txBody>
                  <a:tcPr marL="45719" marR="45719" marT="45719" marB="45719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marL="45719" marR="45719" marT="45719" marB="45719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Examples</a:t>
                      </a:r>
                    </a:p>
                  </a:txBody>
                  <a:tcPr marL="45719" marR="45719" marT="45719" marB="45719" anchor="ctr" anchorCtr="1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1xx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Information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 = server agrees to handle client's request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2xx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Success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 = request succeeded; 204 = no content present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3xx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Redirection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301 = page moved; 304 = cached page still valid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4xx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Client error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403 = forbidden page; 404 = page not found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5xx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Server error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500 = internal server error; 503 = try again later</a:t>
                      </a:r>
                    </a:p>
                  </a:txBody>
                  <a:tcPr marL="45719" marR="45719" marT="45719" marB="45719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688296"/>
            <a:ext cx="78498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/>
              <a:t>Yes!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09625" y="2860651"/>
            <a:ext cx="2555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6678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Protocol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Many header fields specify capabilities and content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E.g., Content-Type: text/html, Cookie: </a:t>
            </a:r>
            <a:r>
              <a:rPr lang="en-US" sz="2400" dirty="0" err="1" smtClean="0"/>
              <a:t>lect</a:t>
            </a:r>
            <a:r>
              <a:rPr lang="en-US" sz="2400" dirty="0" smtClean="0"/>
              <a:t>=8-4-http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644458"/>
              </p:ext>
            </p:extLst>
          </p:nvPr>
        </p:nvGraphicFramePr>
        <p:xfrm>
          <a:off x="815209" y="1974330"/>
          <a:ext cx="7662041" cy="256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297"/>
                <a:gridCol w="5328744"/>
              </a:tblGrid>
              <a:tr h="3008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Function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Example Headers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5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Browser capabilities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(client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User-Agent,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Accept, Accept-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Charset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Accept-Encoding, Accept-Language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5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Caching related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(mixed directions)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If-Modified-Since,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If-None-Match, Date, Last-Modified, Expires, Cache-Control, 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ETag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5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Browser context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(client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Cookie, </a:t>
                      </a:r>
                      <a:r>
                        <a:rPr lang="en-US" sz="18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Referer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Authorization, Host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5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 delivery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(server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  <a:sym typeface="Wingdings" pitchFamily="2" charset="2"/>
                        </a:rPr>
                        <a:t> client)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Content-Encoding,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Content-Length, Content-Type, Content-Language, Content-Range, Set-Cookie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964" marR="94964" marT="9144" marB="914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68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PLT (Page Load Time)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PLT is the key measure of web performance </a:t>
            </a:r>
          </a:p>
          <a:p>
            <a:pPr lvl="1"/>
            <a:r>
              <a:rPr lang="en-US" dirty="0" smtClean="0"/>
              <a:t>From click until user sees page</a:t>
            </a:r>
          </a:p>
          <a:p>
            <a:pPr lvl="1"/>
            <a:r>
              <a:rPr lang="en-US" dirty="0" smtClean="0"/>
              <a:t>Small increases in PLT decrease sales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PLT depends on many factors</a:t>
            </a:r>
          </a:p>
          <a:p>
            <a:pPr lvl="1"/>
            <a:r>
              <a:rPr lang="en-US" dirty="0" smtClean="0"/>
              <a:t>Structure of page/content</a:t>
            </a:r>
          </a:p>
          <a:p>
            <a:pPr lvl="1"/>
            <a:r>
              <a:rPr lang="en-US" dirty="0" smtClean="0"/>
              <a:t>HTTP (and TCP!) protocol</a:t>
            </a:r>
          </a:p>
          <a:p>
            <a:pPr lvl="1"/>
            <a:r>
              <a:rPr lang="en-US" dirty="0" smtClean="0"/>
              <a:t>Network RTT and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5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Performance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HTTP/1.0 used one TCP connection to fetch one web resource</a:t>
            </a:r>
          </a:p>
          <a:p>
            <a:pPr lvl="1"/>
            <a:r>
              <a:rPr lang="en-US" sz="2400" dirty="0" smtClean="0"/>
              <a:t>Made HTTP very easy to build</a:t>
            </a:r>
          </a:p>
          <a:p>
            <a:pPr lvl="1"/>
            <a:r>
              <a:rPr lang="en-US" sz="2400" dirty="0" smtClean="0"/>
              <a:t>But gave fairly poor PLT…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254" r="58183" b="9680"/>
          <a:stretch/>
        </p:blipFill>
        <p:spPr bwMode="auto">
          <a:xfrm>
            <a:off x="5707856" y="1206103"/>
            <a:ext cx="3309938" cy="32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65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254" r="58183" b="9680"/>
          <a:stretch/>
        </p:blipFill>
        <p:spPr bwMode="auto">
          <a:xfrm>
            <a:off x="5707856" y="1206103"/>
            <a:ext cx="3309938" cy="32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Performance (2)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Many reasons why PLT is larger than necessary</a:t>
            </a:r>
          </a:p>
          <a:p>
            <a:pPr lvl="1"/>
            <a:r>
              <a:rPr lang="en-US" sz="2400" dirty="0" smtClean="0"/>
              <a:t>Sequential request/responses, even  when to different servers</a:t>
            </a:r>
          </a:p>
          <a:p>
            <a:pPr lvl="1"/>
            <a:r>
              <a:rPr lang="en-US" sz="2400" dirty="0" smtClean="0"/>
              <a:t>Multiple TCP connection setups to         the same server</a:t>
            </a:r>
          </a:p>
          <a:p>
            <a:pPr lvl="1"/>
            <a:r>
              <a:rPr lang="en-US" sz="2400" dirty="0" smtClean="0"/>
              <a:t>Multiple TCP slow-start phases</a:t>
            </a:r>
          </a:p>
          <a:p>
            <a:pPr lvl="4"/>
            <a:endParaRPr lang="en-US" sz="1100" dirty="0" smtClean="0"/>
          </a:p>
          <a:p>
            <a:r>
              <a:rPr lang="en-US" sz="2800" dirty="0" smtClean="0"/>
              <a:t>Network is not used effectively</a:t>
            </a:r>
          </a:p>
          <a:p>
            <a:pPr lvl="1"/>
            <a:r>
              <a:rPr lang="en-US" sz="2400" dirty="0" smtClean="0"/>
              <a:t>Worse with many small resources / page</a:t>
            </a:r>
          </a:p>
        </p:txBody>
      </p:sp>
    </p:spTree>
    <p:extLst>
      <p:ext uri="{BB962C8B-B14F-4D97-AF65-F5344CB8AC3E}">
        <p14:creationId xmlns:p14="http://schemas.microsoft.com/office/powerpoint/2010/main" val="384224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Ways to Decrease PLT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content size for transfer</a:t>
            </a:r>
          </a:p>
          <a:p>
            <a:pPr lvl="1"/>
            <a:r>
              <a:rPr lang="en-US" dirty="0" smtClean="0"/>
              <a:t>Smaller images, </a:t>
            </a:r>
            <a:r>
              <a:rPr lang="en-US" dirty="0" err="1" smtClean="0"/>
              <a:t>gzip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HTTP to make better             use of available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HTTP to avoid repeated transfers of the same content</a:t>
            </a:r>
          </a:p>
          <a:p>
            <a:pPr lvl="1"/>
            <a:r>
              <a:rPr lang="en-US" dirty="0" smtClean="0"/>
              <a:t>Caching, and proxies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Relocate content to reduce RTT</a:t>
            </a:r>
          </a:p>
          <a:p>
            <a:pPr lvl="1"/>
            <a:r>
              <a:rPr lang="en-US" dirty="0" smtClean="0"/>
              <a:t>CDNs [later]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9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Connections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simple way to reduce PLT</a:t>
            </a:r>
          </a:p>
          <a:p>
            <a:pPr lvl="1"/>
            <a:r>
              <a:rPr lang="en-US" sz="2000" dirty="0" smtClean="0"/>
              <a:t>Browser runs multiple (8, say) HTTP   instances in parallel</a:t>
            </a:r>
          </a:p>
          <a:p>
            <a:pPr lvl="1"/>
            <a:r>
              <a:rPr lang="en-US" sz="2000" dirty="0" smtClean="0"/>
              <a:t>Server is unchanged; already handled concurrent requests for many clients</a:t>
            </a:r>
          </a:p>
          <a:p>
            <a:pPr lvl="4"/>
            <a:endParaRPr lang="en-US" sz="1000" dirty="0" smtClean="0"/>
          </a:p>
          <a:p>
            <a:r>
              <a:rPr lang="en-US" sz="2400" dirty="0" smtClean="0"/>
              <a:t>How does this help?</a:t>
            </a:r>
          </a:p>
          <a:p>
            <a:pPr lvl="1"/>
            <a:r>
              <a:rPr lang="en-US" sz="2000" dirty="0" smtClean="0"/>
              <a:t>Single HTTP wasn’t using network much …</a:t>
            </a:r>
          </a:p>
          <a:p>
            <a:pPr lvl="1"/>
            <a:r>
              <a:rPr lang="en-US" sz="2000" dirty="0" smtClean="0"/>
              <a:t>So parallel connections aren’t slowed much</a:t>
            </a:r>
          </a:p>
          <a:p>
            <a:pPr lvl="1"/>
            <a:r>
              <a:rPr lang="en-US" sz="2000" dirty="0" smtClean="0"/>
              <a:t>Pulls in completion time of last fetch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525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Connections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Parallel connections compete with each other for network resources</a:t>
            </a:r>
          </a:p>
          <a:p>
            <a:pPr lvl="1"/>
            <a:r>
              <a:rPr lang="en-US" dirty="0" smtClean="0"/>
              <a:t>1 parallel client ≈ 8 sequential clients?</a:t>
            </a:r>
          </a:p>
          <a:p>
            <a:pPr lvl="1"/>
            <a:r>
              <a:rPr lang="en-US" dirty="0" smtClean="0"/>
              <a:t>Exacerbates network bursts, and loss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Persistent connection alternative</a:t>
            </a:r>
          </a:p>
          <a:p>
            <a:pPr lvl="1"/>
            <a:r>
              <a:rPr lang="en-US" dirty="0" smtClean="0"/>
              <a:t>Make 1 TCP connection to 1 server</a:t>
            </a:r>
          </a:p>
          <a:p>
            <a:pPr lvl="1"/>
            <a:r>
              <a:rPr lang="en-US" dirty="0" smtClean="0"/>
              <a:t>Use it for multiple HTTP requests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7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</a:t>
            </a:r>
            <a:r>
              <a:rPr lang="en-US" dirty="0" smtClean="0"/>
              <a:t>Connections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5979" y="1202375"/>
            <a:ext cx="7673222" cy="3406704"/>
            <a:chOff x="655979" y="1063229"/>
            <a:chExt cx="7673222" cy="34067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254" b="9680"/>
            <a:stretch>
              <a:fillRect/>
            </a:stretch>
          </p:blipFill>
          <p:spPr bwMode="auto">
            <a:xfrm>
              <a:off x="760347" y="1063229"/>
              <a:ext cx="7539037" cy="32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5979" y="4100601"/>
              <a:ext cx="28634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One request per connection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3713103"/>
              <a:ext cx="208727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Sequential requests per connection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9839" y="3474148"/>
              <a:ext cx="201936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Pipelined requests per connection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567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DNS (Domain Name System)</a:t>
            </a:r>
          </a:p>
          <a:p>
            <a:pPr lvl="1"/>
            <a:r>
              <a:rPr lang="en-US" sz="2400" spc="-50" dirty="0" smtClean="0"/>
              <a:t>Human-readable host names, and more</a:t>
            </a:r>
          </a:p>
          <a:p>
            <a:pPr lvl="1"/>
            <a:r>
              <a:rPr lang="en-US" sz="2400" spc="-50" dirty="0" smtClean="0"/>
              <a:t>Part 1: the distributed namespace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06992" y="2874544"/>
            <a:ext cx="3791800" cy="1236819"/>
            <a:chOff x="961600" y="2783760"/>
            <a:chExt cx="3791800" cy="1236819"/>
          </a:xfrm>
        </p:grpSpPr>
        <p:pic>
          <p:nvPicPr>
            <p:cNvPr id="89" name="Picture 8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56" y="3365394"/>
              <a:ext cx="792797" cy="64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9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66323"/>
              <a:ext cx="745971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Straight Connector 91"/>
            <p:cNvCxnSpPr>
              <a:endCxn id="91" idx="1"/>
            </p:cNvCxnSpPr>
            <p:nvPr/>
          </p:nvCxnSpPr>
          <p:spPr>
            <a:xfrm>
              <a:off x="1776200" y="3748639"/>
              <a:ext cx="1957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ular Callout 92"/>
            <p:cNvSpPr/>
            <p:nvPr/>
          </p:nvSpPr>
          <p:spPr>
            <a:xfrm>
              <a:off x="961600" y="2783760"/>
              <a:ext cx="1629200" cy="321390"/>
            </a:xfrm>
            <a:prstGeom prst="wedgeRoundRectCallout">
              <a:avLst>
                <a:gd name="adj1" fmla="val -26809"/>
                <a:gd name="adj2" fmla="val 160065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www.uw.edu?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96" idx="3"/>
            </p:cNvCxnSpPr>
            <p:nvPr/>
          </p:nvCxnSpPr>
          <p:spPr>
            <a:xfrm>
              <a:off x="2204909" y="3448923"/>
              <a:ext cx="280691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647400" y="3332121"/>
              <a:ext cx="557509" cy="233604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loud Callout 96"/>
            <p:cNvSpPr/>
            <p:nvPr/>
          </p:nvSpPr>
          <p:spPr>
            <a:xfrm rot="394988">
              <a:off x="2295517" y="3476699"/>
              <a:ext cx="1102080" cy="543880"/>
            </a:xfrm>
            <a:prstGeom prst="cloudCallout">
              <a:avLst>
                <a:gd name="adj1" fmla="val -8031"/>
                <a:gd name="adj2" fmla="val 162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04036" y="3506181"/>
              <a:ext cx="1085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Network</a:t>
              </a:r>
              <a:endParaRPr lang="en-US" sz="2000" dirty="0"/>
            </a:p>
          </p:txBody>
        </p:sp>
        <p:sp>
          <p:nvSpPr>
            <p:cNvPr id="98" name="Rounded Rectangular Callout 97"/>
            <p:cNvSpPr/>
            <p:nvPr/>
          </p:nvSpPr>
          <p:spPr>
            <a:xfrm>
              <a:off x="3124200" y="2783760"/>
              <a:ext cx="1629200" cy="321390"/>
            </a:xfrm>
            <a:prstGeom prst="wedgeRoundRectCallout">
              <a:avLst>
                <a:gd name="adj1" fmla="val 18569"/>
                <a:gd name="adj2" fmla="val 208493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128.94.155.135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3266648" y="3448923"/>
              <a:ext cx="280691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 flipH="1">
              <a:off x="3547339" y="3332121"/>
              <a:ext cx="557509" cy="233604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9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Connections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Widely used as part of HTTP/1.1</a:t>
            </a:r>
          </a:p>
          <a:p>
            <a:pPr lvl="1"/>
            <a:r>
              <a:rPr lang="en-US" sz="2400" dirty="0" smtClean="0"/>
              <a:t>Supports optional pipelining</a:t>
            </a:r>
          </a:p>
          <a:p>
            <a:pPr lvl="1"/>
            <a:r>
              <a:rPr lang="en-US" sz="2400" dirty="0" smtClean="0"/>
              <a:t>PLT benefits depending on page structure, but easy on network</a:t>
            </a:r>
          </a:p>
          <a:p>
            <a:pPr lvl="5"/>
            <a:endParaRPr lang="en-US" sz="1000" dirty="0" smtClean="0"/>
          </a:p>
          <a:p>
            <a:r>
              <a:rPr lang="en-US" sz="2800" dirty="0" smtClean="0"/>
              <a:t>Issues with persistent connections</a:t>
            </a:r>
          </a:p>
          <a:p>
            <a:pPr lvl="1"/>
            <a:r>
              <a:rPr lang="en-US" sz="2400" dirty="0" smtClean="0"/>
              <a:t>How long to keep TCP connection?</a:t>
            </a:r>
          </a:p>
          <a:p>
            <a:pPr lvl="1"/>
            <a:r>
              <a:rPr lang="en-US" sz="2400" dirty="0" smtClean="0"/>
              <a:t>Can it be slower? (Yes. But why?)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286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Caching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Users often revisit web pages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Big win from reusing local copy!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This is caching</a:t>
            </a:r>
          </a:p>
          <a:p>
            <a:pPr lvl="4">
              <a:spcBef>
                <a:spcPts val="0"/>
              </a:spcBef>
            </a:pPr>
            <a:endParaRPr lang="en-US" sz="1800" dirty="0" smtClean="0"/>
          </a:p>
          <a:p>
            <a:pPr lvl="4">
              <a:spcBef>
                <a:spcPts val="0"/>
              </a:spcBef>
            </a:pPr>
            <a:endParaRPr lang="en-US" sz="1800" dirty="0"/>
          </a:p>
          <a:p>
            <a:pPr lvl="4">
              <a:spcBef>
                <a:spcPts val="0"/>
              </a:spcBef>
            </a:pPr>
            <a:endParaRPr lang="en-US" sz="1800" dirty="0" smtClean="0"/>
          </a:p>
          <a:p>
            <a:pPr lvl="4">
              <a:spcBef>
                <a:spcPts val="0"/>
              </a:spcBef>
            </a:pPr>
            <a:endParaRPr lang="en-US" sz="1800" dirty="0"/>
          </a:p>
          <a:p>
            <a:pPr lvl="4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Key question: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When is it OK to reuse local copy?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36924" y="2354310"/>
            <a:ext cx="4190784" cy="1036034"/>
            <a:chOff x="1036924" y="2344371"/>
            <a:chExt cx="4190784" cy="1036034"/>
          </a:xfrm>
        </p:grpSpPr>
        <p:grpSp>
          <p:nvGrpSpPr>
            <p:cNvPr id="16" name="Group 15"/>
            <p:cNvGrpSpPr/>
            <p:nvPr/>
          </p:nvGrpSpPr>
          <p:grpSpPr>
            <a:xfrm>
              <a:off x="1036924" y="2726126"/>
              <a:ext cx="4190784" cy="654279"/>
              <a:chOff x="1036924" y="2596919"/>
              <a:chExt cx="4190784" cy="654279"/>
            </a:xfrm>
          </p:grpSpPr>
          <p:pic>
            <p:nvPicPr>
              <p:cNvPr id="11" name="Picture 1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924" y="2596919"/>
                <a:ext cx="792797" cy="64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2433818" y="2952819"/>
                <a:ext cx="24765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loud Callout 12"/>
              <p:cNvSpPr/>
              <p:nvPr/>
            </p:nvSpPr>
            <p:spPr>
              <a:xfrm rot="394988">
                <a:off x="2867722" y="2640766"/>
                <a:ext cx="1236936" cy="610432"/>
              </a:xfrm>
              <a:prstGeom prst="cloudCallout">
                <a:avLst>
                  <a:gd name="adj1" fmla="val -8031"/>
                  <a:gd name="adj2" fmla="val 1622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56701" y="2710362"/>
                <a:ext cx="10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Network</a:t>
                </a:r>
                <a:endParaRPr lang="en-US" sz="2000" dirty="0"/>
              </a:p>
            </p:txBody>
          </p:sp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3035" y="2745162"/>
                <a:ext cx="824673" cy="346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Flowchart: Direct Access Storage 14"/>
              <p:cNvSpPr/>
              <p:nvPr/>
            </p:nvSpPr>
            <p:spPr>
              <a:xfrm rot="16200000">
                <a:off x="1881707" y="2515496"/>
                <a:ext cx="516832" cy="815008"/>
              </a:xfrm>
              <a:prstGeom prst="flowChartMagneticDrum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86879" y="2761428"/>
                <a:ext cx="1106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Cache</a:t>
                </a:r>
                <a:endParaRPr lang="en-US" sz="2000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H="1">
              <a:off x="2140123" y="2571750"/>
              <a:ext cx="185634" cy="222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49935" y="2344371"/>
              <a:ext cx="1438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Local copies</a:t>
              </a:r>
              <a:endParaRPr lang="en-US" sz="2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73115" y="3114945"/>
            <a:ext cx="85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Server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8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Caching (2)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Locally determine copy is still valid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Based on expiry information such as</a:t>
            </a:r>
            <a:r>
              <a:rPr lang="en-US" sz="2400" dirty="0"/>
              <a:t> </a:t>
            </a:r>
            <a:r>
              <a:rPr lang="en-US" sz="2400" dirty="0" smtClean="0"/>
              <a:t>“Expires” header from server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Or use a heuristic to guess (cacheable, freshly valid, not modified recently)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Content is then available right away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7107" y="3626975"/>
            <a:ext cx="4220601" cy="847786"/>
            <a:chOff x="1007107" y="3438134"/>
            <a:chExt cx="4220601" cy="847786"/>
          </a:xfrm>
        </p:grpSpPr>
        <p:sp>
          <p:nvSpPr>
            <p:cNvPr id="3" name="Rectangle 2"/>
            <p:cNvSpPr/>
            <p:nvPr/>
          </p:nvSpPr>
          <p:spPr>
            <a:xfrm>
              <a:off x="1007107" y="3438134"/>
              <a:ext cx="1656443" cy="766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924" y="3501368"/>
              <a:ext cx="4190784" cy="654279"/>
              <a:chOff x="1036924" y="2596919"/>
              <a:chExt cx="4190784" cy="654279"/>
            </a:xfrm>
          </p:grpSpPr>
          <p:pic>
            <p:nvPicPr>
              <p:cNvPr id="11" name="Picture 1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924" y="2596919"/>
                <a:ext cx="792797" cy="64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2433818" y="2952819"/>
                <a:ext cx="24765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loud Callout 12"/>
              <p:cNvSpPr/>
              <p:nvPr/>
            </p:nvSpPr>
            <p:spPr>
              <a:xfrm rot="394988">
                <a:off x="2867722" y="2640766"/>
                <a:ext cx="1236936" cy="610432"/>
              </a:xfrm>
              <a:prstGeom prst="cloudCallout">
                <a:avLst>
                  <a:gd name="adj1" fmla="val -8031"/>
                  <a:gd name="adj2" fmla="val 1622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56701" y="2710362"/>
                <a:ext cx="10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Network</a:t>
                </a:r>
                <a:endParaRPr lang="en-US" sz="2000" dirty="0"/>
              </a:p>
            </p:txBody>
          </p:sp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3035" y="2745162"/>
                <a:ext cx="824673" cy="346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Flowchart: Direct Access Storage 14"/>
              <p:cNvSpPr/>
              <p:nvPr/>
            </p:nvSpPr>
            <p:spPr>
              <a:xfrm rot="16200000">
                <a:off x="1881707" y="2515496"/>
                <a:ext cx="516832" cy="815008"/>
              </a:xfrm>
              <a:prstGeom prst="flowChartMagneticDrum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86879" y="2761428"/>
                <a:ext cx="1106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Cache</a:t>
                </a:r>
                <a:endParaRPr lang="en-US" sz="2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373115" y="3885810"/>
              <a:ext cx="854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Server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68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Caching (3)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Revalidate copy with server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Based on timestamp of copy such as “Last-Modified” header from server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Or based on content of copy such as “</a:t>
            </a:r>
            <a:r>
              <a:rPr lang="en-US" sz="2400" dirty="0" err="1" smtClean="0"/>
              <a:t>Etag</a:t>
            </a:r>
            <a:r>
              <a:rPr lang="en-US" sz="2400" dirty="0" smtClean="0"/>
              <a:t>” header from server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Content is available after 1 RTT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7107" y="3626975"/>
            <a:ext cx="4330206" cy="847786"/>
            <a:chOff x="1007107" y="3438134"/>
            <a:chExt cx="4330206" cy="847786"/>
          </a:xfrm>
        </p:grpSpPr>
        <p:sp>
          <p:nvSpPr>
            <p:cNvPr id="3" name="Rectangle 2"/>
            <p:cNvSpPr/>
            <p:nvPr/>
          </p:nvSpPr>
          <p:spPr>
            <a:xfrm>
              <a:off x="1007107" y="3438134"/>
              <a:ext cx="4330206" cy="766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924" y="3501368"/>
              <a:ext cx="4190784" cy="654279"/>
              <a:chOff x="1036924" y="2596919"/>
              <a:chExt cx="4190784" cy="654279"/>
            </a:xfrm>
          </p:grpSpPr>
          <p:pic>
            <p:nvPicPr>
              <p:cNvPr id="11" name="Picture 1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924" y="2596919"/>
                <a:ext cx="792797" cy="642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2433818" y="2952819"/>
                <a:ext cx="247652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loud Callout 12"/>
              <p:cNvSpPr/>
              <p:nvPr/>
            </p:nvSpPr>
            <p:spPr>
              <a:xfrm rot="394988">
                <a:off x="2867722" y="2640766"/>
                <a:ext cx="1236936" cy="610432"/>
              </a:xfrm>
              <a:prstGeom prst="cloudCallout">
                <a:avLst>
                  <a:gd name="adj1" fmla="val -8031"/>
                  <a:gd name="adj2" fmla="val 1622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56701" y="2710362"/>
                <a:ext cx="10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Network</a:t>
                </a:r>
                <a:endParaRPr lang="en-US" sz="2000" dirty="0"/>
              </a:p>
            </p:txBody>
          </p:sp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3035" y="2745162"/>
                <a:ext cx="824673" cy="346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Flowchart: Direct Access Storage 14"/>
              <p:cNvSpPr/>
              <p:nvPr/>
            </p:nvSpPr>
            <p:spPr>
              <a:xfrm rot="16200000">
                <a:off x="1881707" y="2515496"/>
                <a:ext cx="516832" cy="815008"/>
              </a:xfrm>
              <a:prstGeom prst="flowChartMagneticDrum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86879" y="2761428"/>
                <a:ext cx="1106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Cache</a:t>
                </a:r>
                <a:endParaRPr lang="en-US" sz="20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373115" y="3885810"/>
              <a:ext cx="854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Server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74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Caching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Putting the pieces together: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11" y="1987112"/>
            <a:ext cx="8918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50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Proxies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Place intermediary between pool of clients and external web servers</a:t>
            </a:r>
          </a:p>
          <a:p>
            <a:pPr lvl="1"/>
            <a:r>
              <a:rPr lang="en-US" dirty="0" smtClean="0"/>
              <a:t>Benefits for clients include greater caching and security checking</a:t>
            </a:r>
          </a:p>
          <a:p>
            <a:pPr lvl="1"/>
            <a:r>
              <a:rPr lang="en-US" dirty="0" smtClean="0"/>
              <a:t>Organizational access policies too!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Proxy caching</a:t>
            </a:r>
          </a:p>
          <a:p>
            <a:pPr lvl="1"/>
            <a:r>
              <a:rPr lang="en-US" dirty="0" smtClean="0"/>
              <a:t>Clients benefit from a larger, shared cache</a:t>
            </a:r>
          </a:p>
          <a:p>
            <a:pPr lvl="1"/>
            <a:r>
              <a:rPr lang="en-US" dirty="0" smtClean="0"/>
              <a:t>Benefits limited by secure and dynamic content, as well as “long tail”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631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Proxies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sz="2800" dirty="0" smtClean="0"/>
              <a:t>Clients contact proxy; proxy contacts server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19374" y="1756894"/>
            <a:ext cx="7278211" cy="2801714"/>
            <a:chOff x="1028700" y="2010482"/>
            <a:chExt cx="7278211" cy="280171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8700" y="2010482"/>
              <a:ext cx="7067550" cy="280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owchart: Direct Access Storage 10"/>
            <p:cNvSpPr/>
            <p:nvPr/>
          </p:nvSpPr>
          <p:spPr>
            <a:xfrm rot="16200000">
              <a:off x="3478253" y="2849640"/>
              <a:ext cx="516832" cy="815008"/>
            </a:xfrm>
            <a:prstGeom prst="flowChartMagneticDrum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3425" y="3095572"/>
              <a:ext cx="1106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Cache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46250" y="3850909"/>
              <a:ext cx="132363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Near client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3111" y="4251019"/>
              <a:ext cx="170380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Far from client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21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 the web took off in the 90s, traffic volumes grew and grew. This: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Concentrated load on popular servers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Led to congested networks and need   to provision more bandwidth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Gave a poor user experience</a:t>
            </a:r>
          </a:p>
          <a:p>
            <a:pPr lvl="4"/>
            <a:endParaRPr lang="en-US" sz="1300" dirty="0" smtClean="0"/>
          </a:p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Place popular content near clients</a:t>
            </a:r>
          </a:p>
          <a:p>
            <a:pPr lvl="1"/>
            <a:r>
              <a:rPr lang="en-US" dirty="0" smtClean="0"/>
              <a:t>Helps with all three issues above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1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CDNs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Sending content from the source to 4 users takes 4 x 3 = 12 “network hops” in the example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9767" y="2647950"/>
            <a:ext cx="5079033" cy="1773705"/>
            <a:chOff x="559767" y="2647950"/>
            <a:chExt cx="5079033" cy="1773705"/>
          </a:xfrm>
        </p:grpSpPr>
        <p:grpSp>
          <p:nvGrpSpPr>
            <p:cNvPr id="30" name="Group 29"/>
            <p:cNvGrpSpPr/>
            <p:nvPr/>
          </p:nvGrpSpPr>
          <p:grpSpPr>
            <a:xfrm>
              <a:off x="559767" y="2647950"/>
              <a:ext cx="5079033" cy="1773705"/>
              <a:chOff x="201140" y="2952750"/>
              <a:chExt cx="5079033" cy="1773705"/>
            </a:xfrm>
          </p:grpSpPr>
          <p:pic>
            <p:nvPicPr>
              <p:cNvPr id="6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3730066"/>
                <a:ext cx="792163" cy="33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3730066"/>
                <a:ext cx="792163" cy="33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837" y="3028950"/>
                <a:ext cx="792163" cy="33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094" y="3486150"/>
                <a:ext cx="792163" cy="33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317" y="3943350"/>
                <a:ext cx="792163" cy="33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837" y="4393821"/>
                <a:ext cx="792163" cy="33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3467" y="3730066"/>
                <a:ext cx="792163" cy="33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01140" y="4190940"/>
                <a:ext cx="895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Source</a:t>
                </a:r>
                <a:endParaRPr lang="en-US" sz="2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11400" y="2952750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User</a:t>
                </a:r>
                <a:endParaRPr lang="en-US" sz="2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11400" y="4324350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User</a:t>
                </a:r>
                <a:endParaRPr lang="en-US" sz="2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99564" y="3658733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. . .</a:t>
                </a:r>
                <a:endParaRPr lang="en-US" sz="2000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1209675" y="3357192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19200" y="3509592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209674" y="3771900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09675" y="3923559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400300" y="3357192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409825" y="3509592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00299" y="3771900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400300" y="3923559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9" idx="1"/>
            </p:cNvCxnSpPr>
            <p:nvPr/>
          </p:nvCxnSpPr>
          <p:spPr>
            <a:xfrm flipV="1">
              <a:off x="3476625" y="2890467"/>
              <a:ext cx="661839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10" idx="1"/>
            </p:cNvCxnSpPr>
            <p:nvPr/>
          </p:nvCxnSpPr>
          <p:spPr>
            <a:xfrm flipV="1">
              <a:off x="3486150" y="3347667"/>
              <a:ext cx="660571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476624" y="3762375"/>
              <a:ext cx="674320" cy="161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12" idx="1"/>
            </p:cNvCxnSpPr>
            <p:nvPr/>
          </p:nvCxnSpPr>
          <p:spPr>
            <a:xfrm>
              <a:off x="3476625" y="3914034"/>
              <a:ext cx="661839" cy="3413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50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CDNs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Sending content via replicas takes only 4 + 2 = 6 “network hops”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59767" y="2647950"/>
            <a:ext cx="5079033" cy="1773705"/>
            <a:chOff x="559767" y="2647950"/>
            <a:chExt cx="5079033" cy="1773705"/>
          </a:xfrm>
        </p:grpSpPr>
        <p:sp>
          <p:nvSpPr>
            <p:cNvPr id="7" name="Rectangle 6"/>
            <p:cNvSpPr/>
            <p:nvPr/>
          </p:nvSpPr>
          <p:spPr>
            <a:xfrm>
              <a:off x="2955971" y="3227977"/>
              <a:ext cx="911179" cy="963053"/>
            </a:xfrm>
            <a:prstGeom prst="rect">
              <a:avLst/>
            </a:prstGeom>
            <a:solidFill>
              <a:srgbClr val="FFE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59767" y="2647950"/>
              <a:ext cx="5079033" cy="1773705"/>
              <a:chOff x="559767" y="2647950"/>
              <a:chExt cx="5079033" cy="177370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59767" y="2647950"/>
                <a:ext cx="5079033" cy="1773705"/>
                <a:chOff x="201140" y="2952750"/>
                <a:chExt cx="5079033" cy="1773705"/>
              </a:xfrm>
            </p:grpSpPr>
            <p:pic>
              <p:nvPicPr>
                <p:cNvPr id="39" name="Picture 38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3730066"/>
                  <a:ext cx="792163" cy="33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3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0" y="3730066"/>
                  <a:ext cx="792163" cy="33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4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837" y="3028950"/>
                  <a:ext cx="792163" cy="33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41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8094" y="3486150"/>
                  <a:ext cx="792163" cy="33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42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2317" y="3943350"/>
                  <a:ext cx="792163" cy="33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43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837" y="4393821"/>
                  <a:ext cx="792163" cy="33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44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3467" y="3730066"/>
                  <a:ext cx="792163" cy="332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201140" y="4190940"/>
                  <a:ext cx="8958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Source</a:t>
                  </a:r>
                  <a:endParaRPr lang="en-US" sz="20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4611400" y="2952750"/>
                  <a:ext cx="6687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User</a:t>
                  </a:r>
                  <a:endParaRPr lang="en-US" sz="2000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611400" y="4324350"/>
                  <a:ext cx="6687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User</a:t>
                  </a:r>
                  <a:endParaRPr lang="en-US" sz="2000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699564" y="3658733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. . .</a:t>
                  </a:r>
                  <a:endParaRPr lang="en-US" sz="2000" dirty="0"/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1219200" y="3566742"/>
                <a:ext cx="9048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409825" y="3566742"/>
                <a:ext cx="9048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endCxn id="41" idx="1"/>
              </p:cNvCxnSpPr>
              <p:nvPr/>
            </p:nvCxnSpPr>
            <p:spPr>
              <a:xfrm flipV="1">
                <a:off x="3476625" y="2890467"/>
                <a:ext cx="661839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42" idx="1"/>
              </p:cNvCxnSpPr>
              <p:nvPr/>
            </p:nvCxnSpPr>
            <p:spPr>
              <a:xfrm flipV="1">
                <a:off x="3486150" y="3347667"/>
                <a:ext cx="660571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76624" y="3762375"/>
                <a:ext cx="674320" cy="1611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44" idx="1"/>
              </p:cNvCxnSpPr>
              <p:nvPr/>
            </p:nvCxnSpPr>
            <p:spPr>
              <a:xfrm>
                <a:off x="3476625" y="3914034"/>
                <a:ext cx="661839" cy="34130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022646" y="3762375"/>
              <a:ext cx="7468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Replica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76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and Addresses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Names</a:t>
            </a:r>
            <a:r>
              <a:rPr lang="en-US" sz="2400" dirty="0" smtClean="0"/>
              <a:t> are higher-level identifiers for resources</a:t>
            </a:r>
          </a:p>
          <a:p>
            <a:pPr>
              <a:spcBef>
                <a:spcPts val="0"/>
              </a:spcBef>
            </a:pPr>
            <a:r>
              <a:rPr lang="en-US" sz="2400" u="sng" dirty="0" smtClean="0"/>
              <a:t>Addresses</a:t>
            </a:r>
            <a:r>
              <a:rPr lang="en-US" sz="2400" dirty="0" smtClean="0"/>
              <a:t> are lower-level locators for resources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</a:t>
            </a:r>
            <a:r>
              <a:rPr lang="en-US" sz="2000" dirty="0" smtClean="0"/>
              <a:t>ultiple levels, e.g. full name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email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IP address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Ethernet address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u="sng" dirty="0" smtClean="0"/>
              <a:t>Resolution</a:t>
            </a:r>
            <a:r>
              <a:rPr lang="en-US" sz="2400" dirty="0" smtClean="0"/>
              <a:t> (or lookup) is mapping a name to an address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open, page, books, book, diary, address, p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28" y="2815232"/>
            <a:ext cx="1531577" cy="12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1041" y="4085622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Directory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735" y="2951142"/>
            <a:ext cx="2239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Name, e.g.</a:t>
            </a:r>
          </a:p>
          <a:p>
            <a:pPr algn="ctr"/>
            <a:r>
              <a:rPr lang="en-US" sz="2000" dirty="0" smtClean="0"/>
              <a:t>“Andy </a:t>
            </a:r>
            <a:r>
              <a:rPr lang="en-US" sz="2000" dirty="0" err="1" smtClean="0"/>
              <a:t>Tanenbaum</a:t>
            </a:r>
            <a:r>
              <a:rPr lang="en-US" sz="2000" dirty="0" smtClean="0"/>
              <a:t>,”</a:t>
            </a:r>
          </a:p>
          <a:p>
            <a:pPr algn="ctr"/>
            <a:r>
              <a:rPr lang="en-US" sz="2000" dirty="0" smtClean="0"/>
              <a:t>or “flits.cs.vu.nl”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5472" y="2951142"/>
            <a:ext cx="3540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Address, e.g.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Vrijie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Universiteit</a:t>
            </a:r>
            <a:r>
              <a:rPr lang="en-US" sz="2000" dirty="0" smtClean="0"/>
              <a:t>, Amsterdam”</a:t>
            </a:r>
          </a:p>
          <a:p>
            <a:pPr algn="ctr"/>
            <a:r>
              <a:rPr lang="en-US" sz="2000" dirty="0" smtClean="0"/>
              <a:t>or IPv4 “130.30.27.38”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2855643" y="3458974"/>
            <a:ext cx="2429829" cy="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21013" y="3277477"/>
            <a:ext cx="871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Lookup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Zipf’s</a:t>
            </a:r>
            <a:r>
              <a:rPr lang="en-US" sz="2800" dirty="0" smtClean="0"/>
              <a:t> Law: few popular items, many unpopular ones; both matter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02892" y="2105025"/>
            <a:ext cx="4058973" cy="2447925"/>
            <a:chOff x="826667" y="2047875"/>
            <a:chExt cx="4058973" cy="24479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697" r="51405" b="16036"/>
            <a:stretch/>
          </p:blipFill>
          <p:spPr bwMode="auto">
            <a:xfrm>
              <a:off x="826667" y="2047875"/>
              <a:ext cx="3497683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251560" y="2449473"/>
              <a:ext cx="1834926" cy="707886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Zipf</a:t>
              </a:r>
              <a:r>
                <a:rPr lang="en-US" sz="2000" dirty="0" smtClean="0"/>
                <a:t> popularity</a:t>
              </a:r>
            </a:p>
            <a:p>
              <a:r>
                <a:rPr lang="en-US" sz="2000" dirty="0" smtClean="0"/>
                <a:t>(</a:t>
              </a:r>
              <a:r>
                <a:rPr lang="en-US" sz="2000" dirty="0" err="1" smtClean="0"/>
                <a:t>kth</a:t>
              </a:r>
              <a:r>
                <a:rPr lang="en-US" sz="2000" dirty="0" smtClean="0"/>
                <a:t> item is 1/k)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9309" y="405765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Rank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4136" y="1276320"/>
            <a:ext cx="2722477" cy="3201720"/>
            <a:chOff x="6084136" y="1076295"/>
            <a:chExt cx="2722477" cy="3201720"/>
          </a:xfrm>
        </p:grpSpPr>
        <p:pic>
          <p:nvPicPr>
            <p:cNvPr id="1026" name="Picture 2" descr="http://upload.wikimedia.org/wikipedia/en/c/c6/George_Kingsley_Zipf_191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75" y="1454833"/>
              <a:ext cx="1854200" cy="2552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89907" y="4001016"/>
              <a:ext cx="1310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Source: Wikipedia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136" y="1076295"/>
              <a:ext cx="2722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George </a:t>
              </a:r>
              <a:r>
                <a:rPr lang="en-US" sz="2000" dirty="0" err="1" smtClean="0"/>
                <a:t>Zipf</a:t>
              </a:r>
              <a:r>
                <a:rPr lang="en-US" sz="2000" dirty="0" smtClean="0"/>
                <a:t> (1902-1950)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86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place content near clients?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browser and proxy caches</a:t>
            </a:r>
          </a:p>
          <a:p>
            <a:pPr lvl="1"/>
            <a:r>
              <a:rPr lang="en-US" sz="2400" dirty="0" smtClean="0"/>
              <a:t>Helps, but limited to one client or clients in one organization</a:t>
            </a:r>
          </a:p>
          <a:p>
            <a:pPr lvl="4"/>
            <a:endParaRPr lang="en-US" sz="1000" dirty="0" smtClean="0"/>
          </a:p>
          <a:p>
            <a:r>
              <a:rPr lang="en-US" sz="2800" dirty="0" smtClean="0"/>
              <a:t>Want to place replicas across the Internet for use by all nearby clients</a:t>
            </a:r>
          </a:p>
          <a:p>
            <a:pPr lvl="1"/>
            <a:r>
              <a:rPr lang="en-US" sz="2400" dirty="0" smtClean="0"/>
              <a:t>Done by clever use of DNS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33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6" y="1285875"/>
            <a:ext cx="7234237" cy="32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61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671" y="1922463"/>
            <a:ext cx="6388658" cy="277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DNS resolution of site gives different answers to clients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Tell each client the site is the nearest replica (map client IP)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6025" y="3686175"/>
            <a:ext cx="1447800" cy="590550"/>
          </a:xfrm>
          <a:prstGeom prst="roundRect">
            <a:avLst/>
          </a:prstGeom>
          <a:solidFill>
            <a:srgbClr val="FFB8F2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38725" y="3686175"/>
            <a:ext cx="1447800" cy="590550"/>
          </a:xfrm>
          <a:prstGeom prst="roundRect">
            <a:avLst/>
          </a:prstGeom>
          <a:solidFill>
            <a:srgbClr val="FFB8F2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80889" y="3000519"/>
            <a:ext cx="1143148" cy="1277378"/>
          </a:xfrm>
          <a:prstGeom prst="roundRect">
            <a:avLst/>
          </a:prstGeom>
          <a:solidFill>
            <a:srgbClr val="FFEBF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Consumer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Clever model pioneered by Akamai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Placing site replica at an ISP is win-win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Improves site experience and reduces bandwidth usage of ISP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4877" y="2714625"/>
            <a:ext cx="4975373" cy="1773705"/>
            <a:chOff x="663427" y="2647950"/>
            <a:chExt cx="4975373" cy="1773705"/>
          </a:xfrm>
        </p:grpSpPr>
        <p:sp>
          <p:nvSpPr>
            <p:cNvPr id="6" name="Rounded Rectangle 5"/>
            <p:cNvSpPr/>
            <p:nvPr/>
          </p:nvSpPr>
          <p:spPr>
            <a:xfrm>
              <a:off x="2862262" y="2971801"/>
              <a:ext cx="1062038" cy="1277378"/>
            </a:xfrm>
            <a:prstGeom prst="roundRect">
              <a:avLst/>
            </a:prstGeom>
            <a:solidFill>
              <a:srgbClr val="FFEB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ISP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27" y="34252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27" y="34252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464" y="2724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721" y="3181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944" y="36385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464" y="40890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094" y="34252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4970027" y="264795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User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70027" y="401955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User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58191" y="335393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 . .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219200" y="3566742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409825" y="3566742"/>
              <a:ext cx="9048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41" idx="1"/>
            </p:cNvCxnSpPr>
            <p:nvPr/>
          </p:nvCxnSpPr>
          <p:spPr>
            <a:xfrm flipV="1">
              <a:off x="3476625" y="2890467"/>
              <a:ext cx="661839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42" idx="1"/>
            </p:cNvCxnSpPr>
            <p:nvPr/>
          </p:nvCxnSpPr>
          <p:spPr>
            <a:xfrm flipV="1">
              <a:off x="3486150" y="3347667"/>
              <a:ext cx="660571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476624" y="3762375"/>
              <a:ext cx="674320" cy="161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44" idx="1"/>
            </p:cNvCxnSpPr>
            <p:nvPr/>
          </p:nvCxnSpPr>
          <p:spPr>
            <a:xfrm>
              <a:off x="3476625" y="3914034"/>
              <a:ext cx="661839" cy="3413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22646" y="3762375"/>
              <a:ext cx="7468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Replica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416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the DNS – HOSTS.TXT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Directory was a file HOSTS.TXT regularly retrieved for all hosts from a central machine at the NIC (Network Information Center)</a:t>
            </a:r>
          </a:p>
          <a:p>
            <a:r>
              <a:rPr lang="en-US" dirty="0" smtClean="0"/>
              <a:t>Names were initially flat, became hierarchical (e.g., lcs.mit.edu) ~85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Neither manageable nor efficient    as the ARPANET grew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5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naming service to map between host names and their IP addresses (and more)</a:t>
            </a:r>
          </a:p>
          <a:p>
            <a:pPr lvl="1"/>
            <a:r>
              <a:rPr lang="en-US" dirty="0" smtClean="0"/>
              <a:t>www.uwa.edu.au </a:t>
            </a:r>
            <a:r>
              <a:rPr lang="en-US" dirty="0" smtClean="0">
                <a:sym typeface="Wingdings" pitchFamily="2" charset="2"/>
              </a:rPr>
              <a:t> 130.95.128.140</a:t>
            </a:r>
          </a:p>
          <a:p>
            <a:pPr lvl="5"/>
            <a:endParaRPr lang="en-US" sz="14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Goals: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Easy to manage (esp. with multiple parties)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Efficient (good performance, few resources)</a:t>
            </a:r>
          </a:p>
          <a:p>
            <a:pPr lvl="6"/>
            <a:endParaRPr lang="en-US" sz="1400" dirty="0" smtClean="0"/>
          </a:p>
          <a:p>
            <a:r>
              <a:rPr lang="en-US" dirty="0" smtClean="0">
                <a:sym typeface="Wingdings" pitchFamily="2" charset="2"/>
              </a:rPr>
              <a:t>Approach: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Distributed directory based on a hierarchical namespace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Automated protocol to tie pieces together</a:t>
            </a:r>
          </a:p>
        </p:txBody>
      </p:sp>
    </p:spTree>
    <p:extLst>
      <p:ext uri="{BB962C8B-B14F-4D97-AF65-F5344CB8AC3E}">
        <p14:creationId xmlns:p14="http://schemas.microsoft.com/office/powerpoint/2010/main" val="39827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Namespace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Hierarchical, starting from “.” (dot, typically omitted)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40842"/>
            <a:ext cx="7772400" cy="31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2490279" y="4544846"/>
            <a:ext cx="341841" cy="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32120" y="4360180"/>
            <a:ext cx="28257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7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TLDs (Top-Level Domains)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Run by ICANN (Internet Corp. for Assigned Names and Numbers)</a:t>
            </a:r>
          </a:p>
          <a:p>
            <a:pPr lvl="1"/>
            <a:r>
              <a:rPr lang="en-US" dirty="0" smtClean="0"/>
              <a:t>Starting in ‘98; naming is financial, political, and international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4"/>
            <a:endParaRPr lang="en-US" sz="1600" dirty="0" smtClean="0"/>
          </a:p>
          <a:p>
            <a:r>
              <a:rPr lang="en-US" dirty="0" smtClean="0"/>
              <a:t>22+ generic TLDs</a:t>
            </a:r>
          </a:p>
          <a:p>
            <a:pPr lvl="1"/>
            <a:r>
              <a:rPr lang="en-US" dirty="0" smtClean="0"/>
              <a:t>Initially .com, .</a:t>
            </a:r>
            <a:r>
              <a:rPr lang="en-US" dirty="0" err="1" smtClean="0"/>
              <a:t>edu</a:t>
            </a:r>
            <a:r>
              <a:rPr lang="en-US" dirty="0" smtClean="0"/>
              <a:t> , .</a:t>
            </a:r>
            <a:r>
              <a:rPr lang="en-US" dirty="0" err="1" smtClean="0"/>
              <a:t>gov.</a:t>
            </a:r>
            <a:r>
              <a:rPr lang="en-US" dirty="0" smtClean="0"/>
              <a:t>, .mil, .org, </a:t>
            </a:r>
            <a:r>
              <a:rPr lang="en-US" dirty="0" err="1" smtClean="0"/>
              <a:t>.net</a:t>
            </a:r>
            <a:endParaRPr lang="en-US" dirty="0" smtClean="0"/>
          </a:p>
          <a:p>
            <a:pPr lvl="1"/>
            <a:r>
              <a:rPr lang="en-US" dirty="0" smtClean="0"/>
              <a:t>Added .aero, .museum, etc. from ’01 through .xxx in ’11</a:t>
            </a:r>
          </a:p>
          <a:p>
            <a:pPr lvl="1"/>
            <a:r>
              <a:rPr lang="en-US" dirty="0" smtClean="0"/>
              <a:t>Different TLDs have different usage policies</a:t>
            </a:r>
          </a:p>
          <a:p>
            <a:pPr lvl="4"/>
            <a:endParaRPr lang="en-US" sz="1600" dirty="0" smtClean="0"/>
          </a:p>
          <a:p>
            <a:r>
              <a:rPr lang="en-US" dirty="0" smtClean="0"/>
              <a:t>~250 country code TLDs</a:t>
            </a:r>
          </a:p>
          <a:p>
            <a:pPr lvl="1"/>
            <a:r>
              <a:rPr lang="en-US" dirty="0" smtClean="0"/>
              <a:t>Two letters, e.g., “.au”, plus international characters since 2010</a:t>
            </a:r>
          </a:p>
          <a:p>
            <a:pPr lvl="1"/>
            <a:r>
              <a:rPr lang="en-US" dirty="0" smtClean="0"/>
              <a:t>Widely commercialized, e.g., .</a:t>
            </a:r>
            <a:r>
              <a:rPr lang="en-US" dirty="0" err="1" smtClean="0"/>
              <a:t>tv</a:t>
            </a:r>
            <a:r>
              <a:rPr lang="en-US" dirty="0" smtClean="0"/>
              <a:t> (Tuvalu)</a:t>
            </a:r>
          </a:p>
          <a:p>
            <a:pPr lvl="1"/>
            <a:r>
              <a:rPr lang="en-US" dirty="0" smtClean="0"/>
              <a:t>Many domain hacks, e.g., instagr.am (Armenia), goo.gl (Greenland)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3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83841</TotalTime>
  <Words>3107</Words>
  <Application>Microsoft Macintosh PowerPoint</Application>
  <PresentationFormat>On-screen Show (16:9)</PresentationFormat>
  <Paragraphs>654</Paragraphs>
  <Slides>54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Where we are in the Course</vt:lpstr>
      <vt:lpstr>Evolution of Internet Applications</vt:lpstr>
      <vt:lpstr>Evolution of Internet Applications (2)</vt:lpstr>
      <vt:lpstr>Topic</vt:lpstr>
      <vt:lpstr>Names and Addresses</vt:lpstr>
      <vt:lpstr>Before the DNS – HOSTS.TXT</vt:lpstr>
      <vt:lpstr>DNS</vt:lpstr>
      <vt:lpstr>DNS Namespace</vt:lpstr>
      <vt:lpstr>TLDs (Top-Level Domains)</vt:lpstr>
      <vt:lpstr>DNS Zones</vt:lpstr>
      <vt:lpstr>DNS Zones (2)</vt:lpstr>
      <vt:lpstr>DNS Resource Records</vt:lpstr>
      <vt:lpstr>DNS Resolution</vt:lpstr>
      <vt:lpstr>DNS Resolution (2)</vt:lpstr>
      <vt:lpstr>Iterative vs. Recursive Queries</vt:lpstr>
      <vt:lpstr>Iterative vs. Recursive Queries (2)</vt:lpstr>
      <vt:lpstr>Caching</vt:lpstr>
      <vt:lpstr>Caching (2)</vt:lpstr>
      <vt:lpstr>Local Nameservers</vt:lpstr>
      <vt:lpstr>Root Nameservers</vt:lpstr>
      <vt:lpstr>Root Server Deployment</vt:lpstr>
      <vt:lpstr>DNS Protocol (3)</vt:lpstr>
      <vt:lpstr>Topic</vt:lpstr>
      <vt:lpstr>Web Context </vt:lpstr>
      <vt:lpstr>Web Protocol Context</vt:lpstr>
      <vt:lpstr>Fetching a Web page with HTTP</vt:lpstr>
      <vt:lpstr>Static vs Dynamic Web pages</vt:lpstr>
      <vt:lpstr>Evolution of HTTP</vt:lpstr>
      <vt:lpstr>HTTP Protocol</vt:lpstr>
      <vt:lpstr>HTTP Protocol (2)</vt:lpstr>
      <vt:lpstr>HTTP Protocol (3)</vt:lpstr>
      <vt:lpstr>HTTP Protocol (4)</vt:lpstr>
      <vt:lpstr>PLT (Page Load Time)</vt:lpstr>
      <vt:lpstr>Early Performance</vt:lpstr>
      <vt:lpstr>Early Performance (2)</vt:lpstr>
      <vt:lpstr>Ways to Decrease PLT</vt:lpstr>
      <vt:lpstr>Parallel Connections</vt:lpstr>
      <vt:lpstr>Persistent Connections</vt:lpstr>
      <vt:lpstr>Persistent Connections (2)</vt:lpstr>
      <vt:lpstr>Persistent Connections (3)</vt:lpstr>
      <vt:lpstr>Web Caching</vt:lpstr>
      <vt:lpstr>Web Caching (2)</vt:lpstr>
      <vt:lpstr>Web Caching (3)</vt:lpstr>
      <vt:lpstr>Web Caching (4)</vt:lpstr>
      <vt:lpstr>Web Proxies</vt:lpstr>
      <vt:lpstr>Web Proxies (2)</vt:lpstr>
      <vt:lpstr>Context</vt:lpstr>
      <vt:lpstr>Before CDNs</vt:lpstr>
      <vt:lpstr>After CDNs</vt:lpstr>
      <vt:lpstr>Popularity of Content</vt:lpstr>
      <vt:lpstr>How to place content near clients? </vt:lpstr>
      <vt:lpstr>Content Delivery Network</vt:lpstr>
      <vt:lpstr>Content Delivery Network (2)</vt:lpstr>
      <vt:lpstr>Business Model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167</cp:revision>
  <cp:lastPrinted>2013-03-11T17:08:12Z</cp:lastPrinted>
  <dcterms:created xsi:type="dcterms:W3CDTF">2012-10-22T20:55:18Z</dcterms:created>
  <dcterms:modified xsi:type="dcterms:W3CDTF">2014-05-01T21:03:59Z</dcterms:modified>
</cp:coreProperties>
</file>