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36"/>
  </p:notesMasterIdLst>
  <p:handoutMasterIdLst>
    <p:handoutMasterId r:id="rId37"/>
  </p:handoutMasterIdLst>
  <p:sldIdLst>
    <p:sldId id="256" r:id="rId5"/>
    <p:sldId id="257" r:id="rId6"/>
    <p:sldId id="258" r:id="rId7"/>
    <p:sldId id="260" r:id="rId8"/>
    <p:sldId id="274" r:id="rId9"/>
    <p:sldId id="262" r:id="rId10"/>
    <p:sldId id="263" r:id="rId11"/>
    <p:sldId id="264" r:id="rId12"/>
    <p:sldId id="265" r:id="rId13"/>
    <p:sldId id="266" r:id="rId14"/>
    <p:sldId id="267" r:id="rId15"/>
    <p:sldId id="268" r:id="rId16"/>
    <p:sldId id="269" r:id="rId17"/>
    <p:sldId id="270" r:id="rId18"/>
    <p:sldId id="272" r:id="rId19"/>
    <p:sldId id="281" r:id="rId20"/>
    <p:sldId id="282" r:id="rId21"/>
    <p:sldId id="283" r:id="rId22"/>
    <p:sldId id="285" r:id="rId23"/>
    <p:sldId id="286" r:id="rId24"/>
    <p:sldId id="288" r:id="rId25"/>
    <p:sldId id="284" r:id="rId26"/>
    <p:sldId id="287" r:id="rId27"/>
    <p:sldId id="289" r:id="rId28"/>
    <p:sldId id="275" r:id="rId29"/>
    <p:sldId id="280" r:id="rId30"/>
    <p:sldId id="279" r:id="rId31"/>
    <p:sldId id="273" r:id="rId32"/>
    <p:sldId id="291" r:id="rId33"/>
    <p:sldId id="290" r:id="rId34"/>
    <p:sldId id="292"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9" autoAdjust="0"/>
    <p:restoredTop sz="94660"/>
  </p:normalViewPr>
  <p:slideViewPr>
    <p:cSldViewPr snapToGrid="0" snapToObjects="1">
      <p:cViewPr varScale="1">
        <p:scale>
          <a:sx n="88" d="100"/>
          <a:sy n="88" d="100"/>
        </p:scale>
        <p:origin x="-1224" y="-104"/>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3F2CF6-4F95-5248-81CD-EE13B354D190}" type="datetimeFigureOut">
              <a:rPr lang="en-US" smtClean="0"/>
              <a:t>1/5/15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627655-4FA4-594F-A6E4-33D95E0F2083}" type="slidenum">
              <a:rPr lang="en-US" smtClean="0"/>
              <a:t>‹#›</a:t>
            </a:fld>
            <a:endParaRPr lang="en-US"/>
          </a:p>
        </p:txBody>
      </p:sp>
    </p:spTree>
    <p:extLst>
      <p:ext uri="{BB962C8B-B14F-4D97-AF65-F5344CB8AC3E}">
        <p14:creationId xmlns:p14="http://schemas.microsoft.com/office/powerpoint/2010/main" val="3748182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C5BC98-69C5-7F42-8DDD-2591B2307B15}" type="datetimeFigureOut">
              <a:rPr lang="en-US" smtClean="0"/>
              <a:t>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3240AC-F960-3B4F-9C66-1D85C611B950}" type="slidenum">
              <a:rPr lang="en-US" smtClean="0"/>
              <a:t>‹#›</a:t>
            </a:fld>
            <a:endParaRPr lang="en-US"/>
          </a:p>
        </p:txBody>
      </p:sp>
    </p:spTree>
    <p:extLst>
      <p:ext uri="{BB962C8B-B14F-4D97-AF65-F5344CB8AC3E}">
        <p14:creationId xmlns:p14="http://schemas.microsoft.com/office/powerpoint/2010/main" val="4752884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crypto.stanford.edu</a:t>
            </a:r>
            <a:r>
              <a:rPr lang="en-US" dirty="0" smtClean="0"/>
              <a:t>/</a:t>
            </a:r>
            <a:r>
              <a:rPr lang="en-US" dirty="0" err="1" smtClean="0"/>
              <a:t>gyrophone</a:t>
            </a:r>
            <a:r>
              <a:rPr lang="en-US" dirty="0" smtClean="0"/>
              <a:t>/</a:t>
            </a:r>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16</a:t>
            </a:fld>
            <a:endParaRPr lang="en-US"/>
          </a:p>
        </p:txBody>
      </p:sp>
    </p:spTree>
    <p:extLst>
      <p:ext uri="{BB962C8B-B14F-4D97-AF65-F5344CB8AC3E}">
        <p14:creationId xmlns:p14="http://schemas.microsoft.com/office/powerpoint/2010/main" val="3208181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29</a:t>
            </a:fld>
            <a:endParaRPr lang="en-US"/>
          </a:p>
        </p:txBody>
      </p:sp>
    </p:spTree>
    <p:extLst>
      <p:ext uri="{BB962C8B-B14F-4D97-AF65-F5344CB8AC3E}">
        <p14:creationId xmlns:p14="http://schemas.microsoft.com/office/powerpoint/2010/main" val="91866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www.cs.swarthmore.edu</a:t>
            </a:r>
            <a:r>
              <a:rPr lang="en-US" dirty="0" smtClean="0"/>
              <a:t>/~</a:t>
            </a:r>
            <a:r>
              <a:rPr lang="en-US" dirty="0" err="1" smtClean="0"/>
              <a:t>aviv</a:t>
            </a:r>
            <a:r>
              <a:rPr lang="en-US" dirty="0" smtClean="0"/>
              <a:t>/papers/aviv-acsac12-accel.pdf</a:t>
            </a:r>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17</a:t>
            </a:fld>
            <a:endParaRPr lang="en-US"/>
          </a:p>
        </p:txBody>
      </p:sp>
    </p:spTree>
    <p:extLst>
      <p:ext uri="{BB962C8B-B14F-4D97-AF65-F5344CB8AC3E}">
        <p14:creationId xmlns:p14="http://schemas.microsoft.com/office/powerpoint/2010/main" val="148409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www.cs.berkeley.edu</a:t>
            </a:r>
            <a:r>
              <a:rPr lang="en-US" dirty="0" smtClean="0"/>
              <a:t>/~</a:t>
            </a:r>
            <a:r>
              <a:rPr lang="en-US" dirty="0" err="1" smtClean="0"/>
              <a:t>tygar</a:t>
            </a:r>
            <a:r>
              <a:rPr lang="en-US" dirty="0" smtClean="0"/>
              <a:t>/papers/</a:t>
            </a:r>
            <a:r>
              <a:rPr lang="en-US" dirty="0" err="1" smtClean="0"/>
              <a:t>Keyboard_Acoustic_Emanations_Revisited</a:t>
            </a:r>
            <a:r>
              <a:rPr lang="en-US" dirty="0" smtClean="0"/>
              <a:t>/</a:t>
            </a:r>
            <a:r>
              <a:rPr lang="en-US" dirty="0" err="1" smtClean="0"/>
              <a:t>ccs.pdf</a:t>
            </a:r>
            <a:endParaRPr lang="en-US" dirty="0" smtClean="0"/>
          </a:p>
          <a:p>
            <a:r>
              <a:rPr lang="en-US" dirty="0" smtClean="0"/>
              <a:t>http://</a:t>
            </a:r>
            <a:r>
              <a:rPr lang="en-US" dirty="0" err="1" smtClean="0"/>
              <a:t>lasec.epfl.ch</a:t>
            </a:r>
            <a:r>
              <a:rPr lang="en-US" dirty="0" smtClean="0"/>
              <a:t>/keyboard/ (electromagnetic)</a:t>
            </a:r>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18</a:t>
            </a:fld>
            <a:endParaRPr lang="en-US"/>
          </a:p>
        </p:txBody>
      </p:sp>
    </p:spTree>
    <p:extLst>
      <p:ext uri="{BB962C8B-B14F-4D97-AF65-F5344CB8AC3E}">
        <p14:creationId xmlns:p14="http://schemas.microsoft.com/office/powerpoint/2010/main" val="2640549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people.csail.mit.edu</a:t>
            </a:r>
            <a:r>
              <a:rPr lang="en-US" dirty="0" smtClean="0"/>
              <a:t>/</a:t>
            </a:r>
            <a:r>
              <a:rPr lang="en-US" dirty="0" err="1" smtClean="0"/>
              <a:t>mrub</a:t>
            </a:r>
            <a:r>
              <a:rPr lang="en-US" dirty="0" smtClean="0"/>
              <a:t>/</a:t>
            </a:r>
            <a:r>
              <a:rPr lang="en-US" dirty="0" err="1" smtClean="0"/>
              <a:t>VisualMic</a:t>
            </a:r>
            <a:r>
              <a:rPr lang="en-US" dirty="0" smtClean="0"/>
              <a:t>/</a:t>
            </a:r>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19</a:t>
            </a:fld>
            <a:endParaRPr lang="en-US"/>
          </a:p>
        </p:txBody>
      </p:sp>
    </p:spTree>
    <p:extLst>
      <p:ext uri="{BB962C8B-B14F-4D97-AF65-F5344CB8AC3E}">
        <p14:creationId xmlns:p14="http://schemas.microsoft.com/office/powerpoint/2010/main" val="296675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www.tau.ac.il</a:t>
            </a:r>
            <a:r>
              <a:rPr lang="en-US" dirty="0" smtClean="0"/>
              <a:t>/~</a:t>
            </a:r>
            <a:r>
              <a:rPr lang="en-US" dirty="0" err="1" smtClean="0"/>
              <a:t>tromer</a:t>
            </a:r>
            <a:r>
              <a:rPr lang="en-US" dirty="0" smtClean="0"/>
              <a:t>/</a:t>
            </a:r>
            <a:r>
              <a:rPr lang="en-US" dirty="0" err="1" smtClean="0"/>
              <a:t>handsoff</a:t>
            </a:r>
            <a:r>
              <a:rPr lang="en-US" dirty="0" smtClean="0"/>
              <a:t>/</a:t>
            </a:r>
          </a:p>
          <a:p>
            <a:endParaRPr lang="en-US" dirty="0" smtClean="0"/>
          </a:p>
          <a:p>
            <a:r>
              <a:rPr lang="en-US" dirty="0" smtClean="0"/>
              <a:t>Our attacks use novel side channels and are based on the observation that the "ground" electric potential in many computers fluctuates in a computation-dependent way. An attacker can measure this signal by touching exposed metal on the computer's chassis with a plain wire, or even with a bare hand. The signal can also be measured at the remote end of Ethernet, VGA or USB cables.</a:t>
            </a:r>
          </a:p>
          <a:p>
            <a:endParaRPr lang="en-US" dirty="0" smtClean="0"/>
          </a:p>
          <a:p>
            <a:r>
              <a:rPr lang="en-US" dirty="0" smtClean="0"/>
              <a:t>The attacker can measure the chassis potential by merely touching a conductive part of the laptop chassis with his hand, while surreptitiously measuring his own body potential relative to the ground potential of the room. (This attack is especially effective in hot weather, since sweaty fingers offer lower electric resistance.)</a:t>
            </a:r>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20</a:t>
            </a:fld>
            <a:endParaRPr lang="en-US"/>
          </a:p>
        </p:txBody>
      </p:sp>
    </p:spTree>
    <p:extLst>
      <p:ext uri="{BB962C8B-B14F-4D97-AF65-F5344CB8AC3E}">
        <p14:creationId xmlns:p14="http://schemas.microsoft.com/office/powerpoint/2010/main" val="94838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ids.cs.columbia.edu</a:t>
            </a:r>
            <a:r>
              <a:rPr lang="en-US" dirty="0" smtClean="0"/>
              <a:t>/sites/default/files/</a:t>
            </a:r>
            <a:r>
              <a:rPr lang="en-US" dirty="0" err="1" smtClean="0"/>
              <a:t>CuiPrintMeIfYouDare.pdf</a:t>
            </a:r>
            <a:endParaRPr lang="en-US" dirty="0" smtClean="0"/>
          </a:p>
          <a:p>
            <a:r>
              <a:rPr lang="en-US" dirty="0" smtClean="0"/>
              <a:t>http://</a:t>
            </a:r>
            <a:r>
              <a:rPr lang="en-US" dirty="0" err="1" smtClean="0"/>
              <a:t>ids.cs.columbia.edu</a:t>
            </a:r>
            <a:r>
              <a:rPr lang="en-US" dirty="0" smtClean="0"/>
              <a:t>/sites/default/files/ndss-2013.pdf</a:t>
            </a:r>
          </a:p>
          <a:p>
            <a:r>
              <a:rPr lang="en-US" dirty="0" smtClean="0"/>
              <a:t>http://</a:t>
            </a:r>
            <a:r>
              <a:rPr lang="en-US" dirty="0" err="1" smtClean="0"/>
              <a:t>homes.cs.washington.edu</a:t>
            </a:r>
            <a:r>
              <a:rPr lang="en-US" dirty="0" smtClean="0"/>
              <a:t>/~</a:t>
            </a:r>
            <a:r>
              <a:rPr lang="en-US" dirty="0" err="1" smtClean="0"/>
              <a:t>yoshi</a:t>
            </a:r>
            <a:r>
              <a:rPr lang="en-US" dirty="0" smtClean="0"/>
              <a:t>/papers/</a:t>
            </a:r>
            <a:r>
              <a:rPr lang="en-US" dirty="0" err="1" smtClean="0"/>
              <a:t>HomeAutomation.pdf</a:t>
            </a:r>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21</a:t>
            </a:fld>
            <a:endParaRPr lang="en-US"/>
          </a:p>
        </p:txBody>
      </p:sp>
    </p:spTree>
    <p:extLst>
      <p:ext uri="{BB962C8B-B14F-4D97-AF65-F5344CB8AC3E}">
        <p14:creationId xmlns:p14="http://schemas.microsoft.com/office/powerpoint/2010/main" val="286733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=pIY6k4gvQsY&amp;list=PLhcowWio4HvYr2BW739VTvfM9DdJArxzH&amp;index=2</a:t>
            </a:r>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22</a:t>
            </a:fld>
            <a:endParaRPr lang="en-US"/>
          </a:p>
        </p:txBody>
      </p:sp>
    </p:spTree>
    <p:extLst>
      <p:ext uri="{BB962C8B-B14F-4D97-AF65-F5344CB8AC3E}">
        <p14:creationId xmlns:p14="http://schemas.microsoft.com/office/powerpoint/2010/main" val="1531884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www.secure-medicine.org</a:t>
            </a:r>
            <a:r>
              <a:rPr lang="en-US" dirty="0" smtClean="0"/>
              <a:t>/public/publications/</a:t>
            </a:r>
            <a:r>
              <a:rPr lang="en-US" dirty="0" err="1" smtClean="0"/>
              <a:t>icd-study.pdf</a:t>
            </a:r>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23</a:t>
            </a:fld>
            <a:endParaRPr lang="en-US"/>
          </a:p>
        </p:txBody>
      </p:sp>
    </p:spTree>
    <p:extLst>
      <p:ext uri="{BB962C8B-B14F-4D97-AF65-F5344CB8AC3E}">
        <p14:creationId xmlns:p14="http://schemas.microsoft.com/office/powerpoint/2010/main" val="1192344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(Something about curiosity – talk about Karl)</a:t>
            </a:r>
            <a:endParaRPr lang="en-US" dirty="0"/>
          </a:p>
        </p:txBody>
      </p:sp>
      <p:sp>
        <p:nvSpPr>
          <p:cNvPr id="4" name="Slide Number Placeholder 3"/>
          <p:cNvSpPr>
            <a:spLocks noGrp="1"/>
          </p:cNvSpPr>
          <p:nvPr>
            <p:ph type="sldNum" sz="quarter" idx="10"/>
          </p:nvPr>
        </p:nvSpPr>
        <p:spPr/>
        <p:txBody>
          <a:bodyPr/>
          <a:lstStyle/>
          <a:p>
            <a:fld id="{553240AC-F960-3B4F-9C66-1D85C611B950}" type="slidenum">
              <a:rPr lang="en-US" smtClean="0"/>
              <a:t>26</a:t>
            </a:fld>
            <a:endParaRPr lang="en-US"/>
          </a:p>
        </p:txBody>
      </p:sp>
    </p:spTree>
    <p:extLst>
      <p:ext uri="{BB962C8B-B14F-4D97-AF65-F5344CB8AC3E}">
        <p14:creationId xmlns:p14="http://schemas.microsoft.com/office/powerpoint/2010/main" val="203488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1/6/2015</a:t>
            </a:r>
            <a:endParaRPr lang="en-US" dirty="0"/>
          </a:p>
        </p:txBody>
      </p:sp>
      <p:sp>
        <p:nvSpPr>
          <p:cNvPr id="5" name="Footer Placeholder 4"/>
          <p:cNvSpPr>
            <a:spLocks noGrp="1"/>
          </p:cNvSpPr>
          <p:nvPr>
            <p:ph type="ftr" sz="quarter" idx="11"/>
          </p:nvPr>
        </p:nvSpPr>
        <p:spPr/>
        <p:txBody>
          <a:bodyPr/>
          <a:lstStyle/>
          <a:p>
            <a:r>
              <a:rPr lang="en-US" smtClean="0"/>
              <a:t>CSE 564 - Winter 2015</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1/6/2015</a:t>
            </a:r>
            <a:endParaRPr lang="en-US"/>
          </a:p>
        </p:txBody>
      </p:sp>
      <p:sp>
        <p:nvSpPr>
          <p:cNvPr id="6" name="Footer Placeholder 5"/>
          <p:cNvSpPr>
            <a:spLocks noGrp="1"/>
          </p:cNvSpPr>
          <p:nvPr>
            <p:ph type="ftr" sz="quarter" idx="11"/>
          </p:nvPr>
        </p:nvSpPr>
        <p:spPr/>
        <p:txBody>
          <a:bodyPr/>
          <a:lstStyle/>
          <a:p>
            <a:r>
              <a:rPr lang="en-US" smtClean="0"/>
              <a:t>CSE 564 - Winter 2015</a:t>
            </a:r>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1/6/2015</a:t>
            </a:r>
            <a:endParaRPr lang="en-US"/>
          </a:p>
        </p:txBody>
      </p:sp>
      <p:sp>
        <p:nvSpPr>
          <p:cNvPr id="8" name="Footer Placeholder 7"/>
          <p:cNvSpPr>
            <a:spLocks noGrp="1"/>
          </p:cNvSpPr>
          <p:nvPr>
            <p:ph type="ftr" sz="quarter" idx="11"/>
          </p:nvPr>
        </p:nvSpPr>
        <p:spPr/>
        <p:txBody>
          <a:bodyPr/>
          <a:lstStyle/>
          <a:p>
            <a:r>
              <a:rPr lang="en-US" smtClean="0"/>
              <a:t>CSE 564 - Winter 2015</a:t>
            </a:r>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1/6/2015</a:t>
            </a:r>
            <a:endParaRPr lang="en-US"/>
          </a:p>
        </p:txBody>
      </p:sp>
      <p:sp>
        <p:nvSpPr>
          <p:cNvPr id="4" name="Footer Placeholder 3"/>
          <p:cNvSpPr>
            <a:spLocks noGrp="1"/>
          </p:cNvSpPr>
          <p:nvPr>
            <p:ph type="ftr" sz="quarter" idx="11"/>
          </p:nvPr>
        </p:nvSpPr>
        <p:spPr/>
        <p:txBody>
          <a:bodyPr/>
          <a:lstStyle/>
          <a:p>
            <a:r>
              <a:rPr lang="en-US" smtClean="0"/>
              <a:t>CSE 564 - Winter 2015</a:t>
            </a:r>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1/6/2015</a:t>
            </a:r>
            <a:endParaRPr lang="en-US"/>
          </a:p>
        </p:txBody>
      </p:sp>
      <p:sp>
        <p:nvSpPr>
          <p:cNvPr id="3" name="Footer Placeholder 2"/>
          <p:cNvSpPr>
            <a:spLocks noGrp="1"/>
          </p:cNvSpPr>
          <p:nvPr>
            <p:ph type="ftr" sz="quarter" idx="11"/>
          </p:nvPr>
        </p:nvSpPr>
        <p:spPr/>
        <p:txBody>
          <a:bodyPr/>
          <a:lstStyle/>
          <a:p>
            <a:r>
              <a:rPr lang="en-US" smtClean="0"/>
              <a:t>CSE 564 - Winter 2015</a:t>
            </a:r>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1/6/2015</a:t>
            </a:r>
            <a:endParaRPr lang="en-US"/>
          </a:p>
        </p:txBody>
      </p:sp>
      <p:sp>
        <p:nvSpPr>
          <p:cNvPr id="6" name="Footer Placeholder 5"/>
          <p:cNvSpPr>
            <a:spLocks noGrp="1"/>
          </p:cNvSpPr>
          <p:nvPr>
            <p:ph type="ftr" sz="quarter" idx="11"/>
          </p:nvPr>
        </p:nvSpPr>
        <p:spPr/>
        <p:txBody>
          <a:bodyPr/>
          <a:lstStyle/>
          <a:p>
            <a:r>
              <a:rPr lang="en-US" smtClean="0"/>
              <a:t>CSE 564 - Winter 2015</a:t>
            </a:r>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1/6/2015</a:t>
            </a:r>
            <a:endParaRPr lang="en-US"/>
          </a:p>
        </p:txBody>
      </p:sp>
      <p:sp>
        <p:nvSpPr>
          <p:cNvPr id="6" name="Footer Placeholder 5"/>
          <p:cNvSpPr>
            <a:spLocks noGrp="1"/>
          </p:cNvSpPr>
          <p:nvPr>
            <p:ph type="ftr" sz="quarter" idx="11"/>
          </p:nvPr>
        </p:nvSpPr>
        <p:spPr/>
        <p:txBody>
          <a:bodyPr/>
          <a:lstStyle/>
          <a:p>
            <a:r>
              <a:rPr lang="en-US" smtClean="0"/>
              <a:t>CSE 564 - Winter 2015</a:t>
            </a:r>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1/6/2015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CSE 564 - Winter 2015</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hf hdr="0"/>
  <p:txStyles>
    <p:titleStyle>
      <a:lvl1pPr algn="ctr" defTabSz="457200" rtl="0" eaLnBrk="1" latinLnBrk="0" hangingPunct="1">
        <a:spcBef>
          <a:spcPct val="0"/>
        </a:spcBef>
        <a:buNone/>
        <a:defRPr sz="4400" b="1" kern="1200">
          <a:solidFill>
            <a:srgbClr val="0000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franzi@cs.washington.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3.pn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franzi@cs.washington.edu" TargetMode="External"/><Relationship Id="rId3" Type="http://schemas.openxmlformats.org/officeDocument/2006/relationships/hyperlink" Target="mailto:plvines@cs.washington.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3.pn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ursera.org/course/crypt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ourses.cs.washington.edu/courses/cse564/15wi/"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7409"/>
            <a:ext cx="7772400" cy="1470025"/>
          </a:xfrm>
        </p:spPr>
        <p:txBody>
          <a:bodyPr/>
          <a:lstStyle/>
          <a:p>
            <a:r>
              <a:rPr lang="en-US" dirty="0" smtClean="0"/>
              <a:t>CSE 564: </a:t>
            </a:r>
            <a:br>
              <a:rPr lang="en-US" dirty="0" smtClean="0"/>
            </a:br>
            <a:r>
              <a:rPr lang="en-US" dirty="0" smtClean="0"/>
              <a:t>Computer Security and Privacy</a:t>
            </a:r>
            <a:endParaRPr lang="en-US" dirty="0"/>
          </a:p>
        </p:txBody>
      </p:sp>
      <p:sp>
        <p:nvSpPr>
          <p:cNvPr id="3" name="Subtitle 2"/>
          <p:cNvSpPr>
            <a:spLocks noGrp="1"/>
          </p:cNvSpPr>
          <p:nvPr>
            <p:ph type="subTitle" idx="1"/>
          </p:nvPr>
        </p:nvSpPr>
        <p:spPr>
          <a:xfrm>
            <a:off x="0" y="2923183"/>
            <a:ext cx="9144000" cy="2575777"/>
          </a:xfrm>
        </p:spPr>
        <p:txBody>
          <a:bodyPr>
            <a:normAutofit/>
          </a:bodyPr>
          <a:lstStyle/>
          <a:p>
            <a:r>
              <a:rPr lang="en-US" sz="3600" dirty="0" smtClean="0"/>
              <a:t>Winter 2015</a:t>
            </a:r>
          </a:p>
          <a:p>
            <a:endParaRPr lang="en-US" dirty="0"/>
          </a:p>
          <a:p>
            <a:pPr>
              <a:lnSpc>
                <a:spcPct val="90000"/>
              </a:lnSpc>
            </a:pPr>
            <a:r>
              <a:rPr lang="en-US" sz="3600" dirty="0" smtClean="0"/>
              <a:t>Franzi Roesner </a:t>
            </a:r>
          </a:p>
          <a:p>
            <a:pPr>
              <a:lnSpc>
                <a:spcPct val="90000"/>
              </a:lnSpc>
            </a:pPr>
            <a:r>
              <a:rPr lang="en-US" sz="3600" dirty="0" smtClean="0"/>
              <a:t>(</a:t>
            </a:r>
            <a:r>
              <a:rPr lang="en-US" sz="3600" dirty="0" smtClean="0">
                <a:hlinkClick r:id="rId2"/>
              </a:rPr>
              <a:t>franzi@cs.washington.edu</a:t>
            </a:r>
            <a:r>
              <a:rPr lang="en-US" sz="3600" dirty="0"/>
              <a:t>)</a:t>
            </a:r>
          </a:p>
        </p:txBody>
      </p:sp>
    </p:spTree>
    <p:extLst>
      <p:ext uri="{BB962C8B-B14F-4D97-AF65-F5344CB8AC3E}">
        <p14:creationId xmlns:p14="http://schemas.microsoft.com/office/powerpoint/2010/main" val="32916512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a:t>
            </a:r>
            <a:r>
              <a:rPr lang="en-US" dirty="0" err="1" smtClean="0"/>
              <a:t>Writeups</a:t>
            </a:r>
            <a:endParaRPr lang="en-US" dirty="0"/>
          </a:p>
        </p:txBody>
      </p:sp>
      <p:sp>
        <p:nvSpPr>
          <p:cNvPr id="3" name="Content Placeholder 2"/>
          <p:cNvSpPr>
            <a:spLocks noGrp="1"/>
          </p:cNvSpPr>
          <p:nvPr>
            <p:ph idx="1"/>
          </p:nvPr>
        </p:nvSpPr>
        <p:spPr/>
        <p:txBody>
          <a:bodyPr>
            <a:normAutofit/>
          </a:bodyPr>
          <a:lstStyle/>
          <a:p>
            <a:r>
              <a:rPr lang="en-US" sz="2400" dirty="0" smtClean="0"/>
              <a:t>Due at 8 am before every class</a:t>
            </a:r>
          </a:p>
          <a:p>
            <a:pPr lvl="1"/>
            <a:r>
              <a:rPr lang="en-US" sz="2000" dirty="0"/>
              <a:t>You have 4 “freebies” </a:t>
            </a:r>
            <a:r>
              <a:rPr lang="en-US" sz="2000" dirty="0" smtClean="0"/>
              <a:t>(but remember </a:t>
            </a:r>
            <a:r>
              <a:rPr lang="en-US" sz="2000" dirty="0"/>
              <a:t>that there are 2 per class</a:t>
            </a:r>
            <a:r>
              <a:rPr lang="en-US" sz="2000" dirty="0" smtClean="0"/>
              <a:t>)</a:t>
            </a:r>
          </a:p>
          <a:p>
            <a:r>
              <a:rPr lang="en-US" sz="2400" dirty="0" smtClean="0"/>
              <a:t>Short: one paragraph per paper (2 paragraphs total)</a:t>
            </a:r>
          </a:p>
          <a:p>
            <a:r>
              <a:rPr lang="en-US" sz="2400" dirty="0" smtClean="0">
                <a:solidFill>
                  <a:srgbClr val="0000FF"/>
                </a:solidFill>
              </a:rPr>
              <a:t>Say something original!</a:t>
            </a:r>
            <a:r>
              <a:rPr lang="en-US" sz="2400" dirty="0" smtClean="0"/>
              <a:t> For example:</a:t>
            </a:r>
          </a:p>
          <a:p>
            <a:pPr lvl="1"/>
            <a:r>
              <a:rPr lang="en-US" sz="2000" dirty="0" smtClean="0"/>
              <a:t>Paper summary, key points</a:t>
            </a:r>
          </a:p>
          <a:p>
            <a:pPr lvl="1"/>
            <a:r>
              <a:rPr lang="en-US" sz="2000" dirty="0" smtClean="0"/>
              <a:t>Evaluation, opinions, response to others’ opinions</a:t>
            </a:r>
          </a:p>
          <a:p>
            <a:pPr lvl="1"/>
            <a:r>
              <a:rPr lang="en-US" sz="2000" dirty="0" smtClean="0"/>
              <a:t>Questions for discussion, responses to others’ questions</a:t>
            </a:r>
          </a:p>
          <a:p>
            <a:pPr lvl="1"/>
            <a:r>
              <a:rPr lang="en-US" sz="2000" dirty="0" smtClean="0"/>
              <a:t>Open research questions</a:t>
            </a:r>
          </a:p>
          <a:p>
            <a:pPr lvl="1"/>
            <a:r>
              <a:rPr lang="en-US" sz="2000" dirty="0" smtClean="0"/>
              <a:t>Broader implications, relationships with previous papers</a:t>
            </a:r>
          </a:p>
          <a:p>
            <a:r>
              <a:rPr lang="en-US" sz="2400" dirty="0" smtClean="0"/>
              <a:t>Graded on scale of 0-2</a:t>
            </a:r>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10</a:t>
            </a:fld>
            <a:endParaRPr lang="en-US"/>
          </a:p>
        </p:txBody>
      </p:sp>
    </p:spTree>
    <p:extLst>
      <p:ext uri="{BB962C8B-B14F-4D97-AF65-F5344CB8AC3E}">
        <p14:creationId xmlns:p14="http://schemas.microsoft.com/office/powerpoint/2010/main" val="14356117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Reviews</a:t>
            </a:r>
            <a:endParaRPr lang="en-US" dirty="0"/>
          </a:p>
        </p:txBody>
      </p:sp>
      <p:sp>
        <p:nvSpPr>
          <p:cNvPr id="3" name="Content Placeholder 2"/>
          <p:cNvSpPr>
            <a:spLocks noGrp="1"/>
          </p:cNvSpPr>
          <p:nvPr>
            <p:ph idx="1"/>
          </p:nvPr>
        </p:nvSpPr>
        <p:spPr/>
        <p:txBody>
          <a:bodyPr>
            <a:normAutofit/>
          </a:bodyPr>
          <a:lstStyle/>
          <a:p>
            <a:r>
              <a:rPr lang="en-US" sz="2800" dirty="0" smtClean="0"/>
              <a:t>Goal: </a:t>
            </a:r>
            <a:r>
              <a:rPr lang="en-US" sz="2800" dirty="0" smtClean="0">
                <a:solidFill>
                  <a:srgbClr val="0000FF"/>
                </a:solidFill>
              </a:rPr>
              <a:t>learn to evaluate potential security and/or privacy issues with new technologies</a:t>
            </a:r>
          </a:p>
          <a:p>
            <a:pPr lvl="1"/>
            <a:r>
              <a:rPr lang="en-US" sz="2400" dirty="0" smtClean="0"/>
              <a:t>For example, something you see in the news, on social media, in stores, etc.</a:t>
            </a:r>
          </a:p>
          <a:p>
            <a:pPr marL="457200" lvl="1" indent="0">
              <a:buNone/>
            </a:pPr>
            <a:endParaRPr lang="en-US" sz="2400" dirty="0" smtClean="0"/>
          </a:p>
          <a:p>
            <a:r>
              <a:rPr lang="en-US" sz="2800" dirty="0" smtClean="0"/>
              <a:t>2-3 pages, submit to Catalyst </a:t>
            </a:r>
            <a:r>
              <a:rPr lang="en-US" sz="2800" dirty="0" err="1" smtClean="0"/>
              <a:t>dropbox</a:t>
            </a:r>
            <a:endParaRPr lang="en-US" sz="2800" dirty="0" smtClean="0"/>
          </a:p>
          <a:p>
            <a:r>
              <a:rPr lang="en-US" sz="2800" dirty="0" smtClean="0"/>
              <a:t>You may work individually or in groups of 2</a:t>
            </a:r>
          </a:p>
          <a:p>
            <a:r>
              <a:rPr lang="en-US" sz="2800" dirty="0" smtClean="0">
                <a:solidFill>
                  <a:srgbClr val="0000FF"/>
                </a:solidFill>
              </a:rPr>
              <a:t>Follow specific format on website</a:t>
            </a:r>
            <a:r>
              <a:rPr lang="en-US" sz="2800" dirty="0" smtClean="0"/>
              <a:t> (more details later today)</a:t>
            </a:r>
            <a:endParaRPr lang="en-US" sz="2400" dirty="0" smtClean="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11</a:t>
            </a:fld>
            <a:endParaRPr lang="en-US"/>
          </a:p>
        </p:txBody>
      </p:sp>
    </p:spTree>
    <p:extLst>
      <p:ext uri="{BB962C8B-B14F-4D97-AF65-F5344CB8AC3E}">
        <p14:creationId xmlns:p14="http://schemas.microsoft.com/office/powerpoint/2010/main" val="5646936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 Lab</a:t>
            </a:r>
            <a:endParaRPr lang="en-US" dirty="0"/>
          </a:p>
        </p:txBody>
      </p:sp>
      <p:sp>
        <p:nvSpPr>
          <p:cNvPr id="3" name="Content Placeholder 2"/>
          <p:cNvSpPr>
            <a:spLocks noGrp="1"/>
          </p:cNvSpPr>
          <p:nvPr>
            <p:ph idx="1"/>
          </p:nvPr>
        </p:nvSpPr>
        <p:spPr/>
        <p:txBody>
          <a:bodyPr>
            <a:normAutofit/>
          </a:bodyPr>
          <a:lstStyle/>
          <a:p>
            <a:r>
              <a:rPr lang="en-US" sz="2800" dirty="0" smtClean="0"/>
              <a:t>Goals:</a:t>
            </a:r>
          </a:p>
          <a:p>
            <a:pPr lvl="1"/>
            <a:r>
              <a:rPr lang="en-US" sz="2400" dirty="0" smtClean="0"/>
              <a:t>Teach you some practical security-related skills.</a:t>
            </a:r>
          </a:p>
          <a:p>
            <a:pPr lvl="1"/>
            <a:r>
              <a:rPr lang="en-US" sz="2400" dirty="0" smtClean="0"/>
              <a:t>Show you how easy it is to break a system!</a:t>
            </a:r>
          </a:p>
          <a:p>
            <a:pPr lvl="1"/>
            <a:r>
              <a:rPr lang="en-US" sz="2400" dirty="0" smtClean="0">
                <a:solidFill>
                  <a:srgbClr val="0000FF"/>
                </a:solidFill>
              </a:rPr>
              <a:t>Help you remember not to make those mistakes in the systems you build yourselves </a:t>
            </a:r>
            <a:r>
              <a:rPr lang="en-US" sz="2400" dirty="0" smtClean="0">
                <a:solidFill>
                  <a:srgbClr val="0000FF"/>
                </a:solidFill>
                <a:sym typeface="Wingdings"/>
              </a:rPr>
              <a:t></a:t>
            </a:r>
            <a:r>
              <a:rPr lang="en-US" sz="2400" dirty="0" smtClean="0">
                <a:sym typeface="Wingdings"/>
              </a:rPr>
              <a:t>	</a:t>
            </a:r>
          </a:p>
          <a:p>
            <a:pPr lvl="1"/>
            <a:endParaRPr lang="en-US" sz="2400" dirty="0">
              <a:sym typeface="Wingdings"/>
            </a:endParaRPr>
          </a:p>
          <a:p>
            <a:r>
              <a:rPr lang="en-US" sz="2800" dirty="0"/>
              <a:t>You may work individually or in groups of 2</a:t>
            </a:r>
            <a:endParaRPr lang="en-US" sz="2800" dirty="0" smtClean="0">
              <a:sym typeface="Wingdings"/>
            </a:endParaRPr>
          </a:p>
          <a:p>
            <a:r>
              <a:rPr lang="en-US" sz="2800" dirty="0" smtClean="0">
                <a:sym typeface="Wingdings"/>
              </a:rPr>
              <a:t>Details TBD</a:t>
            </a:r>
            <a:endParaRPr lang="en-US" sz="2800" dirty="0" smtClean="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12</a:t>
            </a:fld>
            <a:endParaRPr lang="en-US"/>
          </a:p>
        </p:txBody>
      </p:sp>
    </p:spTree>
    <p:extLst>
      <p:ext uri="{BB962C8B-B14F-4D97-AF65-F5344CB8AC3E}">
        <p14:creationId xmlns:p14="http://schemas.microsoft.com/office/powerpoint/2010/main" val="2719679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a:t>
            </a:r>
            <a:endParaRPr lang="en-US" dirty="0"/>
          </a:p>
        </p:txBody>
      </p:sp>
      <p:sp>
        <p:nvSpPr>
          <p:cNvPr id="3" name="Content Placeholder 2"/>
          <p:cNvSpPr>
            <a:spLocks noGrp="1"/>
          </p:cNvSpPr>
          <p:nvPr>
            <p:ph idx="1"/>
          </p:nvPr>
        </p:nvSpPr>
        <p:spPr/>
        <p:txBody>
          <a:bodyPr>
            <a:normAutofit/>
          </a:bodyPr>
          <a:lstStyle/>
          <a:p>
            <a:r>
              <a:rPr lang="en-US" sz="2400" dirty="0" smtClean="0"/>
              <a:t>Groups of 2-3 people (talk to me for exceptions).</a:t>
            </a:r>
          </a:p>
          <a:p>
            <a:endParaRPr lang="en-US" sz="2000" dirty="0"/>
          </a:p>
          <a:p>
            <a:r>
              <a:rPr lang="en-US" sz="2400" dirty="0" smtClean="0"/>
              <a:t>Topic:</a:t>
            </a:r>
          </a:p>
          <a:p>
            <a:pPr lvl="1"/>
            <a:r>
              <a:rPr lang="en-US" sz="2000" dirty="0" smtClean="0"/>
              <a:t>Choose from a list of topics, or come up with your own.</a:t>
            </a:r>
          </a:p>
          <a:p>
            <a:pPr lvl="1"/>
            <a:r>
              <a:rPr lang="en-US" sz="2000" dirty="0" smtClean="0"/>
              <a:t>Can be related to your ongoing research.</a:t>
            </a:r>
          </a:p>
          <a:p>
            <a:pPr lvl="1"/>
            <a:r>
              <a:rPr lang="en-US" sz="2000" dirty="0" smtClean="0"/>
              <a:t>Can be related to a project in another course.</a:t>
            </a:r>
          </a:p>
          <a:p>
            <a:pPr lvl="1"/>
            <a:r>
              <a:rPr lang="en-US" sz="2000" dirty="0" smtClean="0"/>
              <a:t>Must be related to computer security and/or privacy.</a:t>
            </a:r>
          </a:p>
          <a:p>
            <a:pPr lvl="1"/>
            <a:r>
              <a:rPr lang="en-US" sz="2000" dirty="0" smtClean="0">
                <a:solidFill>
                  <a:srgbClr val="0000FF"/>
                </a:solidFill>
              </a:rPr>
              <a:t>I encourage you to come talk to me about ideas.</a:t>
            </a:r>
          </a:p>
          <a:p>
            <a:pPr marL="457200" lvl="1" indent="0">
              <a:buNone/>
            </a:pPr>
            <a:endParaRPr lang="en-US" sz="2000" dirty="0" smtClean="0">
              <a:solidFill>
                <a:srgbClr val="0000FF"/>
              </a:solidFill>
            </a:endParaRPr>
          </a:p>
          <a:p>
            <a:r>
              <a:rPr lang="en-US" sz="2400" dirty="0" smtClean="0"/>
              <a:t>Types of projects: </a:t>
            </a:r>
            <a:r>
              <a:rPr lang="en-US" sz="2400" dirty="0" smtClean="0">
                <a:solidFill>
                  <a:srgbClr val="0000FF"/>
                </a:solidFill>
              </a:rPr>
              <a:t>Design/Build, Analyze, Measure, HCI</a:t>
            </a:r>
          </a:p>
          <a:p>
            <a:pPr marL="457200" lvl="1" indent="0">
              <a:buNone/>
            </a:pPr>
            <a:endParaRPr lang="en-US" sz="2000" dirty="0" smtClean="0">
              <a:solidFill>
                <a:srgbClr val="0000FF"/>
              </a:solidFill>
            </a:endParaRPr>
          </a:p>
          <a:p>
            <a:endParaRPr lang="en-US" sz="2400" dirty="0" smtClean="0">
              <a:solidFill>
                <a:srgbClr val="0000FF"/>
              </a:solidFill>
            </a:endParaRPr>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13</a:t>
            </a:fld>
            <a:endParaRPr lang="en-US"/>
          </a:p>
        </p:txBody>
      </p:sp>
    </p:spTree>
    <p:extLst>
      <p:ext uri="{BB962C8B-B14F-4D97-AF65-F5344CB8AC3E}">
        <p14:creationId xmlns:p14="http://schemas.microsoft.com/office/powerpoint/2010/main" val="22347230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a:t>
            </a:r>
            <a:endParaRPr lang="en-US" dirty="0"/>
          </a:p>
        </p:txBody>
      </p:sp>
      <p:sp>
        <p:nvSpPr>
          <p:cNvPr id="3" name="Content Placeholder 2"/>
          <p:cNvSpPr>
            <a:spLocks noGrp="1"/>
          </p:cNvSpPr>
          <p:nvPr>
            <p:ph idx="1"/>
          </p:nvPr>
        </p:nvSpPr>
        <p:spPr/>
        <p:txBody>
          <a:bodyPr/>
          <a:lstStyle/>
          <a:p>
            <a:r>
              <a:rPr lang="en-US" sz="2400" dirty="0"/>
              <a:t>Final deliverables:</a:t>
            </a:r>
            <a:endParaRPr lang="en-US" dirty="0"/>
          </a:p>
          <a:p>
            <a:pPr lvl="1"/>
            <a:r>
              <a:rPr lang="en-US" sz="2000" dirty="0">
                <a:solidFill>
                  <a:srgbClr val="0000FF"/>
                </a:solidFill>
              </a:rPr>
              <a:t>Conference-style report (at most 12 pages) and presentation</a:t>
            </a:r>
            <a:r>
              <a:rPr lang="en-US" sz="2000" dirty="0" smtClean="0">
                <a:solidFill>
                  <a:srgbClr val="0000FF"/>
                </a:solidFill>
              </a:rPr>
              <a:t>.</a:t>
            </a:r>
          </a:p>
          <a:p>
            <a:pPr lvl="1"/>
            <a:endParaRPr lang="en-US" sz="2000" dirty="0">
              <a:solidFill>
                <a:srgbClr val="0000FF"/>
              </a:solidFill>
            </a:endParaRPr>
          </a:p>
          <a:p>
            <a:r>
              <a:rPr lang="en-US" sz="2400" dirty="0" smtClean="0"/>
              <a:t>Milestones (see course website for deadlines)</a:t>
            </a:r>
          </a:p>
          <a:p>
            <a:pPr lvl="1"/>
            <a:r>
              <a:rPr lang="en-US" sz="2000" dirty="0" smtClean="0"/>
              <a:t>Group formation</a:t>
            </a:r>
          </a:p>
          <a:p>
            <a:pPr lvl="1"/>
            <a:r>
              <a:rPr lang="en-US" sz="2000" dirty="0" smtClean="0"/>
              <a:t>Project proposal</a:t>
            </a:r>
          </a:p>
          <a:p>
            <a:pPr lvl="1"/>
            <a:r>
              <a:rPr lang="en-US" sz="2000" dirty="0" smtClean="0"/>
              <a:t>Checkpoint</a:t>
            </a:r>
          </a:p>
          <a:p>
            <a:pPr lvl="1"/>
            <a:r>
              <a:rPr lang="en-US" sz="2000" dirty="0" smtClean="0"/>
              <a:t>Draft</a:t>
            </a:r>
          </a:p>
          <a:p>
            <a:pPr lvl="1"/>
            <a:r>
              <a:rPr lang="en-US" sz="2000" dirty="0" smtClean="0"/>
              <a:t>Presentation</a:t>
            </a:r>
          </a:p>
          <a:p>
            <a:pPr lvl="1"/>
            <a:r>
              <a:rPr lang="en-US" sz="2000" dirty="0" smtClean="0"/>
              <a:t>Final report</a:t>
            </a:r>
          </a:p>
          <a:p>
            <a:pPr lvl="1"/>
            <a:r>
              <a:rPr lang="en-US" sz="2000" dirty="0" smtClean="0"/>
              <a:t>Summary of contributions</a:t>
            </a:r>
            <a:endParaRPr lang="en-US" sz="2000"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14</a:t>
            </a:fld>
            <a:endParaRPr lang="en-US"/>
          </a:p>
        </p:txBody>
      </p:sp>
      <p:sp>
        <p:nvSpPr>
          <p:cNvPr id="7" name="TextBox 6"/>
          <p:cNvSpPr txBox="1"/>
          <p:nvPr/>
        </p:nvSpPr>
        <p:spPr>
          <a:xfrm>
            <a:off x="4643120" y="3840480"/>
            <a:ext cx="3484880" cy="1569660"/>
          </a:xfrm>
          <a:prstGeom prst="rect">
            <a:avLst/>
          </a:prstGeom>
          <a:noFill/>
        </p:spPr>
        <p:txBody>
          <a:bodyPr wrap="square" rtlCol="0">
            <a:spAutoFit/>
          </a:bodyPr>
          <a:lstStyle/>
          <a:p>
            <a:r>
              <a:rPr lang="en-US" sz="2400" b="1" dirty="0" smtClean="0">
                <a:solidFill>
                  <a:srgbClr val="FF0000"/>
                </a:solidFill>
              </a:rPr>
              <a:t>Project </a:t>
            </a:r>
            <a:r>
              <a:rPr lang="en-US" sz="2400" b="1" dirty="0">
                <a:solidFill>
                  <a:srgbClr val="FF0000"/>
                </a:solidFill>
              </a:rPr>
              <a:t>presentations: </a:t>
            </a:r>
            <a:r>
              <a:rPr lang="en-US" sz="2400" dirty="0" smtClean="0">
                <a:solidFill>
                  <a:srgbClr val="FF0000"/>
                </a:solidFill>
              </a:rPr>
              <a:t>March 16, 2015 between </a:t>
            </a:r>
            <a:r>
              <a:rPr lang="en-US" sz="2400" dirty="0">
                <a:solidFill>
                  <a:srgbClr val="FF0000"/>
                </a:solidFill>
              </a:rPr>
              <a:t>8:30am-12:20pm</a:t>
            </a:r>
            <a:endParaRPr lang="en-US" sz="2400" dirty="0" smtClean="0">
              <a:solidFill>
                <a:srgbClr val="FF0000"/>
              </a:solidFill>
            </a:endParaRPr>
          </a:p>
          <a:p>
            <a:endParaRPr lang="en-US" sz="2400" b="1" dirty="0">
              <a:solidFill>
                <a:srgbClr val="FF0000"/>
              </a:solidFill>
            </a:endParaRPr>
          </a:p>
        </p:txBody>
      </p:sp>
    </p:spTree>
    <p:extLst>
      <p:ext uri="{BB962C8B-B14F-4D97-AF65-F5344CB8AC3E}">
        <p14:creationId xmlns:p14="http://schemas.microsoft.com/office/powerpoint/2010/main" val="21282386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Get Started</a:t>
            </a:r>
            <a:endParaRPr lang="en-US" dirty="0"/>
          </a:p>
        </p:txBody>
      </p:sp>
      <p:sp>
        <p:nvSpPr>
          <p:cNvPr id="3" name="Content Placeholder 2"/>
          <p:cNvSpPr>
            <a:spLocks noGrp="1"/>
          </p:cNvSpPr>
          <p:nvPr>
            <p:ph idx="1"/>
          </p:nvPr>
        </p:nvSpPr>
        <p:spPr/>
        <p:txBody>
          <a:bodyPr/>
          <a:lstStyle/>
          <a:p>
            <a:r>
              <a:rPr lang="en-US" dirty="0" smtClean="0"/>
              <a:t>What is computer security? </a:t>
            </a:r>
            <a:endParaRPr lang="en-US" dirty="0"/>
          </a:p>
          <a:p>
            <a:r>
              <a:rPr lang="en-US" dirty="0" smtClean="0"/>
              <a:t>What is privacy?</a:t>
            </a:r>
          </a:p>
          <a:p>
            <a:r>
              <a:rPr lang="en-US" dirty="0" smtClean="0"/>
              <a:t>Why haven’t we solved this?</a:t>
            </a:r>
          </a:p>
          <a:p>
            <a:endParaRPr lang="en-US" dirty="0"/>
          </a:p>
          <a:p>
            <a:r>
              <a:rPr lang="en-US" dirty="0" smtClean="0">
                <a:solidFill>
                  <a:srgbClr val="0000FF"/>
                </a:solidFill>
              </a:rPr>
              <a:t>Game: spot the fake</a:t>
            </a:r>
            <a:r>
              <a:rPr lang="en-US" dirty="0" smtClean="0">
                <a:solidFill>
                  <a:srgbClr val="0000FF"/>
                </a:solidFill>
              </a:rPr>
              <a:t>!</a:t>
            </a:r>
            <a:endParaRPr lang="en-US" dirty="0">
              <a:solidFill>
                <a:srgbClr val="0000FF"/>
              </a:solidFill>
            </a:endParaRPr>
          </a:p>
          <a:p>
            <a:pPr marL="0" indent="0">
              <a:buNone/>
            </a:pPr>
            <a:r>
              <a:rPr lang="en-US" sz="2000" dirty="0">
                <a:solidFill>
                  <a:srgbClr val="0000FF"/>
                </a:solidFill>
              </a:rPr>
              <a:t> </a:t>
            </a:r>
            <a:r>
              <a:rPr lang="en-US" sz="2000" dirty="0" smtClean="0">
                <a:solidFill>
                  <a:srgbClr val="0000FF"/>
                </a:solidFill>
              </a:rPr>
              <a:t>     </a:t>
            </a:r>
            <a:r>
              <a:rPr lang="en-US" sz="2400" dirty="0" smtClean="0"/>
              <a:t>(with thanks/apologies to </a:t>
            </a:r>
            <a:r>
              <a:rPr lang="en-US" sz="2400" dirty="0" err="1" smtClean="0"/>
              <a:t>Avi</a:t>
            </a:r>
            <a:r>
              <a:rPr lang="en-US" sz="2400" dirty="0" smtClean="0"/>
              <a:t> Rubin)</a:t>
            </a:r>
            <a:endParaRPr lang="en-US" dirty="0" smtClean="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15</a:t>
            </a:fld>
            <a:endParaRPr lang="en-US"/>
          </a:p>
        </p:txBody>
      </p:sp>
    </p:spTree>
    <p:extLst>
      <p:ext uri="{BB962C8B-B14F-4D97-AF65-F5344CB8AC3E}">
        <p14:creationId xmlns:p14="http://schemas.microsoft.com/office/powerpoint/2010/main" val="2577390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Gyroscope Eavesdropping</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16</a:t>
            </a:fld>
            <a:endParaRPr lang="en-US"/>
          </a:p>
        </p:txBody>
      </p:sp>
      <p:pic>
        <p:nvPicPr>
          <p:cNvPr id="7" name="Picture 6" descr="Screen Shot 2014-12-30 at 12.45.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238" y="1795729"/>
            <a:ext cx="4950814" cy="4030470"/>
          </a:xfrm>
          <a:prstGeom prst="rect">
            <a:avLst/>
          </a:prstGeom>
        </p:spPr>
      </p:pic>
    </p:spTree>
    <p:extLst>
      <p:ext uri="{BB962C8B-B14F-4D97-AF65-F5344CB8AC3E}">
        <p14:creationId xmlns:p14="http://schemas.microsoft.com/office/powerpoint/2010/main" val="35711832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Accelerometer Eavesdropping</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dirty="0" smtClean="0"/>
              <a:t>CSE 564 - Winter 2015</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17</a:t>
            </a:fld>
            <a:endParaRPr lang="en-US"/>
          </a:p>
        </p:txBody>
      </p:sp>
      <p:pic>
        <p:nvPicPr>
          <p:cNvPr id="8" name="Picture 7" descr="3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248" y="1886420"/>
            <a:ext cx="2336812" cy="3894687"/>
          </a:xfrm>
          <a:prstGeom prst="rect">
            <a:avLst/>
          </a:prstGeom>
        </p:spPr>
      </p:pic>
      <p:pic>
        <p:nvPicPr>
          <p:cNvPr id="10" name="Picture 9" descr="tOSm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331" y="1886421"/>
            <a:ext cx="2189051" cy="3894686"/>
          </a:xfrm>
          <a:prstGeom prst="rect">
            <a:avLst/>
          </a:prstGeom>
        </p:spPr>
      </p:pic>
    </p:spTree>
    <p:extLst>
      <p:ext uri="{BB962C8B-B14F-4D97-AF65-F5344CB8AC3E}">
        <p14:creationId xmlns:p14="http://schemas.microsoft.com/office/powerpoint/2010/main" val="438314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Keyboard Eavesdropping</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dirty="0" smtClean="0"/>
              <a:t>CSE 564 - Winter 2015</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18</a:t>
            </a:fld>
            <a:endParaRPr lang="en-US"/>
          </a:p>
        </p:txBody>
      </p:sp>
      <p:pic>
        <p:nvPicPr>
          <p:cNvPr id="12" name="Picture 11" descr="26_26_L-KB-KEYBOARD-US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987" y="2243862"/>
            <a:ext cx="5869870" cy="3312808"/>
          </a:xfrm>
          <a:prstGeom prst="rect">
            <a:avLst/>
          </a:prstGeom>
        </p:spPr>
      </p:pic>
    </p:spTree>
    <p:extLst>
      <p:ext uri="{BB962C8B-B14F-4D97-AF65-F5344CB8AC3E}">
        <p14:creationId xmlns:p14="http://schemas.microsoft.com/office/powerpoint/2010/main" val="40982361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from Video</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19</a:t>
            </a:fld>
            <a:endParaRPr lang="en-US"/>
          </a:p>
        </p:txBody>
      </p:sp>
      <p:pic>
        <p:nvPicPr>
          <p:cNvPr id="7" name="visual-microsoft-cl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2787" y="1799640"/>
            <a:ext cx="7327540" cy="4121741"/>
          </a:xfrm>
          <a:prstGeom prst="rect">
            <a:avLst/>
          </a:prstGeom>
        </p:spPr>
      </p:pic>
    </p:spTree>
    <p:extLst>
      <p:ext uri="{BB962C8B-B14F-4D97-AF65-F5344CB8AC3E}">
        <p14:creationId xmlns:p14="http://schemas.microsoft.com/office/powerpoint/2010/main" val="7572153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Course Overview</a:t>
            </a:r>
          </a:p>
          <a:p>
            <a:r>
              <a:rPr lang="en-US" dirty="0" smtClean="0"/>
              <a:t>Security/Privacy </a:t>
            </a:r>
            <a:r>
              <a:rPr lang="en-US" dirty="0" smtClean="0"/>
              <a:t>Teaser</a:t>
            </a:r>
            <a:endParaRPr lang="en-US" dirty="0" smtClean="0"/>
          </a:p>
          <a:p>
            <a:r>
              <a:rPr lang="en-US" dirty="0" smtClean="0"/>
              <a:t>Security Mindset</a:t>
            </a:r>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a:t>
            </a:fld>
            <a:endParaRPr lang="en-US"/>
          </a:p>
        </p:txBody>
      </p:sp>
    </p:spTree>
    <p:extLst>
      <p:ext uri="{BB962C8B-B14F-4D97-AF65-F5344CB8AC3E}">
        <p14:creationId xmlns:p14="http://schemas.microsoft.com/office/powerpoint/2010/main" val="26066914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Extraction</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20</a:t>
            </a:fld>
            <a:endParaRPr lang="en-US"/>
          </a:p>
        </p:txBody>
      </p:sp>
      <p:pic>
        <p:nvPicPr>
          <p:cNvPr id="7" name="Picture 6" descr="Screen Shot 2014-12-30 at 12.59.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3127"/>
            <a:ext cx="9144000" cy="3327722"/>
          </a:xfrm>
          <a:prstGeom prst="rect">
            <a:avLst/>
          </a:prstGeom>
        </p:spPr>
      </p:pic>
    </p:spTree>
    <p:extLst>
      <p:ext uri="{BB962C8B-B14F-4D97-AF65-F5344CB8AC3E}">
        <p14:creationId xmlns:p14="http://schemas.microsoft.com/office/powerpoint/2010/main" val="18729729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Exploding Devices</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21</a:t>
            </a:fld>
            <a:endParaRPr lang="en-US"/>
          </a:p>
        </p:txBody>
      </p:sp>
      <p:pic>
        <p:nvPicPr>
          <p:cNvPr id="8" name="Picture 7"/>
          <p:cNvPicPr>
            <a:picLocks noChangeAspect="1"/>
          </p:cNvPicPr>
          <p:nvPr/>
        </p:nvPicPr>
        <p:blipFill>
          <a:blip r:embed="rId3"/>
          <a:stretch>
            <a:fillRect/>
          </a:stretch>
        </p:blipFill>
        <p:spPr>
          <a:xfrm>
            <a:off x="4642888" y="2462360"/>
            <a:ext cx="3820624" cy="2540519"/>
          </a:xfrm>
          <a:prstGeom prst="rect">
            <a:avLst/>
          </a:prstGeom>
        </p:spPr>
      </p:pic>
      <p:pic>
        <p:nvPicPr>
          <p:cNvPr id="7" name="Picture 6" descr="56444-bob-sullivan09F40C35-35D8-58E0-72B6-E492DC556F43.nbcnews-ux-680-4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37" y="1980145"/>
            <a:ext cx="3362325" cy="3438525"/>
          </a:xfrm>
          <a:prstGeom prst="rect">
            <a:avLst/>
          </a:prstGeom>
        </p:spPr>
      </p:pic>
    </p:spTree>
    <p:extLst>
      <p:ext uri="{BB962C8B-B14F-4D97-AF65-F5344CB8AC3E}">
        <p14:creationId xmlns:p14="http://schemas.microsoft.com/office/powerpoint/2010/main" val="37709135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Fingerprints from Photos</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22</a:t>
            </a:fld>
            <a:endParaRPr lang="en-US"/>
          </a:p>
        </p:txBody>
      </p:sp>
      <p:pic>
        <p:nvPicPr>
          <p:cNvPr id="7" name="Picture 6" descr="Screen Shot 2014-12-30 at 12.31.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577" y="2004666"/>
            <a:ext cx="4098623" cy="3530226"/>
          </a:xfrm>
          <a:prstGeom prst="rect">
            <a:avLst/>
          </a:prstGeom>
        </p:spPr>
      </p:pic>
      <p:pic>
        <p:nvPicPr>
          <p:cNvPr id="8" name="Picture 7" descr="Screen Shot 2014-12-30 at 12.31.3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804" y="2201408"/>
            <a:ext cx="1633344" cy="1631075"/>
          </a:xfrm>
          <a:prstGeom prst="rect">
            <a:avLst/>
          </a:prstGeom>
        </p:spPr>
      </p:pic>
    </p:spTree>
    <p:extLst>
      <p:ext uri="{BB962C8B-B14F-4D97-AF65-F5344CB8AC3E}">
        <p14:creationId xmlns:p14="http://schemas.microsoft.com/office/powerpoint/2010/main" val="1654709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Hacking Defibrillators</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23</a:t>
            </a:fld>
            <a:endParaRPr lang="en-US"/>
          </a:p>
        </p:txBody>
      </p:sp>
      <p:pic>
        <p:nvPicPr>
          <p:cNvPr id="7" name="Picture 6" descr="Screen Shot 2014-12-30 at 1.15.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33" y="2302456"/>
            <a:ext cx="8469331" cy="2865826"/>
          </a:xfrm>
          <a:prstGeom prst="rect">
            <a:avLst/>
          </a:prstGeom>
        </p:spPr>
      </p:pic>
    </p:spTree>
    <p:extLst>
      <p:ext uri="{BB962C8B-B14F-4D97-AF65-F5344CB8AC3E}">
        <p14:creationId xmlns:p14="http://schemas.microsoft.com/office/powerpoint/2010/main" val="39884109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 the Fake</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24</a:t>
            </a:fld>
            <a:endParaRPr lang="en-US"/>
          </a:p>
        </p:txBody>
      </p:sp>
      <p:pic>
        <p:nvPicPr>
          <p:cNvPr id="7" name="Picture 6" descr="Screen Shot 2014-12-30 at 12.45.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22" y="1482990"/>
            <a:ext cx="1766375" cy="1438010"/>
          </a:xfrm>
          <a:prstGeom prst="rect">
            <a:avLst/>
          </a:prstGeom>
        </p:spPr>
      </p:pic>
      <p:pic>
        <p:nvPicPr>
          <p:cNvPr id="8" name="Picture 7" descr="26_26_L-KB-KEYBOARD-US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4898801"/>
            <a:ext cx="2235200" cy="1261491"/>
          </a:xfrm>
          <a:prstGeom prst="rect">
            <a:avLst/>
          </a:prstGeom>
        </p:spPr>
      </p:pic>
      <p:pic>
        <p:nvPicPr>
          <p:cNvPr id="9" name="Picture 8" descr="Screen Shot 2014-12-30 at 1.30.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080" y="1599715"/>
            <a:ext cx="2140632" cy="1839760"/>
          </a:xfrm>
          <a:prstGeom prst="rect">
            <a:avLst/>
          </a:prstGeom>
        </p:spPr>
      </p:pic>
      <p:pic>
        <p:nvPicPr>
          <p:cNvPr id="10" name="Picture 9" descr="Screen Shot 2014-12-30 at 1.30.4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360" y="4086827"/>
            <a:ext cx="1932196" cy="1320800"/>
          </a:xfrm>
          <a:prstGeom prst="rect">
            <a:avLst/>
          </a:prstGeom>
        </p:spPr>
      </p:pic>
      <p:pic>
        <p:nvPicPr>
          <p:cNvPr id="12" name="Picture 11"/>
          <p:cNvPicPr>
            <a:picLocks noChangeAspect="1"/>
          </p:cNvPicPr>
          <p:nvPr/>
        </p:nvPicPr>
        <p:blipFill>
          <a:blip r:embed="rId6"/>
          <a:stretch>
            <a:fillRect/>
          </a:stretch>
        </p:blipFill>
        <p:spPr>
          <a:xfrm>
            <a:off x="6480688" y="1683770"/>
            <a:ext cx="1992752" cy="1325077"/>
          </a:xfrm>
          <a:prstGeom prst="rect">
            <a:avLst/>
          </a:prstGeom>
        </p:spPr>
      </p:pic>
      <p:pic>
        <p:nvPicPr>
          <p:cNvPr id="13" name="Picture 12" descr="Screen Shot 2014-12-30 at 1.31.23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9887" y="4001770"/>
            <a:ext cx="1556913" cy="1870710"/>
          </a:xfrm>
          <a:prstGeom prst="rect">
            <a:avLst/>
          </a:prstGeom>
        </p:spPr>
      </p:pic>
      <p:pic>
        <p:nvPicPr>
          <p:cNvPr id="15" name="Picture 14" descr="tOSm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8032" y="3426360"/>
            <a:ext cx="1227804" cy="2184467"/>
          </a:xfrm>
          <a:prstGeom prst="rect">
            <a:avLst/>
          </a:prstGeom>
        </p:spPr>
      </p:pic>
      <p:pic>
        <p:nvPicPr>
          <p:cNvPr id="16" name="Picture 15" descr="Screen Shot 2014-12-30 at 1.31.03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40" y="3055059"/>
            <a:ext cx="2907030" cy="1652253"/>
          </a:xfrm>
          <a:prstGeom prst="rect">
            <a:avLst/>
          </a:prstGeom>
        </p:spPr>
      </p:pic>
      <p:sp>
        <p:nvSpPr>
          <p:cNvPr id="17" name="TextBox 16"/>
          <p:cNvSpPr txBox="1"/>
          <p:nvPr/>
        </p:nvSpPr>
        <p:spPr>
          <a:xfrm>
            <a:off x="655522" y="1222700"/>
            <a:ext cx="1674935" cy="400110"/>
          </a:xfrm>
          <a:prstGeom prst="rect">
            <a:avLst/>
          </a:prstGeom>
          <a:noFill/>
        </p:spPr>
        <p:txBody>
          <a:bodyPr wrap="square" rtlCol="0">
            <a:spAutoFit/>
          </a:bodyPr>
          <a:lstStyle/>
          <a:p>
            <a:pPr algn="ctr"/>
            <a:r>
              <a:rPr lang="en-US" sz="2000" b="1" dirty="0" smtClean="0">
                <a:solidFill>
                  <a:srgbClr val="0000FF"/>
                </a:solidFill>
              </a:rPr>
              <a:t>gyroscope</a:t>
            </a:r>
            <a:endParaRPr lang="en-US" sz="2000" b="1" dirty="0">
              <a:solidFill>
                <a:srgbClr val="0000FF"/>
              </a:solidFill>
            </a:endParaRPr>
          </a:p>
        </p:txBody>
      </p:sp>
      <p:sp>
        <p:nvSpPr>
          <p:cNvPr id="18" name="TextBox 17"/>
          <p:cNvSpPr txBox="1"/>
          <p:nvPr/>
        </p:nvSpPr>
        <p:spPr>
          <a:xfrm>
            <a:off x="396240" y="4181767"/>
            <a:ext cx="1873257" cy="400110"/>
          </a:xfrm>
          <a:prstGeom prst="rect">
            <a:avLst/>
          </a:prstGeom>
          <a:noFill/>
        </p:spPr>
        <p:txBody>
          <a:bodyPr wrap="square" rtlCol="0">
            <a:spAutoFit/>
          </a:bodyPr>
          <a:lstStyle/>
          <a:p>
            <a:r>
              <a:rPr lang="en-US" sz="2000" b="1" dirty="0">
                <a:solidFill>
                  <a:srgbClr val="0000FF"/>
                </a:solidFill>
              </a:rPr>
              <a:t>k</a:t>
            </a:r>
            <a:r>
              <a:rPr lang="en-US" sz="2000" b="1" dirty="0" smtClean="0">
                <a:solidFill>
                  <a:srgbClr val="0000FF"/>
                </a:solidFill>
              </a:rPr>
              <a:t>ey extraction</a:t>
            </a:r>
            <a:endParaRPr lang="en-US" sz="2000" b="1" dirty="0">
              <a:solidFill>
                <a:srgbClr val="0000FF"/>
              </a:solidFill>
            </a:endParaRPr>
          </a:p>
        </p:txBody>
      </p:sp>
      <p:sp>
        <p:nvSpPr>
          <p:cNvPr id="19" name="TextBox 18"/>
          <p:cNvSpPr txBox="1"/>
          <p:nvPr/>
        </p:nvSpPr>
        <p:spPr>
          <a:xfrm>
            <a:off x="1544320" y="5830764"/>
            <a:ext cx="1466857" cy="400110"/>
          </a:xfrm>
          <a:prstGeom prst="rect">
            <a:avLst/>
          </a:prstGeom>
          <a:noFill/>
        </p:spPr>
        <p:txBody>
          <a:bodyPr wrap="square" rtlCol="0">
            <a:spAutoFit/>
          </a:bodyPr>
          <a:lstStyle/>
          <a:p>
            <a:r>
              <a:rPr lang="en-US" sz="2000" b="1" dirty="0" smtClean="0">
                <a:solidFill>
                  <a:srgbClr val="0000FF"/>
                </a:solidFill>
              </a:rPr>
              <a:t>keyboards</a:t>
            </a:r>
            <a:endParaRPr lang="en-US" sz="2000" b="1" dirty="0">
              <a:solidFill>
                <a:srgbClr val="0000FF"/>
              </a:solidFill>
            </a:endParaRPr>
          </a:p>
        </p:txBody>
      </p:sp>
      <p:sp>
        <p:nvSpPr>
          <p:cNvPr id="20" name="TextBox 19"/>
          <p:cNvSpPr txBox="1"/>
          <p:nvPr/>
        </p:nvSpPr>
        <p:spPr>
          <a:xfrm>
            <a:off x="3180080" y="3331270"/>
            <a:ext cx="2140632" cy="400110"/>
          </a:xfrm>
          <a:prstGeom prst="rect">
            <a:avLst/>
          </a:prstGeom>
          <a:noFill/>
        </p:spPr>
        <p:txBody>
          <a:bodyPr wrap="square" rtlCol="0">
            <a:spAutoFit/>
          </a:bodyPr>
          <a:lstStyle/>
          <a:p>
            <a:pPr algn="ctr"/>
            <a:r>
              <a:rPr lang="en-US" sz="2000" b="1" dirty="0" smtClean="0">
                <a:solidFill>
                  <a:srgbClr val="0000FF"/>
                </a:solidFill>
              </a:rPr>
              <a:t>fingerprint</a:t>
            </a:r>
            <a:endParaRPr lang="en-US" sz="2000" b="1" dirty="0">
              <a:solidFill>
                <a:srgbClr val="0000FF"/>
              </a:solidFill>
            </a:endParaRPr>
          </a:p>
        </p:txBody>
      </p:sp>
      <p:sp>
        <p:nvSpPr>
          <p:cNvPr id="21" name="TextBox 20"/>
          <p:cNvSpPr txBox="1"/>
          <p:nvPr/>
        </p:nvSpPr>
        <p:spPr>
          <a:xfrm>
            <a:off x="6480688" y="2951480"/>
            <a:ext cx="1992752" cy="400110"/>
          </a:xfrm>
          <a:prstGeom prst="rect">
            <a:avLst/>
          </a:prstGeom>
          <a:noFill/>
        </p:spPr>
        <p:txBody>
          <a:bodyPr wrap="square" rtlCol="0">
            <a:spAutoFit/>
          </a:bodyPr>
          <a:lstStyle/>
          <a:p>
            <a:pPr algn="ctr"/>
            <a:r>
              <a:rPr lang="en-US" sz="2000" b="1" dirty="0" smtClean="0">
                <a:solidFill>
                  <a:srgbClr val="0000FF"/>
                </a:solidFill>
              </a:rPr>
              <a:t>explosions</a:t>
            </a:r>
            <a:endParaRPr lang="en-US" sz="2000" b="1" dirty="0">
              <a:solidFill>
                <a:srgbClr val="0000FF"/>
              </a:solidFill>
            </a:endParaRPr>
          </a:p>
        </p:txBody>
      </p:sp>
      <p:sp>
        <p:nvSpPr>
          <p:cNvPr id="22" name="TextBox 21"/>
          <p:cNvSpPr txBox="1"/>
          <p:nvPr/>
        </p:nvSpPr>
        <p:spPr>
          <a:xfrm>
            <a:off x="3261360" y="5317180"/>
            <a:ext cx="1932196" cy="400110"/>
          </a:xfrm>
          <a:prstGeom prst="rect">
            <a:avLst/>
          </a:prstGeom>
          <a:noFill/>
        </p:spPr>
        <p:txBody>
          <a:bodyPr wrap="square" rtlCol="0">
            <a:spAutoFit/>
          </a:bodyPr>
          <a:lstStyle/>
          <a:p>
            <a:pPr algn="ctr"/>
            <a:r>
              <a:rPr lang="en-US" sz="2000" b="1" dirty="0" smtClean="0">
                <a:solidFill>
                  <a:srgbClr val="0000FF"/>
                </a:solidFill>
              </a:rPr>
              <a:t>defibrillator</a:t>
            </a:r>
            <a:endParaRPr lang="en-US" sz="2000" b="1" dirty="0">
              <a:solidFill>
                <a:srgbClr val="0000FF"/>
              </a:solidFill>
            </a:endParaRPr>
          </a:p>
        </p:txBody>
      </p:sp>
      <p:sp>
        <p:nvSpPr>
          <p:cNvPr id="23" name="TextBox 22"/>
          <p:cNvSpPr txBox="1"/>
          <p:nvPr/>
        </p:nvSpPr>
        <p:spPr>
          <a:xfrm>
            <a:off x="7079087" y="3616840"/>
            <a:ext cx="1638193" cy="400110"/>
          </a:xfrm>
          <a:prstGeom prst="rect">
            <a:avLst/>
          </a:prstGeom>
          <a:noFill/>
        </p:spPr>
        <p:txBody>
          <a:bodyPr wrap="square" rtlCol="0">
            <a:spAutoFit/>
          </a:bodyPr>
          <a:lstStyle/>
          <a:p>
            <a:pPr algn="ctr"/>
            <a:r>
              <a:rPr lang="en-US" sz="2000" b="1" dirty="0" smtClean="0">
                <a:solidFill>
                  <a:srgbClr val="0000FF"/>
                </a:solidFill>
              </a:rPr>
              <a:t>video-&gt;audio</a:t>
            </a:r>
            <a:endParaRPr lang="en-US" sz="2000" b="1" dirty="0">
              <a:solidFill>
                <a:srgbClr val="0000FF"/>
              </a:solidFill>
            </a:endParaRPr>
          </a:p>
        </p:txBody>
      </p:sp>
      <p:sp>
        <p:nvSpPr>
          <p:cNvPr id="24" name="TextBox 23"/>
          <p:cNvSpPr txBox="1"/>
          <p:nvPr/>
        </p:nvSpPr>
        <p:spPr>
          <a:xfrm>
            <a:off x="5173235" y="5570187"/>
            <a:ext cx="1814411" cy="400110"/>
          </a:xfrm>
          <a:prstGeom prst="rect">
            <a:avLst/>
          </a:prstGeom>
          <a:noFill/>
        </p:spPr>
        <p:txBody>
          <a:bodyPr wrap="square" rtlCol="0">
            <a:spAutoFit/>
          </a:bodyPr>
          <a:lstStyle/>
          <a:p>
            <a:pPr algn="ctr"/>
            <a:r>
              <a:rPr lang="en-US" sz="2000" b="1" dirty="0" smtClean="0">
                <a:solidFill>
                  <a:srgbClr val="0000FF"/>
                </a:solidFill>
              </a:rPr>
              <a:t>accelerometer</a:t>
            </a:r>
            <a:endParaRPr lang="en-US" sz="2000" b="1" dirty="0">
              <a:solidFill>
                <a:srgbClr val="0000FF"/>
              </a:solidFill>
            </a:endParaRPr>
          </a:p>
        </p:txBody>
      </p:sp>
    </p:spTree>
    <p:extLst>
      <p:ext uri="{BB962C8B-B14F-4D97-AF65-F5344CB8AC3E}">
        <p14:creationId xmlns:p14="http://schemas.microsoft.com/office/powerpoint/2010/main" val="3594481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Security &amp; Privacy</a:t>
            </a:r>
            <a:endParaRPr lang="en-US" dirty="0"/>
          </a:p>
        </p:txBody>
      </p:sp>
      <p:sp>
        <p:nvSpPr>
          <p:cNvPr id="3" name="Content Placeholder 2"/>
          <p:cNvSpPr>
            <a:spLocks noGrp="1"/>
          </p:cNvSpPr>
          <p:nvPr>
            <p:ph idx="1"/>
          </p:nvPr>
        </p:nvSpPr>
        <p:spPr/>
        <p:txBody>
          <a:bodyPr/>
          <a:lstStyle/>
          <a:p>
            <a:pPr marL="0" indent="0">
              <a:buNone/>
            </a:pPr>
            <a:r>
              <a:rPr lang="en-US" dirty="0">
                <a:solidFill>
                  <a:srgbClr val="0000FF"/>
                </a:solidFill>
              </a:rPr>
              <a:t>Why I love it:</a:t>
            </a:r>
          </a:p>
          <a:p>
            <a:pPr lvl="1"/>
            <a:r>
              <a:rPr lang="en-US" dirty="0"/>
              <a:t>Critical lens</a:t>
            </a:r>
          </a:p>
          <a:p>
            <a:pPr lvl="1"/>
            <a:r>
              <a:rPr lang="en-US" dirty="0"/>
              <a:t>Breadth and flexibility</a:t>
            </a:r>
          </a:p>
          <a:p>
            <a:pPr lvl="1"/>
            <a:r>
              <a:rPr lang="en-US" dirty="0"/>
              <a:t>Problems that really matter for people</a:t>
            </a:r>
          </a:p>
          <a:p>
            <a:pPr lvl="1"/>
            <a:r>
              <a:rPr lang="en-US" dirty="0"/>
              <a:t>Fun! (Lets you be a little sneaky)</a:t>
            </a:r>
          </a:p>
          <a:p>
            <a:pPr marL="457200" lvl="1" indent="0">
              <a:buNone/>
            </a:pPr>
            <a:endParaRPr lang="en-US" dirty="0"/>
          </a:p>
          <a:p>
            <a:pPr marL="0" indent="0">
              <a:buNone/>
            </a:pPr>
            <a:r>
              <a:rPr lang="en-US" dirty="0">
                <a:solidFill>
                  <a:srgbClr val="0000FF"/>
                </a:solidFill>
              </a:rPr>
              <a:t>Variety of approaches:</a:t>
            </a:r>
            <a:r>
              <a:rPr lang="en-US" dirty="0"/>
              <a:t> system design/building, attacks, measurements, human </a:t>
            </a:r>
            <a:r>
              <a:rPr lang="en-US" dirty="0" smtClean="0"/>
              <a:t>factors</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25</a:t>
            </a:fld>
            <a:endParaRPr lang="en-US"/>
          </a:p>
        </p:txBody>
      </p:sp>
    </p:spTree>
    <p:extLst>
      <p:ext uri="{BB962C8B-B14F-4D97-AF65-F5344CB8AC3E}">
        <p14:creationId xmlns:p14="http://schemas.microsoft.com/office/powerpoint/2010/main" val="39706532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Mindset</a:t>
            </a:r>
            <a:endParaRPr lang="en-US" dirty="0"/>
          </a:p>
        </p:txBody>
      </p:sp>
      <p:sp>
        <p:nvSpPr>
          <p:cNvPr id="3" name="Content Placeholder 2"/>
          <p:cNvSpPr>
            <a:spLocks noGrp="1"/>
          </p:cNvSpPr>
          <p:nvPr>
            <p:ph idx="1"/>
          </p:nvPr>
        </p:nvSpPr>
        <p:spPr/>
        <p:txBody>
          <a:bodyPr>
            <a:noAutofit/>
          </a:bodyPr>
          <a:lstStyle/>
          <a:p>
            <a:r>
              <a:rPr lang="en-US" sz="2400" dirty="0" smtClean="0"/>
              <a:t>Thinking critically about designs, </a:t>
            </a:r>
            <a:r>
              <a:rPr lang="en-US" sz="2400" dirty="0" smtClean="0">
                <a:solidFill>
                  <a:srgbClr val="0000FF"/>
                </a:solidFill>
              </a:rPr>
              <a:t>challenging assumptions</a:t>
            </a:r>
          </a:p>
          <a:p>
            <a:r>
              <a:rPr lang="en-US" sz="2400" dirty="0" smtClean="0">
                <a:solidFill>
                  <a:srgbClr val="000000"/>
                </a:solidFill>
              </a:rPr>
              <a:t>Being</a:t>
            </a:r>
            <a:r>
              <a:rPr lang="en-US" sz="2400" dirty="0" smtClean="0">
                <a:solidFill>
                  <a:srgbClr val="0000FF"/>
                </a:solidFill>
              </a:rPr>
              <a:t> curious</a:t>
            </a:r>
            <a:r>
              <a:rPr lang="en-US" sz="2400" dirty="0" smtClean="0"/>
              <a:t>, thinking </a:t>
            </a:r>
            <a:r>
              <a:rPr lang="en-US" sz="2400" dirty="0" smtClean="0">
                <a:solidFill>
                  <a:srgbClr val="FF0000"/>
                </a:solidFill>
              </a:rPr>
              <a:t>like an attacker</a:t>
            </a:r>
            <a:endParaRPr lang="en-US" sz="2400" dirty="0" smtClean="0">
              <a:solidFill>
                <a:srgbClr val="0000FF"/>
              </a:solidFill>
            </a:endParaRPr>
          </a:p>
          <a:p>
            <a:r>
              <a:rPr lang="en-US" sz="2400" dirty="0" smtClean="0">
                <a:solidFill>
                  <a:srgbClr val="0000FF"/>
                </a:solidFill>
              </a:rPr>
              <a:t>“That new product X sounds awesome, I can’t wait to use it!”</a:t>
            </a:r>
            <a:r>
              <a:rPr lang="en-US" sz="2400" dirty="0" smtClean="0"/>
              <a:t> versus </a:t>
            </a:r>
            <a:r>
              <a:rPr lang="en-US" sz="2400" dirty="0" smtClean="0">
                <a:solidFill>
                  <a:srgbClr val="FF0000"/>
                </a:solidFill>
              </a:rPr>
              <a:t>“That new product X sounds cool, but I wonder what would happen if someone did Y with it…”</a:t>
            </a:r>
          </a:p>
          <a:p>
            <a:endParaRPr lang="en-US" sz="2400" dirty="0" smtClean="0"/>
          </a:p>
          <a:p>
            <a:r>
              <a:rPr lang="en-US" sz="2400" dirty="0" smtClean="0"/>
              <a:t>Why it’s important</a:t>
            </a:r>
          </a:p>
          <a:p>
            <a:pPr lvl="1"/>
            <a:r>
              <a:rPr lang="en-US" sz="2200" dirty="0" smtClean="0">
                <a:solidFill>
                  <a:srgbClr val="0000FF"/>
                </a:solidFill>
              </a:rPr>
              <a:t>Technology changes</a:t>
            </a:r>
            <a:r>
              <a:rPr lang="en-US" sz="2200" dirty="0" smtClean="0"/>
              <a:t>, so learning to </a:t>
            </a:r>
            <a:r>
              <a:rPr lang="en-US" sz="2200" dirty="0" smtClean="0">
                <a:solidFill>
                  <a:srgbClr val="0000FF"/>
                </a:solidFill>
              </a:rPr>
              <a:t>think like a security person</a:t>
            </a:r>
            <a:r>
              <a:rPr lang="en-US" sz="2200" dirty="0" smtClean="0"/>
              <a:t> is more important than learning specifics of today</a:t>
            </a:r>
          </a:p>
          <a:p>
            <a:pPr lvl="1"/>
            <a:r>
              <a:rPr lang="en-US" sz="2200" dirty="0" smtClean="0"/>
              <a:t>Will help you </a:t>
            </a:r>
            <a:r>
              <a:rPr lang="en-US" sz="2200" dirty="0" smtClean="0">
                <a:solidFill>
                  <a:srgbClr val="0000FF"/>
                </a:solidFill>
              </a:rPr>
              <a:t>design better systems/solutions</a:t>
            </a:r>
          </a:p>
          <a:p>
            <a:pPr lvl="1"/>
            <a:r>
              <a:rPr lang="en-US" sz="2200" dirty="0" smtClean="0"/>
              <a:t>Interactions with </a:t>
            </a:r>
            <a:r>
              <a:rPr lang="en-US" sz="2200" dirty="0" smtClean="0">
                <a:solidFill>
                  <a:srgbClr val="0000FF"/>
                </a:solidFill>
              </a:rPr>
              <a:t>broader context</a:t>
            </a:r>
            <a:r>
              <a:rPr lang="en-US" sz="2200" dirty="0" smtClean="0"/>
              <a:t>: law, policy, ethics, etc.</a:t>
            </a:r>
            <a:endParaRPr lang="en-US" sz="2200"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26</a:t>
            </a:fld>
            <a:endParaRPr lang="en-US"/>
          </a:p>
        </p:txBody>
      </p:sp>
    </p:spTree>
    <p:extLst>
      <p:ext uri="{BB962C8B-B14F-4D97-AF65-F5344CB8AC3E}">
        <p14:creationId xmlns:p14="http://schemas.microsoft.com/office/powerpoint/2010/main" val="314192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27</a:t>
            </a:fld>
            <a:endParaRPr lang="en-US"/>
          </a:p>
        </p:txBody>
      </p:sp>
      <p:pic>
        <p:nvPicPr>
          <p:cNvPr id="7" name="Picture 6" descr="BzXCZL1CQAE2Z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902701"/>
            <a:ext cx="7620000" cy="3771900"/>
          </a:xfrm>
          <a:prstGeom prst="rect">
            <a:avLst/>
          </a:prstGeom>
        </p:spPr>
      </p:pic>
      <p:pic>
        <p:nvPicPr>
          <p:cNvPr id="8" name="Picture 7" descr="BzXCZL1CQAE2ZcS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21421"/>
            <a:ext cx="7620000" cy="3937000"/>
          </a:xfrm>
          <a:prstGeom prst="rect">
            <a:avLst/>
          </a:prstGeom>
        </p:spPr>
      </p:pic>
    </p:spTree>
    <p:extLst>
      <p:ext uri="{BB962C8B-B14F-4D97-AF65-F5344CB8AC3E}">
        <p14:creationId xmlns:p14="http://schemas.microsoft.com/office/powerpoint/2010/main" val="2788425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Reviews</a:t>
            </a:r>
            <a:endParaRPr lang="en-US" dirty="0"/>
          </a:p>
        </p:txBody>
      </p:sp>
      <p:sp>
        <p:nvSpPr>
          <p:cNvPr id="3" name="Content Placeholder 2"/>
          <p:cNvSpPr>
            <a:spLocks noGrp="1"/>
          </p:cNvSpPr>
          <p:nvPr>
            <p:ph idx="1"/>
          </p:nvPr>
        </p:nvSpPr>
        <p:spPr/>
        <p:txBody>
          <a:bodyPr>
            <a:normAutofit/>
          </a:bodyPr>
          <a:lstStyle/>
          <a:p>
            <a:r>
              <a:rPr lang="en-US" sz="2800" dirty="0">
                <a:solidFill>
                  <a:srgbClr val="0000FF"/>
                </a:solidFill>
              </a:rPr>
              <a:t>Assets</a:t>
            </a:r>
            <a:r>
              <a:rPr lang="en-US" sz="2800" dirty="0"/>
              <a:t> (what should be protected)</a:t>
            </a:r>
          </a:p>
          <a:p>
            <a:r>
              <a:rPr lang="en-US" sz="2800" dirty="0">
                <a:solidFill>
                  <a:srgbClr val="0000FF"/>
                </a:solidFill>
              </a:rPr>
              <a:t>Adversaries</a:t>
            </a:r>
            <a:r>
              <a:rPr lang="en-US" sz="2800" dirty="0"/>
              <a:t> (possible attackers)</a:t>
            </a:r>
          </a:p>
          <a:p>
            <a:r>
              <a:rPr lang="en-US" sz="2800" dirty="0">
                <a:solidFill>
                  <a:srgbClr val="0000FF"/>
                </a:solidFill>
              </a:rPr>
              <a:t>Threats</a:t>
            </a:r>
            <a:r>
              <a:rPr lang="en-US" sz="2800" dirty="0"/>
              <a:t> (actions by adversaries to exploit system)</a:t>
            </a:r>
          </a:p>
          <a:p>
            <a:r>
              <a:rPr lang="en-US" sz="2800" dirty="0">
                <a:solidFill>
                  <a:srgbClr val="0000FF"/>
                </a:solidFill>
              </a:rPr>
              <a:t>Vulnerabilities</a:t>
            </a:r>
            <a:r>
              <a:rPr lang="en-US" sz="2800" dirty="0"/>
              <a:t> (weaknesses of system)</a:t>
            </a:r>
          </a:p>
          <a:p>
            <a:r>
              <a:rPr lang="en-US" sz="2800" dirty="0">
                <a:solidFill>
                  <a:srgbClr val="0000FF"/>
                </a:solidFill>
              </a:rPr>
              <a:t>Risk</a:t>
            </a:r>
            <a:r>
              <a:rPr lang="en-US" sz="2800" dirty="0"/>
              <a:t> (how important are assets, how likely is exploit)</a:t>
            </a:r>
          </a:p>
          <a:p>
            <a:r>
              <a:rPr lang="en-US" sz="2800" dirty="0">
                <a:solidFill>
                  <a:srgbClr val="0000FF"/>
                </a:solidFill>
              </a:rPr>
              <a:t>Defenses</a:t>
            </a:r>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28</a:t>
            </a:fld>
            <a:endParaRPr lang="en-US"/>
          </a:p>
        </p:txBody>
      </p:sp>
    </p:spTree>
    <p:extLst>
      <p:ext uri="{BB962C8B-B14F-4D97-AF65-F5344CB8AC3E}">
        <p14:creationId xmlns:p14="http://schemas.microsoft.com/office/powerpoint/2010/main" val="34170734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Security Review</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29</a:t>
            </a:fld>
            <a:endParaRPr lang="en-US"/>
          </a:p>
        </p:txBody>
      </p:sp>
      <p:sp>
        <p:nvSpPr>
          <p:cNvPr id="8" name="TextBox 7"/>
          <p:cNvSpPr txBox="1"/>
          <p:nvPr/>
        </p:nvSpPr>
        <p:spPr>
          <a:xfrm>
            <a:off x="457200" y="5650746"/>
            <a:ext cx="8229600" cy="461665"/>
          </a:xfrm>
          <a:prstGeom prst="rect">
            <a:avLst/>
          </a:prstGeom>
          <a:noFill/>
        </p:spPr>
        <p:txBody>
          <a:bodyPr wrap="square" rtlCol="0">
            <a:spAutoFit/>
          </a:bodyPr>
          <a:lstStyle/>
          <a:p>
            <a:pPr algn="ctr"/>
            <a:r>
              <a:rPr lang="en-US" sz="2400" dirty="0" smtClean="0"/>
              <a:t>Assets, Adversaries, Threats, Vulnerabilities, Risk, Defenses?</a:t>
            </a:r>
            <a:endParaRPr lang="en-US" sz="2400" dirty="0"/>
          </a:p>
        </p:txBody>
      </p:sp>
      <p:pic>
        <p:nvPicPr>
          <p:cNvPr id="3" name="Picture 2"/>
          <p:cNvPicPr>
            <a:picLocks noChangeAspect="1"/>
          </p:cNvPicPr>
          <p:nvPr/>
        </p:nvPicPr>
        <p:blipFill>
          <a:blip r:embed="rId3"/>
          <a:stretch>
            <a:fillRect/>
          </a:stretch>
        </p:blipFill>
        <p:spPr>
          <a:xfrm>
            <a:off x="1820051" y="1517648"/>
            <a:ext cx="5353896" cy="3974628"/>
          </a:xfrm>
          <a:prstGeom prst="rect">
            <a:avLst/>
          </a:prstGeom>
        </p:spPr>
      </p:pic>
    </p:spTree>
    <p:extLst>
      <p:ext uri="{BB962C8B-B14F-4D97-AF65-F5344CB8AC3E}">
        <p14:creationId xmlns:p14="http://schemas.microsoft.com/office/powerpoint/2010/main" val="39649538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Staff</a:t>
            </a:r>
            <a:endParaRPr lang="en-US" dirty="0"/>
          </a:p>
        </p:txBody>
      </p:sp>
      <p:sp>
        <p:nvSpPr>
          <p:cNvPr id="3" name="Content Placeholder 2"/>
          <p:cNvSpPr>
            <a:spLocks noGrp="1"/>
          </p:cNvSpPr>
          <p:nvPr>
            <p:ph idx="1"/>
          </p:nvPr>
        </p:nvSpPr>
        <p:spPr/>
        <p:txBody>
          <a:bodyPr/>
          <a:lstStyle/>
          <a:p>
            <a:r>
              <a:rPr lang="en-US" dirty="0" smtClean="0">
                <a:solidFill>
                  <a:srgbClr val="0000FF"/>
                </a:solidFill>
              </a:rPr>
              <a:t>Instructor: Franzi</a:t>
            </a:r>
            <a:r>
              <a:rPr lang="en-US" dirty="0" smtClean="0"/>
              <a:t> </a:t>
            </a:r>
            <a:r>
              <a:rPr lang="en-US" sz="2800" dirty="0" smtClean="0"/>
              <a:t>(</a:t>
            </a:r>
            <a:r>
              <a:rPr lang="en-US" sz="2800" dirty="0" smtClean="0">
                <a:hlinkClick r:id="rId2"/>
              </a:rPr>
              <a:t>franzi@cs.washington.edu</a:t>
            </a:r>
            <a:r>
              <a:rPr lang="en-US" sz="2800" dirty="0" smtClean="0"/>
              <a:t>)</a:t>
            </a:r>
          </a:p>
          <a:p>
            <a:pPr lvl="1"/>
            <a:r>
              <a:rPr lang="en-US" dirty="0" smtClean="0"/>
              <a:t>Office hours: Mondays 1:30-2:30pm                       (and by appointment)</a:t>
            </a:r>
          </a:p>
          <a:p>
            <a:pPr lvl="1"/>
            <a:r>
              <a:rPr lang="en-US" dirty="0" smtClean="0"/>
              <a:t>Location: CSE 654</a:t>
            </a:r>
          </a:p>
          <a:p>
            <a:pPr marL="457200" lvl="1" indent="0">
              <a:buNone/>
            </a:pPr>
            <a:endParaRPr lang="en-US" sz="2400" dirty="0" smtClean="0"/>
          </a:p>
          <a:p>
            <a:r>
              <a:rPr lang="en-US" dirty="0" smtClean="0">
                <a:solidFill>
                  <a:srgbClr val="0000FF"/>
                </a:solidFill>
              </a:rPr>
              <a:t>TA: Paul Vines </a:t>
            </a:r>
            <a:r>
              <a:rPr lang="en-US" sz="2800" dirty="0" smtClean="0"/>
              <a:t>(</a:t>
            </a:r>
            <a:r>
              <a:rPr lang="en-US" sz="2800" dirty="0" smtClean="0">
                <a:hlinkClick r:id="rId3"/>
              </a:rPr>
              <a:t>plvines@cs.washington.edu</a:t>
            </a:r>
            <a:r>
              <a:rPr lang="en-US" sz="2800" dirty="0" smtClean="0"/>
              <a:t>)</a:t>
            </a:r>
            <a:endParaRPr lang="en-US" dirty="0" smtClean="0"/>
          </a:p>
          <a:p>
            <a:pPr lvl="1"/>
            <a:r>
              <a:rPr lang="en-US" dirty="0" smtClean="0"/>
              <a:t>Graduate student in the security lab</a:t>
            </a:r>
          </a:p>
          <a:p>
            <a:pPr lvl="1"/>
            <a:r>
              <a:rPr lang="en-US" dirty="0" smtClean="0"/>
              <a:t>Office hours: </a:t>
            </a:r>
            <a:r>
              <a:rPr lang="en-US" dirty="0" smtClean="0"/>
              <a:t>TBD</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3</a:t>
            </a:fld>
            <a:endParaRPr lang="en-US"/>
          </a:p>
        </p:txBody>
      </p:sp>
    </p:spTree>
    <p:extLst>
      <p:ext uri="{BB962C8B-B14F-4D97-AF65-F5344CB8AC3E}">
        <p14:creationId xmlns:p14="http://schemas.microsoft.com/office/powerpoint/2010/main" val="18428792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 the Fake</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30</a:t>
            </a:fld>
            <a:endParaRPr lang="en-US"/>
          </a:p>
        </p:txBody>
      </p:sp>
      <p:pic>
        <p:nvPicPr>
          <p:cNvPr id="7" name="Picture 6" descr="Screen Shot 2014-12-30 at 12.45.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22" y="1482990"/>
            <a:ext cx="1766375" cy="1438010"/>
          </a:xfrm>
          <a:prstGeom prst="rect">
            <a:avLst/>
          </a:prstGeom>
        </p:spPr>
      </p:pic>
      <p:pic>
        <p:nvPicPr>
          <p:cNvPr id="8" name="Picture 7" descr="26_26_L-KB-KEYBOARD-US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4898801"/>
            <a:ext cx="2235200" cy="1261491"/>
          </a:xfrm>
          <a:prstGeom prst="rect">
            <a:avLst/>
          </a:prstGeom>
        </p:spPr>
      </p:pic>
      <p:pic>
        <p:nvPicPr>
          <p:cNvPr id="9" name="Picture 8" descr="Screen Shot 2014-12-30 at 1.30.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080" y="1599715"/>
            <a:ext cx="2140632" cy="1839760"/>
          </a:xfrm>
          <a:prstGeom prst="rect">
            <a:avLst/>
          </a:prstGeom>
        </p:spPr>
      </p:pic>
      <p:pic>
        <p:nvPicPr>
          <p:cNvPr id="10" name="Picture 9" descr="Screen Shot 2014-12-30 at 1.30.4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360" y="4086827"/>
            <a:ext cx="1932196" cy="1320800"/>
          </a:xfrm>
          <a:prstGeom prst="rect">
            <a:avLst/>
          </a:prstGeom>
        </p:spPr>
      </p:pic>
      <p:pic>
        <p:nvPicPr>
          <p:cNvPr id="12" name="Picture 11"/>
          <p:cNvPicPr>
            <a:picLocks noChangeAspect="1"/>
          </p:cNvPicPr>
          <p:nvPr/>
        </p:nvPicPr>
        <p:blipFill>
          <a:blip r:embed="rId6"/>
          <a:stretch>
            <a:fillRect/>
          </a:stretch>
        </p:blipFill>
        <p:spPr>
          <a:xfrm>
            <a:off x="6480688" y="1683770"/>
            <a:ext cx="1992752" cy="1325077"/>
          </a:xfrm>
          <a:prstGeom prst="rect">
            <a:avLst/>
          </a:prstGeom>
        </p:spPr>
      </p:pic>
      <p:pic>
        <p:nvPicPr>
          <p:cNvPr id="13" name="Picture 12" descr="Screen Shot 2014-12-30 at 1.31.23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9887" y="4001770"/>
            <a:ext cx="1556913" cy="1870710"/>
          </a:xfrm>
          <a:prstGeom prst="rect">
            <a:avLst/>
          </a:prstGeom>
        </p:spPr>
      </p:pic>
      <p:pic>
        <p:nvPicPr>
          <p:cNvPr id="15" name="Picture 14" descr="tOSm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8032" y="3426360"/>
            <a:ext cx="1227804" cy="2184467"/>
          </a:xfrm>
          <a:prstGeom prst="rect">
            <a:avLst/>
          </a:prstGeom>
        </p:spPr>
      </p:pic>
      <p:pic>
        <p:nvPicPr>
          <p:cNvPr id="16" name="Picture 15" descr="Screen Shot 2014-12-30 at 1.31.03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40" y="3055059"/>
            <a:ext cx="2907030" cy="1652253"/>
          </a:xfrm>
          <a:prstGeom prst="rect">
            <a:avLst/>
          </a:prstGeom>
        </p:spPr>
      </p:pic>
      <p:sp>
        <p:nvSpPr>
          <p:cNvPr id="17" name="TextBox 16"/>
          <p:cNvSpPr txBox="1"/>
          <p:nvPr/>
        </p:nvSpPr>
        <p:spPr>
          <a:xfrm>
            <a:off x="655522" y="1222700"/>
            <a:ext cx="1674935" cy="400110"/>
          </a:xfrm>
          <a:prstGeom prst="rect">
            <a:avLst/>
          </a:prstGeom>
          <a:noFill/>
        </p:spPr>
        <p:txBody>
          <a:bodyPr wrap="square" rtlCol="0">
            <a:spAutoFit/>
          </a:bodyPr>
          <a:lstStyle/>
          <a:p>
            <a:pPr algn="ctr"/>
            <a:r>
              <a:rPr lang="en-US" sz="2000" b="1" dirty="0" smtClean="0">
                <a:solidFill>
                  <a:srgbClr val="0000FF"/>
                </a:solidFill>
              </a:rPr>
              <a:t>gyroscope</a:t>
            </a:r>
            <a:endParaRPr lang="en-US" sz="2000" b="1" dirty="0">
              <a:solidFill>
                <a:srgbClr val="0000FF"/>
              </a:solidFill>
            </a:endParaRPr>
          </a:p>
        </p:txBody>
      </p:sp>
      <p:sp>
        <p:nvSpPr>
          <p:cNvPr id="18" name="TextBox 17"/>
          <p:cNvSpPr txBox="1"/>
          <p:nvPr/>
        </p:nvSpPr>
        <p:spPr>
          <a:xfrm>
            <a:off x="396240" y="4181767"/>
            <a:ext cx="1873257" cy="400110"/>
          </a:xfrm>
          <a:prstGeom prst="rect">
            <a:avLst/>
          </a:prstGeom>
          <a:noFill/>
        </p:spPr>
        <p:txBody>
          <a:bodyPr wrap="square" rtlCol="0">
            <a:spAutoFit/>
          </a:bodyPr>
          <a:lstStyle/>
          <a:p>
            <a:r>
              <a:rPr lang="en-US" sz="2000" b="1" dirty="0">
                <a:solidFill>
                  <a:srgbClr val="0000FF"/>
                </a:solidFill>
              </a:rPr>
              <a:t>k</a:t>
            </a:r>
            <a:r>
              <a:rPr lang="en-US" sz="2000" b="1" dirty="0" smtClean="0">
                <a:solidFill>
                  <a:srgbClr val="0000FF"/>
                </a:solidFill>
              </a:rPr>
              <a:t>ey extraction</a:t>
            </a:r>
            <a:endParaRPr lang="en-US" sz="2000" b="1" dirty="0">
              <a:solidFill>
                <a:srgbClr val="0000FF"/>
              </a:solidFill>
            </a:endParaRPr>
          </a:p>
        </p:txBody>
      </p:sp>
      <p:sp>
        <p:nvSpPr>
          <p:cNvPr id="19" name="TextBox 18"/>
          <p:cNvSpPr txBox="1"/>
          <p:nvPr/>
        </p:nvSpPr>
        <p:spPr>
          <a:xfrm>
            <a:off x="1544320" y="5830764"/>
            <a:ext cx="1466857" cy="400110"/>
          </a:xfrm>
          <a:prstGeom prst="rect">
            <a:avLst/>
          </a:prstGeom>
          <a:noFill/>
        </p:spPr>
        <p:txBody>
          <a:bodyPr wrap="square" rtlCol="0">
            <a:spAutoFit/>
          </a:bodyPr>
          <a:lstStyle/>
          <a:p>
            <a:r>
              <a:rPr lang="en-US" sz="2000" b="1" dirty="0" smtClean="0">
                <a:solidFill>
                  <a:srgbClr val="0000FF"/>
                </a:solidFill>
              </a:rPr>
              <a:t>keyboards</a:t>
            </a:r>
            <a:endParaRPr lang="en-US" sz="2000" b="1" dirty="0">
              <a:solidFill>
                <a:srgbClr val="0000FF"/>
              </a:solidFill>
            </a:endParaRPr>
          </a:p>
        </p:txBody>
      </p:sp>
      <p:sp>
        <p:nvSpPr>
          <p:cNvPr id="20" name="TextBox 19"/>
          <p:cNvSpPr txBox="1"/>
          <p:nvPr/>
        </p:nvSpPr>
        <p:spPr>
          <a:xfrm>
            <a:off x="3180080" y="3331270"/>
            <a:ext cx="2140632" cy="400110"/>
          </a:xfrm>
          <a:prstGeom prst="rect">
            <a:avLst/>
          </a:prstGeom>
          <a:noFill/>
        </p:spPr>
        <p:txBody>
          <a:bodyPr wrap="square" rtlCol="0">
            <a:spAutoFit/>
          </a:bodyPr>
          <a:lstStyle/>
          <a:p>
            <a:pPr algn="ctr"/>
            <a:r>
              <a:rPr lang="en-US" sz="2000" b="1" dirty="0" smtClean="0">
                <a:solidFill>
                  <a:srgbClr val="0000FF"/>
                </a:solidFill>
              </a:rPr>
              <a:t>fingerprint</a:t>
            </a:r>
            <a:endParaRPr lang="en-US" sz="2000" b="1" dirty="0">
              <a:solidFill>
                <a:srgbClr val="0000FF"/>
              </a:solidFill>
            </a:endParaRPr>
          </a:p>
        </p:txBody>
      </p:sp>
      <p:sp>
        <p:nvSpPr>
          <p:cNvPr id="21" name="TextBox 20"/>
          <p:cNvSpPr txBox="1"/>
          <p:nvPr/>
        </p:nvSpPr>
        <p:spPr>
          <a:xfrm>
            <a:off x="6480688" y="2951480"/>
            <a:ext cx="1992752" cy="400110"/>
          </a:xfrm>
          <a:prstGeom prst="rect">
            <a:avLst/>
          </a:prstGeom>
          <a:noFill/>
        </p:spPr>
        <p:txBody>
          <a:bodyPr wrap="square" rtlCol="0">
            <a:spAutoFit/>
          </a:bodyPr>
          <a:lstStyle/>
          <a:p>
            <a:pPr algn="ctr"/>
            <a:r>
              <a:rPr lang="en-US" sz="2000" b="1" dirty="0" smtClean="0">
                <a:solidFill>
                  <a:srgbClr val="0000FF"/>
                </a:solidFill>
              </a:rPr>
              <a:t>explosions</a:t>
            </a:r>
            <a:endParaRPr lang="en-US" sz="2000" b="1" dirty="0">
              <a:solidFill>
                <a:srgbClr val="0000FF"/>
              </a:solidFill>
            </a:endParaRPr>
          </a:p>
        </p:txBody>
      </p:sp>
      <p:sp>
        <p:nvSpPr>
          <p:cNvPr id="22" name="TextBox 21"/>
          <p:cNvSpPr txBox="1"/>
          <p:nvPr/>
        </p:nvSpPr>
        <p:spPr>
          <a:xfrm>
            <a:off x="3261360" y="5317180"/>
            <a:ext cx="1932196" cy="400110"/>
          </a:xfrm>
          <a:prstGeom prst="rect">
            <a:avLst/>
          </a:prstGeom>
          <a:noFill/>
        </p:spPr>
        <p:txBody>
          <a:bodyPr wrap="square" rtlCol="0">
            <a:spAutoFit/>
          </a:bodyPr>
          <a:lstStyle/>
          <a:p>
            <a:pPr algn="ctr"/>
            <a:r>
              <a:rPr lang="en-US" sz="2000" b="1" dirty="0" smtClean="0">
                <a:solidFill>
                  <a:srgbClr val="0000FF"/>
                </a:solidFill>
              </a:rPr>
              <a:t>defibrillator</a:t>
            </a:r>
            <a:endParaRPr lang="en-US" sz="2000" b="1" dirty="0">
              <a:solidFill>
                <a:srgbClr val="0000FF"/>
              </a:solidFill>
            </a:endParaRPr>
          </a:p>
        </p:txBody>
      </p:sp>
      <p:sp>
        <p:nvSpPr>
          <p:cNvPr id="23" name="TextBox 22"/>
          <p:cNvSpPr txBox="1"/>
          <p:nvPr/>
        </p:nvSpPr>
        <p:spPr>
          <a:xfrm>
            <a:off x="7079087" y="3616840"/>
            <a:ext cx="1638193" cy="400110"/>
          </a:xfrm>
          <a:prstGeom prst="rect">
            <a:avLst/>
          </a:prstGeom>
          <a:noFill/>
        </p:spPr>
        <p:txBody>
          <a:bodyPr wrap="square" rtlCol="0">
            <a:spAutoFit/>
          </a:bodyPr>
          <a:lstStyle/>
          <a:p>
            <a:pPr algn="ctr"/>
            <a:r>
              <a:rPr lang="en-US" sz="2000" b="1" dirty="0" smtClean="0">
                <a:solidFill>
                  <a:srgbClr val="0000FF"/>
                </a:solidFill>
              </a:rPr>
              <a:t>video-&gt;audio</a:t>
            </a:r>
            <a:endParaRPr lang="en-US" sz="2000" b="1" dirty="0">
              <a:solidFill>
                <a:srgbClr val="0000FF"/>
              </a:solidFill>
            </a:endParaRPr>
          </a:p>
        </p:txBody>
      </p:sp>
      <p:sp>
        <p:nvSpPr>
          <p:cNvPr id="24" name="TextBox 23"/>
          <p:cNvSpPr txBox="1"/>
          <p:nvPr/>
        </p:nvSpPr>
        <p:spPr>
          <a:xfrm>
            <a:off x="5173235" y="5570187"/>
            <a:ext cx="1814411" cy="400110"/>
          </a:xfrm>
          <a:prstGeom prst="rect">
            <a:avLst/>
          </a:prstGeom>
          <a:noFill/>
        </p:spPr>
        <p:txBody>
          <a:bodyPr wrap="square" rtlCol="0">
            <a:spAutoFit/>
          </a:bodyPr>
          <a:lstStyle/>
          <a:p>
            <a:pPr algn="ctr"/>
            <a:r>
              <a:rPr lang="en-US" sz="2000" b="1" dirty="0" smtClean="0">
                <a:solidFill>
                  <a:srgbClr val="0000FF"/>
                </a:solidFill>
              </a:rPr>
              <a:t>accelerometer</a:t>
            </a:r>
            <a:endParaRPr lang="en-US" sz="2000" b="1" dirty="0">
              <a:solidFill>
                <a:srgbClr val="0000FF"/>
              </a:solidFill>
            </a:endParaRPr>
          </a:p>
        </p:txBody>
      </p:sp>
      <p:sp>
        <p:nvSpPr>
          <p:cNvPr id="3" name="Rectangle 2"/>
          <p:cNvSpPr/>
          <p:nvPr/>
        </p:nvSpPr>
        <p:spPr>
          <a:xfrm>
            <a:off x="6227208" y="1482990"/>
            <a:ext cx="2459591" cy="1848280"/>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610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a:t>
            </a:r>
            <a:endParaRPr lang="en-US" dirty="0"/>
          </a:p>
        </p:txBody>
      </p:sp>
      <p:sp>
        <p:nvSpPr>
          <p:cNvPr id="3" name="Content Placeholder 2"/>
          <p:cNvSpPr>
            <a:spLocks noGrp="1"/>
          </p:cNvSpPr>
          <p:nvPr>
            <p:ph idx="1"/>
          </p:nvPr>
        </p:nvSpPr>
        <p:spPr/>
        <p:txBody>
          <a:bodyPr/>
          <a:lstStyle/>
          <a:p>
            <a:r>
              <a:rPr lang="en-US" dirty="0" smtClean="0"/>
              <a:t>Fill out the pre-course survey</a:t>
            </a:r>
          </a:p>
          <a:p>
            <a:r>
              <a:rPr lang="en-US" dirty="0" smtClean="0"/>
              <a:t>Sign up to lead discussions (2 slots)</a:t>
            </a:r>
          </a:p>
          <a:p>
            <a:r>
              <a:rPr lang="en-US" dirty="0" smtClean="0"/>
              <a:t>Reading </a:t>
            </a:r>
            <a:r>
              <a:rPr lang="en-US" dirty="0" err="1" smtClean="0"/>
              <a:t>writeups</a:t>
            </a:r>
            <a:r>
              <a:rPr lang="en-US" dirty="0" smtClean="0"/>
              <a:t> due at 8am </a:t>
            </a:r>
            <a:r>
              <a:rPr lang="en-US" dirty="0" smtClean="0"/>
              <a:t>Thursday</a:t>
            </a:r>
          </a:p>
          <a:p>
            <a:endParaRPr lang="en-US" dirty="0"/>
          </a:p>
          <a:p>
            <a:r>
              <a:rPr lang="en-US" dirty="0" smtClean="0">
                <a:solidFill>
                  <a:srgbClr val="0000FF"/>
                </a:solidFill>
              </a:rPr>
              <a:t>Come see me after class if you’re not yet registered for the course but want to be</a:t>
            </a:r>
            <a:endParaRPr lang="en-US" dirty="0" smtClean="0">
              <a:solidFill>
                <a:srgbClr val="0000FF"/>
              </a:solidFill>
            </a:endParaRPr>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31</a:t>
            </a:fld>
            <a:endParaRPr lang="en-US"/>
          </a:p>
        </p:txBody>
      </p:sp>
    </p:spTree>
    <p:extLst>
      <p:ext uri="{BB962C8B-B14F-4D97-AF65-F5344CB8AC3E}">
        <p14:creationId xmlns:p14="http://schemas.microsoft.com/office/powerpoint/2010/main" val="3597336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Goals</a:t>
            </a:r>
            <a:endParaRPr lang="en-US" dirty="0"/>
          </a:p>
        </p:txBody>
      </p:sp>
      <p:sp>
        <p:nvSpPr>
          <p:cNvPr id="3" name="Content Placeholder 2"/>
          <p:cNvSpPr>
            <a:spLocks noGrp="1"/>
          </p:cNvSpPr>
          <p:nvPr>
            <p:ph idx="1"/>
          </p:nvPr>
        </p:nvSpPr>
        <p:spPr/>
        <p:txBody>
          <a:bodyPr>
            <a:normAutofit/>
          </a:bodyPr>
          <a:lstStyle/>
          <a:p>
            <a:r>
              <a:rPr lang="en-US" sz="2800" dirty="0"/>
              <a:t>Teach or sharpen a </a:t>
            </a:r>
            <a:r>
              <a:rPr lang="en-US" sz="2800" dirty="0">
                <a:solidFill>
                  <a:srgbClr val="0000FF"/>
                </a:solidFill>
              </a:rPr>
              <a:t>security mindset </a:t>
            </a:r>
            <a:r>
              <a:rPr lang="en-US" sz="2800" dirty="0"/>
              <a:t>(challenge assumptions, think </a:t>
            </a:r>
            <a:r>
              <a:rPr lang="en-US" sz="2800" dirty="0" smtClean="0"/>
              <a:t>critically)</a:t>
            </a:r>
            <a:endParaRPr lang="en-US" sz="2800" dirty="0"/>
          </a:p>
          <a:p>
            <a:r>
              <a:rPr lang="en-US" sz="2800" dirty="0"/>
              <a:t>Introduce a </a:t>
            </a:r>
            <a:r>
              <a:rPr lang="en-US" sz="2800" dirty="0">
                <a:solidFill>
                  <a:srgbClr val="0000FF"/>
                </a:solidFill>
              </a:rPr>
              <a:t>broad range </a:t>
            </a:r>
            <a:r>
              <a:rPr lang="en-US" sz="2800" dirty="0"/>
              <a:t>of security &amp; privacy topics, and bring you to the </a:t>
            </a:r>
            <a:r>
              <a:rPr lang="en-US" sz="2800" dirty="0">
                <a:solidFill>
                  <a:srgbClr val="0000FF"/>
                </a:solidFill>
              </a:rPr>
              <a:t>forefront of research </a:t>
            </a:r>
            <a:r>
              <a:rPr lang="en-US" sz="2800" dirty="0"/>
              <a:t>on those </a:t>
            </a:r>
            <a:r>
              <a:rPr lang="en-US" sz="2800" dirty="0" smtClean="0"/>
              <a:t>topics</a:t>
            </a:r>
            <a:endParaRPr lang="en-US" sz="2800" dirty="0"/>
          </a:p>
          <a:p>
            <a:r>
              <a:rPr lang="en-US" sz="2800" dirty="0"/>
              <a:t>Ultimately </a:t>
            </a:r>
            <a:r>
              <a:rPr lang="en-US" sz="2800" dirty="0">
                <a:solidFill>
                  <a:srgbClr val="0000FF"/>
                </a:solidFill>
              </a:rPr>
              <a:t>design better </a:t>
            </a:r>
            <a:r>
              <a:rPr lang="en-US" sz="2800" dirty="0" smtClean="0">
                <a:solidFill>
                  <a:srgbClr val="0000FF"/>
                </a:solidFill>
              </a:rPr>
              <a:t>systems</a:t>
            </a:r>
            <a:endParaRPr lang="en-US" sz="2800" dirty="0">
              <a:solidFill>
                <a:srgbClr val="0000FF"/>
              </a:solidFill>
            </a:endParaRPr>
          </a:p>
          <a:p>
            <a:r>
              <a:rPr lang="en-US" sz="2800" dirty="0"/>
              <a:t>Provide background and perspective for your </a:t>
            </a:r>
            <a:r>
              <a:rPr lang="en-US" sz="2800" dirty="0">
                <a:solidFill>
                  <a:srgbClr val="0000FF"/>
                </a:solidFill>
              </a:rPr>
              <a:t>research</a:t>
            </a:r>
            <a:r>
              <a:rPr lang="en-US" sz="2800" dirty="0"/>
              <a:t> – in security or otherwise</a:t>
            </a:r>
            <a:r>
              <a:rPr lang="en-US" sz="2800" dirty="0" smtClean="0"/>
              <a:t>!</a:t>
            </a:r>
            <a:endParaRPr lang="en-US" sz="2800"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4</a:t>
            </a:fld>
            <a:endParaRPr lang="en-US"/>
          </a:p>
        </p:txBody>
      </p:sp>
    </p:spTree>
    <p:extLst>
      <p:ext uri="{BB962C8B-B14F-4D97-AF65-F5344CB8AC3E}">
        <p14:creationId xmlns:p14="http://schemas.microsoft.com/office/powerpoint/2010/main" val="39038698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Non-Goals</a:t>
            </a:r>
            <a:endParaRPr lang="en-US" dirty="0"/>
          </a:p>
        </p:txBody>
      </p:sp>
      <p:sp>
        <p:nvSpPr>
          <p:cNvPr id="3" name="Content Placeholder 2"/>
          <p:cNvSpPr>
            <a:spLocks noGrp="1"/>
          </p:cNvSpPr>
          <p:nvPr>
            <p:ph idx="1"/>
          </p:nvPr>
        </p:nvSpPr>
        <p:spPr/>
        <p:txBody>
          <a:bodyPr>
            <a:normAutofit/>
          </a:bodyPr>
          <a:lstStyle/>
          <a:p>
            <a:r>
              <a:rPr lang="en-US" sz="2800" dirty="0" smtClean="0"/>
              <a:t>Learn any specific security/privacy technologies</a:t>
            </a:r>
          </a:p>
          <a:p>
            <a:r>
              <a:rPr lang="en-US" sz="2800" dirty="0" smtClean="0"/>
              <a:t>Cryptography</a:t>
            </a:r>
          </a:p>
          <a:p>
            <a:pPr lvl="1"/>
            <a:r>
              <a:rPr lang="en-US" sz="2400" dirty="0" smtClean="0"/>
              <a:t>Yoshi is teaching a crypto course next quarter</a:t>
            </a:r>
          </a:p>
          <a:p>
            <a:pPr lvl="1"/>
            <a:r>
              <a:rPr lang="en-US" sz="2400" dirty="0" smtClean="0"/>
              <a:t>Dan </a:t>
            </a:r>
            <a:r>
              <a:rPr lang="en-US" sz="2400" dirty="0" err="1" smtClean="0"/>
              <a:t>Boneh</a:t>
            </a:r>
            <a:r>
              <a:rPr lang="en-US" sz="2400" dirty="0" smtClean="0"/>
              <a:t> (Stanford) has a good </a:t>
            </a:r>
            <a:r>
              <a:rPr lang="en-US" sz="2400" dirty="0" err="1" smtClean="0"/>
              <a:t>Coursera</a:t>
            </a:r>
            <a:r>
              <a:rPr lang="en-US" sz="2400" dirty="0" smtClean="0"/>
              <a:t> </a:t>
            </a:r>
            <a:r>
              <a:rPr lang="en-US" sz="2400" dirty="0"/>
              <a:t>crypto course: </a:t>
            </a:r>
            <a:r>
              <a:rPr lang="en-US" sz="2400" dirty="0">
                <a:hlinkClick r:id="rId2"/>
              </a:rPr>
              <a:t>https://www.coursera.org/course/</a:t>
            </a:r>
            <a:r>
              <a:rPr lang="en-US" sz="2400" dirty="0" smtClean="0">
                <a:hlinkClick r:id="rId2"/>
              </a:rPr>
              <a:t>crypto</a:t>
            </a:r>
            <a:r>
              <a:rPr lang="en-US" sz="2400" dirty="0" smtClean="0"/>
              <a:t> </a:t>
            </a:r>
            <a:endParaRPr lang="en-US" sz="2400"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5</a:t>
            </a:fld>
            <a:endParaRPr lang="en-US"/>
          </a:p>
        </p:txBody>
      </p:sp>
    </p:spTree>
    <p:extLst>
      <p:ext uri="{BB962C8B-B14F-4D97-AF65-F5344CB8AC3E}">
        <p14:creationId xmlns:p14="http://schemas.microsoft.com/office/powerpoint/2010/main" val="17523902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Format</a:t>
            </a:r>
            <a:endParaRPr lang="en-US" dirty="0"/>
          </a:p>
        </p:txBody>
      </p:sp>
      <p:sp>
        <p:nvSpPr>
          <p:cNvPr id="3" name="Content Placeholder 2"/>
          <p:cNvSpPr>
            <a:spLocks noGrp="1"/>
          </p:cNvSpPr>
          <p:nvPr>
            <p:ph idx="1"/>
          </p:nvPr>
        </p:nvSpPr>
        <p:spPr/>
        <p:txBody>
          <a:bodyPr/>
          <a:lstStyle/>
          <a:p>
            <a:r>
              <a:rPr lang="en-US" dirty="0" smtClean="0"/>
              <a:t>Two meetings per week: T/</a:t>
            </a:r>
            <a:r>
              <a:rPr lang="en-US" dirty="0" err="1" smtClean="0"/>
              <a:t>Th</a:t>
            </a:r>
            <a:r>
              <a:rPr lang="en-US" dirty="0" smtClean="0"/>
              <a:t> 10:30am</a:t>
            </a:r>
          </a:p>
          <a:p>
            <a:r>
              <a:rPr lang="en-US" dirty="0" smtClean="0">
                <a:solidFill>
                  <a:srgbClr val="0000FF"/>
                </a:solidFill>
              </a:rPr>
              <a:t>Research-focused course</a:t>
            </a:r>
          </a:p>
          <a:p>
            <a:pPr lvl="1"/>
            <a:r>
              <a:rPr lang="en-US" dirty="0" smtClean="0"/>
              <a:t>Mainly discussions of papers (2 per class)</a:t>
            </a:r>
          </a:p>
          <a:p>
            <a:pPr lvl="2"/>
            <a:r>
              <a:rPr lang="en-US" dirty="0" smtClean="0"/>
              <a:t>3-4 people to lead the discussion for each class (2x per quarter), </a:t>
            </a:r>
            <a:r>
              <a:rPr lang="en-US" dirty="0" smtClean="0">
                <a:solidFill>
                  <a:srgbClr val="0000FF"/>
                </a:solidFill>
              </a:rPr>
              <a:t>but everyone should come prepared to discuss the assigned papers</a:t>
            </a:r>
          </a:p>
          <a:p>
            <a:pPr lvl="2"/>
            <a:r>
              <a:rPr lang="en-US" dirty="0" smtClean="0"/>
              <a:t>Participation counts for a non-negligible portion of your grade</a:t>
            </a:r>
          </a:p>
          <a:p>
            <a:r>
              <a:rPr lang="en-US" dirty="0" smtClean="0"/>
              <a:t>One guest lecture: </a:t>
            </a:r>
            <a:r>
              <a:rPr lang="en-US" dirty="0" smtClean="0">
                <a:solidFill>
                  <a:srgbClr val="0000FF"/>
                </a:solidFill>
              </a:rPr>
              <a:t>Xi Wang</a:t>
            </a:r>
            <a:r>
              <a:rPr lang="en-US" dirty="0" smtClean="0"/>
              <a:t> (2/5/2015)</a:t>
            </a:r>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6</a:t>
            </a:fld>
            <a:endParaRPr lang="en-US"/>
          </a:p>
        </p:txBody>
      </p:sp>
    </p:spTree>
    <p:extLst>
      <p:ext uri="{BB962C8B-B14F-4D97-AF65-F5344CB8AC3E}">
        <p14:creationId xmlns:p14="http://schemas.microsoft.com/office/powerpoint/2010/main" val="17614364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Resources</a:t>
            </a:r>
            <a:endParaRPr lang="en-US" dirty="0"/>
          </a:p>
        </p:txBody>
      </p:sp>
      <p:sp>
        <p:nvSpPr>
          <p:cNvPr id="3" name="Content Placeholder 2"/>
          <p:cNvSpPr>
            <a:spLocks noGrp="1"/>
          </p:cNvSpPr>
          <p:nvPr>
            <p:ph idx="1"/>
          </p:nvPr>
        </p:nvSpPr>
        <p:spPr/>
        <p:txBody>
          <a:bodyPr>
            <a:noAutofit/>
          </a:bodyPr>
          <a:lstStyle/>
          <a:p>
            <a:r>
              <a:rPr lang="en-US" sz="2800" dirty="0" smtClean="0"/>
              <a:t>Webpage: </a:t>
            </a:r>
            <a:r>
              <a:rPr lang="en-US" sz="2400" dirty="0" smtClean="0">
                <a:hlinkClick r:id="rId2"/>
              </a:rPr>
              <a:t>http</a:t>
            </a:r>
            <a:r>
              <a:rPr lang="en-US" sz="2400" dirty="0">
                <a:hlinkClick r:id="rId2"/>
              </a:rPr>
              <a:t>://courses.cs.washington.edu/courses/cse564/15wi</a:t>
            </a:r>
            <a:r>
              <a:rPr lang="en-US" sz="2400" dirty="0" smtClean="0">
                <a:hlinkClick r:id="rId2"/>
              </a:rPr>
              <a:t>/</a:t>
            </a:r>
            <a:r>
              <a:rPr lang="en-US" sz="2400" dirty="0" smtClean="0"/>
              <a:t> </a:t>
            </a:r>
            <a:r>
              <a:rPr lang="en-US" sz="2800" dirty="0" smtClean="0"/>
              <a:t> </a:t>
            </a:r>
          </a:p>
          <a:p>
            <a:pPr lvl="1"/>
            <a:r>
              <a:rPr lang="en-US" sz="2400" dirty="0" smtClean="0"/>
              <a:t>Reading schedule and deadlines</a:t>
            </a:r>
          </a:p>
          <a:p>
            <a:pPr lvl="1"/>
            <a:r>
              <a:rPr lang="en-US" sz="2400" dirty="0" smtClean="0"/>
              <a:t>Links to everything</a:t>
            </a:r>
          </a:p>
          <a:p>
            <a:pPr lvl="1"/>
            <a:endParaRPr lang="en-US" sz="2400" dirty="0"/>
          </a:p>
          <a:p>
            <a:r>
              <a:rPr lang="en-US" sz="2800" dirty="0" smtClean="0"/>
              <a:t>Catalyst discussion board</a:t>
            </a:r>
          </a:p>
          <a:p>
            <a:pPr lvl="1"/>
            <a:r>
              <a:rPr lang="en-US" sz="2400" dirty="0" smtClean="0"/>
              <a:t>Mainly for reading </a:t>
            </a:r>
            <a:r>
              <a:rPr lang="en-US" sz="2400" dirty="0" err="1" smtClean="0"/>
              <a:t>writeups</a:t>
            </a:r>
            <a:endParaRPr lang="en-US" sz="2400" dirty="0" smtClean="0"/>
          </a:p>
          <a:p>
            <a:r>
              <a:rPr lang="en-US" sz="2800" dirty="0" smtClean="0"/>
              <a:t>Catalyst </a:t>
            </a:r>
            <a:r>
              <a:rPr lang="en-US" sz="2800" dirty="0" err="1" smtClean="0"/>
              <a:t>dropbox</a:t>
            </a:r>
            <a:endParaRPr lang="en-US" sz="2800" dirty="0" smtClean="0"/>
          </a:p>
          <a:p>
            <a:pPr lvl="1"/>
            <a:r>
              <a:rPr lang="en-US" sz="2400" dirty="0" smtClean="0"/>
              <a:t>For assignments, including project checkpoints</a:t>
            </a:r>
            <a:endParaRPr lang="en-US" sz="2400"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7</a:t>
            </a:fld>
            <a:endParaRPr lang="en-US"/>
          </a:p>
        </p:txBody>
      </p:sp>
    </p:spTree>
    <p:extLst>
      <p:ext uri="{BB962C8B-B14F-4D97-AF65-F5344CB8AC3E}">
        <p14:creationId xmlns:p14="http://schemas.microsoft.com/office/powerpoint/2010/main" val="1498830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0000FF"/>
                </a:solidFill>
              </a:rPr>
              <a:t>45%</a:t>
            </a:r>
            <a:r>
              <a:rPr lang="en-US" dirty="0">
                <a:solidFill>
                  <a:srgbClr val="0000FF"/>
                </a:solidFill>
              </a:rPr>
              <a:t>: Project </a:t>
            </a:r>
            <a:endParaRPr lang="en-US" dirty="0" smtClean="0">
              <a:solidFill>
                <a:srgbClr val="0000FF"/>
              </a:solidFill>
            </a:endParaRPr>
          </a:p>
          <a:p>
            <a:pPr lvl="1"/>
            <a:r>
              <a:rPr lang="en-US" sz="2400" dirty="0" smtClean="0"/>
              <a:t>5</a:t>
            </a:r>
            <a:r>
              <a:rPr lang="en-US" sz="2400" dirty="0"/>
              <a:t>%: Proposal </a:t>
            </a:r>
            <a:endParaRPr lang="en-US" sz="2400" dirty="0" smtClean="0"/>
          </a:p>
          <a:p>
            <a:pPr lvl="1"/>
            <a:r>
              <a:rPr lang="en-US" sz="2400" dirty="0" smtClean="0"/>
              <a:t>5</a:t>
            </a:r>
            <a:r>
              <a:rPr lang="en-US" sz="2400" dirty="0"/>
              <a:t>%: Checkpoint </a:t>
            </a:r>
            <a:endParaRPr lang="en-US" sz="2400" dirty="0" smtClean="0"/>
          </a:p>
          <a:p>
            <a:pPr lvl="1"/>
            <a:r>
              <a:rPr lang="en-US" sz="2400" dirty="0" smtClean="0"/>
              <a:t>5</a:t>
            </a:r>
            <a:r>
              <a:rPr lang="en-US" sz="2400" dirty="0"/>
              <a:t>%: Draft </a:t>
            </a:r>
            <a:endParaRPr lang="en-US" sz="2400" dirty="0" smtClean="0"/>
          </a:p>
          <a:p>
            <a:pPr lvl="1"/>
            <a:r>
              <a:rPr lang="en-US" sz="2400" dirty="0" smtClean="0"/>
              <a:t>15%</a:t>
            </a:r>
            <a:r>
              <a:rPr lang="en-US" sz="2400" dirty="0"/>
              <a:t>: Oral </a:t>
            </a:r>
            <a:r>
              <a:rPr lang="en-US" sz="2400" dirty="0" smtClean="0"/>
              <a:t>presentation</a:t>
            </a:r>
          </a:p>
          <a:p>
            <a:pPr lvl="1"/>
            <a:r>
              <a:rPr lang="en-US" sz="2400" dirty="0" smtClean="0"/>
              <a:t>15</a:t>
            </a:r>
            <a:r>
              <a:rPr lang="en-US" sz="2400" dirty="0"/>
              <a:t>%: Final report</a:t>
            </a:r>
            <a:r>
              <a:rPr lang="en-US" dirty="0"/>
              <a:t> </a:t>
            </a:r>
            <a:endParaRPr lang="en-US" dirty="0" smtClean="0"/>
          </a:p>
          <a:p>
            <a:r>
              <a:rPr lang="en-US" dirty="0" smtClean="0">
                <a:solidFill>
                  <a:srgbClr val="0000FF"/>
                </a:solidFill>
              </a:rPr>
              <a:t>45%</a:t>
            </a:r>
            <a:r>
              <a:rPr lang="en-US" dirty="0">
                <a:solidFill>
                  <a:srgbClr val="0000FF"/>
                </a:solidFill>
              </a:rPr>
              <a:t>: Assignments </a:t>
            </a:r>
            <a:endParaRPr lang="en-US" dirty="0" smtClean="0">
              <a:solidFill>
                <a:srgbClr val="0000FF"/>
              </a:solidFill>
            </a:endParaRPr>
          </a:p>
          <a:p>
            <a:pPr lvl="1"/>
            <a:r>
              <a:rPr lang="en-US" sz="2600" dirty="0" smtClean="0"/>
              <a:t>20</a:t>
            </a:r>
            <a:r>
              <a:rPr lang="en-US" sz="2600" dirty="0"/>
              <a:t>%: Security reviews </a:t>
            </a:r>
            <a:r>
              <a:rPr lang="en-US" sz="2600" dirty="0" smtClean="0"/>
              <a:t>(2)</a:t>
            </a:r>
          </a:p>
          <a:p>
            <a:pPr lvl="1"/>
            <a:r>
              <a:rPr lang="en-US" sz="2600" dirty="0" smtClean="0"/>
              <a:t>10%</a:t>
            </a:r>
            <a:r>
              <a:rPr lang="en-US" sz="2600" dirty="0"/>
              <a:t>: Attack </a:t>
            </a:r>
            <a:r>
              <a:rPr lang="en-US" sz="2600" dirty="0" smtClean="0"/>
              <a:t>lab</a:t>
            </a:r>
          </a:p>
          <a:p>
            <a:pPr lvl="1"/>
            <a:r>
              <a:rPr lang="en-US" sz="2600" dirty="0" smtClean="0"/>
              <a:t>15%</a:t>
            </a:r>
            <a:r>
              <a:rPr lang="en-US" sz="2600" dirty="0"/>
              <a:t>: Reading discussion board posts </a:t>
            </a:r>
            <a:endParaRPr lang="en-US" dirty="0" smtClean="0"/>
          </a:p>
          <a:p>
            <a:r>
              <a:rPr lang="en-US" dirty="0" smtClean="0">
                <a:solidFill>
                  <a:srgbClr val="0000FF"/>
                </a:solidFill>
              </a:rPr>
              <a:t>10</a:t>
            </a:r>
            <a:r>
              <a:rPr lang="en-US" dirty="0">
                <a:solidFill>
                  <a:srgbClr val="0000FF"/>
                </a:solidFill>
              </a:rPr>
              <a:t>%: Class participation</a:t>
            </a:r>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8</a:t>
            </a:fld>
            <a:endParaRPr lang="en-US"/>
          </a:p>
        </p:txBody>
      </p:sp>
    </p:spTree>
    <p:extLst>
      <p:ext uri="{BB962C8B-B14F-4D97-AF65-F5344CB8AC3E}">
        <p14:creationId xmlns:p14="http://schemas.microsoft.com/office/powerpoint/2010/main" val="39304672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Participation</a:t>
            </a:r>
            <a:endParaRPr lang="en-US" dirty="0"/>
          </a:p>
        </p:txBody>
      </p:sp>
      <p:sp>
        <p:nvSpPr>
          <p:cNvPr id="3" name="Content Placeholder 2"/>
          <p:cNvSpPr>
            <a:spLocks noGrp="1"/>
          </p:cNvSpPr>
          <p:nvPr>
            <p:ph idx="1"/>
          </p:nvPr>
        </p:nvSpPr>
        <p:spPr/>
        <p:txBody>
          <a:bodyPr>
            <a:normAutofit/>
          </a:bodyPr>
          <a:lstStyle/>
          <a:p>
            <a:r>
              <a:rPr lang="en-US" sz="2800" dirty="0" smtClean="0"/>
              <a:t>An important part of your grade</a:t>
            </a:r>
          </a:p>
          <a:p>
            <a:r>
              <a:rPr lang="en-US" sz="2800" dirty="0" smtClean="0"/>
              <a:t>Because:</a:t>
            </a:r>
          </a:p>
          <a:p>
            <a:pPr lvl="1"/>
            <a:r>
              <a:rPr lang="en-US" sz="2400" dirty="0" smtClean="0"/>
              <a:t>We would like you to read and think about papers throughout the quarter</a:t>
            </a:r>
          </a:p>
          <a:p>
            <a:pPr lvl="1"/>
            <a:r>
              <a:rPr lang="en-US" sz="2400" dirty="0" smtClean="0">
                <a:solidFill>
                  <a:srgbClr val="0000FF"/>
                </a:solidFill>
              </a:rPr>
              <a:t>Important to learn to discuss papers</a:t>
            </a:r>
          </a:p>
          <a:p>
            <a:r>
              <a:rPr lang="en-US" sz="2800" dirty="0" smtClean="0"/>
              <a:t>Expectations</a:t>
            </a:r>
          </a:p>
          <a:p>
            <a:pPr lvl="1"/>
            <a:r>
              <a:rPr lang="en-US" sz="2400" dirty="0" smtClean="0"/>
              <a:t>Ask questions, raise issues, think critically</a:t>
            </a:r>
          </a:p>
          <a:p>
            <a:pPr lvl="1"/>
            <a:r>
              <a:rPr lang="en-US" sz="2400" dirty="0" smtClean="0"/>
              <a:t>Learn to express your opinion</a:t>
            </a:r>
          </a:p>
          <a:p>
            <a:pPr lvl="1"/>
            <a:r>
              <a:rPr lang="en-US" sz="2400" dirty="0" smtClean="0"/>
              <a:t>Respect and invite </a:t>
            </a:r>
            <a:r>
              <a:rPr lang="en-US" sz="2400" dirty="0" smtClean="0"/>
              <a:t>other people’s opinions</a:t>
            </a:r>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1/6/2015</a:t>
            </a:r>
            <a:endParaRPr lang="en-US"/>
          </a:p>
        </p:txBody>
      </p:sp>
      <p:sp>
        <p:nvSpPr>
          <p:cNvPr id="5" name="Footer Placeholder 4"/>
          <p:cNvSpPr>
            <a:spLocks noGrp="1"/>
          </p:cNvSpPr>
          <p:nvPr>
            <p:ph type="ftr" sz="quarter" idx="11"/>
          </p:nvPr>
        </p:nvSpPr>
        <p:spPr/>
        <p:txBody>
          <a:bodyPr/>
          <a:lstStyle/>
          <a:p>
            <a:r>
              <a:rPr lang="en-US" smtClean="0"/>
              <a:t>CSE 564 - Winter 2015</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9</a:t>
            </a:fld>
            <a:endParaRPr lang="en-US"/>
          </a:p>
        </p:txBody>
      </p:sp>
    </p:spTree>
    <p:extLst>
      <p:ext uri="{BB962C8B-B14F-4D97-AF65-F5344CB8AC3E}">
        <p14:creationId xmlns:p14="http://schemas.microsoft.com/office/powerpoint/2010/main" val="22494931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7424</TotalTime>
  <Words>1656</Words>
  <Application>Microsoft Macintosh PowerPoint</Application>
  <PresentationFormat>On-screen Show (4:3)</PresentationFormat>
  <Paragraphs>297</Paragraphs>
  <Slides>31</Slides>
  <Notes>10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CSE 564:  Computer Security and Privacy</vt:lpstr>
      <vt:lpstr>Today</vt:lpstr>
      <vt:lpstr>Course Staff</vt:lpstr>
      <vt:lpstr>Course Goals</vt:lpstr>
      <vt:lpstr>Course Non-Goals</vt:lpstr>
      <vt:lpstr>Class Format</vt:lpstr>
      <vt:lpstr>Class Resources</vt:lpstr>
      <vt:lpstr>Evaluation</vt:lpstr>
      <vt:lpstr>Class Participation</vt:lpstr>
      <vt:lpstr>Paper Writeups</vt:lpstr>
      <vt:lpstr>Security Reviews</vt:lpstr>
      <vt:lpstr>Attack Lab</vt:lpstr>
      <vt:lpstr>Project </vt:lpstr>
      <vt:lpstr>Project</vt:lpstr>
      <vt:lpstr>Let’s Get Started</vt:lpstr>
      <vt:lpstr>Gyroscope Eavesdropping</vt:lpstr>
      <vt:lpstr>Accelerometer Eavesdropping</vt:lpstr>
      <vt:lpstr>Keyboard Eavesdropping</vt:lpstr>
      <vt:lpstr>Audio from Video</vt:lpstr>
      <vt:lpstr>Key Extraction</vt:lpstr>
      <vt:lpstr>Exploding Devices</vt:lpstr>
      <vt:lpstr>Fingerprints from Photos</vt:lpstr>
      <vt:lpstr>Hacking Defibrillators</vt:lpstr>
      <vt:lpstr>Spot the Fake</vt:lpstr>
      <vt:lpstr>Computer Security &amp; Privacy</vt:lpstr>
      <vt:lpstr>Security Mindset</vt:lpstr>
      <vt:lpstr>Example</vt:lpstr>
      <vt:lpstr>Security Reviews</vt:lpstr>
      <vt:lpstr>Example Security Review</vt:lpstr>
      <vt:lpstr>Spot the Fake</vt:lpstr>
      <vt:lpstr>Reminders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Franziska Roesner</cp:lastModifiedBy>
  <cp:revision>100</cp:revision>
  <dcterms:created xsi:type="dcterms:W3CDTF">2010-04-12T23:12:02Z</dcterms:created>
  <dcterms:modified xsi:type="dcterms:W3CDTF">2015-01-06T19:52:39Z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