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embeddings/oleObject4.bin" ContentType="application/vnd.openxmlformats-officedocument.oleObject"/>
  <Override PartName="/ppt/notesSlides/notesSlide5.xml" ContentType="application/vnd.openxmlformats-officedocument.presentationml.notesSlide+xml"/>
  <Override PartName="/ppt/embeddings/oleObject5.bin" ContentType="application/vnd.openxmlformats-officedocument.oleObject"/>
  <Override PartName="/ppt/notesSlides/notesSlide6.xml" ContentType="application/vnd.openxmlformats-officedocument.presentationml.notesSlide+xml"/>
  <Override PartName="/ppt/embeddings/oleObject6.bin" ContentType="application/vnd.openxmlformats-officedocument.oleObject"/>
  <Override PartName="/ppt/notesSlides/notesSlide7.xml" ContentType="application/vnd.openxmlformats-officedocument.presentationml.notesSlide+xml"/>
  <Override PartName="/ppt/embeddings/oleObject7.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65" r:id="rId3"/>
    <p:sldId id="266" r:id="rId4"/>
    <p:sldId id="267" r:id="rId5"/>
    <p:sldId id="329" r:id="rId6"/>
    <p:sldId id="330" r:id="rId7"/>
    <p:sldId id="331" r:id="rId8"/>
    <p:sldId id="332" r:id="rId9"/>
    <p:sldId id="333" r:id="rId10"/>
    <p:sldId id="334" r:id="rId11"/>
    <p:sldId id="335" r:id="rId12"/>
    <p:sldId id="338" r:id="rId13"/>
    <p:sldId id="366" r:id="rId14"/>
    <p:sldId id="328" r:id="rId15"/>
    <p:sldId id="268" r:id="rId16"/>
    <p:sldId id="269" r:id="rId17"/>
    <p:sldId id="346" r:id="rId18"/>
    <p:sldId id="345" r:id="rId19"/>
    <p:sldId id="347" r:id="rId20"/>
    <p:sldId id="348" r:id="rId21"/>
    <p:sldId id="349" r:id="rId22"/>
    <p:sldId id="352" r:id="rId23"/>
    <p:sldId id="350" r:id="rId24"/>
    <p:sldId id="351" r:id="rId25"/>
    <p:sldId id="356" r:id="rId26"/>
    <p:sldId id="358" r:id="rId27"/>
    <p:sldId id="359" r:id="rId28"/>
    <p:sldId id="360" r:id="rId29"/>
    <p:sldId id="361" r:id="rId30"/>
    <p:sldId id="343" r:id="rId31"/>
    <p:sldId id="344" r:id="rId32"/>
    <p:sldId id="320" r:id="rId33"/>
    <p:sldId id="321" r:id="rId34"/>
    <p:sldId id="322" r:id="rId35"/>
    <p:sldId id="323" r:id="rId36"/>
    <p:sldId id="32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83" autoAdjust="0"/>
  </p:normalViewPr>
  <p:slideViewPr>
    <p:cSldViewPr snapToGrid="0" snapToObjects="1">
      <p:cViewPr varScale="1">
        <p:scale>
          <a:sx n="67" d="100"/>
          <a:sy n="67" d="100"/>
        </p:scale>
        <p:origin x="-17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04EF8D-C2BE-024E-A51A-D0FB89F0A90C}" type="datetimeFigureOut">
              <a:rPr lang="en-US" smtClean="0"/>
              <a:t>2/10/14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BC64E-8B17-8849-B520-D892FF52A0F1}" type="slidenum">
              <a:rPr lang="en-US" smtClean="0"/>
              <a:t>‹#›</a:t>
            </a:fld>
            <a:endParaRPr lang="en-US"/>
          </a:p>
        </p:txBody>
      </p:sp>
    </p:spTree>
    <p:extLst>
      <p:ext uri="{BB962C8B-B14F-4D97-AF65-F5344CB8AC3E}">
        <p14:creationId xmlns:p14="http://schemas.microsoft.com/office/powerpoint/2010/main" val="3977991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sz="900" dirty="0">
                <a:solidFill>
                  <a:srgbClr val="000000"/>
                </a:solidFill>
                <a:latin typeface="Arial" charset="0"/>
                <a:cs typeface="Arial" charset="0"/>
                <a:sym typeface="Arial" charset="0"/>
              </a:rPr>
              <a:t>Structure from motion solves the following problem:</a:t>
            </a:r>
          </a:p>
          <a:p>
            <a:pPr marL="39688"/>
            <a:endParaRPr lang="en-US" sz="900" dirty="0">
              <a:solidFill>
                <a:srgbClr val="000000"/>
              </a:solidFill>
              <a:latin typeface="Arial" charset="0"/>
              <a:cs typeface="Arial" charset="0"/>
              <a:sym typeface="Arial" charset="0"/>
            </a:endParaRPr>
          </a:p>
          <a:p>
            <a:pPr marL="39688"/>
            <a:r>
              <a:rPr lang="en-US" sz="900" dirty="0">
                <a:solidFill>
                  <a:srgbClr val="000000"/>
                </a:solidFill>
                <a:latin typeface="Arial" charset="0"/>
                <a:cs typeface="Arial" charset="0"/>
                <a:sym typeface="Arial" charset="0"/>
              </a:rPr>
              <a:t>Given a set of images of a static scene with 2D points in correspondence, shown here as color-coded points, find…</a:t>
            </a:r>
          </a:p>
          <a:p>
            <a:pPr marL="39688"/>
            <a:endParaRPr lang="en-US" sz="900" dirty="0">
              <a:solidFill>
                <a:srgbClr val="000000"/>
              </a:solidFill>
              <a:latin typeface="Arial" charset="0"/>
              <a:cs typeface="Arial" charset="0"/>
              <a:sym typeface="Arial" charset="0"/>
            </a:endParaRPr>
          </a:p>
          <a:p>
            <a:pPr marL="39688"/>
            <a:r>
              <a:rPr lang="en-US" sz="900" dirty="0">
                <a:solidFill>
                  <a:srgbClr val="000000"/>
                </a:solidFill>
                <a:latin typeface="Arial" charset="0"/>
                <a:cs typeface="Arial" charset="0"/>
                <a:sym typeface="Arial" charset="0"/>
              </a:rPr>
              <a:t>a set of 3D points P and </a:t>
            </a:r>
          </a:p>
          <a:p>
            <a:pPr marL="39688"/>
            <a:r>
              <a:rPr lang="en-US" sz="900" dirty="0">
                <a:solidFill>
                  <a:srgbClr val="000000"/>
                </a:solidFill>
                <a:latin typeface="Arial" charset="0"/>
                <a:cs typeface="Arial" charset="0"/>
                <a:sym typeface="Arial" charset="0"/>
              </a:rPr>
              <a:t>a rotation R and position t of the cameras that explain the observed correspondences.  In other words, when we project a point into any of the cameras, the </a:t>
            </a:r>
            <a:r>
              <a:rPr lang="en-US" sz="900" dirty="0" err="1">
                <a:solidFill>
                  <a:srgbClr val="000000"/>
                </a:solidFill>
                <a:latin typeface="Arial" charset="0"/>
                <a:cs typeface="Arial" charset="0"/>
                <a:sym typeface="Arial" charset="0"/>
              </a:rPr>
              <a:t>reprojection</a:t>
            </a:r>
            <a:r>
              <a:rPr lang="en-US" sz="900" dirty="0">
                <a:solidFill>
                  <a:srgbClr val="000000"/>
                </a:solidFill>
                <a:latin typeface="Arial" charset="0"/>
                <a:cs typeface="Arial" charset="0"/>
                <a:sym typeface="Arial" charset="0"/>
              </a:rPr>
              <a:t> error between the projected and observed 2D points is low.</a:t>
            </a:r>
          </a:p>
          <a:p>
            <a:pPr marL="39688"/>
            <a:r>
              <a:rPr lang="en-US" sz="900" dirty="0">
                <a:solidFill>
                  <a:srgbClr val="000000"/>
                </a:solidFill>
                <a:latin typeface="Arial" charset="0"/>
                <a:cs typeface="Arial" charset="0"/>
                <a:sym typeface="Arial" charset="0"/>
              </a:rPr>
              <a:t>This problem can be formulated as an optimization problem where we want to find the rotations R, positions t, and 3D point locations P that minimize sum of squared </a:t>
            </a:r>
            <a:r>
              <a:rPr lang="en-US" sz="900" dirty="0" err="1">
                <a:solidFill>
                  <a:srgbClr val="000000"/>
                </a:solidFill>
                <a:latin typeface="Arial" charset="0"/>
                <a:cs typeface="Arial" charset="0"/>
                <a:sym typeface="Arial" charset="0"/>
              </a:rPr>
              <a:t>reprojection</a:t>
            </a:r>
            <a:r>
              <a:rPr lang="en-US" sz="900" dirty="0">
                <a:solidFill>
                  <a:srgbClr val="000000"/>
                </a:solidFill>
                <a:latin typeface="Arial" charset="0"/>
                <a:cs typeface="Arial" charset="0"/>
                <a:sym typeface="Arial" charset="0"/>
              </a:rPr>
              <a:t> errors f.  This is a non-linear least squares problem and can be solved with algorithms such as </a:t>
            </a:r>
            <a:r>
              <a:rPr lang="en-US" sz="900" dirty="0" err="1">
                <a:solidFill>
                  <a:srgbClr val="000000"/>
                </a:solidFill>
                <a:latin typeface="Arial" charset="0"/>
                <a:cs typeface="Arial" charset="0"/>
                <a:sym typeface="Arial" charset="0"/>
              </a:rPr>
              <a:t>Levenberg-Marquart</a:t>
            </a:r>
            <a:r>
              <a:rPr lang="en-US" sz="900" dirty="0">
                <a:solidFill>
                  <a:srgbClr val="000000"/>
                </a:solidFill>
                <a:latin typeface="Arial" charset="0"/>
                <a:cs typeface="Arial" charset="0"/>
                <a:sym typeface="Arial" charset="0"/>
              </a:rPr>
              <a:t>.  However, because the problem is non-linear, it can be susceptible to local minima.  Therefore, it</a:t>
            </a:r>
            <a:r>
              <a:rPr lang="ja-JP" altLang="en-US" sz="900" dirty="0">
                <a:solidFill>
                  <a:srgbClr val="000000"/>
                </a:solidFill>
                <a:latin typeface="Arial"/>
                <a:cs typeface="Arial" charset="0"/>
                <a:sym typeface="Arial" charset="0"/>
              </a:rPr>
              <a:t>’</a:t>
            </a:r>
            <a:r>
              <a:rPr lang="en-US" sz="900" dirty="0">
                <a:solidFill>
                  <a:srgbClr val="000000"/>
                </a:solidFill>
                <a:latin typeface="Arial" charset="0"/>
                <a:cs typeface="Arial" charset="0"/>
                <a:sym typeface="Arial" charset="0"/>
              </a:rPr>
              <a:t>s important to initialize the parameters of the system carefully.  In addition, we need to be able to deal with erroneous correspondences.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noChangeArrowheads="1"/>
          </p:cNvSpPr>
          <p:nvPr>
            <p:ph type="body" idx="1"/>
          </p:nvPr>
        </p:nvSpPr>
        <p:spPr/>
        <p:txBody>
          <a:bodyPr/>
          <a:lstStyle/>
          <a:p>
            <a:r>
              <a:rPr lang="en-US" dirty="0"/>
              <a:t>Again, the goal of the reconstruction procedure is to automatically estimate the relative positions and orientations, as well as the focal length or zoom, of each of the photographs in a connected component of the scene.  The process consists of four steps: detecting features in each of the input photos; matching features between each pair of photos; grouping the matches into correspondences across multiple photos; and using the correspondences to estimate the geometry of the scene and the cameras in a technique known as structure from motion.</a:t>
            </a:r>
          </a:p>
          <a:p>
            <a:r>
              <a:rPr lang="en-US" dirty="0"/>
              <a:t>I’ll now describe each of these steps in more detail.</a:t>
            </a:r>
          </a:p>
          <a:p>
            <a:endParaRPr lang="en-US" dirty="0"/>
          </a:p>
          <a:p>
            <a:r>
              <a:rPr lang="en-US" dirty="0"/>
              <a:t>[Structure from motion techniques for unordered image collections have also been developed by others, such as Brown and Lowe and </a:t>
            </a:r>
            <a:r>
              <a:rPr lang="en-US" dirty="0" err="1"/>
              <a:t>Schaffalitzky</a:t>
            </a:r>
            <a:r>
              <a:rPr lang="en-US" dirty="0"/>
              <a:t> and </a:t>
            </a:r>
            <a:r>
              <a:rPr lang="en-US" dirty="0" err="1"/>
              <a:t>Zisserman</a:t>
            </a:r>
            <a:r>
              <a:rPr lang="en-US" dirty="0"/>
              <a:t>, and the basic pipeline of our system closely follows that of Brown and Lowe.  To our knowledge, our system is the first to have been demonstrated on large collections of photos from the Internet.]</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TextEdit="1"/>
          </p:cNvSpPr>
          <p:nvPr>
            <p:ph type="sldImg"/>
          </p:nvPr>
        </p:nvSpPr>
        <p:spPr>
          <a:ln/>
        </p:spPr>
      </p:sp>
      <p:sp>
        <p:nvSpPr>
          <p:cNvPr id="199683" name="Rectangle 3"/>
          <p:cNvSpPr>
            <a:spLocks noGrp="1" noChangeArrowheads="1"/>
          </p:cNvSpPr>
          <p:nvPr>
            <p:ph type="body" idx="1"/>
          </p:nvPr>
        </p:nvSpPr>
        <p:spPr/>
        <p:txBody>
          <a:bodyPr/>
          <a:lstStyle/>
          <a:p>
            <a:r>
              <a:rPr lang="en-US" dirty="0"/>
              <a:t>The core of the reconstruction process is the ability to reliably match feature points between images.  Fortunately, over the last few years feature detection and matching techniques have improved dramatically.  Many different technique exist – we use SIFT, or scale-invariant feature transform, developed by David Lowe.  SIFT is designed to be invariant to image scale and rotation, as well as affine changes in image intensity.  </a:t>
            </a:r>
          </a:p>
          <a:p>
            <a:endParaRPr lang="en-US" dirty="0"/>
          </a:p>
          <a:p>
            <a:r>
              <a:rPr lang="en-US" dirty="0"/>
              <a:t>Here is an image from the </a:t>
            </a:r>
            <a:r>
              <a:rPr lang="en-US" dirty="0" err="1"/>
              <a:t>Trevi</a:t>
            </a:r>
            <a:r>
              <a:rPr lang="en-US" dirty="0"/>
              <a:t> Fountain, and here are the features SIFT detects in the image, shown as square patches.  The squares are scaled and rotated to reflect the scale and orientation of the features.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a:ln/>
        </p:spPr>
      </p:sp>
      <p:sp>
        <p:nvSpPr>
          <p:cNvPr id="191491" name="Rectangle 3"/>
          <p:cNvSpPr>
            <a:spLocks noGrp="1" noChangeArrowheads="1"/>
          </p:cNvSpPr>
          <p:nvPr>
            <p:ph type="body" idx="1"/>
          </p:nvPr>
        </p:nvSpPr>
        <p:spPr/>
        <p:txBody>
          <a:bodyPr/>
          <a:lstStyle/>
          <a:p>
            <a:r>
              <a:rPr lang="en-US"/>
              <a:t>So, we begin by detecting SIFT features in each photo.</a:t>
            </a:r>
          </a:p>
          <a:p>
            <a:endParaRPr lang="en-US"/>
          </a:p>
          <a:p>
            <a:r>
              <a:rPr lang="en-US"/>
              <a:t>[We detect SIFT features in each photo, resulting in a set of feature locations and 128-byte feature descriptors…]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94211" name="Rectangle 3"/>
          <p:cNvSpPr>
            <a:spLocks noGrp="1" noChangeArrowheads="1"/>
          </p:cNvSpPr>
          <p:nvPr>
            <p:ph type="body" idx="1"/>
          </p:nvPr>
        </p:nvSpPr>
        <p:spPr/>
        <p:txBody>
          <a:bodyPr/>
          <a:lstStyle/>
          <a:p>
            <a:r>
              <a:rPr 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TextEdit="1"/>
          </p:cNvSpPr>
          <p:nvPr>
            <p:ph type="sldImg"/>
          </p:nvPr>
        </p:nvSpPr>
        <p:spPr>
          <a:ln/>
        </p:spPr>
      </p:sp>
      <p:sp>
        <p:nvSpPr>
          <p:cNvPr id="195587" name="Rectangle 3"/>
          <p:cNvSpPr>
            <a:spLocks noGrp="1" noChangeArrowheads="1"/>
          </p:cNvSpPr>
          <p:nvPr>
            <p:ph type="body" idx="1"/>
          </p:nvPr>
        </p:nvSpPr>
        <p:spPr/>
        <p:txBody>
          <a:bodyPr/>
          <a:lstStyle/>
          <a:p>
            <a:r>
              <a:rPr lang="en-US"/>
              <a:t>Next, we match features across each pair of photos using approximate nearest neighbor matching.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noChangeArrowheads="1"/>
          </p:cNvSpPr>
          <p:nvPr>
            <p:ph type="body" idx="1"/>
          </p:nvPr>
        </p:nvSpPr>
        <p:spPr/>
        <p:txBody>
          <a:bodyPr/>
          <a:lstStyle/>
          <a:p>
            <a:r>
              <a:rPr lang="en-US"/>
              <a:t>The matches are refined by using RANSAC, which is a robust model-fitting technique, to estimate a fundamental matrix between each pair of matching images and keeping only matches consistent with that fundamental matrix.</a:t>
            </a:r>
          </a:p>
          <a:p>
            <a:r>
              <a:rPr lang="en-US"/>
              <a:t>We then link connected components of pairwise feature matches together to form correspondences across multiple images.</a:t>
            </a:r>
          </a:p>
          <a:p>
            <a:r>
              <a:rPr lang="en-US"/>
              <a:t>Once we have correspondences, we run structure from motion to recover the camera and scene geometry.  Structure from motion solves the following problem:</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ln/>
        </p:spPr>
      </p:sp>
      <p:sp>
        <p:nvSpPr>
          <p:cNvPr id="241667" name="Rectangle 3"/>
          <p:cNvSpPr>
            <a:spLocks noGrp="1" noChangeArrowheads="1"/>
          </p:cNvSpPr>
          <p:nvPr>
            <p:ph type="body" idx="1"/>
          </p:nvPr>
        </p:nvSpPr>
        <p:spPr/>
        <p:txBody>
          <a:bodyPr/>
          <a:lstStyle/>
          <a:p>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TextEdit="1"/>
          </p:cNvSpPr>
          <p:nvPr>
            <p:ph type="sldImg"/>
          </p:nvPr>
        </p:nvSpPr>
        <p:spPr>
          <a:ln/>
        </p:spPr>
      </p:sp>
      <p:sp>
        <p:nvSpPr>
          <p:cNvPr id="233475" name="Rectangle 3"/>
          <p:cNvSpPr>
            <a:spLocks noGrp="1" noChangeArrowheads="1"/>
          </p:cNvSpPr>
          <p:nvPr>
            <p:ph type="body" idx="1"/>
          </p:nvPr>
        </p:nvSpPr>
        <p:spPr/>
        <p:txBody>
          <a:bodyPr/>
          <a:lstStyle/>
          <a:p>
            <a:r>
              <a:rPr lang="en-US" dirty="0"/>
              <a:t>We then add several photos at a time to the reconstruction, refine the model, and repeat until no more photos match any points in the scene.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noFill/>
          <a:ln>
            <a:solidFill>
              <a:srgbClr val="000000"/>
            </a:solidFill>
            <a:miter lim="800000"/>
            <a:headEnd/>
            <a:tailEnd/>
          </a:ln>
        </p:spPr>
      </p:sp>
      <p:sp>
        <p:nvSpPr>
          <p:cNvPr id="686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we’ll move on to another dataset to demonstrate some more of the navigation features of our system.  </a:t>
            </a:r>
          </a:p>
          <a:p>
            <a:pPr eaLnBrk="1" hangingPunct="1">
              <a:spcBef>
                <a:spcPct val="0"/>
              </a:spcBef>
            </a:pPr>
            <a:r>
              <a:rPr lang="en-US" dirty="0" smtClean="0"/>
              <a:t>This is a reconstruction of the Old Town Square in Prague from about 200 photos, shown inside our photo explorer.  An overhead map is shown in the upper right corner.</a:t>
            </a:r>
          </a:p>
          <a:p>
            <a:pPr eaLnBrk="1" hangingPunct="1">
              <a:spcBef>
                <a:spcPct val="0"/>
              </a:spcBef>
            </a:pPr>
            <a:r>
              <a:rPr lang="en-US" dirty="0" smtClean="0"/>
              <a:t>For this dataset, we render the scene using 3D line segments and add color to the scene by projecting blurred, partially transparent versions of the photos onto detected planes.</a:t>
            </a:r>
          </a:p>
          <a:p>
            <a:pPr eaLnBrk="1" hangingPunct="1">
              <a:spcBef>
                <a:spcPct val="0"/>
              </a:spcBef>
            </a:pPr>
            <a:r>
              <a:rPr lang="en-US" dirty="0" smtClean="0"/>
              <a:t>The user can select photos from the map, and the map tracks the movement of the virtual camera.  Here the user selects a building to see a better picture.  </a:t>
            </a:r>
          </a:p>
          <a:p>
            <a:pPr eaLnBrk="1" hangingPunct="1">
              <a:spcBef>
                <a:spcPct val="0"/>
              </a:spcBef>
            </a:pPr>
            <a:r>
              <a:rPr lang="en-US" dirty="0" smtClean="0"/>
              <a:t>Now here’s another example of relation-based browsing – the user can click on the “move right” button to move right to the next building in the row of façades.  </a:t>
            </a:r>
          </a:p>
          <a:p>
            <a:pPr eaLnBrk="1" hangingPunct="1">
              <a:spcBef>
                <a:spcPct val="0"/>
              </a:spcBef>
            </a:pPr>
            <a:r>
              <a:rPr lang="en-US" dirty="0" smtClean="0"/>
              <a:t>Now the user clicks on the zoom out button to see more of the scene.</a:t>
            </a:r>
          </a:p>
          <a:p>
            <a:pPr eaLnBrk="1" hangingPunct="1">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p:txBody>
          <a:bodyPr/>
          <a:lstStyle/>
          <a:p>
            <a:pPr>
              <a:defRPr/>
            </a:pPr>
            <a:fld id="{F3F7C7B0-8B11-4484-9354-E1D8ACC628A7}" type="slidenum">
              <a:rPr lang="en-US" smtClean="0"/>
              <a:pPr>
                <a:defRPr/>
              </a:pPr>
              <a:t>6</a:t>
            </a:fld>
            <a:endParaRPr lang="en-US"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14303"/>
            <a:r>
              <a:rPr lang="en-US" dirty="0"/>
              <a:t>The measurement matrix</a:t>
            </a:r>
            <a:r>
              <a:rPr lang="en-US" b="1" dirty="0">
                <a:latin typeface="Times New Roman" pitchFamily="18" charset="0"/>
              </a:rPr>
              <a:t> D = MS </a:t>
            </a:r>
            <a:r>
              <a:rPr lang="en-US" dirty="0"/>
              <a:t>must have rank 3!</a:t>
            </a:r>
            <a:endParaRPr lang="en-US" b="1" dirty="0">
              <a:latin typeface="Times New Roman" pitchFamily="18" charset="0"/>
            </a:endParaRP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F8FB6EF-DE17-4933-9D15-DAB2AA72AE8A}" type="slidenum">
              <a:rPr lang="en-US" smtClean="0"/>
              <a:pPr/>
              <a:t>7</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D6C90538-73F2-4258-80E5-5780C8E6F8DE}" type="slidenum">
              <a:rPr lang="en-US" smtClean="0"/>
              <a:pPr/>
              <a:t>8</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39EC56AF-7F97-4713-92F2-B7340FE001D5}" type="slidenum">
              <a:rPr lang="en-US" smtClean="0"/>
              <a:pPr/>
              <a:t>9</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2B5D7C99-7CFA-4ADA-BED8-67790B256A04}" type="slidenum">
              <a:rPr lang="en-US" smtClean="0"/>
              <a:pPr/>
              <a:t>10</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E783AAED-50BC-4446-B95E-B7290925CB22}" type="slidenum">
              <a:rPr lang="en-US" smtClean="0"/>
              <a:pPr/>
              <a:t>11</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p:spPr>
        <p:txBody>
          <a:bodyPr/>
          <a:lstStyle/>
          <a:p>
            <a:fld id="{205D9A6F-0E51-4717-BEB1-14CBDB1826C7}" type="slidenum">
              <a:rPr lang="en-US" smtClean="0"/>
              <a:pPr/>
              <a:t>12</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sz="900" dirty="0">
                <a:solidFill>
                  <a:srgbClr val="000000"/>
                </a:solidFill>
                <a:latin typeface="Arial" charset="0"/>
                <a:cs typeface="Arial" charset="0"/>
                <a:sym typeface="Arial" charset="0"/>
              </a:rPr>
              <a:t>Structure from motion solves the following problem:</a:t>
            </a:r>
          </a:p>
          <a:p>
            <a:pPr marL="39688"/>
            <a:endParaRPr lang="en-US" sz="900" dirty="0">
              <a:solidFill>
                <a:srgbClr val="000000"/>
              </a:solidFill>
              <a:latin typeface="Arial" charset="0"/>
              <a:cs typeface="Arial" charset="0"/>
              <a:sym typeface="Arial" charset="0"/>
            </a:endParaRPr>
          </a:p>
          <a:p>
            <a:pPr marL="39688"/>
            <a:r>
              <a:rPr lang="en-US" sz="900" dirty="0">
                <a:solidFill>
                  <a:srgbClr val="000000"/>
                </a:solidFill>
                <a:latin typeface="Arial" charset="0"/>
                <a:cs typeface="Arial" charset="0"/>
                <a:sym typeface="Arial" charset="0"/>
              </a:rPr>
              <a:t>Given a set of images of a static scene with 2D points in correspondence, shown here as color-coded points, find…</a:t>
            </a:r>
          </a:p>
          <a:p>
            <a:pPr marL="39688"/>
            <a:endParaRPr lang="en-US" sz="900" dirty="0">
              <a:solidFill>
                <a:srgbClr val="000000"/>
              </a:solidFill>
              <a:latin typeface="Arial" charset="0"/>
              <a:cs typeface="Arial" charset="0"/>
              <a:sym typeface="Arial" charset="0"/>
            </a:endParaRPr>
          </a:p>
          <a:p>
            <a:pPr marL="39688"/>
            <a:r>
              <a:rPr lang="en-US" sz="900" dirty="0">
                <a:solidFill>
                  <a:srgbClr val="000000"/>
                </a:solidFill>
                <a:latin typeface="Arial" charset="0"/>
                <a:cs typeface="Arial" charset="0"/>
                <a:sym typeface="Arial" charset="0"/>
              </a:rPr>
              <a:t>a set of 3D points P and </a:t>
            </a:r>
          </a:p>
          <a:p>
            <a:pPr marL="39688"/>
            <a:r>
              <a:rPr lang="en-US" sz="900" dirty="0">
                <a:solidFill>
                  <a:srgbClr val="000000"/>
                </a:solidFill>
                <a:latin typeface="Arial" charset="0"/>
                <a:cs typeface="Arial" charset="0"/>
                <a:sym typeface="Arial" charset="0"/>
              </a:rPr>
              <a:t>a rotation R and position t of the cameras that explain the observed correspondences.  In other words, when we project a point into any of the cameras, the </a:t>
            </a:r>
            <a:r>
              <a:rPr lang="en-US" sz="900" dirty="0" err="1">
                <a:solidFill>
                  <a:srgbClr val="000000"/>
                </a:solidFill>
                <a:latin typeface="Arial" charset="0"/>
                <a:cs typeface="Arial" charset="0"/>
                <a:sym typeface="Arial" charset="0"/>
              </a:rPr>
              <a:t>reprojection</a:t>
            </a:r>
            <a:r>
              <a:rPr lang="en-US" sz="900" dirty="0">
                <a:solidFill>
                  <a:srgbClr val="000000"/>
                </a:solidFill>
                <a:latin typeface="Arial" charset="0"/>
                <a:cs typeface="Arial" charset="0"/>
                <a:sym typeface="Arial" charset="0"/>
              </a:rPr>
              <a:t> error between the projected and observed 2D points is low.</a:t>
            </a:r>
          </a:p>
          <a:p>
            <a:pPr marL="39688"/>
            <a:r>
              <a:rPr lang="en-US" sz="900" dirty="0">
                <a:solidFill>
                  <a:srgbClr val="000000"/>
                </a:solidFill>
                <a:latin typeface="Arial" charset="0"/>
                <a:cs typeface="Arial" charset="0"/>
                <a:sym typeface="Arial" charset="0"/>
              </a:rPr>
              <a:t>This problem can be formulated as an optimization problem where we want to find the rotations R, positions t, and 3D point locations P that minimize sum of squared </a:t>
            </a:r>
            <a:r>
              <a:rPr lang="en-US" sz="900" dirty="0" err="1">
                <a:solidFill>
                  <a:srgbClr val="000000"/>
                </a:solidFill>
                <a:latin typeface="Arial" charset="0"/>
                <a:cs typeface="Arial" charset="0"/>
                <a:sym typeface="Arial" charset="0"/>
              </a:rPr>
              <a:t>reprojection</a:t>
            </a:r>
            <a:r>
              <a:rPr lang="en-US" sz="900" dirty="0">
                <a:solidFill>
                  <a:srgbClr val="000000"/>
                </a:solidFill>
                <a:latin typeface="Arial" charset="0"/>
                <a:cs typeface="Arial" charset="0"/>
                <a:sym typeface="Arial" charset="0"/>
              </a:rPr>
              <a:t> errors f.  This is a non-linear least squares problem and can be solved with algorithms such as </a:t>
            </a:r>
            <a:r>
              <a:rPr lang="en-US" sz="900" dirty="0" err="1">
                <a:solidFill>
                  <a:srgbClr val="000000"/>
                </a:solidFill>
                <a:latin typeface="Arial" charset="0"/>
                <a:cs typeface="Arial" charset="0"/>
                <a:sym typeface="Arial" charset="0"/>
              </a:rPr>
              <a:t>Levenberg-Marquart</a:t>
            </a:r>
            <a:r>
              <a:rPr lang="en-US" sz="900" dirty="0">
                <a:solidFill>
                  <a:srgbClr val="000000"/>
                </a:solidFill>
                <a:latin typeface="Arial" charset="0"/>
                <a:cs typeface="Arial" charset="0"/>
                <a:sym typeface="Arial" charset="0"/>
              </a:rPr>
              <a:t>.  However, because the problem is non-linear, it can be susceptible to local minima.  Therefore, it</a:t>
            </a:r>
            <a:r>
              <a:rPr lang="ja-JP" altLang="en-US" sz="900" dirty="0">
                <a:solidFill>
                  <a:srgbClr val="000000"/>
                </a:solidFill>
                <a:latin typeface="Arial"/>
                <a:cs typeface="Arial" charset="0"/>
                <a:sym typeface="Arial" charset="0"/>
              </a:rPr>
              <a:t>’</a:t>
            </a:r>
            <a:r>
              <a:rPr lang="en-US" sz="900" dirty="0">
                <a:solidFill>
                  <a:srgbClr val="000000"/>
                </a:solidFill>
                <a:latin typeface="Arial" charset="0"/>
                <a:cs typeface="Arial" charset="0"/>
                <a:sym typeface="Arial" charset="0"/>
              </a:rPr>
              <a:t>s important to initialize the parameters of the system carefully.  In addition, we need to be able to deal with erroneous correspondences.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344125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28729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629516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09381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362F49-6CF8-BB4A-B31F-A424B02E39DA}" type="datetimeFigureOut">
              <a:rPr lang="en-US" smtClean="0"/>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89548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362F49-6CF8-BB4A-B31F-A424B02E39DA}" type="datetimeFigureOut">
              <a:rPr lang="en-US" smtClean="0"/>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346520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362F49-6CF8-BB4A-B31F-A424B02E39DA}" type="datetimeFigureOut">
              <a:rPr lang="en-US" smtClean="0"/>
              <a:t>2/10/14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79019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362F49-6CF8-BB4A-B31F-A424B02E39DA}" type="datetimeFigureOut">
              <a:rPr lang="en-US" smtClean="0"/>
              <a:t>2/10/14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02508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62F49-6CF8-BB4A-B31F-A424B02E39DA}" type="datetimeFigureOut">
              <a:rPr lang="en-US" smtClean="0"/>
              <a:t>2/10/14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51695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62F49-6CF8-BB4A-B31F-A424B02E39DA}" type="datetimeFigureOut">
              <a:rPr lang="en-US" smtClean="0"/>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676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62F49-6CF8-BB4A-B31F-A424B02E39DA}" type="datetimeFigureOut">
              <a:rPr lang="en-US" smtClean="0"/>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8835001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62F49-6CF8-BB4A-B31F-A424B02E39DA}" type="datetimeFigureOut">
              <a:rPr lang="en-US" smtClean="0"/>
              <a:t>2/10/14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A9FF0-67FE-5B46-8ABD-AF30DBEE1BDE}" type="slidenum">
              <a:rPr lang="en-US" smtClean="0"/>
              <a:t>‹#›</a:t>
            </a:fld>
            <a:endParaRPr lang="en-US"/>
          </a:p>
        </p:txBody>
      </p:sp>
    </p:spTree>
    <p:extLst>
      <p:ext uri="{BB962C8B-B14F-4D97-AF65-F5344CB8AC3E}">
        <p14:creationId xmlns:p14="http://schemas.microsoft.com/office/powerpoint/2010/main" val="2026096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6.bin"/><Relationship Id="rId5" Type="http://schemas.openxmlformats.org/officeDocument/2006/relationships/image" Target="../media/image15.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7.bin"/><Relationship Id="rId5" Type="http://schemas.openxmlformats.org/officeDocument/2006/relationships/image" Target="../media/image15.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www.robots.ox.ac.uk/~vgg/hzbook/hzbook1.html" TargetMode="External"/><Relationship Id="rId8" Type="http://schemas.openxmlformats.org/officeDocument/2006/relationships/hyperlink" Target="http://mitpress.mit.edu/catalog/item/default.asp?sid=05880509-232D-489C-869B-91D6543A5B96&amp;ttype=2&amp;tid=4147"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photosynth.net"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www.youtube.com/watch?v=5Ji84zb2r8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1.wmv"/><Relationship Id="rId2" Type="http://schemas.openxmlformats.org/officeDocument/2006/relationships/video" Target="../media/media1.wm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www.robots.ox.ac.uk/~vgg/hzbook/hzbook1.html" TargetMode="External"/><Relationship Id="rId8" Type="http://schemas.openxmlformats.org/officeDocument/2006/relationships/hyperlink" Target="http://mitpress.mit.edu/catalog/item/default.asp?sid=05880509-232D-489C-869B-91D6543A5B96&amp;ttype=2&amp;tid=4147"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1.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4.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5.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3.png"/><Relationship Id="rId1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41.png"/><Relationship Id="rId1" Type="http://schemas.microsoft.com/office/2007/relationships/media" Target="file://localhost/Users/Farhadi/Dropbox/Classes/CSE455_Au13/TreviReconstruct2b.wmv" TargetMode="External"/><Relationship Id="rId2" Type="http://schemas.openxmlformats.org/officeDocument/2006/relationships/video" Target="file://localhost/Users/Farhadi/Dropbox/Classes/CSE455_Au13/TreviReconstruct2b.wmv"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1" Type="http://schemas.microsoft.com/office/2007/relationships/media" Target="file://localhost/Users/Farhadi/Dropbox/Classes/CSE455_Au13/TreviInteract2.wmv" TargetMode="External"/><Relationship Id="rId2" Type="http://schemas.openxmlformats.org/officeDocument/2006/relationships/video" Target="file://localhost/Users/Farhadi/Dropbox/Classes/CSE455_Au13/TreviInteract2.wm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44.png"/><Relationship Id="rId1" Type="http://schemas.microsoft.com/office/2007/relationships/media" Target="file://localhost/Users/Farhadi/Dropbox/Classes/CSE455_Au13/PragueInteract3.wmv" TargetMode="External"/><Relationship Id="rId2" Type="http://schemas.openxmlformats.org/officeDocument/2006/relationships/video" Target="file://localhost/Users/Farhadi/Dropbox/Classes/CSE455_Au13/PragueInteract3.wm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45.png"/><Relationship Id="rId1" Type="http://schemas.microsoft.com/office/2007/relationships/media" Target="file://localhost/Users/Farhadi/Dropbox/Classes/CSE455_Au13/NotreDameAnnotate2e.wmv" TargetMode="External"/><Relationship Id="rId2" Type="http://schemas.openxmlformats.org/officeDocument/2006/relationships/video" Target="file://localhost/Users/Farhadi/Dropbox/Classes/CSE455_Au13/NotreDameAnnotate2e.wmv"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6.png"/><Relationship Id="rId1" Type="http://schemas.microsoft.com/office/2007/relationships/media" Target="file://localhost/Users/Farhadi/Dropbox/Classes/CSE455_Au13/HalfDomeInteract4.wmv" TargetMode="External"/><Relationship Id="rId2" Type="http://schemas.openxmlformats.org/officeDocument/2006/relationships/video" Target="file://localhost/Users/Farhadi/Dropbox/Classes/CSE455_Au13/HalfDomeInteract4.wm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photocitygame.com/" TargetMode="Externa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hyperlink" Target="http://www.geograph.org.u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en.wikipedia.org/wiki/St._Peter's_Basilica" TargetMode="External"/><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hyperlink" Target="http://phototour.cs.washington.edu/bundler/" TargetMode="External"/><Relationship Id="rId4" Type="http://schemas.openxmlformats.org/officeDocument/2006/relationships/hyperlink" Target="http://grail.cs.washington.edu/projects/mcba/" TargetMode="External"/><Relationship Id="rId1" Type="http://schemas.openxmlformats.org/officeDocument/2006/relationships/slideLayout" Target="../slideLayouts/slideLayout2.xml"/><Relationship Id="rId2" Type="http://schemas.openxmlformats.org/officeDocument/2006/relationships/hyperlink" Target="http://en.wikipedia.org/wiki/Levenberg-Marquardt_algorithm" TargetMode="Externa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12.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5" Type="http://schemas.openxmlformats.org/officeDocument/2006/relationships/image" Target="../media/image1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1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Structure From Motion</a:t>
            </a:r>
            <a:endParaRPr lang="en-US" dirty="0"/>
          </a:p>
        </p:txBody>
      </p:sp>
      <p:sp>
        <p:nvSpPr>
          <p:cNvPr id="3" name="Subtitle 2"/>
          <p:cNvSpPr>
            <a:spLocks noGrp="1"/>
          </p:cNvSpPr>
          <p:nvPr>
            <p:ph type="subTitle" idx="1"/>
          </p:nvPr>
        </p:nvSpPr>
        <p:spPr>
          <a:xfrm>
            <a:off x="331663" y="4163988"/>
            <a:ext cx="8469551" cy="2797422"/>
          </a:xfrm>
        </p:spPr>
        <p:txBody>
          <a:bodyPr>
            <a:normAutofit fontScale="92500"/>
          </a:bodyPr>
          <a:lstStyle/>
          <a:p>
            <a:r>
              <a:rPr lang="en-US" dirty="0" smtClean="0"/>
              <a:t>Ali Farhadi</a:t>
            </a:r>
          </a:p>
          <a:p>
            <a:r>
              <a:rPr lang="en-US" dirty="0" smtClean="0"/>
              <a:t>CSE 576</a:t>
            </a:r>
          </a:p>
          <a:p>
            <a:endParaRPr lang="en-US" dirty="0" smtClean="0"/>
          </a:p>
          <a:p>
            <a:endParaRPr lang="en-US" dirty="0"/>
          </a:p>
          <a:p>
            <a:r>
              <a:rPr lang="en-US" sz="2200" dirty="0" smtClean="0"/>
              <a:t>Several slides from Steve Seitz, Rick </a:t>
            </a:r>
            <a:r>
              <a:rPr lang="en-US" sz="2200" dirty="0" err="1" smtClean="0"/>
              <a:t>Szeliski</a:t>
            </a:r>
            <a:r>
              <a:rPr lang="en-US" sz="2200" dirty="0" smtClean="0"/>
              <a:t>, Martial Hebert, and </a:t>
            </a:r>
            <a:r>
              <a:rPr lang="en-US" sz="2200" dirty="0" err="1" smtClean="0"/>
              <a:t>Noha</a:t>
            </a:r>
            <a:r>
              <a:rPr lang="en-US" sz="2200" dirty="0" smtClean="0"/>
              <a:t> </a:t>
            </a:r>
            <a:r>
              <a:rPr lang="en-US" sz="2200" dirty="0" err="1" smtClean="0"/>
              <a:t>Snavely</a:t>
            </a:r>
            <a:endParaRPr lang="en-US" sz="2200" dirty="0"/>
          </a:p>
        </p:txBody>
      </p:sp>
    </p:spTree>
    <p:extLst>
      <p:ext uri="{BB962C8B-B14F-4D97-AF65-F5344CB8AC3E}">
        <p14:creationId xmlns:p14="http://schemas.microsoft.com/office/powerpoint/2010/main" val="28307462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fontScale="90000"/>
          </a:bodyPr>
          <a:lstStyle/>
          <a:p>
            <a:r>
              <a:rPr lang="en-US" smtClean="0"/>
              <a:t>Factorizing the measurement matrix</a:t>
            </a:r>
          </a:p>
        </p:txBody>
      </p:sp>
      <p:sp>
        <p:nvSpPr>
          <p:cNvPr id="16388" name="Rectangle 3"/>
          <p:cNvSpPr>
            <a:spLocks noGrp="1" noChangeArrowheads="1"/>
          </p:cNvSpPr>
          <p:nvPr>
            <p:ph type="body" idx="1"/>
          </p:nvPr>
        </p:nvSpPr>
        <p:spPr/>
        <p:txBody>
          <a:bodyPr/>
          <a:lstStyle/>
          <a:p>
            <a:pPr marL="457200" indent="-457200">
              <a:buFontTx/>
              <a:buChar char="•"/>
            </a:pPr>
            <a:r>
              <a:rPr lang="en-US" smtClean="0"/>
              <a:t>Obtaining a factorization from SVD:</a:t>
            </a:r>
          </a:p>
        </p:txBody>
      </p:sp>
      <p:graphicFrame>
        <p:nvGraphicFramePr>
          <p:cNvPr id="16386" name="Object 4"/>
          <p:cNvGraphicFramePr>
            <a:graphicFrameLocks noGrp="1" noChangeAspect="1"/>
          </p:cNvGraphicFramePr>
          <p:nvPr>
            <p:ph idx="4294967295"/>
            <p:extLst>
              <p:ext uri="{D42A27DB-BD31-4B8C-83A1-F6EECF244321}">
                <p14:modId xmlns:p14="http://schemas.microsoft.com/office/powerpoint/2010/main" val="3531188862"/>
              </p:ext>
            </p:extLst>
          </p:nvPr>
        </p:nvGraphicFramePr>
        <p:xfrm>
          <a:off x="546878" y="1371600"/>
          <a:ext cx="7086600" cy="5014913"/>
        </p:xfrm>
        <a:graphic>
          <a:graphicData uri="http://schemas.openxmlformats.org/presentationml/2006/ole">
            <mc:AlternateContent xmlns:mc="http://schemas.openxmlformats.org/markup-compatibility/2006">
              <mc:Choice xmlns:v="urn:schemas-microsoft-com:vml" Requires="v">
                <p:oleObj spid="_x0000_s35902" name="Image" r:id="rId4" imgW="11250794" imgH="7961905" progId="Photoshop.Image.10">
                  <p:embed/>
                </p:oleObj>
              </mc:Choice>
              <mc:Fallback>
                <p:oleObj name="Image" r:id="rId4" imgW="11250794" imgH="796190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78" y="1371600"/>
                        <a:ext cx="70866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6390" name="Rectangle 9"/>
          <p:cNvSpPr>
            <a:spLocks noChangeArrowheads="1"/>
          </p:cNvSpPr>
          <p:nvPr/>
        </p:nvSpPr>
        <p:spPr bwMode="auto">
          <a:xfrm>
            <a:off x="3923935" y="3124200"/>
            <a:ext cx="4229465" cy="1189038"/>
          </a:xfrm>
          <a:prstGeom prst="rect">
            <a:avLst/>
          </a:prstGeom>
          <a:solidFill>
            <a:schemeClr val="bg1"/>
          </a:solidFill>
          <a:ln w="9525">
            <a:noFill/>
            <a:miter lim="800000"/>
            <a:headEnd/>
            <a:tailEnd/>
          </a:ln>
        </p:spPr>
        <p:txBody>
          <a:bodyPr wrap="none" anchor="ctr"/>
          <a:lstStyle/>
          <a:p>
            <a:endParaRPr lang="en-US"/>
          </a:p>
        </p:txBody>
      </p:sp>
      <p:sp>
        <p:nvSpPr>
          <p:cNvPr id="16391" name="Rectangle 10"/>
          <p:cNvSpPr>
            <a:spLocks noChangeArrowheads="1"/>
          </p:cNvSpPr>
          <p:nvPr/>
        </p:nvSpPr>
        <p:spPr bwMode="auto">
          <a:xfrm>
            <a:off x="762000" y="4191000"/>
            <a:ext cx="6858000" cy="24384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3728870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62958"/>
            <a:ext cx="8229600" cy="1143000"/>
          </a:xfrm>
        </p:spPr>
        <p:txBody>
          <a:bodyPr>
            <a:normAutofit fontScale="90000"/>
          </a:bodyPr>
          <a:lstStyle/>
          <a:p>
            <a:r>
              <a:rPr lang="en-US" dirty="0" smtClean="0"/>
              <a:t>Factorizing the measurement matrix</a:t>
            </a:r>
          </a:p>
        </p:txBody>
      </p:sp>
      <p:sp>
        <p:nvSpPr>
          <p:cNvPr id="17412" name="Rectangle 3"/>
          <p:cNvSpPr>
            <a:spLocks noGrp="1" noChangeArrowheads="1"/>
          </p:cNvSpPr>
          <p:nvPr>
            <p:ph type="body" idx="1"/>
          </p:nvPr>
        </p:nvSpPr>
        <p:spPr>
          <a:xfrm>
            <a:off x="344311" y="1063953"/>
            <a:ext cx="8229600" cy="4525963"/>
          </a:xfrm>
        </p:spPr>
        <p:txBody>
          <a:bodyPr/>
          <a:lstStyle/>
          <a:p>
            <a:pPr marL="457200" indent="-457200">
              <a:buFontTx/>
              <a:buChar char="•"/>
            </a:pPr>
            <a:r>
              <a:rPr lang="en-US" dirty="0" smtClean="0"/>
              <a:t>Obtaining a factorization from SVD:</a:t>
            </a:r>
          </a:p>
        </p:txBody>
      </p:sp>
      <p:graphicFrame>
        <p:nvGraphicFramePr>
          <p:cNvPr id="17410" name="Object 4"/>
          <p:cNvGraphicFramePr>
            <a:graphicFrameLocks noGrp="1" noChangeAspect="1"/>
          </p:cNvGraphicFramePr>
          <p:nvPr>
            <p:ph idx="4294967295"/>
            <p:extLst>
              <p:ext uri="{D42A27DB-BD31-4B8C-83A1-F6EECF244321}">
                <p14:modId xmlns:p14="http://schemas.microsoft.com/office/powerpoint/2010/main" val="953574366"/>
              </p:ext>
            </p:extLst>
          </p:nvPr>
        </p:nvGraphicFramePr>
        <p:xfrm>
          <a:off x="685800" y="1569168"/>
          <a:ext cx="7086600" cy="5014913"/>
        </p:xfrm>
        <a:graphic>
          <a:graphicData uri="http://schemas.openxmlformats.org/presentationml/2006/ole">
            <mc:AlternateContent xmlns:mc="http://schemas.openxmlformats.org/markup-compatibility/2006">
              <mc:Choice xmlns:v="urn:schemas-microsoft-com:vml" Requires="v">
                <p:oleObj spid="_x0000_s36926" name="Image" r:id="rId4" imgW="11250794" imgH="7961905" progId="Photoshop.Image.10">
                  <p:embed/>
                </p:oleObj>
              </mc:Choice>
              <mc:Fallback>
                <p:oleObj name="Image" r:id="rId4" imgW="11250794" imgH="796190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69168"/>
                        <a:ext cx="70866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5"/>
          <p:cNvSpPr txBox="1">
            <a:spLocks noChangeArrowheads="1"/>
          </p:cNvSpPr>
          <p:nvPr/>
        </p:nvSpPr>
        <p:spPr bwMode="auto">
          <a:xfrm>
            <a:off x="7712075" y="6643612"/>
            <a:ext cx="1419225" cy="274637"/>
          </a:xfrm>
          <a:prstGeom prst="rect">
            <a:avLst/>
          </a:prstGeom>
          <a:noFill/>
          <a:ln w="9525">
            <a:noFill/>
            <a:miter lim="800000"/>
            <a:headEnd/>
            <a:tailEnd/>
          </a:ln>
        </p:spPr>
        <p:txBody>
          <a:bodyPr wrap="none">
            <a:spAutoFit/>
          </a:bodyPr>
          <a:lstStyle/>
          <a:p>
            <a:r>
              <a:rPr lang="en-US" sz="1200" dirty="0"/>
              <a:t>Source: M. Hebert</a:t>
            </a:r>
          </a:p>
        </p:txBody>
      </p:sp>
      <p:sp>
        <p:nvSpPr>
          <p:cNvPr id="1099782" name="Text Box 6"/>
          <p:cNvSpPr txBox="1">
            <a:spLocks noChangeArrowheads="1"/>
          </p:cNvSpPr>
          <p:nvPr/>
        </p:nvSpPr>
        <p:spPr bwMode="auto">
          <a:xfrm>
            <a:off x="4800600" y="5836368"/>
            <a:ext cx="3937000" cy="822325"/>
          </a:xfrm>
          <a:prstGeom prst="rect">
            <a:avLst/>
          </a:prstGeom>
          <a:solidFill>
            <a:srgbClr val="CCCCFF"/>
          </a:solidFill>
          <a:ln w="9525">
            <a:noFill/>
            <a:miter lim="800000"/>
            <a:headEnd/>
            <a:tailEnd/>
          </a:ln>
        </p:spPr>
        <p:txBody>
          <a:bodyPr wrap="none">
            <a:spAutoFit/>
          </a:bodyPr>
          <a:lstStyle/>
          <a:p>
            <a:pPr algn="ctr"/>
            <a:r>
              <a:rPr lang="en-US" dirty="0">
                <a:latin typeface="Times New Roman" pitchFamily="18" charset="0"/>
              </a:rPr>
              <a:t>This decomposition minimizes</a:t>
            </a:r>
            <a:br>
              <a:rPr lang="en-US" dirty="0">
                <a:latin typeface="Times New Roman" pitchFamily="18" charset="0"/>
              </a:rPr>
            </a:br>
            <a:r>
              <a:rPr lang="en-US" b="1" dirty="0">
                <a:latin typeface="Times New Roman" pitchFamily="18" charset="0"/>
              </a:rPr>
              <a:t>|D-MS|</a:t>
            </a:r>
            <a:r>
              <a:rPr lang="en-US" b="1" baseline="30000" dirty="0">
                <a:latin typeface="Times New Roman" pitchFamily="18" charset="0"/>
              </a:rPr>
              <a:t>2</a:t>
            </a:r>
          </a:p>
        </p:txBody>
      </p:sp>
    </p:spTree>
    <p:extLst>
      <p:ext uri="{BB962C8B-B14F-4D97-AF65-F5344CB8AC3E}">
        <p14:creationId xmlns:p14="http://schemas.microsoft.com/office/powerpoint/2010/main" val="745392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9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16714"/>
            <a:ext cx="8229600" cy="1143000"/>
          </a:xfrm>
        </p:spPr>
        <p:txBody>
          <a:bodyPr/>
          <a:lstStyle/>
          <a:p>
            <a:r>
              <a:rPr lang="en-US" dirty="0" smtClean="0"/>
              <a:t>Algorithm summary</a:t>
            </a:r>
          </a:p>
        </p:txBody>
      </p:sp>
      <p:sp>
        <p:nvSpPr>
          <p:cNvPr id="1019907" name="Rectangle 3"/>
          <p:cNvSpPr>
            <a:spLocks noGrp="1" noChangeArrowheads="1"/>
          </p:cNvSpPr>
          <p:nvPr>
            <p:ph type="body" idx="1"/>
          </p:nvPr>
        </p:nvSpPr>
        <p:spPr>
          <a:xfrm>
            <a:off x="685800" y="914400"/>
            <a:ext cx="7772400" cy="5715000"/>
          </a:xfrm>
        </p:spPr>
        <p:txBody>
          <a:bodyPr>
            <a:normAutofit fontScale="85000" lnSpcReduction="10000"/>
          </a:bodyPr>
          <a:lstStyle/>
          <a:p>
            <a:pPr>
              <a:buFontTx/>
              <a:buChar char="•"/>
            </a:pPr>
            <a:r>
              <a:rPr lang="en-US" dirty="0" smtClean="0"/>
              <a:t>Given: </a:t>
            </a:r>
            <a:r>
              <a:rPr lang="en-US" i="1" dirty="0" smtClean="0"/>
              <a:t>m </a:t>
            </a:r>
            <a:r>
              <a:rPr lang="en-US" dirty="0" smtClean="0"/>
              <a:t>images and </a:t>
            </a:r>
            <a:r>
              <a:rPr lang="en-US" i="1" dirty="0" smtClean="0"/>
              <a:t>n </a:t>
            </a:r>
            <a:r>
              <a:rPr lang="en-US" dirty="0" smtClean="0"/>
              <a:t>features </a:t>
            </a:r>
            <a:r>
              <a:rPr lang="en-US" b="1" dirty="0" smtClean="0"/>
              <a:t>x</a:t>
            </a:r>
            <a:r>
              <a:rPr lang="en-US" i="1" baseline="-25000" dirty="0" smtClean="0"/>
              <a:t>ij</a:t>
            </a:r>
          </a:p>
          <a:p>
            <a:pPr>
              <a:buFontTx/>
              <a:buChar char="•"/>
            </a:pPr>
            <a:r>
              <a:rPr lang="en-US" dirty="0" smtClean="0"/>
              <a:t>For each image </a:t>
            </a:r>
            <a:r>
              <a:rPr lang="en-US" i="1" dirty="0" err="1" smtClean="0"/>
              <a:t>i</a:t>
            </a:r>
            <a:r>
              <a:rPr lang="en-US" i="1" dirty="0" smtClean="0"/>
              <a:t>, c</a:t>
            </a:r>
            <a:r>
              <a:rPr lang="en-US" dirty="0" smtClean="0"/>
              <a:t>enter the feature coordinates</a:t>
            </a:r>
          </a:p>
          <a:p>
            <a:pPr>
              <a:buFontTx/>
              <a:buChar char="•"/>
            </a:pPr>
            <a:r>
              <a:rPr lang="en-US" dirty="0" smtClean="0"/>
              <a:t>Construct a 2</a:t>
            </a:r>
            <a:r>
              <a:rPr lang="en-US" i="1" dirty="0" smtClean="0"/>
              <a:t>m </a:t>
            </a:r>
            <a:r>
              <a:rPr lang="en-US" dirty="0" smtClean="0">
                <a:cs typeface="Arial" charset="0"/>
              </a:rPr>
              <a:t>×</a:t>
            </a:r>
            <a:r>
              <a:rPr lang="en-US" dirty="0" smtClean="0"/>
              <a:t> </a:t>
            </a:r>
            <a:r>
              <a:rPr lang="en-US" i="1" dirty="0" smtClean="0"/>
              <a:t>n </a:t>
            </a:r>
            <a:r>
              <a:rPr lang="en-US" dirty="0" smtClean="0"/>
              <a:t>measurement matrix </a:t>
            </a:r>
            <a:r>
              <a:rPr lang="en-US" b="1" dirty="0" smtClean="0"/>
              <a:t>D</a:t>
            </a:r>
            <a:r>
              <a:rPr lang="en-US" dirty="0" smtClean="0"/>
              <a:t>:</a:t>
            </a:r>
          </a:p>
          <a:p>
            <a:pPr lvl="1"/>
            <a:r>
              <a:rPr lang="en-US" dirty="0" smtClean="0"/>
              <a:t>Column </a:t>
            </a:r>
            <a:r>
              <a:rPr lang="en-US" i="1" dirty="0" smtClean="0"/>
              <a:t>j </a:t>
            </a:r>
            <a:r>
              <a:rPr lang="en-US" dirty="0" smtClean="0"/>
              <a:t>contains the projection of point </a:t>
            </a:r>
            <a:r>
              <a:rPr lang="en-US" i="1" dirty="0" smtClean="0"/>
              <a:t>j </a:t>
            </a:r>
            <a:r>
              <a:rPr lang="en-US" dirty="0" smtClean="0"/>
              <a:t>in all views</a:t>
            </a:r>
          </a:p>
          <a:p>
            <a:pPr lvl="1"/>
            <a:r>
              <a:rPr lang="en-US" dirty="0" smtClean="0"/>
              <a:t>Row </a:t>
            </a:r>
            <a:r>
              <a:rPr lang="en-US" i="1" dirty="0" err="1" smtClean="0"/>
              <a:t>i</a:t>
            </a:r>
            <a:r>
              <a:rPr lang="en-US" i="1" dirty="0" smtClean="0"/>
              <a:t> </a:t>
            </a:r>
            <a:r>
              <a:rPr lang="en-US" dirty="0" smtClean="0"/>
              <a:t>contains one coordinate of the projections of all the </a:t>
            </a:r>
            <a:r>
              <a:rPr lang="en-US" i="1" dirty="0" smtClean="0"/>
              <a:t>n </a:t>
            </a:r>
            <a:r>
              <a:rPr lang="en-US" dirty="0" smtClean="0"/>
              <a:t>points in image </a:t>
            </a:r>
            <a:r>
              <a:rPr lang="en-US" i="1" dirty="0" err="1" smtClean="0"/>
              <a:t>i</a:t>
            </a:r>
            <a:endParaRPr lang="en-US" i="1" dirty="0" smtClean="0"/>
          </a:p>
          <a:p>
            <a:pPr>
              <a:buFontTx/>
              <a:buChar char="•"/>
            </a:pPr>
            <a:r>
              <a:rPr lang="en-US" dirty="0" smtClean="0"/>
              <a:t>Factorize </a:t>
            </a:r>
            <a:r>
              <a:rPr lang="en-US" b="1" dirty="0" smtClean="0"/>
              <a:t>D</a:t>
            </a:r>
            <a:r>
              <a:rPr lang="en-US" dirty="0" smtClean="0"/>
              <a:t>:</a:t>
            </a:r>
          </a:p>
          <a:p>
            <a:pPr lvl="1"/>
            <a:r>
              <a:rPr lang="en-US" dirty="0" smtClean="0"/>
              <a:t>Compute SVD: </a:t>
            </a:r>
            <a:r>
              <a:rPr lang="en-US" b="1" dirty="0" smtClean="0"/>
              <a:t>D </a:t>
            </a:r>
            <a:r>
              <a:rPr lang="en-US" dirty="0" smtClean="0"/>
              <a:t>=</a:t>
            </a:r>
            <a:r>
              <a:rPr lang="en-US" b="1" dirty="0" smtClean="0"/>
              <a:t> U W V</a:t>
            </a:r>
            <a:r>
              <a:rPr lang="en-US" b="1" baseline="30000" dirty="0" smtClean="0"/>
              <a:t>T</a:t>
            </a:r>
          </a:p>
          <a:p>
            <a:pPr lvl="1"/>
            <a:r>
              <a:rPr lang="en-US" dirty="0" smtClean="0"/>
              <a:t>Create </a:t>
            </a:r>
            <a:r>
              <a:rPr lang="en-US" b="1" dirty="0" smtClean="0"/>
              <a:t>U</a:t>
            </a:r>
            <a:r>
              <a:rPr lang="en-US" baseline="-25000" dirty="0" smtClean="0"/>
              <a:t>3</a:t>
            </a:r>
            <a:r>
              <a:rPr lang="en-US" dirty="0" smtClean="0"/>
              <a:t> by taking the first 3 columns of </a:t>
            </a:r>
            <a:r>
              <a:rPr lang="en-US" b="1" dirty="0" smtClean="0"/>
              <a:t>U</a:t>
            </a:r>
          </a:p>
          <a:p>
            <a:pPr lvl="1"/>
            <a:r>
              <a:rPr lang="en-US" dirty="0" smtClean="0"/>
              <a:t>Create </a:t>
            </a:r>
            <a:r>
              <a:rPr lang="en-US" b="1" dirty="0" smtClean="0"/>
              <a:t>V</a:t>
            </a:r>
            <a:r>
              <a:rPr lang="en-US" baseline="-25000" dirty="0" smtClean="0"/>
              <a:t>3</a:t>
            </a:r>
            <a:r>
              <a:rPr lang="en-US" dirty="0" smtClean="0"/>
              <a:t> by taking the first 3 columns of </a:t>
            </a:r>
            <a:r>
              <a:rPr lang="en-US" b="1" dirty="0" smtClean="0"/>
              <a:t>V</a:t>
            </a:r>
          </a:p>
          <a:p>
            <a:pPr lvl="1"/>
            <a:r>
              <a:rPr lang="en-US" dirty="0" smtClean="0"/>
              <a:t>Create </a:t>
            </a:r>
            <a:r>
              <a:rPr lang="en-US" b="1" dirty="0" smtClean="0"/>
              <a:t>W</a:t>
            </a:r>
            <a:r>
              <a:rPr lang="en-US" baseline="-25000" dirty="0" smtClean="0"/>
              <a:t>3</a:t>
            </a:r>
            <a:r>
              <a:rPr lang="en-US" dirty="0" smtClean="0"/>
              <a:t> by taking the upper left 3 </a:t>
            </a:r>
            <a:r>
              <a:rPr lang="en-US" dirty="0" smtClean="0">
                <a:cs typeface="Arial" charset="0"/>
              </a:rPr>
              <a:t>×</a:t>
            </a:r>
            <a:r>
              <a:rPr lang="en-US" dirty="0" smtClean="0"/>
              <a:t> 3 block of</a:t>
            </a:r>
            <a:r>
              <a:rPr lang="en-US" i="1" dirty="0" smtClean="0"/>
              <a:t> </a:t>
            </a:r>
            <a:r>
              <a:rPr lang="en-US" b="1" dirty="0" smtClean="0"/>
              <a:t>W</a:t>
            </a:r>
          </a:p>
          <a:p>
            <a:pPr>
              <a:buFontTx/>
              <a:buChar char="•"/>
            </a:pPr>
            <a:r>
              <a:rPr lang="en-US" dirty="0" smtClean="0"/>
              <a:t>Create the motion and shape matrices:</a:t>
            </a:r>
          </a:p>
          <a:p>
            <a:pPr lvl="1"/>
            <a:r>
              <a:rPr lang="en-US" b="1" dirty="0" smtClean="0"/>
              <a:t>M</a:t>
            </a:r>
            <a:r>
              <a:rPr lang="en-US" dirty="0" smtClean="0"/>
              <a:t> = </a:t>
            </a:r>
            <a:r>
              <a:rPr lang="en-US" b="1" dirty="0" smtClean="0"/>
              <a:t>U</a:t>
            </a:r>
            <a:r>
              <a:rPr lang="en-US" baseline="-25000" dirty="0" smtClean="0"/>
              <a:t>3</a:t>
            </a:r>
            <a:r>
              <a:rPr lang="en-US" b="1" dirty="0" smtClean="0"/>
              <a:t>W</a:t>
            </a:r>
            <a:r>
              <a:rPr lang="en-US" baseline="-25000" dirty="0" smtClean="0"/>
              <a:t>3</a:t>
            </a:r>
            <a:r>
              <a:rPr lang="en-US" baseline="30000" dirty="0" smtClean="0"/>
              <a:t>½  </a:t>
            </a:r>
            <a:r>
              <a:rPr lang="en-US" dirty="0" smtClean="0"/>
              <a:t>and </a:t>
            </a:r>
            <a:r>
              <a:rPr lang="en-US" b="1" dirty="0" smtClean="0"/>
              <a:t>S</a:t>
            </a:r>
            <a:r>
              <a:rPr lang="en-US" dirty="0" smtClean="0"/>
              <a:t> = </a:t>
            </a:r>
            <a:r>
              <a:rPr lang="en-US" b="1" dirty="0" smtClean="0"/>
              <a:t>W</a:t>
            </a:r>
            <a:r>
              <a:rPr lang="en-US" baseline="-25000" dirty="0" smtClean="0"/>
              <a:t>3</a:t>
            </a:r>
            <a:r>
              <a:rPr lang="en-US" baseline="30000" dirty="0" smtClean="0"/>
              <a:t>½</a:t>
            </a:r>
            <a:r>
              <a:rPr lang="en-US" dirty="0" smtClean="0"/>
              <a:t> </a:t>
            </a:r>
            <a:r>
              <a:rPr lang="en-US" b="1" dirty="0" smtClean="0"/>
              <a:t>V</a:t>
            </a:r>
            <a:r>
              <a:rPr lang="en-US" baseline="-25000" dirty="0" smtClean="0"/>
              <a:t>3</a:t>
            </a:r>
            <a:r>
              <a:rPr lang="en-US" baseline="30000" dirty="0" smtClean="0"/>
              <a:t>T</a:t>
            </a:r>
            <a:r>
              <a:rPr lang="en-US" b="1" dirty="0" smtClean="0"/>
              <a:t> </a:t>
            </a:r>
            <a:r>
              <a:rPr lang="en-US" dirty="0" smtClean="0"/>
              <a:t>(</a:t>
            </a:r>
            <a:r>
              <a:rPr lang="en-US" b="1" dirty="0" smtClean="0"/>
              <a:t>or M </a:t>
            </a:r>
            <a:r>
              <a:rPr lang="en-US" dirty="0" smtClean="0"/>
              <a:t>= </a:t>
            </a:r>
            <a:r>
              <a:rPr lang="en-US" b="1" dirty="0" smtClean="0"/>
              <a:t>U</a:t>
            </a:r>
            <a:r>
              <a:rPr lang="en-US" baseline="-25000" dirty="0" smtClean="0"/>
              <a:t>3</a:t>
            </a:r>
            <a:r>
              <a:rPr lang="en-US" dirty="0" smtClean="0"/>
              <a:t> and </a:t>
            </a:r>
            <a:r>
              <a:rPr lang="en-US" b="1" dirty="0" smtClean="0"/>
              <a:t>S</a:t>
            </a:r>
            <a:r>
              <a:rPr lang="en-US" dirty="0" smtClean="0"/>
              <a:t> = </a:t>
            </a:r>
            <a:r>
              <a:rPr lang="en-US" b="1" dirty="0" smtClean="0"/>
              <a:t>W</a:t>
            </a:r>
            <a:r>
              <a:rPr lang="en-US" baseline="-25000" dirty="0" smtClean="0"/>
              <a:t>3</a:t>
            </a:r>
            <a:r>
              <a:rPr lang="en-US" b="1" dirty="0" smtClean="0"/>
              <a:t>V</a:t>
            </a:r>
            <a:r>
              <a:rPr lang="en-US" baseline="-25000" dirty="0" smtClean="0"/>
              <a:t>3</a:t>
            </a:r>
            <a:r>
              <a:rPr lang="en-US" baseline="30000" dirty="0" smtClean="0"/>
              <a:t>T</a:t>
            </a:r>
            <a:r>
              <a:rPr lang="en-US" dirty="0" smtClean="0"/>
              <a:t>)</a:t>
            </a:r>
          </a:p>
        </p:txBody>
      </p:sp>
      <p:sp>
        <p:nvSpPr>
          <p:cNvPr id="36868" name="Text Box 4"/>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1661850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99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99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99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99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99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990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990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990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990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1990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9907">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99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4127500"/>
            <a:ext cx="101441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4584700"/>
            <a:ext cx="10731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4191000"/>
            <a:ext cx="984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300" y="1787525"/>
            <a:ext cx="22399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7413" name="Rectangle 5"/>
          <p:cNvSpPr>
            <a:spLocks noGrp="1" noChangeArrowheads="1"/>
          </p:cNvSpPr>
          <p:nvPr>
            <p:ph type="title"/>
          </p:nvPr>
        </p:nvSpPr>
        <p:spPr>
          <a:ln/>
        </p:spPr>
        <p:txBody>
          <a:bodyPr rIns="132080"/>
          <a:lstStyle/>
          <a:p>
            <a:r>
              <a:rPr lang="en-US"/>
              <a:t>Structure from motion</a:t>
            </a:r>
          </a:p>
        </p:txBody>
      </p:sp>
      <p:grpSp>
        <p:nvGrpSpPr>
          <p:cNvPr id="17416" name="Group 8"/>
          <p:cNvGrpSpPr>
            <a:grpSpLocks/>
          </p:cNvGrpSpPr>
          <p:nvPr/>
        </p:nvGrpSpPr>
        <p:grpSpPr bwMode="auto">
          <a:xfrm rot="5400000">
            <a:off x="872332" y="3701256"/>
            <a:ext cx="1968500" cy="1725613"/>
            <a:chOff x="0" y="0"/>
            <a:chExt cx="1240" cy="1087"/>
          </a:xfrm>
        </p:grpSpPr>
        <p:sp>
          <p:nvSpPr>
            <p:cNvPr id="17414" name="AutoShape 6"/>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5" name="Rectangle 7"/>
            <p:cNvSpPr>
              <a:spLocks/>
            </p:cNvSpPr>
            <p:nvPr/>
          </p:nvSpPr>
          <p:spPr bwMode="auto">
            <a:xfrm>
              <a:off x="285"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19" name="Group 11"/>
          <p:cNvGrpSpPr>
            <a:grpSpLocks/>
          </p:cNvGrpSpPr>
          <p:nvPr/>
        </p:nvGrpSpPr>
        <p:grpSpPr bwMode="auto">
          <a:xfrm rot="16200000" flipH="1">
            <a:off x="6055519" y="3893344"/>
            <a:ext cx="1968500" cy="1725612"/>
            <a:chOff x="0" y="0"/>
            <a:chExt cx="1240" cy="1087"/>
          </a:xfrm>
        </p:grpSpPr>
        <p:sp>
          <p:nvSpPr>
            <p:cNvPr id="17417" name="AutoShape 9"/>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8" name="Rectangle 10"/>
            <p:cNvSpPr>
              <a:spLocks/>
            </p:cNvSpPr>
            <p:nvPr/>
          </p:nvSpPr>
          <p:spPr bwMode="auto">
            <a:xfrm flipH="1">
              <a:off x="911"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22" name="Group 14"/>
          <p:cNvGrpSpPr>
            <a:grpSpLocks/>
          </p:cNvGrpSpPr>
          <p:nvPr/>
        </p:nvGrpSpPr>
        <p:grpSpPr bwMode="auto">
          <a:xfrm>
            <a:off x="3563938" y="4343400"/>
            <a:ext cx="2044700" cy="1470025"/>
            <a:chOff x="0" y="0"/>
            <a:chExt cx="1288" cy="926"/>
          </a:xfrm>
        </p:grpSpPr>
        <p:sp>
          <p:nvSpPr>
            <p:cNvPr id="17420" name="Rectangle 12"/>
            <p:cNvSpPr>
              <a:spLocks/>
            </p:cNvSpPr>
            <p:nvPr/>
          </p:nvSpPr>
          <p:spPr bwMode="auto">
            <a:xfrm>
              <a:off x="0" y="0"/>
              <a:ext cx="1288" cy="926"/>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1" name="Rectangle 13"/>
            <p:cNvSpPr>
              <a:spLocks/>
            </p:cNvSpPr>
            <p:nvPr/>
          </p:nvSpPr>
          <p:spPr bwMode="auto">
            <a:xfrm>
              <a:off x="0" y="343"/>
              <a:ext cx="7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7423" name="Line 15"/>
          <p:cNvSpPr>
            <a:spLocks noChangeShapeType="1"/>
          </p:cNvSpPr>
          <p:nvPr/>
        </p:nvSpPr>
        <p:spPr bwMode="auto">
          <a:xfrm flipH="1">
            <a:off x="460375" y="3581400"/>
            <a:ext cx="533400" cy="2057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4" name="Line 16"/>
          <p:cNvSpPr>
            <a:spLocks noChangeShapeType="1"/>
          </p:cNvSpPr>
          <p:nvPr/>
        </p:nvSpPr>
        <p:spPr bwMode="auto">
          <a:xfrm flipH="1">
            <a:off x="461963" y="5029200"/>
            <a:ext cx="533400" cy="6096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5" name="Line 17"/>
          <p:cNvSpPr>
            <a:spLocks noChangeShapeType="1"/>
          </p:cNvSpPr>
          <p:nvPr/>
        </p:nvSpPr>
        <p:spPr bwMode="auto">
          <a:xfrm flipH="1">
            <a:off x="461963" y="4081463"/>
            <a:ext cx="2270125" cy="1557337"/>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6" name="Line 18"/>
          <p:cNvSpPr>
            <a:spLocks noChangeShapeType="1"/>
          </p:cNvSpPr>
          <p:nvPr/>
        </p:nvSpPr>
        <p:spPr bwMode="auto">
          <a:xfrm flipH="1">
            <a:off x="461963" y="5562600"/>
            <a:ext cx="2209800" cy="762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7" name="Line 19"/>
          <p:cNvSpPr>
            <a:spLocks noChangeShapeType="1"/>
          </p:cNvSpPr>
          <p:nvPr/>
        </p:nvSpPr>
        <p:spPr bwMode="auto">
          <a:xfrm>
            <a:off x="3551238" y="4346575"/>
            <a:ext cx="993775" cy="21367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8" name="Line 20"/>
          <p:cNvSpPr>
            <a:spLocks noChangeShapeType="1"/>
          </p:cNvSpPr>
          <p:nvPr/>
        </p:nvSpPr>
        <p:spPr bwMode="auto">
          <a:xfrm flipH="1">
            <a:off x="4541838" y="4365625"/>
            <a:ext cx="1065212" cy="21113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9" name="Line 21"/>
          <p:cNvSpPr>
            <a:spLocks noChangeShapeType="1"/>
          </p:cNvSpPr>
          <p:nvPr/>
        </p:nvSpPr>
        <p:spPr bwMode="auto">
          <a:xfrm>
            <a:off x="3551238" y="5813425"/>
            <a:ext cx="9906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0" name="Line 22"/>
          <p:cNvSpPr>
            <a:spLocks noChangeShapeType="1"/>
          </p:cNvSpPr>
          <p:nvPr/>
        </p:nvSpPr>
        <p:spPr bwMode="auto">
          <a:xfrm flipH="1">
            <a:off x="4541838" y="5813425"/>
            <a:ext cx="10668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1" name="Line 23"/>
          <p:cNvSpPr>
            <a:spLocks noChangeShapeType="1"/>
          </p:cNvSpPr>
          <p:nvPr/>
        </p:nvSpPr>
        <p:spPr bwMode="auto">
          <a:xfrm>
            <a:off x="6164263" y="4273550"/>
            <a:ext cx="2197100" cy="13287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2" name="Line 24"/>
          <p:cNvSpPr>
            <a:spLocks noChangeShapeType="1"/>
          </p:cNvSpPr>
          <p:nvPr/>
        </p:nvSpPr>
        <p:spPr bwMode="auto">
          <a:xfrm rot="10800000" flipH="1">
            <a:off x="6151563" y="5602288"/>
            <a:ext cx="2209800" cy="152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3" name="Line 25"/>
          <p:cNvSpPr>
            <a:spLocks noChangeShapeType="1"/>
          </p:cNvSpPr>
          <p:nvPr/>
        </p:nvSpPr>
        <p:spPr bwMode="auto">
          <a:xfrm>
            <a:off x="7904163" y="5221288"/>
            <a:ext cx="457200" cy="3810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4" name="Line 26"/>
          <p:cNvSpPr>
            <a:spLocks noChangeShapeType="1"/>
          </p:cNvSpPr>
          <p:nvPr/>
        </p:nvSpPr>
        <p:spPr bwMode="auto">
          <a:xfrm>
            <a:off x="7904163" y="3773488"/>
            <a:ext cx="457200" cy="18288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5" name="Rectangle 27"/>
          <p:cNvSpPr>
            <a:spLocks/>
          </p:cNvSpPr>
          <p:nvPr/>
        </p:nvSpPr>
        <p:spPr bwMode="auto">
          <a:xfrm>
            <a:off x="695325"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1</a:t>
            </a:r>
          </a:p>
        </p:txBody>
      </p:sp>
      <p:sp>
        <p:nvSpPr>
          <p:cNvPr id="17436" name="Rectangle 28"/>
          <p:cNvSpPr>
            <a:spLocks/>
          </p:cNvSpPr>
          <p:nvPr/>
        </p:nvSpPr>
        <p:spPr bwMode="auto">
          <a:xfrm>
            <a:off x="2846388" y="6040438"/>
            <a:ext cx="11001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2</a:t>
            </a:r>
          </a:p>
        </p:txBody>
      </p:sp>
      <p:sp>
        <p:nvSpPr>
          <p:cNvPr id="17437" name="Rectangle 29"/>
          <p:cNvSpPr>
            <a:spLocks/>
          </p:cNvSpPr>
          <p:nvPr/>
        </p:nvSpPr>
        <p:spPr bwMode="auto">
          <a:xfrm>
            <a:off x="7281863"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3</a:t>
            </a:r>
          </a:p>
        </p:txBody>
      </p:sp>
      <p:grpSp>
        <p:nvGrpSpPr>
          <p:cNvPr id="17459" name="Group 51"/>
          <p:cNvGrpSpPr>
            <a:grpSpLocks/>
          </p:cNvGrpSpPr>
          <p:nvPr/>
        </p:nvGrpSpPr>
        <p:grpSpPr bwMode="auto">
          <a:xfrm>
            <a:off x="1425575" y="4119563"/>
            <a:ext cx="1076325" cy="858837"/>
            <a:chOff x="0" y="0"/>
            <a:chExt cx="678" cy="541"/>
          </a:xfrm>
        </p:grpSpPr>
        <p:grpSp>
          <p:nvGrpSpPr>
            <p:cNvPr id="17440" name="Group 32"/>
            <p:cNvGrpSpPr>
              <a:grpSpLocks/>
            </p:cNvGrpSpPr>
            <p:nvPr/>
          </p:nvGrpSpPr>
          <p:grpSpPr bwMode="auto">
            <a:xfrm>
              <a:off x="7" y="128"/>
              <a:ext cx="57" cy="57"/>
              <a:chOff x="0" y="0"/>
              <a:chExt cx="56" cy="56"/>
            </a:xfrm>
          </p:grpSpPr>
          <p:sp>
            <p:nvSpPr>
              <p:cNvPr id="17438" name="Oval 30"/>
              <p:cNvSpPr>
                <a:spLocks/>
              </p:cNvSpPr>
              <p:nvPr/>
            </p:nvSpPr>
            <p:spPr bwMode="auto">
              <a:xfrm>
                <a:off x="0" y="0"/>
                <a:ext cx="56" cy="56"/>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9" name="Rectangle 31"/>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3" name="Group 35"/>
            <p:cNvGrpSpPr>
              <a:grpSpLocks/>
            </p:cNvGrpSpPr>
            <p:nvPr/>
          </p:nvGrpSpPr>
          <p:grpSpPr bwMode="auto">
            <a:xfrm>
              <a:off x="442" y="146"/>
              <a:ext cx="57" cy="56"/>
              <a:chOff x="0" y="0"/>
              <a:chExt cx="56" cy="56"/>
            </a:xfrm>
          </p:grpSpPr>
          <p:sp>
            <p:nvSpPr>
              <p:cNvPr id="17441" name="Oval 33"/>
              <p:cNvSpPr>
                <a:spLocks/>
              </p:cNvSpPr>
              <p:nvPr/>
            </p:nvSpPr>
            <p:spPr bwMode="auto">
              <a:xfrm>
                <a:off x="0" y="0"/>
                <a:ext cx="56" cy="56"/>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2" name="Rectangle 34"/>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6" name="Group 38"/>
            <p:cNvGrpSpPr>
              <a:grpSpLocks/>
            </p:cNvGrpSpPr>
            <p:nvPr/>
          </p:nvGrpSpPr>
          <p:grpSpPr bwMode="auto">
            <a:xfrm>
              <a:off x="0" y="472"/>
              <a:ext cx="56" cy="57"/>
              <a:chOff x="0" y="0"/>
              <a:chExt cx="56" cy="56"/>
            </a:xfrm>
          </p:grpSpPr>
          <p:sp>
            <p:nvSpPr>
              <p:cNvPr id="17444" name="Oval 36"/>
              <p:cNvSpPr>
                <a:spLocks/>
              </p:cNvSpPr>
              <p:nvPr/>
            </p:nvSpPr>
            <p:spPr bwMode="auto">
              <a:xfrm>
                <a:off x="0" y="0"/>
                <a:ext cx="56" cy="56"/>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5" name="Rectangle 37"/>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9" name="Group 41"/>
            <p:cNvGrpSpPr>
              <a:grpSpLocks/>
            </p:cNvGrpSpPr>
            <p:nvPr/>
          </p:nvGrpSpPr>
          <p:grpSpPr bwMode="auto">
            <a:xfrm>
              <a:off x="435" y="485"/>
              <a:ext cx="57" cy="56"/>
              <a:chOff x="0" y="0"/>
              <a:chExt cx="56" cy="56"/>
            </a:xfrm>
          </p:grpSpPr>
          <p:sp>
            <p:nvSpPr>
              <p:cNvPr id="17447" name="Oval 39"/>
              <p:cNvSpPr>
                <a:spLocks/>
              </p:cNvSpPr>
              <p:nvPr/>
            </p:nvSpPr>
            <p:spPr bwMode="auto">
              <a:xfrm>
                <a:off x="0" y="0"/>
                <a:ext cx="56" cy="56"/>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8" name="Rectangle 40"/>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2" name="Group 44"/>
            <p:cNvGrpSpPr>
              <a:grpSpLocks/>
            </p:cNvGrpSpPr>
            <p:nvPr/>
          </p:nvGrpSpPr>
          <p:grpSpPr bwMode="auto">
            <a:xfrm>
              <a:off x="621" y="366"/>
              <a:ext cx="57" cy="57"/>
              <a:chOff x="0" y="0"/>
              <a:chExt cx="56" cy="56"/>
            </a:xfrm>
          </p:grpSpPr>
          <p:sp>
            <p:nvSpPr>
              <p:cNvPr id="17450" name="Oval 42"/>
              <p:cNvSpPr>
                <a:spLocks/>
              </p:cNvSpPr>
              <p:nvPr/>
            </p:nvSpPr>
            <p:spPr bwMode="auto">
              <a:xfrm>
                <a:off x="0" y="0"/>
                <a:ext cx="56" cy="56"/>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1" name="Rectangle 43"/>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5" name="Group 47"/>
            <p:cNvGrpSpPr>
              <a:grpSpLocks/>
            </p:cNvGrpSpPr>
            <p:nvPr/>
          </p:nvGrpSpPr>
          <p:grpSpPr bwMode="auto">
            <a:xfrm>
              <a:off x="611" y="29"/>
              <a:ext cx="57" cy="57"/>
              <a:chOff x="0" y="0"/>
              <a:chExt cx="56" cy="56"/>
            </a:xfrm>
          </p:grpSpPr>
          <p:sp>
            <p:nvSpPr>
              <p:cNvPr id="17453" name="Oval 45"/>
              <p:cNvSpPr>
                <a:spLocks/>
              </p:cNvSpPr>
              <p:nvPr/>
            </p:nvSpPr>
            <p:spPr bwMode="auto">
              <a:xfrm>
                <a:off x="0" y="0"/>
                <a:ext cx="56" cy="56"/>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4" name="Rectangle 46"/>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8" name="Group 50"/>
            <p:cNvGrpSpPr>
              <a:grpSpLocks/>
            </p:cNvGrpSpPr>
            <p:nvPr/>
          </p:nvGrpSpPr>
          <p:grpSpPr bwMode="auto">
            <a:xfrm>
              <a:off x="158" y="0"/>
              <a:ext cx="57" cy="56"/>
              <a:chOff x="0" y="0"/>
              <a:chExt cx="56" cy="56"/>
            </a:xfrm>
          </p:grpSpPr>
          <p:sp>
            <p:nvSpPr>
              <p:cNvPr id="17456" name="Oval 48"/>
              <p:cNvSpPr>
                <a:spLocks/>
              </p:cNvSpPr>
              <p:nvPr/>
            </p:nvSpPr>
            <p:spPr bwMode="auto">
              <a:xfrm>
                <a:off x="0" y="0"/>
                <a:ext cx="56" cy="56"/>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7" name="Rectangle 49"/>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481" name="Group 73"/>
          <p:cNvGrpSpPr>
            <a:grpSpLocks/>
          </p:cNvGrpSpPr>
          <p:nvPr/>
        </p:nvGrpSpPr>
        <p:grpSpPr bwMode="auto">
          <a:xfrm>
            <a:off x="3968750" y="4591050"/>
            <a:ext cx="1073150" cy="950913"/>
            <a:chOff x="0" y="0"/>
            <a:chExt cx="676" cy="599"/>
          </a:xfrm>
        </p:grpSpPr>
        <p:grpSp>
          <p:nvGrpSpPr>
            <p:cNvPr id="17462" name="Group 54"/>
            <p:cNvGrpSpPr>
              <a:grpSpLocks/>
            </p:cNvGrpSpPr>
            <p:nvPr/>
          </p:nvGrpSpPr>
          <p:grpSpPr bwMode="auto">
            <a:xfrm>
              <a:off x="12" y="104"/>
              <a:ext cx="55" cy="56"/>
              <a:chOff x="0" y="0"/>
              <a:chExt cx="55" cy="55"/>
            </a:xfrm>
          </p:grpSpPr>
          <p:sp>
            <p:nvSpPr>
              <p:cNvPr id="17460" name="Oval 52"/>
              <p:cNvSpPr>
                <a:spLocks/>
              </p:cNvSpPr>
              <p:nvPr/>
            </p:nvSpPr>
            <p:spPr bwMode="auto">
              <a:xfrm>
                <a:off x="0" y="0"/>
                <a:ext cx="55" cy="55"/>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1" name="Rectangle 53"/>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5" name="Group 57"/>
            <p:cNvGrpSpPr>
              <a:grpSpLocks/>
            </p:cNvGrpSpPr>
            <p:nvPr/>
          </p:nvGrpSpPr>
          <p:grpSpPr bwMode="auto">
            <a:xfrm>
              <a:off x="322" y="203"/>
              <a:ext cx="55" cy="56"/>
              <a:chOff x="0" y="0"/>
              <a:chExt cx="55" cy="55"/>
            </a:xfrm>
          </p:grpSpPr>
          <p:sp>
            <p:nvSpPr>
              <p:cNvPr id="17463" name="Oval 55"/>
              <p:cNvSpPr>
                <a:spLocks/>
              </p:cNvSpPr>
              <p:nvPr/>
            </p:nvSpPr>
            <p:spPr bwMode="auto">
              <a:xfrm>
                <a:off x="0" y="0"/>
                <a:ext cx="55" cy="55"/>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4" name="Rectangle 56"/>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8" name="Group 60"/>
            <p:cNvGrpSpPr>
              <a:grpSpLocks/>
            </p:cNvGrpSpPr>
            <p:nvPr/>
          </p:nvGrpSpPr>
          <p:grpSpPr bwMode="auto">
            <a:xfrm>
              <a:off x="0" y="436"/>
              <a:ext cx="55" cy="56"/>
              <a:chOff x="0" y="0"/>
              <a:chExt cx="55" cy="55"/>
            </a:xfrm>
          </p:grpSpPr>
          <p:sp>
            <p:nvSpPr>
              <p:cNvPr id="17466" name="Oval 58"/>
              <p:cNvSpPr>
                <a:spLocks/>
              </p:cNvSpPr>
              <p:nvPr/>
            </p:nvSpPr>
            <p:spPr bwMode="auto">
              <a:xfrm>
                <a:off x="0" y="0"/>
                <a:ext cx="55" cy="55"/>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7" name="Rectangle 59"/>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1" name="Group 63"/>
            <p:cNvGrpSpPr>
              <a:grpSpLocks/>
            </p:cNvGrpSpPr>
            <p:nvPr/>
          </p:nvGrpSpPr>
          <p:grpSpPr bwMode="auto">
            <a:xfrm>
              <a:off x="322" y="543"/>
              <a:ext cx="55" cy="56"/>
              <a:chOff x="0" y="0"/>
              <a:chExt cx="55" cy="55"/>
            </a:xfrm>
          </p:grpSpPr>
          <p:sp>
            <p:nvSpPr>
              <p:cNvPr id="17469" name="Oval 61"/>
              <p:cNvSpPr>
                <a:spLocks/>
              </p:cNvSpPr>
              <p:nvPr/>
            </p:nvSpPr>
            <p:spPr bwMode="auto">
              <a:xfrm>
                <a:off x="0" y="0"/>
                <a:ext cx="55" cy="55"/>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0" name="Rectangle 62"/>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4" name="Group 66"/>
            <p:cNvGrpSpPr>
              <a:grpSpLocks/>
            </p:cNvGrpSpPr>
            <p:nvPr/>
          </p:nvGrpSpPr>
          <p:grpSpPr bwMode="auto">
            <a:xfrm>
              <a:off x="620" y="455"/>
              <a:ext cx="56" cy="56"/>
              <a:chOff x="0" y="0"/>
              <a:chExt cx="55" cy="55"/>
            </a:xfrm>
          </p:grpSpPr>
          <p:sp>
            <p:nvSpPr>
              <p:cNvPr id="17472" name="Oval 64"/>
              <p:cNvSpPr>
                <a:spLocks/>
              </p:cNvSpPr>
              <p:nvPr/>
            </p:nvSpPr>
            <p:spPr bwMode="auto">
              <a:xfrm>
                <a:off x="0" y="0"/>
                <a:ext cx="55" cy="55"/>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3" name="Rectangle 65"/>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7" name="Group 69"/>
            <p:cNvGrpSpPr>
              <a:grpSpLocks/>
            </p:cNvGrpSpPr>
            <p:nvPr/>
          </p:nvGrpSpPr>
          <p:grpSpPr bwMode="auto">
            <a:xfrm>
              <a:off x="612" y="104"/>
              <a:ext cx="55" cy="56"/>
              <a:chOff x="0" y="0"/>
              <a:chExt cx="55" cy="55"/>
            </a:xfrm>
          </p:grpSpPr>
          <p:sp>
            <p:nvSpPr>
              <p:cNvPr id="17475" name="Oval 67"/>
              <p:cNvSpPr>
                <a:spLocks/>
              </p:cNvSpPr>
              <p:nvPr/>
            </p:nvSpPr>
            <p:spPr bwMode="auto">
              <a:xfrm>
                <a:off x="0" y="0"/>
                <a:ext cx="55" cy="55"/>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6" name="Rectangle 68"/>
              <p:cNvSpPr>
                <a:spLocks/>
              </p:cNvSpPr>
              <p:nvPr/>
            </p:nvSpPr>
            <p:spPr bwMode="auto">
              <a:xfrm>
                <a:off x="6"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0" name="Group 72"/>
            <p:cNvGrpSpPr>
              <a:grpSpLocks/>
            </p:cNvGrpSpPr>
            <p:nvPr/>
          </p:nvGrpSpPr>
          <p:grpSpPr bwMode="auto">
            <a:xfrm>
              <a:off x="310" y="0"/>
              <a:ext cx="55" cy="55"/>
              <a:chOff x="0" y="0"/>
              <a:chExt cx="55" cy="55"/>
            </a:xfrm>
          </p:grpSpPr>
          <p:sp>
            <p:nvSpPr>
              <p:cNvPr id="17478" name="Oval 70"/>
              <p:cNvSpPr>
                <a:spLocks/>
              </p:cNvSpPr>
              <p:nvPr/>
            </p:nvSpPr>
            <p:spPr bwMode="auto">
              <a:xfrm>
                <a:off x="0" y="0"/>
                <a:ext cx="55" cy="55"/>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9" name="Rectangle 71"/>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03" name="Group 95"/>
          <p:cNvGrpSpPr>
            <a:grpSpLocks/>
          </p:cNvGrpSpPr>
          <p:nvPr/>
        </p:nvGrpSpPr>
        <p:grpSpPr bwMode="auto">
          <a:xfrm>
            <a:off x="6510338" y="4197350"/>
            <a:ext cx="1003300" cy="1016000"/>
            <a:chOff x="0" y="0"/>
            <a:chExt cx="631" cy="640"/>
          </a:xfrm>
        </p:grpSpPr>
        <p:grpSp>
          <p:nvGrpSpPr>
            <p:cNvPr id="17484" name="Group 76"/>
            <p:cNvGrpSpPr>
              <a:grpSpLocks/>
            </p:cNvGrpSpPr>
            <p:nvPr/>
          </p:nvGrpSpPr>
          <p:grpSpPr bwMode="auto">
            <a:xfrm>
              <a:off x="2" y="80"/>
              <a:ext cx="58" cy="58"/>
              <a:chOff x="0" y="0"/>
              <a:chExt cx="57" cy="57"/>
            </a:xfrm>
          </p:grpSpPr>
          <p:sp>
            <p:nvSpPr>
              <p:cNvPr id="17482" name="Oval 74"/>
              <p:cNvSpPr>
                <a:spLocks/>
              </p:cNvSpPr>
              <p:nvPr/>
            </p:nvSpPr>
            <p:spPr bwMode="auto">
              <a:xfrm>
                <a:off x="0" y="0"/>
                <a:ext cx="57" cy="57"/>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3" name="Rectangle 75"/>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7" name="Group 79"/>
            <p:cNvGrpSpPr>
              <a:grpSpLocks/>
            </p:cNvGrpSpPr>
            <p:nvPr/>
          </p:nvGrpSpPr>
          <p:grpSpPr bwMode="auto">
            <a:xfrm>
              <a:off x="213" y="220"/>
              <a:ext cx="57" cy="58"/>
              <a:chOff x="0" y="0"/>
              <a:chExt cx="57" cy="57"/>
            </a:xfrm>
          </p:grpSpPr>
          <p:sp>
            <p:nvSpPr>
              <p:cNvPr id="17485" name="Oval 77"/>
              <p:cNvSpPr>
                <a:spLocks/>
              </p:cNvSpPr>
              <p:nvPr/>
            </p:nvSpPr>
            <p:spPr bwMode="auto">
              <a:xfrm>
                <a:off x="0" y="0"/>
                <a:ext cx="57" cy="57"/>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6" name="Rectangle 78"/>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0" name="Group 82"/>
            <p:cNvGrpSpPr>
              <a:grpSpLocks/>
            </p:cNvGrpSpPr>
            <p:nvPr/>
          </p:nvGrpSpPr>
          <p:grpSpPr bwMode="auto">
            <a:xfrm>
              <a:off x="0" y="434"/>
              <a:ext cx="57" cy="57"/>
              <a:chOff x="0" y="0"/>
              <a:chExt cx="57" cy="57"/>
            </a:xfrm>
          </p:grpSpPr>
          <p:sp>
            <p:nvSpPr>
              <p:cNvPr id="17488" name="Oval 80"/>
              <p:cNvSpPr>
                <a:spLocks/>
              </p:cNvSpPr>
              <p:nvPr/>
            </p:nvSpPr>
            <p:spPr bwMode="auto">
              <a:xfrm>
                <a:off x="0" y="0"/>
                <a:ext cx="57" cy="57"/>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9" name="Rectangle 81"/>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3" name="Group 85"/>
            <p:cNvGrpSpPr>
              <a:grpSpLocks/>
            </p:cNvGrpSpPr>
            <p:nvPr/>
          </p:nvGrpSpPr>
          <p:grpSpPr bwMode="auto">
            <a:xfrm>
              <a:off x="200" y="582"/>
              <a:ext cx="58" cy="58"/>
              <a:chOff x="0" y="0"/>
              <a:chExt cx="57" cy="57"/>
            </a:xfrm>
          </p:grpSpPr>
          <p:sp>
            <p:nvSpPr>
              <p:cNvPr id="17491" name="Oval 83"/>
              <p:cNvSpPr>
                <a:spLocks/>
              </p:cNvSpPr>
              <p:nvPr/>
            </p:nvSpPr>
            <p:spPr bwMode="auto">
              <a:xfrm>
                <a:off x="0" y="0"/>
                <a:ext cx="57" cy="57"/>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2" name="Rectangle 84"/>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6" name="Group 88"/>
            <p:cNvGrpSpPr>
              <a:grpSpLocks/>
            </p:cNvGrpSpPr>
            <p:nvPr/>
          </p:nvGrpSpPr>
          <p:grpSpPr bwMode="auto">
            <a:xfrm>
              <a:off x="574" y="492"/>
              <a:ext cx="57" cy="57"/>
              <a:chOff x="0" y="0"/>
              <a:chExt cx="57" cy="57"/>
            </a:xfrm>
          </p:grpSpPr>
          <p:sp>
            <p:nvSpPr>
              <p:cNvPr id="17494" name="Oval 86"/>
              <p:cNvSpPr>
                <a:spLocks/>
              </p:cNvSpPr>
              <p:nvPr/>
            </p:nvSpPr>
            <p:spPr bwMode="auto">
              <a:xfrm>
                <a:off x="0" y="0"/>
                <a:ext cx="57" cy="57"/>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5" name="Rectangle 87"/>
              <p:cNvSpPr>
                <a:spLocks/>
              </p:cNvSpPr>
              <p:nvPr/>
            </p:nvSpPr>
            <p:spPr bwMode="auto">
              <a:xfrm>
                <a:off x="8" y="8"/>
                <a:ext cx="41"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9" name="Group 91"/>
            <p:cNvGrpSpPr>
              <a:grpSpLocks/>
            </p:cNvGrpSpPr>
            <p:nvPr/>
          </p:nvGrpSpPr>
          <p:grpSpPr bwMode="auto">
            <a:xfrm>
              <a:off x="551" y="143"/>
              <a:ext cx="58" cy="57"/>
              <a:chOff x="0" y="0"/>
              <a:chExt cx="57" cy="57"/>
            </a:xfrm>
          </p:grpSpPr>
          <p:sp>
            <p:nvSpPr>
              <p:cNvPr id="17497" name="Oval 89"/>
              <p:cNvSpPr>
                <a:spLocks/>
              </p:cNvSpPr>
              <p:nvPr/>
            </p:nvSpPr>
            <p:spPr bwMode="auto">
              <a:xfrm>
                <a:off x="0" y="0"/>
                <a:ext cx="57" cy="57"/>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8" name="Rectangle 90"/>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02" name="Group 94"/>
            <p:cNvGrpSpPr>
              <a:grpSpLocks/>
            </p:cNvGrpSpPr>
            <p:nvPr/>
          </p:nvGrpSpPr>
          <p:grpSpPr bwMode="auto">
            <a:xfrm>
              <a:off x="373" y="0"/>
              <a:ext cx="58" cy="57"/>
              <a:chOff x="0" y="0"/>
              <a:chExt cx="57" cy="57"/>
            </a:xfrm>
          </p:grpSpPr>
          <p:sp>
            <p:nvSpPr>
              <p:cNvPr id="17500" name="Oval 92"/>
              <p:cNvSpPr>
                <a:spLocks/>
              </p:cNvSpPr>
              <p:nvPr/>
            </p:nvSpPr>
            <p:spPr bwMode="auto">
              <a:xfrm>
                <a:off x="0" y="0"/>
                <a:ext cx="57" cy="57"/>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01" name="Rectangle 93"/>
              <p:cNvSpPr>
                <a:spLocks/>
              </p:cNvSpPr>
              <p:nvPr/>
            </p:nvSpPr>
            <p:spPr bwMode="auto">
              <a:xfrm>
                <a:off x="5"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sp>
        <p:nvSpPr>
          <p:cNvPr id="17504" name="Rectangle 96"/>
          <p:cNvSpPr>
            <a:spLocks/>
          </p:cNvSpPr>
          <p:nvPr/>
        </p:nvSpPr>
        <p:spPr bwMode="auto">
          <a:xfrm>
            <a:off x="79216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1</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1</a:t>
            </a:r>
          </a:p>
        </p:txBody>
      </p:sp>
      <p:sp>
        <p:nvSpPr>
          <p:cNvPr id="17505" name="Rectangle 97"/>
          <p:cNvSpPr>
            <a:spLocks/>
          </p:cNvSpPr>
          <p:nvPr/>
        </p:nvSpPr>
        <p:spPr bwMode="auto">
          <a:xfrm>
            <a:off x="2986088" y="6251575"/>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2</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2</a:t>
            </a:r>
          </a:p>
        </p:txBody>
      </p:sp>
      <p:sp>
        <p:nvSpPr>
          <p:cNvPr id="17506" name="Rectangle 98"/>
          <p:cNvSpPr>
            <a:spLocks/>
          </p:cNvSpPr>
          <p:nvPr/>
        </p:nvSpPr>
        <p:spPr bwMode="auto">
          <a:xfrm>
            <a:off x="750411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3</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3</a:t>
            </a:r>
          </a:p>
        </p:txBody>
      </p:sp>
      <p:grpSp>
        <p:nvGrpSpPr>
          <p:cNvPr id="17514" name="Group 106"/>
          <p:cNvGrpSpPr>
            <a:grpSpLocks/>
          </p:cNvGrpSpPr>
          <p:nvPr/>
        </p:nvGrpSpPr>
        <p:grpSpPr bwMode="auto">
          <a:xfrm>
            <a:off x="2805113" y="1355725"/>
            <a:ext cx="3335337" cy="2709863"/>
            <a:chOff x="0" y="0"/>
            <a:chExt cx="2101" cy="1707"/>
          </a:xfrm>
        </p:grpSpPr>
        <p:sp>
          <p:nvSpPr>
            <p:cNvPr id="17507" name="Rectangle 99"/>
            <p:cNvSpPr>
              <a:spLocks/>
            </p:cNvSpPr>
            <p:nvPr/>
          </p:nvSpPr>
          <p:spPr bwMode="auto">
            <a:xfrm>
              <a:off x="23" y="314"/>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1</a:t>
              </a:r>
            </a:p>
          </p:txBody>
        </p:sp>
        <p:sp>
          <p:nvSpPr>
            <p:cNvPr id="17508" name="Rectangle 100"/>
            <p:cNvSpPr>
              <a:spLocks/>
            </p:cNvSpPr>
            <p:nvPr/>
          </p:nvSpPr>
          <p:spPr bwMode="auto">
            <a:xfrm>
              <a:off x="700" y="0"/>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4</a:t>
              </a:r>
            </a:p>
          </p:txBody>
        </p:sp>
        <p:sp>
          <p:nvSpPr>
            <p:cNvPr id="17509" name="Rectangle 101"/>
            <p:cNvSpPr>
              <a:spLocks/>
            </p:cNvSpPr>
            <p:nvPr/>
          </p:nvSpPr>
          <p:spPr bwMode="auto">
            <a:xfrm>
              <a:off x="1717" y="338"/>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3</a:t>
              </a:r>
            </a:p>
          </p:txBody>
        </p:sp>
        <p:sp>
          <p:nvSpPr>
            <p:cNvPr id="17510" name="Rectangle 102"/>
            <p:cNvSpPr>
              <a:spLocks/>
            </p:cNvSpPr>
            <p:nvPr/>
          </p:nvSpPr>
          <p:spPr bwMode="auto">
            <a:xfrm>
              <a:off x="1063" y="65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2</a:t>
              </a:r>
            </a:p>
          </p:txBody>
        </p:sp>
        <p:sp>
          <p:nvSpPr>
            <p:cNvPr id="17511" name="Rectangle 103"/>
            <p:cNvSpPr>
              <a:spLocks/>
            </p:cNvSpPr>
            <p:nvPr/>
          </p:nvSpPr>
          <p:spPr bwMode="auto">
            <a:xfrm>
              <a:off x="0" y="1091"/>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5</a:t>
              </a:r>
            </a:p>
          </p:txBody>
        </p:sp>
        <p:sp>
          <p:nvSpPr>
            <p:cNvPr id="17512" name="Rectangle 104"/>
            <p:cNvSpPr>
              <a:spLocks/>
            </p:cNvSpPr>
            <p:nvPr/>
          </p:nvSpPr>
          <p:spPr bwMode="auto">
            <a:xfrm>
              <a:off x="677" y="1403"/>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6</a:t>
              </a:r>
            </a:p>
          </p:txBody>
        </p:sp>
        <p:sp>
          <p:nvSpPr>
            <p:cNvPr id="17513" name="Rectangle 105"/>
            <p:cNvSpPr>
              <a:spLocks/>
            </p:cNvSpPr>
            <p:nvPr/>
          </p:nvSpPr>
          <p:spPr bwMode="auto">
            <a:xfrm>
              <a:off x="1765" y="111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7</a:t>
              </a:r>
            </a:p>
          </p:txBody>
        </p:sp>
      </p:grpSp>
      <p:sp>
        <p:nvSpPr>
          <p:cNvPr id="17515" name="Line 107"/>
          <p:cNvSpPr>
            <a:spLocks noChangeShapeType="1"/>
          </p:cNvSpPr>
          <p:nvPr/>
        </p:nvSpPr>
        <p:spPr bwMode="auto">
          <a:xfrm flipH="1">
            <a:off x="466725" y="2162175"/>
            <a:ext cx="2881313" cy="34559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6" name="Line 108"/>
          <p:cNvSpPr>
            <a:spLocks noChangeShapeType="1"/>
          </p:cNvSpPr>
          <p:nvPr/>
        </p:nvSpPr>
        <p:spPr bwMode="auto">
          <a:xfrm>
            <a:off x="3348038" y="2200275"/>
            <a:ext cx="1150937" cy="426243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7" name="Line 109"/>
          <p:cNvSpPr>
            <a:spLocks noChangeShapeType="1"/>
          </p:cNvSpPr>
          <p:nvPr/>
        </p:nvSpPr>
        <p:spPr bwMode="auto">
          <a:xfrm>
            <a:off x="3348038" y="2200275"/>
            <a:ext cx="4992687" cy="33797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7539" name="Group 131"/>
          <p:cNvGrpSpPr>
            <a:grpSpLocks/>
          </p:cNvGrpSpPr>
          <p:nvPr/>
        </p:nvGrpSpPr>
        <p:grpSpPr bwMode="auto">
          <a:xfrm>
            <a:off x="3208338" y="1733550"/>
            <a:ext cx="2362200" cy="2090738"/>
            <a:chOff x="0" y="0"/>
            <a:chExt cx="1488" cy="1316"/>
          </a:xfrm>
        </p:grpSpPr>
        <p:grpSp>
          <p:nvGrpSpPr>
            <p:cNvPr id="17520" name="Group 112"/>
            <p:cNvGrpSpPr>
              <a:grpSpLocks/>
            </p:cNvGrpSpPr>
            <p:nvPr/>
          </p:nvGrpSpPr>
          <p:grpSpPr bwMode="auto">
            <a:xfrm>
              <a:off x="26" y="229"/>
              <a:ext cx="123" cy="122"/>
              <a:chOff x="0" y="0"/>
              <a:chExt cx="122" cy="122"/>
            </a:xfrm>
          </p:grpSpPr>
          <p:sp>
            <p:nvSpPr>
              <p:cNvPr id="17518" name="Oval 110"/>
              <p:cNvSpPr>
                <a:spLocks/>
              </p:cNvSpPr>
              <p:nvPr/>
            </p:nvSpPr>
            <p:spPr bwMode="auto">
              <a:xfrm>
                <a:off x="0" y="0"/>
                <a:ext cx="122" cy="122"/>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19" name="Rectangle 111"/>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3" name="Group 115"/>
            <p:cNvGrpSpPr>
              <a:grpSpLocks/>
            </p:cNvGrpSpPr>
            <p:nvPr/>
          </p:nvGrpSpPr>
          <p:grpSpPr bwMode="auto">
            <a:xfrm>
              <a:off x="709" y="447"/>
              <a:ext cx="123" cy="123"/>
              <a:chOff x="0" y="0"/>
              <a:chExt cx="122" cy="122"/>
            </a:xfrm>
          </p:grpSpPr>
          <p:sp>
            <p:nvSpPr>
              <p:cNvPr id="17521" name="Oval 113"/>
              <p:cNvSpPr>
                <a:spLocks/>
              </p:cNvSpPr>
              <p:nvPr/>
            </p:nvSpPr>
            <p:spPr bwMode="auto">
              <a:xfrm>
                <a:off x="0" y="0"/>
                <a:ext cx="122" cy="122"/>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2" name="Rectangle 114"/>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6" name="Group 118"/>
            <p:cNvGrpSpPr>
              <a:grpSpLocks/>
            </p:cNvGrpSpPr>
            <p:nvPr/>
          </p:nvGrpSpPr>
          <p:grpSpPr bwMode="auto">
            <a:xfrm>
              <a:off x="0" y="959"/>
              <a:ext cx="122" cy="123"/>
              <a:chOff x="0" y="0"/>
              <a:chExt cx="122" cy="122"/>
            </a:xfrm>
          </p:grpSpPr>
          <p:sp>
            <p:nvSpPr>
              <p:cNvPr id="17524" name="Oval 116"/>
              <p:cNvSpPr>
                <a:spLocks/>
              </p:cNvSpPr>
              <p:nvPr/>
            </p:nvSpPr>
            <p:spPr bwMode="auto">
              <a:xfrm>
                <a:off x="0" y="0"/>
                <a:ext cx="122" cy="122"/>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5" name="Rectangle 117"/>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9" name="Group 121"/>
            <p:cNvGrpSpPr>
              <a:grpSpLocks/>
            </p:cNvGrpSpPr>
            <p:nvPr/>
          </p:nvGrpSpPr>
          <p:grpSpPr bwMode="auto">
            <a:xfrm>
              <a:off x="709" y="1194"/>
              <a:ext cx="123" cy="122"/>
              <a:chOff x="0" y="0"/>
              <a:chExt cx="122" cy="122"/>
            </a:xfrm>
          </p:grpSpPr>
          <p:sp>
            <p:nvSpPr>
              <p:cNvPr id="17527" name="Oval 119"/>
              <p:cNvSpPr>
                <a:spLocks/>
              </p:cNvSpPr>
              <p:nvPr/>
            </p:nvSpPr>
            <p:spPr bwMode="auto">
              <a:xfrm>
                <a:off x="0" y="0"/>
                <a:ext cx="122" cy="122"/>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8" name="Rectangle 120"/>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2" name="Group 124"/>
            <p:cNvGrpSpPr>
              <a:grpSpLocks/>
            </p:cNvGrpSpPr>
            <p:nvPr/>
          </p:nvGrpSpPr>
          <p:grpSpPr bwMode="auto">
            <a:xfrm>
              <a:off x="1365" y="1002"/>
              <a:ext cx="123" cy="123"/>
              <a:chOff x="0" y="0"/>
              <a:chExt cx="122" cy="122"/>
            </a:xfrm>
          </p:grpSpPr>
          <p:sp>
            <p:nvSpPr>
              <p:cNvPr id="17530" name="Oval 122"/>
              <p:cNvSpPr>
                <a:spLocks/>
              </p:cNvSpPr>
              <p:nvPr/>
            </p:nvSpPr>
            <p:spPr bwMode="auto">
              <a:xfrm>
                <a:off x="0" y="0"/>
                <a:ext cx="122" cy="122"/>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1" name="Rectangle 123"/>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5" name="Group 127"/>
            <p:cNvGrpSpPr>
              <a:grpSpLocks/>
            </p:cNvGrpSpPr>
            <p:nvPr/>
          </p:nvGrpSpPr>
          <p:grpSpPr bwMode="auto">
            <a:xfrm>
              <a:off x="1344" y="229"/>
              <a:ext cx="122" cy="122"/>
              <a:chOff x="0" y="0"/>
              <a:chExt cx="122" cy="122"/>
            </a:xfrm>
          </p:grpSpPr>
          <p:sp>
            <p:nvSpPr>
              <p:cNvPr id="17533" name="Oval 125"/>
              <p:cNvSpPr>
                <a:spLocks/>
              </p:cNvSpPr>
              <p:nvPr/>
            </p:nvSpPr>
            <p:spPr bwMode="auto">
              <a:xfrm>
                <a:off x="0" y="0"/>
                <a:ext cx="122" cy="122"/>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4" name="Rectangle 126"/>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8" name="Group 130"/>
            <p:cNvGrpSpPr>
              <a:grpSpLocks/>
            </p:cNvGrpSpPr>
            <p:nvPr/>
          </p:nvGrpSpPr>
          <p:grpSpPr bwMode="auto">
            <a:xfrm>
              <a:off x="682" y="0"/>
              <a:ext cx="123" cy="122"/>
              <a:chOff x="0" y="0"/>
              <a:chExt cx="122" cy="122"/>
            </a:xfrm>
          </p:grpSpPr>
          <p:sp>
            <p:nvSpPr>
              <p:cNvPr id="17536" name="Oval 128"/>
              <p:cNvSpPr>
                <a:spLocks/>
              </p:cNvSpPr>
              <p:nvPr/>
            </p:nvSpPr>
            <p:spPr bwMode="auto">
              <a:xfrm>
                <a:off x="0" y="0"/>
                <a:ext cx="122" cy="122"/>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7" name="Rectangle 129"/>
              <p:cNvSpPr>
                <a:spLocks/>
              </p:cNvSpPr>
              <p:nvPr/>
            </p:nvSpPr>
            <p:spPr bwMode="auto">
              <a:xfrm>
                <a:off x="16"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42" name="Group 134"/>
          <p:cNvGrpSpPr>
            <a:grpSpLocks/>
          </p:cNvGrpSpPr>
          <p:nvPr/>
        </p:nvGrpSpPr>
        <p:grpSpPr bwMode="auto">
          <a:xfrm>
            <a:off x="6299200" y="1930400"/>
            <a:ext cx="2359025" cy="1108075"/>
            <a:chOff x="0" y="0"/>
            <a:chExt cx="1485" cy="698"/>
          </a:xfrm>
        </p:grpSpPr>
        <p:sp>
          <p:nvSpPr>
            <p:cNvPr id="17540" name="Rectangle 132"/>
            <p:cNvSpPr>
              <a:spLocks/>
            </p:cNvSpPr>
            <p:nvPr/>
          </p:nvSpPr>
          <p:spPr bwMode="auto">
            <a:xfrm>
              <a:off x="217" y="0"/>
              <a:ext cx="9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minimize</a:t>
              </a:r>
            </a:p>
          </p:txBody>
        </p:sp>
        <p:sp>
          <p:nvSpPr>
            <p:cNvPr id="17541" name="Rectangle 133"/>
            <p:cNvSpPr>
              <a:spLocks/>
            </p:cNvSpPr>
            <p:nvPr/>
          </p:nvSpPr>
          <p:spPr bwMode="auto">
            <a:xfrm>
              <a:off x="0" y="266"/>
              <a:ext cx="148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4200">
                  <a:solidFill>
                    <a:schemeClr val="tx1"/>
                  </a:solidFill>
                  <a:ea typeface="ＭＳ Ｐゴシック" charset="0"/>
                  <a:cs typeface="Times New Roman" charset="0"/>
                </a:rPr>
                <a:t>g</a:t>
              </a:r>
              <a:r>
                <a:rPr lang="en-US" sz="4200">
                  <a:solidFill>
                    <a:schemeClr val="tx1"/>
                  </a:solidFill>
                  <a:latin typeface="Times New Roman Italic" charset="0"/>
                  <a:ea typeface="ＭＳ Ｐゴシック" charset="0"/>
                  <a:cs typeface="Times New Roman Italic" charset="0"/>
                  <a:sym typeface="Times New Roman Italic" charset="0"/>
                </a:rPr>
                <a:t> </a:t>
              </a:r>
              <a:r>
                <a:rPr lang="en-US" sz="4200">
                  <a:solidFill>
                    <a:schemeClr val="tx1"/>
                  </a:solidFill>
                  <a:ea typeface="ＭＳ Ｐゴシック" charset="0"/>
                  <a:cs typeface="Times New Roman" charset="0"/>
                </a:rPr>
                <a:t>(</a:t>
              </a:r>
              <a:r>
                <a:rPr lang="en-US" sz="4200">
                  <a:solidFill>
                    <a:schemeClr val="tx1"/>
                  </a:solidFill>
                  <a:latin typeface="Times New Roman Bold" charset="0"/>
                  <a:ea typeface="ＭＳ Ｐゴシック" charset="0"/>
                  <a:cs typeface="Times New Roman Bold" charset="0"/>
                  <a:sym typeface="Times New Roman Bold" charset="0"/>
                </a:rPr>
                <a:t>R</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T</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P</a:t>
              </a:r>
              <a:r>
                <a:rPr lang="en-US" sz="4200">
                  <a:solidFill>
                    <a:schemeClr val="tx1"/>
                  </a:solidFill>
                  <a:ea typeface="ＭＳ Ｐゴシック" charset="0"/>
                  <a:cs typeface="Times New Roman" charset="0"/>
                </a:rPr>
                <a:t>)</a:t>
              </a:r>
            </a:p>
          </p:txBody>
        </p:sp>
      </p:grpSp>
      <p:sp>
        <p:nvSpPr>
          <p:cNvPr id="17543" name="Rectangle 135"/>
          <p:cNvSpPr>
            <a:spLocks noGrp="1" noChangeArrowheads="1"/>
          </p:cNvSpPr>
          <p:nvPr>
            <p:ph type="body" idx="1"/>
          </p:nvPr>
        </p:nvSpPr>
        <p:spPr>
          <a:xfrm>
            <a:off x="423863" y="1009650"/>
            <a:ext cx="8294687" cy="550863"/>
          </a:xfrm>
          <a:ln/>
        </p:spPr>
        <p:txBody>
          <a:bodyPr rIns="40640"/>
          <a:lstStyle/>
          <a:p>
            <a:r>
              <a:rPr lang="en-US" sz="2200"/>
              <a:t>aka </a:t>
            </a:r>
            <a:r>
              <a:rPr lang="ja-JP" altLang="en-US" sz="2200">
                <a:latin typeface="Arial"/>
              </a:rPr>
              <a:t>“</a:t>
            </a:r>
            <a:r>
              <a:rPr lang="en-US" sz="2200"/>
              <a:t>bundle adjustment</a:t>
            </a:r>
            <a:r>
              <a:rPr lang="ja-JP" altLang="en-US" sz="2200">
                <a:latin typeface="Arial"/>
              </a:rPr>
              <a:t>”</a:t>
            </a:r>
            <a:r>
              <a:rPr lang="en-US" sz="2200"/>
              <a:t>  </a:t>
            </a:r>
            <a:r>
              <a:rPr lang="en-US" sz="1600"/>
              <a:t>(texts:  </a:t>
            </a:r>
            <a:r>
              <a:rPr lang="en-US" sz="1600" u="sng">
                <a:solidFill>
                  <a:srgbClr val="003DCC"/>
                </a:solidFill>
                <a:hlinkClick r:id="rId7"/>
              </a:rPr>
              <a:t>Zisserman</a:t>
            </a:r>
            <a:r>
              <a:rPr lang="en-US" sz="1600"/>
              <a:t>; </a:t>
            </a:r>
            <a:r>
              <a:rPr lang="en-US" sz="1600" u="sng">
                <a:solidFill>
                  <a:srgbClr val="003DCC"/>
                </a:solidFill>
                <a:hlinkClick r:id="rId8"/>
              </a:rPr>
              <a:t>Faugeras</a:t>
            </a:r>
            <a:r>
              <a:rPr lang="en-US" sz="1600"/>
              <a:t>)</a:t>
            </a:r>
          </a:p>
        </p:txBody>
      </p:sp>
    </p:spTree>
    <p:extLst>
      <p:ext uri="{BB962C8B-B14F-4D97-AF65-F5344CB8AC3E}">
        <p14:creationId xmlns:p14="http://schemas.microsoft.com/office/powerpoint/2010/main" val="1111985650"/>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500"/>
                                  </p:stCondLst>
                                  <p:childTnLst>
                                    <p:set>
                                      <p:cBhvr>
                                        <p:cTn id="6" dur="1" fill="hold">
                                          <p:stCondLst>
                                            <p:cond delay="499"/>
                                          </p:stCondLst>
                                        </p:cTn>
                                        <p:tgtEl>
                                          <p:spTgt spid="17416"/>
                                        </p:tgtEl>
                                        <p:attrNameLst>
                                          <p:attrName>style.visibility</p:attrName>
                                        </p:attrNameLst>
                                      </p:cBhvr>
                                      <p:to>
                                        <p:strVal val="visible"/>
                                      </p:to>
                                    </p:set>
                                  </p:childTnLst>
                                </p:cTn>
                              </p:par>
                            </p:childTnLst>
                          </p:cTn>
                        </p:par>
                        <p:par>
                          <p:cTn id="7" fill="hold" nodeType="afterGroup">
                            <p:stCondLst>
                              <p:cond delay="1000"/>
                            </p:stCondLst>
                            <p:childTnLst>
                              <p:par>
                                <p:cTn id="8" presetID="168" presetClass="entr" presetSubtype="0" fill="hold" nodeType="afterEffect">
                                  <p:stCondLst>
                                    <p:cond delay="0"/>
                                  </p:stCondLst>
                                  <p:childTnLst>
                                    <p:set>
                                      <p:cBhvr>
                                        <p:cTn id="9" dur="1" fill="hold">
                                          <p:stCondLst>
                                            <p:cond delay="499"/>
                                          </p:stCondLst>
                                        </p:cTn>
                                        <p:tgtEl>
                                          <p:spTgt spid="17409"/>
                                        </p:tgtEl>
                                        <p:attrNameLst>
                                          <p:attrName>style.visibility</p:attrName>
                                        </p:attrNameLst>
                                      </p:cBhvr>
                                      <p:to>
                                        <p:strVal val="visible"/>
                                      </p:to>
                                    </p:set>
                                  </p:childTnLst>
                                </p:cTn>
                              </p:par>
                              <p:par>
                                <p:cTn id="10" presetID="168" presetClass="entr" presetSubtype="0" fill="hold" grpId="0" nodeType="withEffect">
                                  <p:stCondLst>
                                    <p:cond delay="500"/>
                                  </p:stCondLst>
                                  <p:childTnLst>
                                    <p:set>
                                      <p:cBhvr>
                                        <p:cTn id="11" dur="1" fill="hold">
                                          <p:stCondLst>
                                            <p:cond delay="499"/>
                                          </p:stCondLst>
                                        </p:cTn>
                                        <p:tgtEl>
                                          <p:spTgt spid="17423"/>
                                        </p:tgtEl>
                                        <p:attrNameLst>
                                          <p:attrName>style.visibility</p:attrName>
                                        </p:attrNameLst>
                                      </p:cBhvr>
                                      <p:to>
                                        <p:strVal val="visible"/>
                                      </p:to>
                                    </p:set>
                                  </p:childTnLst>
                                </p:cTn>
                              </p:par>
                              <p:par>
                                <p:cTn id="12" presetID="168" presetClass="entr" presetSubtype="0" fill="hold" grpId="0" nodeType="withEffect">
                                  <p:stCondLst>
                                    <p:cond delay="500"/>
                                  </p:stCondLst>
                                  <p:childTnLst>
                                    <p:set>
                                      <p:cBhvr>
                                        <p:cTn id="13" dur="1" fill="hold">
                                          <p:stCondLst>
                                            <p:cond delay="499"/>
                                          </p:stCondLst>
                                        </p:cTn>
                                        <p:tgtEl>
                                          <p:spTgt spid="17424"/>
                                        </p:tgtEl>
                                        <p:attrNameLst>
                                          <p:attrName>style.visibility</p:attrName>
                                        </p:attrNameLst>
                                      </p:cBhvr>
                                      <p:to>
                                        <p:strVal val="visible"/>
                                      </p:to>
                                    </p:set>
                                  </p:childTnLst>
                                </p:cTn>
                              </p:par>
                              <p:par>
                                <p:cTn id="14" presetID="168" presetClass="entr" presetSubtype="0" fill="hold" grpId="0" nodeType="withEffect">
                                  <p:stCondLst>
                                    <p:cond delay="500"/>
                                  </p:stCondLst>
                                  <p:childTnLst>
                                    <p:set>
                                      <p:cBhvr>
                                        <p:cTn id="15" dur="1" fill="hold">
                                          <p:stCondLst>
                                            <p:cond delay="499"/>
                                          </p:stCondLst>
                                        </p:cTn>
                                        <p:tgtEl>
                                          <p:spTgt spid="17425"/>
                                        </p:tgtEl>
                                        <p:attrNameLst>
                                          <p:attrName>style.visibility</p:attrName>
                                        </p:attrNameLst>
                                      </p:cBhvr>
                                      <p:to>
                                        <p:strVal val="visible"/>
                                      </p:to>
                                    </p:set>
                                  </p:childTnLst>
                                </p:cTn>
                              </p:par>
                              <p:par>
                                <p:cTn id="16" presetID="168" presetClass="entr" presetSubtype="0" fill="hold" grpId="0" nodeType="withEffect">
                                  <p:stCondLst>
                                    <p:cond delay="500"/>
                                  </p:stCondLst>
                                  <p:childTnLst>
                                    <p:set>
                                      <p:cBhvr>
                                        <p:cTn id="17" dur="1" fill="hold">
                                          <p:stCondLst>
                                            <p:cond delay="499"/>
                                          </p:stCondLst>
                                        </p:cTn>
                                        <p:tgtEl>
                                          <p:spTgt spid="17426"/>
                                        </p:tgtEl>
                                        <p:attrNameLst>
                                          <p:attrName>style.visibility</p:attrName>
                                        </p:attrNameLst>
                                      </p:cBhvr>
                                      <p:to>
                                        <p:strVal val="visible"/>
                                      </p:to>
                                    </p:set>
                                  </p:childTnLst>
                                </p:cTn>
                              </p:par>
                              <p:par>
                                <p:cTn id="18" presetID="168" presetClass="entr" presetSubtype="0" fill="hold" grpId="0" nodeType="withEffect">
                                  <p:stCondLst>
                                    <p:cond delay="500"/>
                                  </p:stCondLst>
                                  <p:childTnLst>
                                    <p:set>
                                      <p:cBhvr>
                                        <p:cTn id="19" dur="1" fill="hold">
                                          <p:stCondLst>
                                            <p:cond delay="499"/>
                                          </p:stCondLst>
                                        </p:cTn>
                                        <p:tgtEl>
                                          <p:spTgt spid="17435"/>
                                        </p:tgtEl>
                                        <p:attrNameLst>
                                          <p:attrName>style.visibility</p:attrName>
                                        </p:attrNameLst>
                                      </p:cBhvr>
                                      <p:to>
                                        <p:strVal val="visible"/>
                                      </p:to>
                                    </p:set>
                                  </p:childTnLst>
                                </p:cTn>
                              </p:par>
                            </p:childTnLst>
                          </p:cTn>
                        </p:par>
                        <p:par>
                          <p:cTn id="20" fill="hold">
                            <p:stCondLst>
                              <p:cond delay="2000"/>
                            </p:stCondLst>
                            <p:childTnLst>
                              <p:par>
                                <p:cTn id="21" presetID="168" presetClass="entr" presetSubtype="0" fill="hold" nodeType="afterEffect">
                                  <p:stCondLst>
                                    <p:cond delay="500"/>
                                  </p:stCondLst>
                                  <p:childTnLst>
                                    <p:set>
                                      <p:cBhvr>
                                        <p:cTn id="22" dur="1" fill="hold">
                                          <p:stCondLst>
                                            <p:cond delay="499"/>
                                          </p:stCondLst>
                                        </p:cTn>
                                        <p:tgtEl>
                                          <p:spTgt spid="17422"/>
                                        </p:tgtEl>
                                        <p:attrNameLst>
                                          <p:attrName>style.visibility</p:attrName>
                                        </p:attrNameLst>
                                      </p:cBhvr>
                                      <p:to>
                                        <p:strVal val="visible"/>
                                      </p:to>
                                    </p:set>
                                  </p:childTnLst>
                                </p:cTn>
                              </p:par>
                              <p:par>
                                <p:cTn id="23" presetID="168" presetClass="entr" presetSubtype="0" fill="hold" nodeType="withEffect">
                                  <p:stCondLst>
                                    <p:cond delay="0"/>
                                  </p:stCondLst>
                                  <p:childTnLst>
                                    <p:set>
                                      <p:cBhvr>
                                        <p:cTn id="24" dur="1" fill="hold">
                                          <p:stCondLst>
                                            <p:cond delay="499"/>
                                          </p:stCondLst>
                                        </p:cTn>
                                        <p:tgtEl>
                                          <p:spTgt spid="17410"/>
                                        </p:tgtEl>
                                        <p:attrNameLst>
                                          <p:attrName>style.visibility</p:attrName>
                                        </p:attrNameLst>
                                      </p:cBhvr>
                                      <p:to>
                                        <p:strVal val="visible"/>
                                      </p:to>
                                    </p:set>
                                  </p:childTnLst>
                                </p:cTn>
                              </p:par>
                              <p:par>
                                <p:cTn id="25" presetID="168" presetClass="entr" presetSubtype="0" fill="hold" grpId="0" nodeType="withEffect">
                                  <p:stCondLst>
                                    <p:cond delay="500"/>
                                  </p:stCondLst>
                                  <p:childTnLst>
                                    <p:set>
                                      <p:cBhvr>
                                        <p:cTn id="26" dur="1" fill="hold">
                                          <p:stCondLst>
                                            <p:cond delay="499"/>
                                          </p:stCondLst>
                                        </p:cTn>
                                        <p:tgtEl>
                                          <p:spTgt spid="17427"/>
                                        </p:tgtEl>
                                        <p:attrNameLst>
                                          <p:attrName>style.visibility</p:attrName>
                                        </p:attrNameLst>
                                      </p:cBhvr>
                                      <p:to>
                                        <p:strVal val="visible"/>
                                      </p:to>
                                    </p:set>
                                  </p:childTnLst>
                                </p:cTn>
                              </p:par>
                              <p:par>
                                <p:cTn id="27" presetID="168" presetClass="entr" presetSubtype="0" fill="hold" grpId="0" nodeType="withEffect">
                                  <p:stCondLst>
                                    <p:cond delay="500"/>
                                  </p:stCondLst>
                                  <p:childTnLst>
                                    <p:set>
                                      <p:cBhvr>
                                        <p:cTn id="28" dur="1" fill="hold">
                                          <p:stCondLst>
                                            <p:cond delay="499"/>
                                          </p:stCondLst>
                                        </p:cTn>
                                        <p:tgtEl>
                                          <p:spTgt spid="17428"/>
                                        </p:tgtEl>
                                        <p:attrNameLst>
                                          <p:attrName>style.visibility</p:attrName>
                                        </p:attrNameLst>
                                      </p:cBhvr>
                                      <p:to>
                                        <p:strVal val="visible"/>
                                      </p:to>
                                    </p:set>
                                  </p:childTnLst>
                                </p:cTn>
                              </p:par>
                              <p:par>
                                <p:cTn id="29" presetID="168" presetClass="entr" presetSubtype="0" fill="hold" grpId="0" nodeType="withEffect">
                                  <p:stCondLst>
                                    <p:cond delay="500"/>
                                  </p:stCondLst>
                                  <p:childTnLst>
                                    <p:set>
                                      <p:cBhvr>
                                        <p:cTn id="30" dur="1" fill="hold">
                                          <p:stCondLst>
                                            <p:cond delay="499"/>
                                          </p:stCondLst>
                                        </p:cTn>
                                        <p:tgtEl>
                                          <p:spTgt spid="17429"/>
                                        </p:tgtEl>
                                        <p:attrNameLst>
                                          <p:attrName>style.visibility</p:attrName>
                                        </p:attrNameLst>
                                      </p:cBhvr>
                                      <p:to>
                                        <p:strVal val="visible"/>
                                      </p:to>
                                    </p:set>
                                  </p:childTnLst>
                                </p:cTn>
                              </p:par>
                              <p:par>
                                <p:cTn id="31" presetID="168" presetClass="entr" presetSubtype="0" fill="hold" grpId="0" nodeType="withEffect">
                                  <p:stCondLst>
                                    <p:cond delay="500"/>
                                  </p:stCondLst>
                                  <p:childTnLst>
                                    <p:set>
                                      <p:cBhvr>
                                        <p:cTn id="32" dur="1" fill="hold">
                                          <p:stCondLst>
                                            <p:cond delay="499"/>
                                          </p:stCondLst>
                                        </p:cTn>
                                        <p:tgtEl>
                                          <p:spTgt spid="17430"/>
                                        </p:tgtEl>
                                        <p:attrNameLst>
                                          <p:attrName>style.visibility</p:attrName>
                                        </p:attrNameLst>
                                      </p:cBhvr>
                                      <p:to>
                                        <p:strVal val="visible"/>
                                      </p:to>
                                    </p:set>
                                  </p:childTnLst>
                                </p:cTn>
                              </p:par>
                              <p:par>
                                <p:cTn id="33" presetID="168" presetClass="entr" presetSubtype="0" fill="hold" grpId="0" nodeType="withEffect">
                                  <p:stCondLst>
                                    <p:cond delay="500"/>
                                  </p:stCondLst>
                                  <p:childTnLst>
                                    <p:set>
                                      <p:cBhvr>
                                        <p:cTn id="34" dur="1" fill="hold">
                                          <p:stCondLst>
                                            <p:cond delay="499"/>
                                          </p:stCondLst>
                                        </p:cTn>
                                        <p:tgtEl>
                                          <p:spTgt spid="17436"/>
                                        </p:tgtEl>
                                        <p:attrNameLst>
                                          <p:attrName>style.visibility</p:attrName>
                                        </p:attrNameLst>
                                      </p:cBhvr>
                                      <p:to>
                                        <p:strVal val="visible"/>
                                      </p:to>
                                    </p:set>
                                  </p:childTnLst>
                                </p:cTn>
                              </p:par>
                            </p:childTnLst>
                          </p:cTn>
                        </p:par>
                        <p:par>
                          <p:cTn id="35" fill="hold" nodeType="afterGroup">
                            <p:stCondLst>
                              <p:cond delay="3000"/>
                            </p:stCondLst>
                            <p:childTnLst>
                              <p:par>
                                <p:cTn id="36" presetID="168" presetClass="entr" presetSubtype="0" fill="hold" nodeType="afterEffect">
                                  <p:stCondLst>
                                    <p:cond delay="500"/>
                                  </p:stCondLst>
                                  <p:childTnLst>
                                    <p:set>
                                      <p:cBhvr>
                                        <p:cTn id="37" dur="1" fill="hold">
                                          <p:stCondLst>
                                            <p:cond delay="499"/>
                                          </p:stCondLst>
                                        </p:cTn>
                                        <p:tgtEl>
                                          <p:spTgt spid="17419"/>
                                        </p:tgtEl>
                                        <p:attrNameLst>
                                          <p:attrName>style.visibility</p:attrName>
                                        </p:attrNameLst>
                                      </p:cBhvr>
                                      <p:to>
                                        <p:strVal val="visible"/>
                                      </p:to>
                                    </p:set>
                                  </p:childTnLst>
                                </p:cTn>
                              </p:par>
                              <p:par>
                                <p:cTn id="38" presetID="168" presetClass="entr" presetSubtype="0" fill="hold" nodeType="withEffect">
                                  <p:stCondLst>
                                    <p:cond delay="0"/>
                                  </p:stCondLst>
                                  <p:childTnLst>
                                    <p:set>
                                      <p:cBhvr>
                                        <p:cTn id="39" dur="1" fill="hold">
                                          <p:stCondLst>
                                            <p:cond delay="499"/>
                                          </p:stCondLst>
                                        </p:cTn>
                                        <p:tgtEl>
                                          <p:spTgt spid="17411"/>
                                        </p:tgtEl>
                                        <p:attrNameLst>
                                          <p:attrName>style.visibility</p:attrName>
                                        </p:attrNameLst>
                                      </p:cBhvr>
                                      <p:to>
                                        <p:strVal val="visible"/>
                                      </p:to>
                                    </p:set>
                                  </p:childTnLst>
                                </p:cTn>
                              </p:par>
                              <p:par>
                                <p:cTn id="40" presetID="168" presetClass="entr" presetSubtype="0" fill="hold" grpId="0" nodeType="withEffect">
                                  <p:stCondLst>
                                    <p:cond delay="500"/>
                                  </p:stCondLst>
                                  <p:childTnLst>
                                    <p:set>
                                      <p:cBhvr>
                                        <p:cTn id="41" dur="1" fill="hold">
                                          <p:stCondLst>
                                            <p:cond delay="499"/>
                                          </p:stCondLst>
                                        </p:cTn>
                                        <p:tgtEl>
                                          <p:spTgt spid="17431"/>
                                        </p:tgtEl>
                                        <p:attrNameLst>
                                          <p:attrName>style.visibility</p:attrName>
                                        </p:attrNameLst>
                                      </p:cBhvr>
                                      <p:to>
                                        <p:strVal val="visible"/>
                                      </p:to>
                                    </p:set>
                                  </p:childTnLst>
                                </p:cTn>
                              </p:par>
                              <p:par>
                                <p:cTn id="42" presetID="168" presetClass="entr" presetSubtype="0" fill="hold" grpId="0" nodeType="withEffect">
                                  <p:stCondLst>
                                    <p:cond delay="500"/>
                                  </p:stCondLst>
                                  <p:childTnLst>
                                    <p:set>
                                      <p:cBhvr>
                                        <p:cTn id="43" dur="1" fill="hold">
                                          <p:stCondLst>
                                            <p:cond delay="499"/>
                                          </p:stCondLst>
                                        </p:cTn>
                                        <p:tgtEl>
                                          <p:spTgt spid="17432"/>
                                        </p:tgtEl>
                                        <p:attrNameLst>
                                          <p:attrName>style.visibility</p:attrName>
                                        </p:attrNameLst>
                                      </p:cBhvr>
                                      <p:to>
                                        <p:strVal val="visible"/>
                                      </p:to>
                                    </p:set>
                                  </p:childTnLst>
                                </p:cTn>
                              </p:par>
                              <p:par>
                                <p:cTn id="44" presetID="168" presetClass="entr" presetSubtype="0" fill="hold" grpId="0" nodeType="withEffect">
                                  <p:stCondLst>
                                    <p:cond delay="500"/>
                                  </p:stCondLst>
                                  <p:childTnLst>
                                    <p:set>
                                      <p:cBhvr>
                                        <p:cTn id="45" dur="1" fill="hold">
                                          <p:stCondLst>
                                            <p:cond delay="499"/>
                                          </p:stCondLst>
                                        </p:cTn>
                                        <p:tgtEl>
                                          <p:spTgt spid="17433"/>
                                        </p:tgtEl>
                                        <p:attrNameLst>
                                          <p:attrName>style.visibility</p:attrName>
                                        </p:attrNameLst>
                                      </p:cBhvr>
                                      <p:to>
                                        <p:strVal val="visible"/>
                                      </p:to>
                                    </p:set>
                                  </p:childTnLst>
                                </p:cTn>
                              </p:par>
                              <p:par>
                                <p:cTn id="46" presetID="168" presetClass="entr" presetSubtype="0" fill="hold" grpId="0" nodeType="withEffect">
                                  <p:stCondLst>
                                    <p:cond delay="500"/>
                                  </p:stCondLst>
                                  <p:childTnLst>
                                    <p:set>
                                      <p:cBhvr>
                                        <p:cTn id="47" dur="1" fill="hold">
                                          <p:stCondLst>
                                            <p:cond delay="499"/>
                                          </p:stCondLst>
                                        </p:cTn>
                                        <p:tgtEl>
                                          <p:spTgt spid="17434"/>
                                        </p:tgtEl>
                                        <p:attrNameLst>
                                          <p:attrName>style.visibility</p:attrName>
                                        </p:attrNameLst>
                                      </p:cBhvr>
                                      <p:to>
                                        <p:strVal val="visible"/>
                                      </p:to>
                                    </p:set>
                                  </p:childTnLst>
                                </p:cTn>
                              </p:par>
                              <p:par>
                                <p:cTn id="48" presetID="168" presetClass="entr" presetSubtype="0" fill="hold" grpId="0" nodeType="withEffect">
                                  <p:stCondLst>
                                    <p:cond delay="500"/>
                                  </p:stCondLst>
                                  <p:childTnLst>
                                    <p:set>
                                      <p:cBhvr>
                                        <p:cTn id="49" dur="1" fill="hold">
                                          <p:stCondLst>
                                            <p:cond delay="499"/>
                                          </p:stCondLst>
                                        </p:cTn>
                                        <p:tgtEl>
                                          <p:spTgt spid="1743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68" presetClass="entr" presetSubtype="0" fill="hold" nodeType="clickEffect">
                                  <p:stCondLst>
                                    <p:cond delay="0"/>
                                  </p:stCondLst>
                                  <p:childTnLst>
                                    <p:set>
                                      <p:cBhvr>
                                        <p:cTn id="53" dur="1" fill="hold">
                                          <p:stCondLst>
                                            <p:cond delay="499"/>
                                          </p:stCondLst>
                                        </p:cTn>
                                        <p:tgtEl>
                                          <p:spTgt spid="17459"/>
                                        </p:tgtEl>
                                        <p:attrNameLst>
                                          <p:attrName>style.visibility</p:attrName>
                                        </p:attrNameLst>
                                      </p:cBhvr>
                                      <p:to>
                                        <p:strVal val="visible"/>
                                      </p:to>
                                    </p:set>
                                  </p:childTnLst>
                                </p:cTn>
                              </p:par>
                            </p:childTnLst>
                          </p:cTn>
                        </p:par>
                        <p:par>
                          <p:cTn id="54" fill="hold" nodeType="afterGroup">
                            <p:stCondLst>
                              <p:cond delay="500"/>
                            </p:stCondLst>
                            <p:childTnLst>
                              <p:par>
                                <p:cTn id="55" presetID="168" presetClass="entr" presetSubtype="0" fill="hold" nodeType="afterEffect">
                                  <p:stCondLst>
                                    <p:cond delay="500"/>
                                  </p:stCondLst>
                                  <p:childTnLst>
                                    <p:set>
                                      <p:cBhvr>
                                        <p:cTn id="56" dur="1" fill="hold">
                                          <p:stCondLst>
                                            <p:cond delay="499"/>
                                          </p:stCondLst>
                                        </p:cTn>
                                        <p:tgtEl>
                                          <p:spTgt spid="17481"/>
                                        </p:tgtEl>
                                        <p:attrNameLst>
                                          <p:attrName>style.visibility</p:attrName>
                                        </p:attrNameLst>
                                      </p:cBhvr>
                                      <p:to>
                                        <p:strVal val="visible"/>
                                      </p:to>
                                    </p:set>
                                  </p:childTnLst>
                                </p:cTn>
                              </p:par>
                            </p:childTnLst>
                          </p:cTn>
                        </p:par>
                        <p:par>
                          <p:cTn id="57" fill="hold" nodeType="afterGroup">
                            <p:stCondLst>
                              <p:cond delay="1500"/>
                            </p:stCondLst>
                            <p:childTnLst>
                              <p:par>
                                <p:cTn id="58" presetID="168" presetClass="entr" presetSubtype="0" fill="hold" nodeType="afterEffect">
                                  <p:stCondLst>
                                    <p:cond delay="500"/>
                                  </p:stCondLst>
                                  <p:childTnLst>
                                    <p:set>
                                      <p:cBhvr>
                                        <p:cTn id="59" dur="1" fill="hold">
                                          <p:stCondLst>
                                            <p:cond delay="499"/>
                                          </p:stCondLst>
                                        </p:cTn>
                                        <p:tgtEl>
                                          <p:spTgt spid="17503"/>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68" presetClass="entr" presetSubtype="0" fill="hold" nodeType="clickEffect">
                                  <p:stCondLst>
                                    <p:cond delay="0"/>
                                  </p:stCondLst>
                                  <p:childTnLst>
                                    <p:set>
                                      <p:cBhvr>
                                        <p:cTn id="63" dur="1" fill="hold">
                                          <p:stCondLst>
                                            <p:cond delay="499"/>
                                          </p:stCondLst>
                                        </p:cTn>
                                        <p:tgtEl>
                                          <p:spTgt spid="17539"/>
                                        </p:tgtEl>
                                        <p:attrNameLst>
                                          <p:attrName>style.visibility</p:attrName>
                                        </p:attrNameLst>
                                      </p:cBhvr>
                                      <p:to>
                                        <p:strVal val="visible"/>
                                      </p:to>
                                    </p:set>
                                  </p:childTnLst>
                                </p:cTn>
                              </p:par>
                            </p:childTnLst>
                          </p:cTn>
                        </p:par>
                        <p:par>
                          <p:cTn id="64" fill="hold" nodeType="afterGroup">
                            <p:stCondLst>
                              <p:cond delay="500"/>
                            </p:stCondLst>
                            <p:childTnLst>
                              <p:par>
                                <p:cTn id="65" presetID="168" presetClass="entr" presetSubtype="0" fill="hold" nodeType="afterEffect">
                                  <p:stCondLst>
                                    <p:cond delay="500"/>
                                  </p:stCondLst>
                                  <p:childTnLst>
                                    <p:set>
                                      <p:cBhvr>
                                        <p:cTn id="66" dur="1" fill="hold">
                                          <p:stCondLst>
                                            <p:cond delay="499"/>
                                          </p:stCondLst>
                                        </p:cTn>
                                        <p:tgtEl>
                                          <p:spTgt spid="175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68" presetClass="entr" presetSubtype="0" fill="hold" grpId="0" nodeType="clickEffect">
                                  <p:stCondLst>
                                    <p:cond delay="0"/>
                                  </p:stCondLst>
                                  <p:childTnLst>
                                    <p:set>
                                      <p:cBhvr>
                                        <p:cTn id="70" dur="1" fill="hold">
                                          <p:stCondLst>
                                            <p:cond delay="499"/>
                                          </p:stCondLst>
                                        </p:cTn>
                                        <p:tgtEl>
                                          <p:spTgt spid="17504"/>
                                        </p:tgtEl>
                                        <p:attrNameLst>
                                          <p:attrName>style.visibility</p:attrName>
                                        </p:attrNameLst>
                                      </p:cBhvr>
                                      <p:to>
                                        <p:strVal val="visible"/>
                                      </p:to>
                                    </p:set>
                                  </p:childTnLst>
                                </p:cTn>
                              </p:par>
                            </p:childTnLst>
                          </p:cTn>
                        </p:par>
                        <p:par>
                          <p:cTn id="71" fill="hold" nodeType="afterGroup">
                            <p:stCondLst>
                              <p:cond delay="500"/>
                            </p:stCondLst>
                            <p:childTnLst>
                              <p:par>
                                <p:cTn id="72" presetID="168" presetClass="entr" presetSubtype="0" fill="hold" grpId="0" nodeType="afterEffect">
                                  <p:stCondLst>
                                    <p:cond delay="500"/>
                                  </p:stCondLst>
                                  <p:childTnLst>
                                    <p:set>
                                      <p:cBhvr>
                                        <p:cTn id="73" dur="1" fill="hold">
                                          <p:stCondLst>
                                            <p:cond delay="499"/>
                                          </p:stCondLst>
                                        </p:cTn>
                                        <p:tgtEl>
                                          <p:spTgt spid="17505"/>
                                        </p:tgtEl>
                                        <p:attrNameLst>
                                          <p:attrName>style.visibility</p:attrName>
                                        </p:attrNameLst>
                                      </p:cBhvr>
                                      <p:to>
                                        <p:strVal val="visible"/>
                                      </p:to>
                                    </p:set>
                                  </p:childTnLst>
                                </p:cTn>
                              </p:par>
                            </p:childTnLst>
                          </p:cTn>
                        </p:par>
                        <p:par>
                          <p:cTn id="74" fill="hold" nodeType="afterGroup">
                            <p:stCondLst>
                              <p:cond delay="1500"/>
                            </p:stCondLst>
                            <p:childTnLst>
                              <p:par>
                                <p:cTn id="75" presetID="168" presetClass="entr" presetSubtype="0" fill="hold" grpId="0" nodeType="afterEffect">
                                  <p:stCondLst>
                                    <p:cond delay="500"/>
                                  </p:stCondLst>
                                  <p:childTnLst>
                                    <p:set>
                                      <p:cBhvr>
                                        <p:cTn id="76" dur="1" fill="hold">
                                          <p:stCondLst>
                                            <p:cond delay="499"/>
                                          </p:stCondLst>
                                        </p:cTn>
                                        <p:tgtEl>
                                          <p:spTgt spid="1750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7515"/>
                                        </p:tgtEl>
                                        <p:attrNameLst>
                                          <p:attrName>style.visibility</p:attrName>
                                        </p:attrNameLst>
                                      </p:cBhvr>
                                      <p:to>
                                        <p:strVal val="visible"/>
                                      </p:to>
                                    </p:set>
                                    <p:animEffect transition="in" filter="wipe(up)">
                                      <p:cBhvr>
                                        <p:cTn id="81" dur="500"/>
                                        <p:tgtEl>
                                          <p:spTgt spid="17515"/>
                                        </p:tgtEl>
                                      </p:cBhvr>
                                    </p:animEffect>
                                  </p:childTnLst>
                                </p:cTn>
                              </p:par>
                            </p:childTnLst>
                          </p:cTn>
                        </p:par>
                        <p:par>
                          <p:cTn id="82" fill="hold" nodeType="afterGroup">
                            <p:stCondLst>
                              <p:cond delay="500"/>
                            </p:stCondLst>
                            <p:childTnLst>
                              <p:par>
                                <p:cTn id="83" presetID="22" presetClass="entr" presetSubtype="1" fill="hold" grpId="0" nodeType="afterEffect">
                                  <p:stCondLst>
                                    <p:cond delay="1500"/>
                                  </p:stCondLst>
                                  <p:childTnLst>
                                    <p:set>
                                      <p:cBhvr>
                                        <p:cTn id="84" dur="1" fill="hold">
                                          <p:stCondLst>
                                            <p:cond delay="0"/>
                                          </p:stCondLst>
                                        </p:cTn>
                                        <p:tgtEl>
                                          <p:spTgt spid="17516"/>
                                        </p:tgtEl>
                                        <p:attrNameLst>
                                          <p:attrName>style.visibility</p:attrName>
                                        </p:attrNameLst>
                                      </p:cBhvr>
                                      <p:to>
                                        <p:strVal val="visible"/>
                                      </p:to>
                                    </p:set>
                                    <p:animEffect transition="in" filter="wipe(up)">
                                      <p:cBhvr>
                                        <p:cTn id="85" dur="500"/>
                                        <p:tgtEl>
                                          <p:spTgt spid="17516"/>
                                        </p:tgtEl>
                                      </p:cBhvr>
                                    </p:animEffect>
                                  </p:childTnLst>
                                </p:cTn>
                              </p:par>
                            </p:childTnLst>
                          </p:cTn>
                        </p:par>
                        <p:par>
                          <p:cTn id="86" fill="hold" nodeType="afterGroup">
                            <p:stCondLst>
                              <p:cond delay="2500"/>
                            </p:stCondLst>
                            <p:childTnLst>
                              <p:par>
                                <p:cTn id="87" presetID="22" presetClass="entr" presetSubtype="1" fill="hold" grpId="0" nodeType="afterEffect">
                                  <p:stCondLst>
                                    <p:cond delay="1500"/>
                                  </p:stCondLst>
                                  <p:childTnLst>
                                    <p:set>
                                      <p:cBhvr>
                                        <p:cTn id="88" dur="1" fill="hold">
                                          <p:stCondLst>
                                            <p:cond delay="0"/>
                                          </p:stCondLst>
                                        </p:cTn>
                                        <p:tgtEl>
                                          <p:spTgt spid="17517"/>
                                        </p:tgtEl>
                                        <p:attrNameLst>
                                          <p:attrName>style.visibility</p:attrName>
                                        </p:attrNameLst>
                                      </p:cBhvr>
                                      <p:to>
                                        <p:strVal val="visible"/>
                                      </p:to>
                                    </p:set>
                                    <p:animEffect transition="in" filter="wipe(up)">
                                      <p:cBhvr>
                                        <p:cTn id="89" dur="500"/>
                                        <p:tgtEl>
                                          <p:spTgt spid="1751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nodeType="clickEffect">
                                  <p:stCondLst>
                                    <p:cond delay="0"/>
                                  </p:stCondLst>
                                  <p:childTnLst>
                                    <p:set>
                                      <p:cBhvr>
                                        <p:cTn id="93" dur="1" fill="hold">
                                          <p:stCondLst>
                                            <p:cond delay="0"/>
                                          </p:stCondLst>
                                        </p:cTn>
                                        <p:tgtEl>
                                          <p:spTgt spid="17542"/>
                                        </p:tgtEl>
                                        <p:attrNameLst>
                                          <p:attrName>style.visibility</p:attrName>
                                        </p:attrNameLst>
                                      </p:cBhvr>
                                      <p:to>
                                        <p:strVal val="visible"/>
                                      </p:to>
                                    </p:set>
                                    <p:animEffect transition="in" filter="wipe(down)">
                                      <p:cBhvr>
                                        <p:cTn id="94" dur="500"/>
                                        <p:tgtEl>
                                          <p:spTgt spid="1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7424" grpId="0" animBg="1"/>
      <p:bldP spid="17425" grpId="0" animBg="1"/>
      <p:bldP spid="17426" grpId="0" animBg="1"/>
      <p:bldP spid="17427" grpId="0" animBg="1"/>
      <p:bldP spid="17428" grpId="0" animBg="1"/>
      <p:bldP spid="17429" grpId="0" animBg="1"/>
      <p:bldP spid="17430" grpId="0" animBg="1"/>
      <p:bldP spid="17431" grpId="0" animBg="1"/>
      <p:bldP spid="17432" grpId="0" animBg="1"/>
      <p:bldP spid="17433" grpId="0" animBg="1"/>
      <p:bldP spid="17434" grpId="0" animBg="1"/>
      <p:bldP spid="17435" grpId="0" autoUpdateAnimBg="0"/>
      <p:bldP spid="17436" grpId="0" autoUpdateAnimBg="0"/>
      <p:bldP spid="17437" grpId="0" autoUpdateAnimBg="0"/>
      <p:bldP spid="17504" grpId="0" autoUpdateAnimBg="0"/>
      <p:bldP spid="17505" grpId="0" autoUpdateAnimBg="0"/>
      <p:bldP spid="17506" grpId="0" autoUpdateAnimBg="0"/>
      <p:bldP spid="17515" grpId="0" animBg="1"/>
      <p:bldP spid="17516" grpId="0" animBg="1"/>
      <p:bldP spid="175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304800" y="179388"/>
            <a:ext cx="8839200" cy="906462"/>
          </a:xfrm>
          <a:ln/>
        </p:spPr>
        <p:txBody>
          <a:bodyPr rIns="132080"/>
          <a:lstStyle/>
          <a:p>
            <a:r>
              <a:rPr lang="en-US" sz="4000"/>
              <a:t>Structure from motion</a:t>
            </a:r>
          </a:p>
        </p:txBody>
      </p:sp>
      <p:pic>
        <p:nvPicPr>
          <p:cNvPr id="163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755775"/>
            <a:ext cx="3994150" cy="317500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pic>
      <p:grpSp>
        <p:nvGrpSpPr>
          <p:cNvPr id="16389" name="Group 5"/>
          <p:cNvGrpSpPr>
            <a:grpSpLocks/>
          </p:cNvGrpSpPr>
          <p:nvPr/>
        </p:nvGrpSpPr>
        <p:grpSpPr bwMode="auto">
          <a:xfrm>
            <a:off x="4379913" y="1851025"/>
            <a:ext cx="4735512" cy="4041775"/>
            <a:chOff x="0" y="0"/>
            <a:chExt cx="2983" cy="2546"/>
          </a:xfrm>
        </p:grpSpPr>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l="2313" t="5002" r="1703" b="967"/>
            <a:stretch>
              <a:fillRect/>
            </a:stretch>
          </p:blipFill>
          <p:spPr bwMode="auto">
            <a:xfrm>
              <a:off x="0" y="0"/>
              <a:ext cx="2983"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16388" name="Rectangle 4"/>
            <p:cNvSpPr>
              <a:spLocks/>
            </p:cNvSpPr>
            <p:nvPr/>
          </p:nvSpPr>
          <p:spPr bwMode="auto">
            <a:xfrm>
              <a:off x="664" y="2322"/>
              <a:ext cx="158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wrap="none" lIns="0" tIns="0" rIns="40640" bIns="0">
              <a:spAutoFit/>
            </a:bodyPr>
            <a:lstStyle/>
            <a:p>
              <a:pPr marL="382588" indent="-342900">
                <a:spcBef>
                  <a:spcPts val="450"/>
                </a:spcBef>
              </a:pPr>
              <a:r>
                <a:rPr lang="en-US" sz="1800">
                  <a:latin typeface="Arial" charset="0"/>
                  <a:ea typeface="ＭＳ Ｐゴシック" charset="0"/>
                  <a:cs typeface="Arial" charset="0"/>
                  <a:sym typeface="Arial" charset="0"/>
                </a:rPr>
                <a:t>Computed 3D structure</a:t>
              </a:r>
            </a:p>
          </p:txBody>
        </p:sp>
      </p:grpSp>
      <p:sp>
        <p:nvSpPr>
          <p:cNvPr id="16390" name="Rectangle 6"/>
          <p:cNvSpPr>
            <a:spLocks/>
          </p:cNvSpPr>
          <p:nvPr/>
        </p:nvSpPr>
        <p:spPr bwMode="auto">
          <a:xfrm>
            <a:off x="387350" y="5502275"/>
            <a:ext cx="3581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40640" bIns="0"/>
          <a:lstStyle/>
          <a:p>
            <a:pPr marL="382588" indent="-342900" algn="ctr">
              <a:spcBef>
                <a:spcPts val="450"/>
              </a:spcBef>
            </a:pPr>
            <a:r>
              <a:rPr lang="en-US" sz="1800">
                <a:latin typeface="Arial" charset="0"/>
                <a:ea typeface="ＭＳ Ｐゴシック" charset="0"/>
                <a:cs typeface="Arial" charset="0"/>
                <a:sym typeface="Arial" charset="0"/>
              </a:rPr>
              <a:t>Images on the Internet</a:t>
            </a:r>
          </a:p>
        </p:txBody>
      </p:sp>
    </p:spTree>
    <p:extLst>
      <p:ext uri="{BB962C8B-B14F-4D97-AF65-F5344CB8AC3E}">
        <p14:creationId xmlns:p14="http://schemas.microsoft.com/office/powerpoint/2010/main" val="201404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85800" y="4711700"/>
            <a:ext cx="7772400" cy="2146300"/>
          </a:xfrm>
          <a:ln/>
        </p:spPr>
        <p:txBody>
          <a:bodyPr rIns="132080"/>
          <a:lstStyle/>
          <a:p>
            <a:pPr marL="382588" indent="-342900"/>
            <a:r>
              <a:rPr lang="en-US"/>
              <a:t>Photo tourism video:  </a:t>
            </a:r>
            <a:r>
              <a:rPr lang="en-US" sz="1400" u="sng">
                <a:solidFill>
                  <a:srgbClr val="0000FF"/>
                </a:solidFill>
                <a:hlinkClick r:id="rId2"/>
              </a:rPr>
              <a:t>http://www.youtube.com/watch?v=5Ji84zb2r8s</a:t>
            </a:r>
            <a:endParaRPr lang="en-US"/>
          </a:p>
          <a:p>
            <a:pPr marL="382588" indent="-342900"/>
            <a:r>
              <a:rPr lang="en-US"/>
              <a:t>Photosynth:  </a:t>
            </a:r>
            <a:r>
              <a:rPr lang="en-US" sz="1800" u="sng">
                <a:solidFill>
                  <a:srgbClr val="0000FF"/>
                </a:solidFill>
                <a:hlinkClick r:id="rId3"/>
              </a:rPr>
              <a:t>http://photosynth.net/</a:t>
            </a:r>
            <a:endParaRPr lang="en-US" sz="1800" u="sng">
              <a:solidFill>
                <a:srgbClr val="0000FF"/>
              </a:solidFill>
            </a:endParaRP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1130300"/>
            <a:ext cx="79660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347683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50800"/>
            <a:ext cx="90582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54" name="Rectangle 2"/>
          <p:cNvSpPr>
            <a:spLocks/>
          </p:cNvSpPr>
          <p:nvPr/>
        </p:nvSpPr>
        <p:spPr bwMode="auto">
          <a:xfrm>
            <a:off x="1922463" y="2139950"/>
            <a:ext cx="998537" cy="203200"/>
          </a:xfrm>
          <a:prstGeom prst="rect">
            <a:avLst/>
          </a:pr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75415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viFlythrough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471" y="606724"/>
            <a:ext cx="7790045" cy="5842534"/>
          </a:xfrm>
          <a:prstGeom prst="rect">
            <a:avLst/>
          </a:prstGeom>
        </p:spPr>
      </p:pic>
    </p:spTree>
    <p:extLst>
      <p:ext uri="{BB962C8B-B14F-4D97-AF65-F5344CB8AC3E}">
        <p14:creationId xmlns:p14="http://schemas.microsoft.com/office/powerpoint/2010/main" val="6934628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Scene reconstruction</a:t>
            </a:r>
          </a:p>
        </p:txBody>
      </p:sp>
      <p:sp>
        <p:nvSpPr>
          <p:cNvPr id="25603" name="Rectangle 3"/>
          <p:cNvSpPr>
            <a:spLocks noGrp="1" noChangeArrowheads="1"/>
          </p:cNvSpPr>
          <p:nvPr>
            <p:ph type="body" idx="1"/>
          </p:nvPr>
        </p:nvSpPr>
        <p:spPr>
          <a:xfrm>
            <a:off x="347663" y="1239838"/>
            <a:ext cx="8415337" cy="5237162"/>
          </a:xfrm>
        </p:spPr>
        <p:txBody>
          <a:bodyPr/>
          <a:lstStyle/>
          <a:p>
            <a:r>
              <a:rPr lang="en-US" sz="2300"/>
              <a:t>Automatically estimate </a:t>
            </a:r>
          </a:p>
          <a:p>
            <a:pPr lvl="1"/>
            <a:r>
              <a:rPr lang="en-US" sz="2000"/>
              <a:t>position, orientation, and focal length of cameras</a:t>
            </a:r>
          </a:p>
          <a:p>
            <a:pPr lvl="1"/>
            <a:r>
              <a:rPr lang="en-US" sz="2000"/>
              <a:t>3D positions of feature points</a:t>
            </a:r>
          </a:p>
        </p:txBody>
      </p:sp>
      <p:sp>
        <p:nvSpPr>
          <p:cNvPr id="25604" name="AutoShape 4"/>
          <p:cNvSpPr>
            <a:spLocks noChangeArrowheads="1"/>
          </p:cNvSpPr>
          <p:nvPr/>
        </p:nvSpPr>
        <p:spPr bwMode="auto">
          <a:xfrm>
            <a:off x="2003425" y="3044825"/>
            <a:ext cx="2743200" cy="762000"/>
          </a:xfrm>
          <a:prstGeom prst="roundRect">
            <a:avLst>
              <a:gd name="adj" fmla="val 16667"/>
            </a:avLst>
          </a:prstGeom>
          <a:solidFill>
            <a:srgbClr val="FFCCCC"/>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Feature detection</a:t>
            </a:r>
          </a:p>
        </p:txBody>
      </p:sp>
      <p:sp>
        <p:nvSpPr>
          <p:cNvPr id="25608" name="AutoShape 8"/>
          <p:cNvSpPr>
            <a:spLocks noChangeArrowheads="1"/>
          </p:cNvSpPr>
          <p:nvPr/>
        </p:nvSpPr>
        <p:spPr bwMode="auto">
          <a:xfrm>
            <a:off x="2003425" y="4187825"/>
            <a:ext cx="2743200" cy="838200"/>
          </a:xfrm>
          <a:prstGeom prst="roundRect">
            <a:avLst>
              <a:gd name="adj" fmla="val 16667"/>
            </a:avLst>
          </a:prstGeom>
          <a:solidFill>
            <a:srgbClr val="FFCC99"/>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Pairwise</a:t>
            </a:r>
          </a:p>
          <a:p>
            <a:pPr algn="ctr"/>
            <a:r>
              <a:rPr lang="en-US" sz="2400"/>
              <a:t>feature matching</a:t>
            </a:r>
          </a:p>
        </p:txBody>
      </p:sp>
      <p:sp>
        <p:nvSpPr>
          <p:cNvPr id="25609" name="AutoShape 9"/>
          <p:cNvSpPr>
            <a:spLocks noChangeArrowheads="1"/>
          </p:cNvSpPr>
          <p:nvPr/>
        </p:nvSpPr>
        <p:spPr bwMode="auto">
          <a:xfrm>
            <a:off x="5280025" y="3654425"/>
            <a:ext cx="2057400" cy="1905000"/>
          </a:xfrm>
          <a:prstGeom prst="roundRect">
            <a:avLst>
              <a:gd name="adj" fmla="val 16667"/>
            </a:avLst>
          </a:prstGeom>
          <a:solidFill>
            <a:srgbClr val="CCECFF"/>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Incremental structure from motion</a:t>
            </a:r>
          </a:p>
        </p:txBody>
      </p:sp>
      <p:sp>
        <p:nvSpPr>
          <p:cNvPr id="25610" name="AutoShape 10"/>
          <p:cNvSpPr>
            <a:spLocks noChangeArrowheads="1"/>
          </p:cNvSpPr>
          <p:nvPr/>
        </p:nvSpPr>
        <p:spPr bwMode="auto">
          <a:xfrm>
            <a:off x="2003425" y="5407025"/>
            <a:ext cx="2743200" cy="838200"/>
          </a:xfrm>
          <a:prstGeom prst="roundRect">
            <a:avLst>
              <a:gd name="adj" fmla="val 16667"/>
            </a:avLst>
          </a:prstGeom>
          <a:solidFill>
            <a:srgbClr val="CCFFCC"/>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Correspondence estimation</a:t>
            </a:r>
          </a:p>
        </p:txBody>
      </p:sp>
      <p:sp>
        <p:nvSpPr>
          <p:cNvPr id="25611" name="Line 11"/>
          <p:cNvSpPr>
            <a:spLocks noChangeShapeType="1"/>
          </p:cNvSpPr>
          <p:nvPr/>
        </p:nvSpPr>
        <p:spPr bwMode="auto">
          <a:xfrm>
            <a:off x="3375025" y="38068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612" name="Line 12"/>
          <p:cNvSpPr>
            <a:spLocks noChangeShapeType="1"/>
          </p:cNvSpPr>
          <p:nvPr/>
        </p:nvSpPr>
        <p:spPr bwMode="auto">
          <a:xfrm>
            <a:off x="3375025" y="50260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25613" name="AutoShape 13"/>
          <p:cNvCxnSpPr>
            <a:cxnSpLocks noChangeShapeType="1"/>
            <a:stCxn id="25610" idx="2"/>
            <a:endCxn id="25609" idx="2"/>
          </p:cNvCxnSpPr>
          <p:nvPr/>
        </p:nvCxnSpPr>
        <p:spPr bwMode="auto">
          <a:xfrm rot="5400000" flipH="1" flipV="1">
            <a:off x="4498975" y="4454525"/>
            <a:ext cx="685800" cy="2933700"/>
          </a:xfrm>
          <a:prstGeom prst="bentConnector3">
            <a:avLst>
              <a:gd name="adj1" fmla="val -3055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73466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fade">
                                      <p:cBhvr>
                                        <p:cTn id="10" dur="500"/>
                                        <p:tgtEl>
                                          <p:spTgt spid="2560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Effect transition="in" filter="fade">
                                      <p:cBhvr>
                                        <p:cTn id="13" dur="500"/>
                                        <p:tgtEl>
                                          <p:spTgt spid="2560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fade">
                                      <p:cBhvr>
                                        <p:cTn id="18" dur="500"/>
                                        <p:tgtEl>
                                          <p:spTgt spid="256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608"/>
                                        </p:tgtEl>
                                        <p:attrNameLst>
                                          <p:attrName>style.visibility</p:attrName>
                                        </p:attrNameLst>
                                      </p:cBhvr>
                                      <p:to>
                                        <p:strVal val="visible"/>
                                      </p:to>
                                    </p:set>
                                    <p:animEffect transition="in" filter="fade">
                                      <p:cBhvr>
                                        <p:cTn id="23" dur="500"/>
                                        <p:tgtEl>
                                          <p:spTgt spid="256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611"/>
                                        </p:tgtEl>
                                        <p:attrNameLst>
                                          <p:attrName>style.visibility</p:attrName>
                                        </p:attrNameLst>
                                      </p:cBhvr>
                                      <p:to>
                                        <p:strVal val="visible"/>
                                      </p:to>
                                    </p:set>
                                    <p:animEffect transition="in" filter="fade">
                                      <p:cBhvr>
                                        <p:cTn id="26" dur="500"/>
                                        <p:tgtEl>
                                          <p:spTgt spid="256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610"/>
                                        </p:tgtEl>
                                        <p:attrNameLst>
                                          <p:attrName>style.visibility</p:attrName>
                                        </p:attrNameLst>
                                      </p:cBhvr>
                                      <p:to>
                                        <p:strVal val="visible"/>
                                      </p:to>
                                    </p:set>
                                    <p:animEffect transition="in" filter="fade">
                                      <p:cBhvr>
                                        <p:cTn id="31" dur="500"/>
                                        <p:tgtEl>
                                          <p:spTgt spid="256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fade">
                                      <p:cBhvr>
                                        <p:cTn id="34" dur="500"/>
                                        <p:tgtEl>
                                          <p:spTgt spid="256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5613"/>
                                        </p:tgtEl>
                                        <p:attrNameLst>
                                          <p:attrName>style.visibility</p:attrName>
                                        </p:attrNameLst>
                                      </p:cBhvr>
                                      <p:to>
                                        <p:strVal val="visible"/>
                                      </p:to>
                                    </p:set>
                                    <p:animEffect transition="in" filter="fade">
                                      <p:cBhvr>
                                        <p:cTn id="39" dur="500"/>
                                        <p:tgtEl>
                                          <p:spTgt spid="256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609"/>
                                        </p:tgtEl>
                                        <p:attrNameLst>
                                          <p:attrName>style.visibility</p:attrName>
                                        </p:attrNameLst>
                                      </p:cBhvr>
                                      <p:to>
                                        <p:strVal val="visible"/>
                                      </p:to>
                                    </p:set>
                                    <p:animEffect transition="in" filter="fade">
                                      <p:cBhvr>
                                        <p:cTn id="42"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4" grpId="0" animBg="1"/>
      <p:bldP spid="25608" grpId="0" animBg="1"/>
      <p:bldP spid="25609" grpId="0" animBg="1"/>
      <p:bldP spid="25610" grpId="0" animBg="1"/>
      <p:bldP spid="25611" grpId="0" animBg="1"/>
      <p:bldP spid="256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Feature detection</a:t>
            </a:r>
          </a:p>
        </p:txBody>
      </p:sp>
      <p:sp>
        <p:nvSpPr>
          <p:cNvPr id="198660" name="Rectangle 4"/>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accent2"/>
              </a:buClr>
              <a:buSzPct val="110000"/>
            </a:pPr>
            <a:r>
              <a:rPr lang="en-US" sz="2400"/>
              <a:t>Detect features using SIFT [Lowe, IJCV 2004]</a:t>
            </a:r>
          </a:p>
        </p:txBody>
      </p:sp>
      <p:pic>
        <p:nvPicPr>
          <p:cNvPr id="198665" name="Picture 9" descr="SIFT_o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pic>
        <p:nvPicPr>
          <p:cNvPr id="198667" name="Picture 11" descr="SIFT_f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26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8665"/>
                                        </p:tgtEl>
                                        <p:attrNameLst>
                                          <p:attrName>style.visibility</p:attrName>
                                        </p:attrNameLst>
                                      </p:cBhvr>
                                      <p:to>
                                        <p:strVal val="visible"/>
                                      </p:to>
                                    </p:set>
                                    <p:animEffect transition="in" filter="fade">
                                      <p:cBhvr>
                                        <p:cTn id="7" dur="500"/>
                                        <p:tgtEl>
                                          <p:spTgt spid="198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8667"/>
                                        </p:tgtEl>
                                        <p:attrNameLst>
                                          <p:attrName>style.visibility</p:attrName>
                                        </p:attrNameLst>
                                      </p:cBhvr>
                                      <p:to>
                                        <p:strVal val="visible"/>
                                      </p:to>
                                    </p:set>
                                    <p:animEffect transition="in" filter="fade">
                                      <p:cBhvr>
                                        <p:cTn id="12" dur="500"/>
                                        <p:tgtEl>
                                          <p:spTgt spid="198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4127500"/>
            <a:ext cx="101441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4584700"/>
            <a:ext cx="10731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4191000"/>
            <a:ext cx="984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300" y="1787525"/>
            <a:ext cx="22399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7413" name="Rectangle 5"/>
          <p:cNvSpPr>
            <a:spLocks noGrp="1" noChangeArrowheads="1"/>
          </p:cNvSpPr>
          <p:nvPr>
            <p:ph type="title"/>
          </p:nvPr>
        </p:nvSpPr>
        <p:spPr>
          <a:xfrm>
            <a:off x="457200" y="-91707"/>
            <a:ext cx="8229600" cy="1143000"/>
          </a:xfrm>
          <a:ln/>
        </p:spPr>
        <p:txBody>
          <a:bodyPr rIns="132080"/>
          <a:lstStyle/>
          <a:p>
            <a:r>
              <a:rPr lang="en-US" dirty="0"/>
              <a:t>Structure from motion</a:t>
            </a:r>
          </a:p>
        </p:txBody>
      </p:sp>
      <p:grpSp>
        <p:nvGrpSpPr>
          <p:cNvPr id="17416" name="Group 8"/>
          <p:cNvGrpSpPr>
            <a:grpSpLocks/>
          </p:cNvGrpSpPr>
          <p:nvPr/>
        </p:nvGrpSpPr>
        <p:grpSpPr bwMode="auto">
          <a:xfrm rot="5400000">
            <a:off x="872332" y="3701256"/>
            <a:ext cx="1968500" cy="1725613"/>
            <a:chOff x="0" y="0"/>
            <a:chExt cx="1240" cy="1087"/>
          </a:xfrm>
        </p:grpSpPr>
        <p:sp>
          <p:nvSpPr>
            <p:cNvPr id="17414" name="AutoShape 6"/>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5" name="Rectangle 7"/>
            <p:cNvSpPr>
              <a:spLocks/>
            </p:cNvSpPr>
            <p:nvPr/>
          </p:nvSpPr>
          <p:spPr bwMode="auto">
            <a:xfrm>
              <a:off x="285"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19" name="Group 11"/>
          <p:cNvGrpSpPr>
            <a:grpSpLocks/>
          </p:cNvGrpSpPr>
          <p:nvPr/>
        </p:nvGrpSpPr>
        <p:grpSpPr bwMode="auto">
          <a:xfrm rot="16200000" flipH="1">
            <a:off x="6055519" y="3893344"/>
            <a:ext cx="1968500" cy="1725612"/>
            <a:chOff x="0" y="0"/>
            <a:chExt cx="1240" cy="1087"/>
          </a:xfrm>
        </p:grpSpPr>
        <p:sp>
          <p:nvSpPr>
            <p:cNvPr id="17417" name="AutoShape 9"/>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8" name="Rectangle 10"/>
            <p:cNvSpPr>
              <a:spLocks/>
            </p:cNvSpPr>
            <p:nvPr/>
          </p:nvSpPr>
          <p:spPr bwMode="auto">
            <a:xfrm flipH="1">
              <a:off x="911"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22" name="Group 14"/>
          <p:cNvGrpSpPr>
            <a:grpSpLocks/>
          </p:cNvGrpSpPr>
          <p:nvPr/>
        </p:nvGrpSpPr>
        <p:grpSpPr bwMode="auto">
          <a:xfrm>
            <a:off x="3563938" y="4343400"/>
            <a:ext cx="2044700" cy="1470025"/>
            <a:chOff x="0" y="0"/>
            <a:chExt cx="1288" cy="926"/>
          </a:xfrm>
        </p:grpSpPr>
        <p:sp>
          <p:nvSpPr>
            <p:cNvPr id="17420" name="Rectangle 12"/>
            <p:cNvSpPr>
              <a:spLocks/>
            </p:cNvSpPr>
            <p:nvPr/>
          </p:nvSpPr>
          <p:spPr bwMode="auto">
            <a:xfrm>
              <a:off x="0" y="0"/>
              <a:ext cx="1288" cy="926"/>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1" name="Rectangle 13"/>
            <p:cNvSpPr>
              <a:spLocks/>
            </p:cNvSpPr>
            <p:nvPr/>
          </p:nvSpPr>
          <p:spPr bwMode="auto">
            <a:xfrm>
              <a:off x="0" y="343"/>
              <a:ext cx="7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7423" name="Line 15"/>
          <p:cNvSpPr>
            <a:spLocks noChangeShapeType="1"/>
          </p:cNvSpPr>
          <p:nvPr/>
        </p:nvSpPr>
        <p:spPr bwMode="auto">
          <a:xfrm flipH="1">
            <a:off x="460375" y="3581400"/>
            <a:ext cx="533400" cy="2057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4" name="Line 16"/>
          <p:cNvSpPr>
            <a:spLocks noChangeShapeType="1"/>
          </p:cNvSpPr>
          <p:nvPr/>
        </p:nvSpPr>
        <p:spPr bwMode="auto">
          <a:xfrm flipH="1">
            <a:off x="461963" y="5029200"/>
            <a:ext cx="533400" cy="6096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5" name="Line 17"/>
          <p:cNvSpPr>
            <a:spLocks noChangeShapeType="1"/>
          </p:cNvSpPr>
          <p:nvPr/>
        </p:nvSpPr>
        <p:spPr bwMode="auto">
          <a:xfrm flipH="1">
            <a:off x="461963" y="4081463"/>
            <a:ext cx="2270125" cy="1557337"/>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6" name="Line 18"/>
          <p:cNvSpPr>
            <a:spLocks noChangeShapeType="1"/>
          </p:cNvSpPr>
          <p:nvPr/>
        </p:nvSpPr>
        <p:spPr bwMode="auto">
          <a:xfrm flipH="1">
            <a:off x="461963" y="5562600"/>
            <a:ext cx="2209800" cy="762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7" name="Line 19"/>
          <p:cNvSpPr>
            <a:spLocks noChangeShapeType="1"/>
          </p:cNvSpPr>
          <p:nvPr/>
        </p:nvSpPr>
        <p:spPr bwMode="auto">
          <a:xfrm>
            <a:off x="3551238" y="4346575"/>
            <a:ext cx="993775" cy="21367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8" name="Line 20"/>
          <p:cNvSpPr>
            <a:spLocks noChangeShapeType="1"/>
          </p:cNvSpPr>
          <p:nvPr/>
        </p:nvSpPr>
        <p:spPr bwMode="auto">
          <a:xfrm flipH="1">
            <a:off x="4541838" y="4365625"/>
            <a:ext cx="1065212" cy="21113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9" name="Line 21"/>
          <p:cNvSpPr>
            <a:spLocks noChangeShapeType="1"/>
          </p:cNvSpPr>
          <p:nvPr/>
        </p:nvSpPr>
        <p:spPr bwMode="auto">
          <a:xfrm>
            <a:off x="3551238" y="5813425"/>
            <a:ext cx="9906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0" name="Line 22"/>
          <p:cNvSpPr>
            <a:spLocks noChangeShapeType="1"/>
          </p:cNvSpPr>
          <p:nvPr/>
        </p:nvSpPr>
        <p:spPr bwMode="auto">
          <a:xfrm flipH="1">
            <a:off x="4541838" y="5813425"/>
            <a:ext cx="10668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1" name="Line 23"/>
          <p:cNvSpPr>
            <a:spLocks noChangeShapeType="1"/>
          </p:cNvSpPr>
          <p:nvPr/>
        </p:nvSpPr>
        <p:spPr bwMode="auto">
          <a:xfrm>
            <a:off x="6164263" y="4273550"/>
            <a:ext cx="2197100" cy="13287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2" name="Line 24"/>
          <p:cNvSpPr>
            <a:spLocks noChangeShapeType="1"/>
          </p:cNvSpPr>
          <p:nvPr/>
        </p:nvSpPr>
        <p:spPr bwMode="auto">
          <a:xfrm rot="10800000" flipH="1">
            <a:off x="6151563" y="5602288"/>
            <a:ext cx="2209800" cy="152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3" name="Line 25"/>
          <p:cNvSpPr>
            <a:spLocks noChangeShapeType="1"/>
          </p:cNvSpPr>
          <p:nvPr/>
        </p:nvSpPr>
        <p:spPr bwMode="auto">
          <a:xfrm>
            <a:off x="7904163" y="5221288"/>
            <a:ext cx="457200" cy="3810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4" name="Line 26"/>
          <p:cNvSpPr>
            <a:spLocks noChangeShapeType="1"/>
          </p:cNvSpPr>
          <p:nvPr/>
        </p:nvSpPr>
        <p:spPr bwMode="auto">
          <a:xfrm>
            <a:off x="7904163" y="3773488"/>
            <a:ext cx="457200" cy="18288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5" name="Rectangle 27"/>
          <p:cNvSpPr>
            <a:spLocks/>
          </p:cNvSpPr>
          <p:nvPr/>
        </p:nvSpPr>
        <p:spPr bwMode="auto">
          <a:xfrm>
            <a:off x="695325"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1</a:t>
            </a:r>
          </a:p>
        </p:txBody>
      </p:sp>
      <p:sp>
        <p:nvSpPr>
          <p:cNvPr id="17436" name="Rectangle 28"/>
          <p:cNvSpPr>
            <a:spLocks/>
          </p:cNvSpPr>
          <p:nvPr/>
        </p:nvSpPr>
        <p:spPr bwMode="auto">
          <a:xfrm>
            <a:off x="2846388" y="6040438"/>
            <a:ext cx="11001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2</a:t>
            </a:r>
          </a:p>
        </p:txBody>
      </p:sp>
      <p:sp>
        <p:nvSpPr>
          <p:cNvPr id="17437" name="Rectangle 29"/>
          <p:cNvSpPr>
            <a:spLocks/>
          </p:cNvSpPr>
          <p:nvPr/>
        </p:nvSpPr>
        <p:spPr bwMode="auto">
          <a:xfrm>
            <a:off x="7281863"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3</a:t>
            </a:r>
          </a:p>
        </p:txBody>
      </p:sp>
      <p:grpSp>
        <p:nvGrpSpPr>
          <p:cNvPr id="17459" name="Group 51"/>
          <p:cNvGrpSpPr>
            <a:grpSpLocks/>
          </p:cNvGrpSpPr>
          <p:nvPr/>
        </p:nvGrpSpPr>
        <p:grpSpPr bwMode="auto">
          <a:xfrm>
            <a:off x="1425575" y="4119563"/>
            <a:ext cx="1076325" cy="858837"/>
            <a:chOff x="0" y="0"/>
            <a:chExt cx="678" cy="541"/>
          </a:xfrm>
        </p:grpSpPr>
        <p:grpSp>
          <p:nvGrpSpPr>
            <p:cNvPr id="17440" name="Group 32"/>
            <p:cNvGrpSpPr>
              <a:grpSpLocks/>
            </p:cNvGrpSpPr>
            <p:nvPr/>
          </p:nvGrpSpPr>
          <p:grpSpPr bwMode="auto">
            <a:xfrm>
              <a:off x="7" y="128"/>
              <a:ext cx="57" cy="57"/>
              <a:chOff x="0" y="0"/>
              <a:chExt cx="56" cy="56"/>
            </a:xfrm>
          </p:grpSpPr>
          <p:sp>
            <p:nvSpPr>
              <p:cNvPr id="17438" name="Oval 30"/>
              <p:cNvSpPr>
                <a:spLocks/>
              </p:cNvSpPr>
              <p:nvPr/>
            </p:nvSpPr>
            <p:spPr bwMode="auto">
              <a:xfrm>
                <a:off x="0" y="0"/>
                <a:ext cx="56" cy="56"/>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9" name="Rectangle 31"/>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3" name="Group 35"/>
            <p:cNvGrpSpPr>
              <a:grpSpLocks/>
            </p:cNvGrpSpPr>
            <p:nvPr/>
          </p:nvGrpSpPr>
          <p:grpSpPr bwMode="auto">
            <a:xfrm>
              <a:off x="442" y="146"/>
              <a:ext cx="57" cy="56"/>
              <a:chOff x="0" y="0"/>
              <a:chExt cx="56" cy="56"/>
            </a:xfrm>
          </p:grpSpPr>
          <p:sp>
            <p:nvSpPr>
              <p:cNvPr id="17441" name="Oval 33"/>
              <p:cNvSpPr>
                <a:spLocks/>
              </p:cNvSpPr>
              <p:nvPr/>
            </p:nvSpPr>
            <p:spPr bwMode="auto">
              <a:xfrm>
                <a:off x="0" y="0"/>
                <a:ext cx="56" cy="56"/>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2" name="Rectangle 34"/>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6" name="Group 38"/>
            <p:cNvGrpSpPr>
              <a:grpSpLocks/>
            </p:cNvGrpSpPr>
            <p:nvPr/>
          </p:nvGrpSpPr>
          <p:grpSpPr bwMode="auto">
            <a:xfrm>
              <a:off x="0" y="472"/>
              <a:ext cx="56" cy="57"/>
              <a:chOff x="0" y="0"/>
              <a:chExt cx="56" cy="56"/>
            </a:xfrm>
          </p:grpSpPr>
          <p:sp>
            <p:nvSpPr>
              <p:cNvPr id="17444" name="Oval 36"/>
              <p:cNvSpPr>
                <a:spLocks/>
              </p:cNvSpPr>
              <p:nvPr/>
            </p:nvSpPr>
            <p:spPr bwMode="auto">
              <a:xfrm>
                <a:off x="0" y="0"/>
                <a:ext cx="56" cy="56"/>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5" name="Rectangle 37"/>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9" name="Group 41"/>
            <p:cNvGrpSpPr>
              <a:grpSpLocks/>
            </p:cNvGrpSpPr>
            <p:nvPr/>
          </p:nvGrpSpPr>
          <p:grpSpPr bwMode="auto">
            <a:xfrm>
              <a:off x="435" y="485"/>
              <a:ext cx="57" cy="56"/>
              <a:chOff x="0" y="0"/>
              <a:chExt cx="56" cy="56"/>
            </a:xfrm>
          </p:grpSpPr>
          <p:sp>
            <p:nvSpPr>
              <p:cNvPr id="17447" name="Oval 39"/>
              <p:cNvSpPr>
                <a:spLocks/>
              </p:cNvSpPr>
              <p:nvPr/>
            </p:nvSpPr>
            <p:spPr bwMode="auto">
              <a:xfrm>
                <a:off x="0" y="0"/>
                <a:ext cx="56" cy="56"/>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8" name="Rectangle 40"/>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2" name="Group 44"/>
            <p:cNvGrpSpPr>
              <a:grpSpLocks/>
            </p:cNvGrpSpPr>
            <p:nvPr/>
          </p:nvGrpSpPr>
          <p:grpSpPr bwMode="auto">
            <a:xfrm>
              <a:off x="621" y="366"/>
              <a:ext cx="57" cy="57"/>
              <a:chOff x="0" y="0"/>
              <a:chExt cx="56" cy="56"/>
            </a:xfrm>
          </p:grpSpPr>
          <p:sp>
            <p:nvSpPr>
              <p:cNvPr id="17450" name="Oval 42"/>
              <p:cNvSpPr>
                <a:spLocks/>
              </p:cNvSpPr>
              <p:nvPr/>
            </p:nvSpPr>
            <p:spPr bwMode="auto">
              <a:xfrm>
                <a:off x="0" y="0"/>
                <a:ext cx="56" cy="56"/>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1" name="Rectangle 43"/>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5" name="Group 47"/>
            <p:cNvGrpSpPr>
              <a:grpSpLocks/>
            </p:cNvGrpSpPr>
            <p:nvPr/>
          </p:nvGrpSpPr>
          <p:grpSpPr bwMode="auto">
            <a:xfrm>
              <a:off x="611" y="29"/>
              <a:ext cx="57" cy="57"/>
              <a:chOff x="0" y="0"/>
              <a:chExt cx="56" cy="56"/>
            </a:xfrm>
          </p:grpSpPr>
          <p:sp>
            <p:nvSpPr>
              <p:cNvPr id="17453" name="Oval 45"/>
              <p:cNvSpPr>
                <a:spLocks/>
              </p:cNvSpPr>
              <p:nvPr/>
            </p:nvSpPr>
            <p:spPr bwMode="auto">
              <a:xfrm>
                <a:off x="0" y="0"/>
                <a:ext cx="56" cy="56"/>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4" name="Rectangle 46"/>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8" name="Group 50"/>
            <p:cNvGrpSpPr>
              <a:grpSpLocks/>
            </p:cNvGrpSpPr>
            <p:nvPr/>
          </p:nvGrpSpPr>
          <p:grpSpPr bwMode="auto">
            <a:xfrm>
              <a:off x="158" y="0"/>
              <a:ext cx="57" cy="56"/>
              <a:chOff x="0" y="0"/>
              <a:chExt cx="56" cy="56"/>
            </a:xfrm>
          </p:grpSpPr>
          <p:sp>
            <p:nvSpPr>
              <p:cNvPr id="17456" name="Oval 48"/>
              <p:cNvSpPr>
                <a:spLocks/>
              </p:cNvSpPr>
              <p:nvPr/>
            </p:nvSpPr>
            <p:spPr bwMode="auto">
              <a:xfrm>
                <a:off x="0" y="0"/>
                <a:ext cx="56" cy="56"/>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7" name="Rectangle 49"/>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481" name="Group 73"/>
          <p:cNvGrpSpPr>
            <a:grpSpLocks/>
          </p:cNvGrpSpPr>
          <p:nvPr/>
        </p:nvGrpSpPr>
        <p:grpSpPr bwMode="auto">
          <a:xfrm>
            <a:off x="3968750" y="4591050"/>
            <a:ext cx="1073150" cy="950913"/>
            <a:chOff x="0" y="0"/>
            <a:chExt cx="676" cy="599"/>
          </a:xfrm>
        </p:grpSpPr>
        <p:grpSp>
          <p:nvGrpSpPr>
            <p:cNvPr id="17462" name="Group 54"/>
            <p:cNvGrpSpPr>
              <a:grpSpLocks/>
            </p:cNvGrpSpPr>
            <p:nvPr/>
          </p:nvGrpSpPr>
          <p:grpSpPr bwMode="auto">
            <a:xfrm>
              <a:off x="12" y="104"/>
              <a:ext cx="55" cy="56"/>
              <a:chOff x="0" y="0"/>
              <a:chExt cx="55" cy="55"/>
            </a:xfrm>
          </p:grpSpPr>
          <p:sp>
            <p:nvSpPr>
              <p:cNvPr id="17460" name="Oval 52"/>
              <p:cNvSpPr>
                <a:spLocks/>
              </p:cNvSpPr>
              <p:nvPr/>
            </p:nvSpPr>
            <p:spPr bwMode="auto">
              <a:xfrm>
                <a:off x="0" y="0"/>
                <a:ext cx="55" cy="55"/>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1" name="Rectangle 53"/>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5" name="Group 57"/>
            <p:cNvGrpSpPr>
              <a:grpSpLocks/>
            </p:cNvGrpSpPr>
            <p:nvPr/>
          </p:nvGrpSpPr>
          <p:grpSpPr bwMode="auto">
            <a:xfrm>
              <a:off x="322" y="203"/>
              <a:ext cx="55" cy="56"/>
              <a:chOff x="0" y="0"/>
              <a:chExt cx="55" cy="55"/>
            </a:xfrm>
          </p:grpSpPr>
          <p:sp>
            <p:nvSpPr>
              <p:cNvPr id="17463" name="Oval 55"/>
              <p:cNvSpPr>
                <a:spLocks/>
              </p:cNvSpPr>
              <p:nvPr/>
            </p:nvSpPr>
            <p:spPr bwMode="auto">
              <a:xfrm>
                <a:off x="0" y="0"/>
                <a:ext cx="55" cy="55"/>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4" name="Rectangle 56"/>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8" name="Group 60"/>
            <p:cNvGrpSpPr>
              <a:grpSpLocks/>
            </p:cNvGrpSpPr>
            <p:nvPr/>
          </p:nvGrpSpPr>
          <p:grpSpPr bwMode="auto">
            <a:xfrm>
              <a:off x="0" y="436"/>
              <a:ext cx="55" cy="56"/>
              <a:chOff x="0" y="0"/>
              <a:chExt cx="55" cy="55"/>
            </a:xfrm>
          </p:grpSpPr>
          <p:sp>
            <p:nvSpPr>
              <p:cNvPr id="17466" name="Oval 58"/>
              <p:cNvSpPr>
                <a:spLocks/>
              </p:cNvSpPr>
              <p:nvPr/>
            </p:nvSpPr>
            <p:spPr bwMode="auto">
              <a:xfrm>
                <a:off x="0" y="0"/>
                <a:ext cx="55" cy="55"/>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7" name="Rectangle 59"/>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1" name="Group 63"/>
            <p:cNvGrpSpPr>
              <a:grpSpLocks/>
            </p:cNvGrpSpPr>
            <p:nvPr/>
          </p:nvGrpSpPr>
          <p:grpSpPr bwMode="auto">
            <a:xfrm>
              <a:off x="322" y="543"/>
              <a:ext cx="55" cy="56"/>
              <a:chOff x="0" y="0"/>
              <a:chExt cx="55" cy="55"/>
            </a:xfrm>
          </p:grpSpPr>
          <p:sp>
            <p:nvSpPr>
              <p:cNvPr id="17469" name="Oval 61"/>
              <p:cNvSpPr>
                <a:spLocks/>
              </p:cNvSpPr>
              <p:nvPr/>
            </p:nvSpPr>
            <p:spPr bwMode="auto">
              <a:xfrm>
                <a:off x="0" y="0"/>
                <a:ext cx="55" cy="55"/>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0" name="Rectangle 62"/>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4" name="Group 66"/>
            <p:cNvGrpSpPr>
              <a:grpSpLocks/>
            </p:cNvGrpSpPr>
            <p:nvPr/>
          </p:nvGrpSpPr>
          <p:grpSpPr bwMode="auto">
            <a:xfrm>
              <a:off x="620" y="455"/>
              <a:ext cx="56" cy="56"/>
              <a:chOff x="0" y="0"/>
              <a:chExt cx="55" cy="55"/>
            </a:xfrm>
          </p:grpSpPr>
          <p:sp>
            <p:nvSpPr>
              <p:cNvPr id="17472" name="Oval 64"/>
              <p:cNvSpPr>
                <a:spLocks/>
              </p:cNvSpPr>
              <p:nvPr/>
            </p:nvSpPr>
            <p:spPr bwMode="auto">
              <a:xfrm>
                <a:off x="0" y="0"/>
                <a:ext cx="55" cy="55"/>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3" name="Rectangle 65"/>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7" name="Group 69"/>
            <p:cNvGrpSpPr>
              <a:grpSpLocks/>
            </p:cNvGrpSpPr>
            <p:nvPr/>
          </p:nvGrpSpPr>
          <p:grpSpPr bwMode="auto">
            <a:xfrm>
              <a:off x="612" y="104"/>
              <a:ext cx="55" cy="56"/>
              <a:chOff x="0" y="0"/>
              <a:chExt cx="55" cy="55"/>
            </a:xfrm>
          </p:grpSpPr>
          <p:sp>
            <p:nvSpPr>
              <p:cNvPr id="17475" name="Oval 67"/>
              <p:cNvSpPr>
                <a:spLocks/>
              </p:cNvSpPr>
              <p:nvPr/>
            </p:nvSpPr>
            <p:spPr bwMode="auto">
              <a:xfrm>
                <a:off x="0" y="0"/>
                <a:ext cx="55" cy="55"/>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6" name="Rectangle 68"/>
              <p:cNvSpPr>
                <a:spLocks/>
              </p:cNvSpPr>
              <p:nvPr/>
            </p:nvSpPr>
            <p:spPr bwMode="auto">
              <a:xfrm>
                <a:off x="6"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0" name="Group 72"/>
            <p:cNvGrpSpPr>
              <a:grpSpLocks/>
            </p:cNvGrpSpPr>
            <p:nvPr/>
          </p:nvGrpSpPr>
          <p:grpSpPr bwMode="auto">
            <a:xfrm>
              <a:off x="310" y="0"/>
              <a:ext cx="55" cy="55"/>
              <a:chOff x="0" y="0"/>
              <a:chExt cx="55" cy="55"/>
            </a:xfrm>
          </p:grpSpPr>
          <p:sp>
            <p:nvSpPr>
              <p:cNvPr id="17478" name="Oval 70"/>
              <p:cNvSpPr>
                <a:spLocks/>
              </p:cNvSpPr>
              <p:nvPr/>
            </p:nvSpPr>
            <p:spPr bwMode="auto">
              <a:xfrm>
                <a:off x="0" y="0"/>
                <a:ext cx="55" cy="55"/>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9" name="Rectangle 71"/>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03" name="Group 95"/>
          <p:cNvGrpSpPr>
            <a:grpSpLocks/>
          </p:cNvGrpSpPr>
          <p:nvPr/>
        </p:nvGrpSpPr>
        <p:grpSpPr bwMode="auto">
          <a:xfrm>
            <a:off x="6510338" y="4197350"/>
            <a:ext cx="1003300" cy="1016000"/>
            <a:chOff x="0" y="0"/>
            <a:chExt cx="631" cy="640"/>
          </a:xfrm>
        </p:grpSpPr>
        <p:grpSp>
          <p:nvGrpSpPr>
            <p:cNvPr id="17484" name="Group 76"/>
            <p:cNvGrpSpPr>
              <a:grpSpLocks/>
            </p:cNvGrpSpPr>
            <p:nvPr/>
          </p:nvGrpSpPr>
          <p:grpSpPr bwMode="auto">
            <a:xfrm>
              <a:off x="2" y="80"/>
              <a:ext cx="58" cy="58"/>
              <a:chOff x="0" y="0"/>
              <a:chExt cx="57" cy="57"/>
            </a:xfrm>
          </p:grpSpPr>
          <p:sp>
            <p:nvSpPr>
              <p:cNvPr id="17482" name="Oval 74"/>
              <p:cNvSpPr>
                <a:spLocks/>
              </p:cNvSpPr>
              <p:nvPr/>
            </p:nvSpPr>
            <p:spPr bwMode="auto">
              <a:xfrm>
                <a:off x="0" y="0"/>
                <a:ext cx="57" cy="57"/>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3" name="Rectangle 75"/>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7" name="Group 79"/>
            <p:cNvGrpSpPr>
              <a:grpSpLocks/>
            </p:cNvGrpSpPr>
            <p:nvPr/>
          </p:nvGrpSpPr>
          <p:grpSpPr bwMode="auto">
            <a:xfrm>
              <a:off x="213" y="220"/>
              <a:ext cx="57" cy="58"/>
              <a:chOff x="0" y="0"/>
              <a:chExt cx="57" cy="57"/>
            </a:xfrm>
          </p:grpSpPr>
          <p:sp>
            <p:nvSpPr>
              <p:cNvPr id="17485" name="Oval 77"/>
              <p:cNvSpPr>
                <a:spLocks/>
              </p:cNvSpPr>
              <p:nvPr/>
            </p:nvSpPr>
            <p:spPr bwMode="auto">
              <a:xfrm>
                <a:off x="0" y="0"/>
                <a:ext cx="57" cy="57"/>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6" name="Rectangle 78"/>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0" name="Group 82"/>
            <p:cNvGrpSpPr>
              <a:grpSpLocks/>
            </p:cNvGrpSpPr>
            <p:nvPr/>
          </p:nvGrpSpPr>
          <p:grpSpPr bwMode="auto">
            <a:xfrm>
              <a:off x="0" y="434"/>
              <a:ext cx="57" cy="57"/>
              <a:chOff x="0" y="0"/>
              <a:chExt cx="57" cy="57"/>
            </a:xfrm>
          </p:grpSpPr>
          <p:sp>
            <p:nvSpPr>
              <p:cNvPr id="17488" name="Oval 80"/>
              <p:cNvSpPr>
                <a:spLocks/>
              </p:cNvSpPr>
              <p:nvPr/>
            </p:nvSpPr>
            <p:spPr bwMode="auto">
              <a:xfrm>
                <a:off x="0" y="0"/>
                <a:ext cx="57" cy="57"/>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9" name="Rectangle 81"/>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3" name="Group 85"/>
            <p:cNvGrpSpPr>
              <a:grpSpLocks/>
            </p:cNvGrpSpPr>
            <p:nvPr/>
          </p:nvGrpSpPr>
          <p:grpSpPr bwMode="auto">
            <a:xfrm>
              <a:off x="200" y="582"/>
              <a:ext cx="58" cy="58"/>
              <a:chOff x="0" y="0"/>
              <a:chExt cx="57" cy="57"/>
            </a:xfrm>
          </p:grpSpPr>
          <p:sp>
            <p:nvSpPr>
              <p:cNvPr id="17491" name="Oval 83"/>
              <p:cNvSpPr>
                <a:spLocks/>
              </p:cNvSpPr>
              <p:nvPr/>
            </p:nvSpPr>
            <p:spPr bwMode="auto">
              <a:xfrm>
                <a:off x="0" y="0"/>
                <a:ext cx="57" cy="57"/>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2" name="Rectangle 84"/>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6" name="Group 88"/>
            <p:cNvGrpSpPr>
              <a:grpSpLocks/>
            </p:cNvGrpSpPr>
            <p:nvPr/>
          </p:nvGrpSpPr>
          <p:grpSpPr bwMode="auto">
            <a:xfrm>
              <a:off x="574" y="492"/>
              <a:ext cx="57" cy="57"/>
              <a:chOff x="0" y="0"/>
              <a:chExt cx="57" cy="57"/>
            </a:xfrm>
          </p:grpSpPr>
          <p:sp>
            <p:nvSpPr>
              <p:cNvPr id="17494" name="Oval 86"/>
              <p:cNvSpPr>
                <a:spLocks/>
              </p:cNvSpPr>
              <p:nvPr/>
            </p:nvSpPr>
            <p:spPr bwMode="auto">
              <a:xfrm>
                <a:off x="0" y="0"/>
                <a:ext cx="57" cy="57"/>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5" name="Rectangle 87"/>
              <p:cNvSpPr>
                <a:spLocks/>
              </p:cNvSpPr>
              <p:nvPr/>
            </p:nvSpPr>
            <p:spPr bwMode="auto">
              <a:xfrm>
                <a:off x="8" y="8"/>
                <a:ext cx="41"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9" name="Group 91"/>
            <p:cNvGrpSpPr>
              <a:grpSpLocks/>
            </p:cNvGrpSpPr>
            <p:nvPr/>
          </p:nvGrpSpPr>
          <p:grpSpPr bwMode="auto">
            <a:xfrm>
              <a:off x="551" y="143"/>
              <a:ext cx="58" cy="57"/>
              <a:chOff x="0" y="0"/>
              <a:chExt cx="57" cy="57"/>
            </a:xfrm>
          </p:grpSpPr>
          <p:sp>
            <p:nvSpPr>
              <p:cNvPr id="17497" name="Oval 89"/>
              <p:cNvSpPr>
                <a:spLocks/>
              </p:cNvSpPr>
              <p:nvPr/>
            </p:nvSpPr>
            <p:spPr bwMode="auto">
              <a:xfrm>
                <a:off x="0" y="0"/>
                <a:ext cx="57" cy="57"/>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8" name="Rectangle 90"/>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02" name="Group 94"/>
            <p:cNvGrpSpPr>
              <a:grpSpLocks/>
            </p:cNvGrpSpPr>
            <p:nvPr/>
          </p:nvGrpSpPr>
          <p:grpSpPr bwMode="auto">
            <a:xfrm>
              <a:off x="373" y="0"/>
              <a:ext cx="58" cy="57"/>
              <a:chOff x="0" y="0"/>
              <a:chExt cx="57" cy="57"/>
            </a:xfrm>
          </p:grpSpPr>
          <p:sp>
            <p:nvSpPr>
              <p:cNvPr id="17500" name="Oval 92"/>
              <p:cNvSpPr>
                <a:spLocks/>
              </p:cNvSpPr>
              <p:nvPr/>
            </p:nvSpPr>
            <p:spPr bwMode="auto">
              <a:xfrm>
                <a:off x="0" y="0"/>
                <a:ext cx="57" cy="57"/>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01" name="Rectangle 93"/>
              <p:cNvSpPr>
                <a:spLocks/>
              </p:cNvSpPr>
              <p:nvPr/>
            </p:nvSpPr>
            <p:spPr bwMode="auto">
              <a:xfrm>
                <a:off x="5"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sp>
        <p:nvSpPr>
          <p:cNvPr id="17504" name="Rectangle 96"/>
          <p:cNvSpPr>
            <a:spLocks/>
          </p:cNvSpPr>
          <p:nvPr/>
        </p:nvSpPr>
        <p:spPr bwMode="auto">
          <a:xfrm>
            <a:off x="79216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1</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1</a:t>
            </a:r>
          </a:p>
        </p:txBody>
      </p:sp>
      <p:sp>
        <p:nvSpPr>
          <p:cNvPr id="17505" name="Rectangle 97"/>
          <p:cNvSpPr>
            <a:spLocks/>
          </p:cNvSpPr>
          <p:nvPr/>
        </p:nvSpPr>
        <p:spPr bwMode="auto">
          <a:xfrm>
            <a:off x="2986088" y="6251575"/>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2</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2</a:t>
            </a:r>
          </a:p>
        </p:txBody>
      </p:sp>
      <p:sp>
        <p:nvSpPr>
          <p:cNvPr id="17506" name="Rectangle 98"/>
          <p:cNvSpPr>
            <a:spLocks/>
          </p:cNvSpPr>
          <p:nvPr/>
        </p:nvSpPr>
        <p:spPr bwMode="auto">
          <a:xfrm>
            <a:off x="750411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3</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3</a:t>
            </a:r>
          </a:p>
        </p:txBody>
      </p:sp>
      <p:grpSp>
        <p:nvGrpSpPr>
          <p:cNvPr id="17514" name="Group 106"/>
          <p:cNvGrpSpPr>
            <a:grpSpLocks/>
          </p:cNvGrpSpPr>
          <p:nvPr/>
        </p:nvGrpSpPr>
        <p:grpSpPr bwMode="auto">
          <a:xfrm>
            <a:off x="2805113" y="1355725"/>
            <a:ext cx="3335337" cy="2709863"/>
            <a:chOff x="0" y="0"/>
            <a:chExt cx="2101" cy="1707"/>
          </a:xfrm>
        </p:grpSpPr>
        <p:sp>
          <p:nvSpPr>
            <p:cNvPr id="17507" name="Rectangle 99"/>
            <p:cNvSpPr>
              <a:spLocks/>
            </p:cNvSpPr>
            <p:nvPr/>
          </p:nvSpPr>
          <p:spPr bwMode="auto">
            <a:xfrm>
              <a:off x="23" y="314"/>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1</a:t>
              </a:r>
            </a:p>
          </p:txBody>
        </p:sp>
        <p:sp>
          <p:nvSpPr>
            <p:cNvPr id="17508" name="Rectangle 100"/>
            <p:cNvSpPr>
              <a:spLocks/>
            </p:cNvSpPr>
            <p:nvPr/>
          </p:nvSpPr>
          <p:spPr bwMode="auto">
            <a:xfrm>
              <a:off x="700" y="0"/>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4</a:t>
              </a:r>
            </a:p>
          </p:txBody>
        </p:sp>
        <p:sp>
          <p:nvSpPr>
            <p:cNvPr id="17509" name="Rectangle 101"/>
            <p:cNvSpPr>
              <a:spLocks/>
            </p:cNvSpPr>
            <p:nvPr/>
          </p:nvSpPr>
          <p:spPr bwMode="auto">
            <a:xfrm>
              <a:off x="1717" y="338"/>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3</a:t>
              </a:r>
            </a:p>
          </p:txBody>
        </p:sp>
        <p:sp>
          <p:nvSpPr>
            <p:cNvPr id="17510" name="Rectangle 102"/>
            <p:cNvSpPr>
              <a:spLocks/>
            </p:cNvSpPr>
            <p:nvPr/>
          </p:nvSpPr>
          <p:spPr bwMode="auto">
            <a:xfrm>
              <a:off x="1063" y="65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2</a:t>
              </a:r>
            </a:p>
          </p:txBody>
        </p:sp>
        <p:sp>
          <p:nvSpPr>
            <p:cNvPr id="17511" name="Rectangle 103"/>
            <p:cNvSpPr>
              <a:spLocks/>
            </p:cNvSpPr>
            <p:nvPr/>
          </p:nvSpPr>
          <p:spPr bwMode="auto">
            <a:xfrm>
              <a:off x="0" y="1091"/>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5</a:t>
              </a:r>
            </a:p>
          </p:txBody>
        </p:sp>
        <p:sp>
          <p:nvSpPr>
            <p:cNvPr id="17512" name="Rectangle 104"/>
            <p:cNvSpPr>
              <a:spLocks/>
            </p:cNvSpPr>
            <p:nvPr/>
          </p:nvSpPr>
          <p:spPr bwMode="auto">
            <a:xfrm>
              <a:off x="677" y="1403"/>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6</a:t>
              </a:r>
            </a:p>
          </p:txBody>
        </p:sp>
        <p:sp>
          <p:nvSpPr>
            <p:cNvPr id="17513" name="Rectangle 105"/>
            <p:cNvSpPr>
              <a:spLocks/>
            </p:cNvSpPr>
            <p:nvPr/>
          </p:nvSpPr>
          <p:spPr bwMode="auto">
            <a:xfrm>
              <a:off x="1765" y="111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7</a:t>
              </a:r>
            </a:p>
          </p:txBody>
        </p:sp>
      </p:grpSp>
      <p:sp>
        <p:nvSpPr>
          <p:cNvPr id="17515" name="Line 107"/>
          <p:cNvSpPr>
            <a:spLocks noChangeShapeType="1"/>
          </p:cNvSpPr>
          <p:nvPr/>
        </p:nvSpPr>
        <p:spPr bwMode="auto">
          <a:xfrm flipH="1">
            <a:off x="466725" y="2162175"/>
            <a:ext cx="2881313" cy="34559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6" name="Line 108"/>
          <p:cNvSpPr>
            <a:spLocks noChangeShapeType="1"/>
          </p:cNvSpPr>
          <p:nvPr/>
        </p:nvSpPr>
        <p:spPr bwMode="auto">
          <a:xfrm>
            <a:off x="3348038" y="2200275"/>
            <a:ext cx="1150937" cy="426243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7" name="Line 109"/>
          <p:cNvSpPr>
            <a:spLocks noChangeShapeType="1"/>
          </p:cNvSpPr>
          <p:nvPr/>
        </p:nvSpPr>
        <p:spPr bwMode="auto">
          <a:xfrm>
            <a:off x="3348038" y="2200275"/>
            <a:ext cx="4992687" cy="33797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7539" name="Group 131"/>
          <p:cNvGrpSpPr>
            <a:grpSpLocks/>
          </p:cNvGrpSpPr>
          <p:nvPr/>
        </p:nvGrpSpPr>
        <p:grpSpPr bwMode="auto">
          <a:xfrm>
            <a:off x="3208338" y="1733550"/>
            <a:ext cx="2362200" cy="2090738"/>
            <a:chOff x="0" y="0"/>
            <a:chExt cx="1488" cy="1316"/>
          </a:xfrm>
        </p:grpSpPr>
        <p:grpSp>
          <p:nvGrpSpPr>
            <p:cNvPr id="17520" name="Group 112"/>
            <p:cNvGrpSpPr>
              <a:grpSpLocks/>
            </p:cNvGrpSpPr>
            <p:nvPr/>
          </p:nvGrpSpPr>
          <p:grpSpPr bwMode="auto">
            <a:xfrm>
              <a:off x="26" y="229"/>
              <a:ext cx="123" cy="122"/>
              <a:chOff x="0" y="0"/>
              <a:chExt cx="122" cy="122"/>
            </a:xfrm>
          </p:grpSpPr>
          <p:sp>
            <p:nvSpPr>
              <p:cNvPr id="17518" name="Oval 110"/>
              <p:cNvSpPr>
                <a:spLocks/>
              </p:cNvSpPr>
              <p:nvPr/>
            </p:nvSpPr>
            <p:spPr bwMode="auto">
              <a:xfrm>
                <a:off x="0" y="0"/>
                <a:ext cx="122" cy="122"/>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19" name="Rectangle 111"/>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3" name="Group 115"/>
            <p:cNvGrpSpPr>
              <a:grpSpLocks/>
            </p:cNvGrpSpPr>
            <p:nvPr/>
          </p:nvGrpSpPr>
          <p:grpSpPr bwMode="auto">
            <a:xfrm>
              <a:off x="709" y="447"/>
              <a:ext cx="123" cy="123"/>
              <a:chOff x="0" y="0"/>
              <a:chExt cx="122" cy="122"/>
            </a:xfrm>
          </p:grpSpPr>
          <p:sp>
            <p:nvSpPr>
              <p:cNvPr id="17521" name="Oval 113"/>
              <p:cNvSpPr>
                <a:spLocks/>
              </p:cNvSpPr>
              <p:nvPr/>
            </p:nvSpPr>
            <p:spPr bwMode="auto">
              <a:xfrm>
                <a:off x="0" y="0"/>
                <a:ext cx="122" cy="122"/>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2" name="Rectangle 114"/>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6" name="Group 118"/>
            <p:cNvGrpSpPr>
              <a:grpSpLocks/>
            </p:cNvGrpSpPr>
            <p:nvPr/>
          </p:nvGrpSpPr>
          <p:grpSpPr bwMode="auto">
            <a:xfrm>
              <a:off x="0" y="959"/>
              <a:ext cx="122" cy="123"/>
              <a:chOff x="0" y="0"/>
              <a:chExt cx="122" cy="122"/>
            </a:xfrm>
          </p:grpSpPr>
          <p:sp>
            <p:nvSpPr>
              <p:cNvPr id="17524" name="Oval 116"/>
              <p:cNvSpPr>
                <a:spLocks/>
              </p:cNvSpPr>
              <p:nvPr/>
            </p:nvSpPr>
            <p:spPr bwMode="auto">
              <a:xfrm>
                <a:off x="0" y="0"/>
                <a:ext cx="122" cy="122"/>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5" name="Rectangle 117"/>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9" name="Group 121"/>
            <p:cNvGrpSpPr>
              <a:grpSpLocks/>
            </p:cNvGrpSpPr>
            <p:nvPr/>
          </p:nvGrpSpPr>
          <p:grpSpPr bwMode="auto">
            <a:xfrm>
              <a:off x="709" y="1194"/>
              <a:ext cx="123" cy="122"/>
              <a:chOff x="0" y="0"/>
              <a:chExt cx="122" cy="122"/>
            </a:xfrm>
          </p:grpSpPr>
          <p:sp>
            <p:nvSpPr>
              <p:cNvPr id="17527" name="Oval 119"/>
              <p:cNvSpPr>
                <a:spLocks/>
              </p:cNvSpPr>
              <p:nvPr/>
            </p:nvSpPr>
            <p:spPr bwMode="auto">
              <a:xfrm>
                <a:off x="0" y="0"/>
                <a:ext cx="122" cy="122"/>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8" name="Rectangle 120"/>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2" name="Group 124"/>
            <p:cNvGrpSpPr>
              <a:grpSpLocks/>
            </p:cNvGrpSpPr>
            <p:nvPr/>
          </p:nvGrpSpPr>
          <p:grpSpPr bwMode="auto">
            <a:xfrm>
              <a:off x="1365" y="1002"/>
              <a:ext cx="123" cy="123"/>
              <a:chOff x="0" y="0"/>
              <a:chExt cx="122" cy="122"/>
            </a:xfrm>
          </p:grpSpPr>
          <p:sp>
            <p:nvSpPr>
              <p:cNvPr id="17530" name="Oval 122"/>
              <p:cNvSpPr>
                <a:spLocks/>
              </p:cNvSpPr>
              <p:nvPr/>
            </p:nvSpPr>
            <p:spPr bwMode="auto">
              <a:xfrm>
                <a:off x="0" y="0"/>
                <a:ext cx="122" cy="122"/>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1" name="Rectangle 123"/>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5" name="Group 127"/>
            <p:cNvGrpSpPr>
              <a:grpSpLocks/>
            </p:cNvGrpSpPr>
            <p:nvPr/>
          </p:nvGrpSpPr>
          <p:grpSpPr bwMode="auto">
            <a:xfrm>
              <a:off x="1344" y="229"/>
              <a:ext cx="122" cy="122"/>
              <a:chOff x="0" y="0"/>
              <a:chExt cx="122" cy="122"/>
            </a:xfrm>
          </p:grpSpPr>
          <p:sp>
            <p:nvSpPr>
              <p:cNvPr id="17533" name="Oval 125"/>
              <p:cNvSpPr>
                <a:spLocks/>
              </p:cNvSpPr>
              <p:nvPr/>
            </p:nvSpPr>
            <p:spPr bwMode="auto">
              <a:xfrm>
                <a:off x="0" y="0"/>
                <a:ext cx="122" cy="122"/>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4" name="Rectangle 126"/>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8" name="Group 130"/>
            <p:cNvGrpSpPr>
              <a:grpSpLocks/>
            </p:cNvGrpSpPr>
            <p:nvPr/>
          </p:nvGrpSpPr>
          <p:grpSpPr bwMode="auto">
            <a:xfrm>
              <a:off x="682" y="0"/>
              <a:ext cx="123" cy="122"/>
              <a:chOff x="0" y="0"/>
              <a:chExt cx="122" cy="122"/>
            </a:xfrm>
          </p:grpSpPr>
          <p:sp>
            <p:nvSpPr>
              <p:cNvPr id="17536" name="Oval 128"/>
              <p:cNvSpPr>
                <a:spLocks/>
              </p:cNvSpPr>
              <p:nvPr/>
            </p:nvSpPr>
            <p:spPr bwMode="auto">
              <a:xfrm>
                <a:off x="0" y="0"/>
                <a:ext cx="122" cy="122"/>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7" name="Rectangle 129"/>
              <p:cNvSpPr>
                <a:spLocks/>
              </p:cNvSpPr>
              <p:nvPr/>
            </p:nvSpPr>
            <p:spPr bwMode="auto">
              <a:xfrm>
                <a:off x="16"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42" name="Group 134"/>
          <p:cNvGrpSpPr>
            <a:grpSpLocks/>
          </p:cNvGrpSpPr>
          <p:nvPr/>
        </p:nvGrpSpPr>
        <p:grpSpPr bwMode="auto">
          <a:xfrm>
            <a:off x="6299200" y="1930400"/>
            <a:ext cx="2359025" cy="1108075"/>
            <a:chOff x="0" y="0"/>
            <a:chExt cx="1485" cy="698"/>
          </a:xfrm>
        </p:grpSpPr>
        <p:sp>
          <p:nvSpPr>
            <p:cNvPr id="17540" name="Rectangle 132"/>
            <p:cNvSpPr>
              <a:spLocks/>
            </p:cNvSpPr>
            <p:nvPr/>
          </p:nvSpPr>
          <p:spPr bwMode="auto">
            <a:xfrm>
              <a:off x="217" y="0"/>
              <a:ext cx="9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minimize</a:t>
              </a:r>
            </a:p>
          </p:txBody>
        </p:sp>
        <p:sp>
          <p:nvSpPr>
            <p:cNvPr id="17541" name="Rectangle 133"/>
            <p:cNvSpPr>
              <a:spLocks/>
            </p:cNvSpPr>
            <p:nvPr/>
          </p:nvSpPr>
          <p:spPr bwMode="auto">
            <a:xfrm>
              <a:off x="0" y="266"/>
              <a:ext cx="148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4200">
                  <a:solidFill>
                    <a:schemeClr val="tx1"/>
                  </a:solidFill>
                  <a:ea typeface="ＭＳ Ｐゴシック" charset="0"/>
                  <a:cs typeface="Times New Roman" charset="0"/>
                </a:rPr>
                <a:t>g</a:t>
              </a:r>
              <a:r>
                <a:rPr lang="en-US" sz="4200">
                  <a:solidFill>
                    <a:schemeClr val="tx1"/>
                  </a:solidFill>
                  <a:latin typeface="Times New Roman Italic" charset="0"/>
                  <a:ea typeface="ＭＳ Ｐゴシック" charset="0"/>
                  <a:cs typeface="Times New Roman Italic" charset="0"/>
                  <a:sym typeface="Times New Roman Italic" charset="0"/>
                </a:rPr>
                <a:t> </a:t>
              </a:r>
              <a:r>
                <a:rPr lang="en-US" sz="4200">
                  <a:solidFill>
                    <a:schemeClr val="tx1"/>
                  </a:solidFill>
                  <a:ea typeface="ＭＳ Ｐゴシック" charset="0"/>
                  <a:cs typeface="Times New Roman" charset="0"/>
                </a:rPr>
                <a:t>(</a:t>
              </a:r>
              <a:r>
                <a:rPr lang="en-US" sz="4200">
                  <a:solidFill>
                    <a:schemeClr val="tx1"/>
                  </a:solidFill>
                  <a:latin typeface="Times New Roman Bold" charset="0"/>
                  <a:ea typeface="ＭＳ Ｐゴシック" charset="0"/>
                  <a:cs typeface="Times New Roman Bold" charset="0"/>
                  <a:sym typeface="Times New Roman Bold" charset="0"/>
                </a:rPr>
                <a:t>R</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T</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P</a:t>
              </a:r>
              <a:r>
                <a:rPr lang="en-US" sz="4200">
                  <a:solidFill>
                    <a:schemeClr val="tx1"/>
                  </a:solidFill>
                  <a:ea typeface="ＭＳ Ｐゴシック" charset="0"/>
                  <a:cs typeface="Times New Roman" charset="0"/>
                </a:rPr>
                <a:t>)</a:t>
              </a:r>
            </a:p>
          </p:txBody>
        </p:sp>
      </p:grpSp>
      <p:sp>
        <p:nvSpPr>
          <p:cNvPr id="17543" name="Rectangle 135"/>
          <p:cNvSpPr>
            <a:spLocks noGrp="1" noChangeArrowheads="1"/>
          </p:cNvSpPr>
          <p:nvPr>
            <p:ph type="body" idx="1"/>
          </p:nvPr>
        </p:nvSpPr>
        <p:spPr>
          <a:xfrm>
            <a:off x="423863" y="1009650"/>
            <a:ext cx="8294687" cy="550863"/>
          </a:xfrm>
          <a:ln/>
        </p:spPr>
        <p:txBody>
          <a:bodyPr rIns="40640"/>
          <a:lstStyle/>
          <a:p>
            <a:r>
              <a:rPr lang="en-US" sz="2200" dirty="0"/>
              <a:t>aka </a:t>
            </a:r>
            <a:r>
              <a:rPr lang="ja-JP" altLang="en-US" sz="2200" dirty="0">
                <a:latin typeface="Arial"/>
              </a:rPr>
              <a:t>“</a:t>
            </a:r>
            <a:r>
              <a:rPr lang="en-US" sz="2200" dirty="0"/>
              <a:t>bundle adjustment</a:t>
            </a:r>
            <a:r>
              <a:rPr lang="ja-JP" altLang="en-US" sz="2200" dirty="0">
                <a:latin typeface="Arial"/>
              </a:rPr>
              <a:t>”</a:t>
            </a:r>
            <a:r>
              <a:rPr lang="en-US" sz="2200" dirty="0"/>
              <a:t>  </a:t>
            </a:r>
            <a:r>
              <a:rPr lang="en-US" sz="1600" dirty="0"/>
              <a:t>(texts:  </a:t>
            </a:r>
            <a:r>
              <a:rPr lang="en-US" sz="1600" u="sng" dirty="0">
                <a:solidFill>
                  <a:srgbClr val="003DCC"/>
                </a:solidFill>
                <a:hlinkClick r:id="rId7"/>
              </a:rPr>
              <a:t>Zisserman</a:t>
            </a:r>
            <a:r>
              <a:rPr lang="en-US" sz="1600" dirty="0"/>
              <a:t>; </a:t>
            </a:r>
            <a:r>
              <a:rPr lang="en-US" sz="1600" u="sng" dirty="0">
                <a:solidFill>
                  <a:srgbClr val="003DCC"/>
                </a:solidFill>
                <a:hlinkClick r:id="rId8"/>
              </a:rPr>
              <a:t>Faugeras</a:t>
            </a:r>
            <a:r>
              <a:rPr lang="en-US" sz="1600" dirty="0"/>
              <a:t>)</a:t>
            </a:r>
          </a:p>
        </p:txBody>
      </p:sp>
    </p:spTree>
    <p:extLst>
      <p:ext uri="{BB962C8B-B14F-4D97-AF65-F5344CB8AC3E}">
        <p14:creationId xmlns:p14="http://schemas.microsoft.com/office/powerpoint/2010/main" val="360143172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500"/>
                                  </p:stCondLst>
                                  <p:childTnLst>
                                    <p:set>
                                      <p:cBhvr>
                                        <p:cTn id="6" dur="1" fill="hold">
                                          <p:stCondLst>
                                            <p:cond delay="499"/>
                                          </p:stCondLst>
                                        </p:cTn>
                                        <p:tgtEl>
                                          <p:spTgt spid="17416"/>
                                        </p:tgtEl>
                                        <p:attrNameLst>
                                          <p:attrName>style.visibility</p:attrName>
                                        </p:attrNameLst>
                                      </p:cBhvr>
                                      <p:to>
                                        <p:strVal val="visible"/>
                                      </p:to>
                                    </p:set>
                                  </p:childTnLst>
                                </p:cTn>
                              </p:par>
                            </p:childTnLst>
                          </p:cTn>
                        </p:par>
                        <p:par>
                          <p:cTn id="7" fill="hold" nodeType="afterGroup">
                            <p:stCondLst>
                              <p:cond delay="1000"/>
                            </p:stCondLst>
                            <p:childTnLst>
                              <p:par>
                                <p:cTn id="8" presetID="168" presetClass="entr" presetSubtype="0" fill="hold" nodeType="afterEffect">
                                  <p:stCondLst>
                                    <p:cond delay="0"/>
                                  </p:stCondLst>
                                  <p:childTnLst>
                                    <p:set>
                                      <p:cBhvr>
                                        <p:cTn id="9" dur="1" fill="hold">
                                          <p:stCondLst>
                                            <p:cond delay="499"/>
                                          </p:stCondLst>
                                        </p:cTn>
                                        <p:tgtEl>
                                          <p:spTgt spid="17409"/>
                                        </p:tgtEl>
                                        <p:attrNameLst>
                                          <p:attrName>style.visibility</p:attrName>
                                        </p:attrNameLst>
                                      </p:cBhvr>
                                      <p:to>
                                        <p:strVal val="visible"/>
                                      </p:to>
                                    </p:set>
                                  </p:childTnLst>
                                </p:cTn>
                              </p:par>
                              <p:par>
                                <p:cTn id="10" presetID="168" presetClass="entr" presetSubtype="0" fill="hold" grpId="0" nodeType="withEffect">
                                  <p:stCondLst>
                                    <p:cond delay="500"/>
                                  </p:stCondLst>
                                  <p:childTnLst>
                                    <p:set>
                                      <p:cBhvr>
                                        <p:cTn id="11" dur="1" fill="hold">
                                          <p:stCondLst>
                                            <p:cond delay="499"/>
                                          </p:stCondLst>
                                        </p:cTn>
                                        <p:tgtEl>
                                          <p:spTgt spid="17423"/>
                                        </p:tgtEl>
                                        <p:attrNameLst>
                                          <p:attrName>style.visibility</p:attrName>
                                        </p:attrNameLst>
                                      </p:cBhvr>
                                      <p:to>
                                        <p:strVal val="visible"/>
                                      </p:to>
                                    </p:set>
                                  </p:childTnLst>
                                </p:cTn>
                              </p:par>
                              <p:par>
                                <p:cTn id="12" presetID="168" presetClass="entr" presetSubtype="0" fill="hold" grpId="0" nodeType="withEffect">
                                  <p:stCondLst>
                                    <p:cond delay="500"/>
                                  </p:stCondLst>
                                  <p:childTnLst>
                                    <p:set>
                                      <p:cBhvr>
                                        <p:cTn id="13" dur="1" fill="hold">
                                          <p:stCondLst>
                                            <p:cond delay="499"/>
                                          </p:stCondLst>
                                        </p:cTn>
                                        <p:tgtEl>
                                          <p:spTgt spid="17424"/>
                                        </p:tgtEl>
                                        <p:attrNameLst>
                                          <p:attrName>style.visibility</p:attrName>
                                        </p:attrNameLst>
                                      </p:cBhvr>
                                      <p:to>
                                        <p:strVal val="visible"/>
                                      </p:to>
                                    </p:set>
                                  </p:childTnLst>
                                </p:cTn>
                              </p:par>
                              <p:par>
                                <p:cTn id="14" presetID="168" presetClass="entr" presetSubtype="0" fill="hold" grpId="0" nodeType="withEffect">
                                  <p:stCondLst>
                                    <p:cond delay="500"/>
                                  </p:stCondLst>
                                  <p:childTnLst>
                                    <p:set>
                                      <p:cBhvr>
                                        <p:cTn id="15" dur="1" fill="hold">
                                          <p:stCondLst>
                                            <p:cond delay="499"/>
                                          </p:stCondLst>
                                        </p:cTn>
                                        <p:tgtEl>
                                          <p:spTgt spid="17425"/>
                                        </p:tgtEl>
                                        <p:attrNameLst>
                                          <p:attrName>style.visibility</p:attrName>
                                        </p:attrNameLst>
                                      </p:cBhvr>
                                      <p:to>
                                        <p:strVal val="visible"/>
                                      </p:to>
                                    </p:set>
                                  </p:childTnLst>
                                </p:cTn>
                              </p:par>
                              <p:par>
                                <p:cTn id="16" presetID="168" presetClass="entr" presetSubtype="0" fill="hold" grpId="0" nodeType="withEffect">
                                  <p:stCondLst>
                                    <p:cond delay="500"/>
                                  </p:stCondLst>
                                  <p:childTnLst>
                                    <p:set>
                                      <p:cBhvr>
                                        <p:cTn id="17" dur="1" fill="hold">
                                          <p:stCondLst>
                                            <p:cond delay="499"/>
                                          </p:stCondLst>
                                        </p:cTn>
                                        <p:tgtEl>
                                          <p:spTgt spid="17426"/>
                                        </p:tgtEl>
                                        <p:attrNameLst>
                                          <p:attrName>style.visibility</p:attrName>
                                        </p:attrNameLst>
                                      </p:cBhvr>
                                      <p:to>
                                        <p:strVal val="visible"/>
                                      </p:to>
                                    </p:set>
                                  </p:childTnLst>
                                </p:cTn>
                              </p:par>
                              <p:par>
                                <p:cTn id="18" presetID="168" presetClass="entr" presetSubtype="0" fill="hold" grpId="0" nodeType="withEffect">
                                  <p:stCondLst>
                                    <p:cond delay="500"/>
                                  </p:stCondLst>
                                  <p:childTnLst>
                                    <p:set>
                                      <p:cBhvr>
                                        <p:cTn id="19" dur="1" fill="hold">
                                          <p:stCondLst>
                                            <p:cond delay="499"/>
                                          </p:stCondLst>
                                        </p:cTn>
                                        <p:tgtEl>
                                          <p:spTgt spid="17435"/>
                                        </p:tgtEl>
                                        <p:attrNameLst>
                                          <p:attrName>style.visibility</p:attrName>
                                        </p:attrNameLst>
                                      </p:cBhvr>
                                      <p:to>
                                        <p:strVal val="visible"/>
                                      </p:to>
                                    </p:set>
                                  </p:childTnLst>
                                </p:cTn>
                              </p:par>
                            </p:childTnLst>
                          </p:cTn>
                        </p:par>
                        <p:par>
                          <p:cTn id="20" fill="hold">
                            <p:stCondLst>
                              <p:cond delay="2000"/>
                            </p:stCondLst>
                            <p:childTnLst>
                              <p:par>
                                <p:cTn id="21" presetID="168" presetClass="entr" presetSubtype="0" fill="hold" nodeType="afterEffect">
                                  <p:stCondLst>
                                    <p:cond delay="500"/>
                                  </p:stCondLst>
                                  <p:childTnLst>
                                    <p:set>
                                      <p:cBhvr>
                                        <p:cTn id="22" dur="1" fill="hold">
                                          <p:stCondLst>
                                            <p:cond delay="499"/>
                                          </p:stCondLst>
                                        </p:cTn>
                                        <p:tgtEl>
                                          <p:spTgt spid="17422"/>
                                        </p:tgtEl>
                                        <p:attrNameLst>
                                          <p:attrName>style.visibility</p:attrName>
                                        </p:attrNameLst>
                                      </p:cBhvr>
                                      <p:to>
                                        <p:strVal val="visible"/>
                                      </p:to>
                                    </p:set>
                                  </p:childTnLst>
                                </p:cTn>
                              </p:par>
                              <p:par>
                                <p:cTn id="23" presetID="168" presetClass="entr" presetSubtype="0" fill="hold" nodeType="withEffect">
                                  <p:stCondLst>
                                    <p:cond delay="0"/>
                                  </p:stCondLst>
                                  <p:childTnLst>
                                    <p:set>
                                      <p:cBhvr>
                                        <p:cTn id="24" dur="1" fill="hold">
                                          <p:stCondLst>
                                            <p:cond delay="499"/>
                                          </p:stCondLst>
                                        </p:cTn>
                                        <p:tgtEl>
                                          <p:spTgt spid="17410"/>
                                        </p:tgtEl>
                                        <p:attrNameLst>
                                          <p:attrName>style.visibility</p:attrName>
                                        </p:attrNameLst>
                                      </p:cBhvr>
                                      <p:to>
                                        <p:strVal val="visible"/>
                                      </p:to>
                                    </p:set>
                                  </p:childTnLst>
                                </p:cTn>
                              </p:par>
                              <p:par>
                                <p:cTn id="25" presetID="168" presetClass="entr" presetSubtype="0" fill="hold" grpId="0" nodeType="withEffect">
                                  <p:stCondLst>
                                    <p:cond delay="500"/>
                                  </p:stCondLst>
                                  <p:childTnLst>
                                    <p:set>
                                      <p:cBhvr>
                                        <p:cTn id="26" dur="1" fill="hold">
                                          <p:stCondLst>
                                            <p:cond delay="499"/>
                                          </p:stCondLst>
                                        </p:cTn>
                                        <p:tgtEl>
                                          <p:spTgt spid="17427"/>
                                        </p:tgtEl>
                                        <p:attrNameLst>
                                          <p:attrName>style.visibility</p:attrName>
                                        </p:attrNameLst>
                                      </p:cBhvr>
                                      <p:to>
                                        <p:strVal val="visible"/>
                                      </p:to>
                                    </p:set>
                                  </p:childTnLst>
                                </p:cTn>
                              </p:par>
                              <p:par>
                                <p:cTn id="27" presetID="168" presetClass="entr" presetSubtype="0" fill="hold" grpId="0" nodeType="withEffect">
                                  <p:stCondLst>
                                    <p:cond delay="500"/>
                                  </p:stCondLst>
                                  <p:childTnLst>
                                    <p:set>
                                      <p:cBhvr>
                                        <p:cTn id="28" dur="1" fill="hold">
                                          <p:stCondLst>
                                            <p:cond delay="499"/>
                                          </p:stCondLst>
                                        </p:cTn>
                                        <p:tgtEl>
                                          <p:spTgt spid="17428"/>
                                        </p:tgtEl>
                                        <p:attrNameLst>
                                          <p:attrName>style.visibility</p:attrName>
                                        </p:attrNameLst>
                                      </p:cBhvr>
                                      <p:to>
                                        <p:strVal val="visible"/>
                                      </p:to>
                                    </p:set>
                                  </p:childTnLst>
                                </p:cTn>
                              </p:par>
                              <p:par>
                                <p:cTn id="29" presetID="168" presetClass="entr" presetSubtype="0" fill="hold" grpId="0" nodeType="withEffect">
                                  <p:stCondLst>
                                    <p:cond delay="500"/>
                                  </p:stCondLst>
                                  <p:childTnLst>
                                    <p:set>
                                      <p:cBhvr>
                                        <p:cTn id="30" dur="1" fill="hold">
                                          <p:stCondLst>
                                            <p:cond delay="499"/>
                                          </p:stCondLst>
                                        </p:cTn>
                                        <p:tgtEl>
                                          <p:spTgt spid="17429"/>
                                        </p:tgtEl>
                                        <p:attrNameLst>
                                          <p:attrName>style.visibility</p:attrName>
                                        </p:attrNameLst>
                                      </p:cBhvr>
                                      <p:to>
                                        <p:strVal val="visible"/>
                                      </p:to>
                                    </p:set>
                                  </p:childTnLst>
                                </p:cTn>
                              </p:par>
                              <p:par>
                                <p:cTn id="31" presetID="168" presetClass="entr" presetSubtype="0" fill="hold" grpId="0" nodeType="withEffect">
                                  <p:stCondLst>
                                    <p:cond delay="500"/>
                                  </p:stCondLst>
                                  <p:childTnLst>
                                    <p:set>
                                      <p:cBhvr>
                                        <p:cTn id="32" dur="1" fill="hold">
                                          <p:stCondLst>
                                            <p:cond delay="499"/>
                                          </p:stCondLst>
                                        </p:cTn>
                                        <p:tgtEl>
                                          <p:spTgt spid="17430"/>
                                        </p:tgtEl>
                                        <p:attrNameLst>
                                          <p:attrName>style.visibility</p:attrName>
                                        </p:attrNameLst>
                                      </p:cBhvr>
                                      <p:to>
                                        <p:strVal val="visible"/>
                                      </p:to>
                                    </p:set>
                                  </p:childTnLst>
                                </p:cTn>
                              </p:par>
                              <p:par>
                                <p:cTn id="33" presetID="168" presetClass="entr" presetSubtype="0" fill="hold" grpId="0" nodeType="withEffect">
                                  <p:stCondLst>
                                    <p:cond delay="500"/>
                                  </p:stCondLst>
                                  <p:childTnLst>
                                    <p:set>
                                      <p:cBhvr>
                                        <p:cTn id="34" dur="1" fill="hold">
                                          <p:stCondLst>
                                            <p:cond delay="499"/>
                                          </p:stCondLst>
                                        </p:cTn>
                                        <p:tgtEl>
                                          <p:spTgt spid="17436"/>
                                        </p:tgtEl>
                                        <p:attrNameLst>
                                          <p:attrName>style.visibility</p:attrName>
                                        </p:attrNameLst>
                                      </p:cBhvr>
                                      <p:to>
                                        <p:strVal val="visible"/>
                                      </p:to>
                                    </p:set>
                                  </p:childTnLst>
                                </p:cTn>
                              </p:par>
                            </p:childTnLst>
                          </p:cTn>
                        </p:par>
                        <p:par>
                          <p:cTn id="35" fill="hold" nodeType="afterGroup">
                            <p:stCondLst>
                              <p:cond delay="3000"/>
                            </p:stCondLst>
                            <p:childTnLst>
                              <p:par>
                                <p:cTn id="36" presetID="168" presetClass="entr" presetSubtype="0" fill="hold" nodeType="afterEffect">
                                  <p:stCondLst>
                                    <p:cond delay="500"/>
                                  </p:stCondLst>
                                  <p:childTnLst>
                                    <p:set>
                                      <p:cBhvr>
                                        <p:cTn id="37" dur="1" fill="hold">
                                          <p:stCondLst>
                                            <p:cond delay="499"/>
                                          </p:stCondLst>
                                        </p:cTn>
                                        <p:tgtEl>
                                          <p:spTgt spid="17419"/>
                                        </p:tgtEl>
                                        <p:attrNameLst>
                                          <p:attrName>style.visibility</p:attrName>
                                        </p:attrNameLst>
                                      </p:cBhvr>
                                      <p:to>
                                        <p:strVal val="visible"/>
                                      </p:to>
                                    </p:set>
                                  </p:childTnLst>
                                </p:cTn>
                              </p:par>
                              <p:par>
                                <p:cTn id="38" presetID="168" presetClass="entr" presetSubtype="0" fill="hold" nodeType="withEffect">
                                  <p:stCondLst>
                                    <p:cond delay="0"/>
                                  </p:stCondLst>
                                  <p:childTnLst>
                                    <p:set>
                                      <p:cBhvr>
                                        <p:cTn id="39" dur="1" fill="hold">
                                          <p:stCondLst>
                                            <p:cond delay="499"/>
                                          </p:stCondLst>
                                        </p:cTn>
                                        <p:tgtEl>
                                          <p:spTgt spid="17411"/>
                                        </p:tgtEl>
                                        <p:attrNameLst>
                                          <p:attrName>style.visibility</p:attrName>
                                        </p:attrNameLst>
                                      </p:cBhvr>
                                      <p:to>
                                        <p:strVal val="visible"/>
                                      </p:to>
                                    </p:set>
                                  </p:childTnLst>
                                </p:cTn>
                              </p:par>
                              <p:par>
                                <p:cTn id="40" presetID="168" presetClass="entr" presetSubtype="0" fill="hold" grpId="0" nodeType="withEffect">
                                  <p:stCondLst>
                                    <p:cond delay="500"/>
                                  </p:stCondLst>
                                  <p:childTnLst>
                                    <p:set>
                                      <p:cBhvr>
                                        <p:cTn id="41" dur="1" fill="hold">
                                          <p:stCondLst>
                                            <p:cond delay="499"/>
                                          </p:stCondLst>
                                        </p:cTn>
                                        <p:tgtEl>
                                          <p:spTgt spid="17431"/>
                                        </p:tgtEl>
                                        <p:attrNameLst>
                                          <p:attrName>style.visibility</p:attrName>
                                        </p:attrNameLst>
                                      </p:cBhvr>
                                      <p:to>
                                        <p:strVal val="visible"/>
                                      </p:to>
                                    </p:set>
                                  </p:childTnLst>
                                </p:cTn>
                              </p:par>
                              <p:par>
                                <p:cTn id="42" presetID="168" presetClass="entr" presetSubtype="0" fill="hold" grpId="0" nodeType="withEffect">
                                  <p:stCondLst>
                                    <p:cond delay="500"/>
                                  </p:stCondLst>
                                  <p:childTnLst>
                                    <p:set>
                                      <p:cBhvr>
                                        <p:cTn id="43" dur="1" fill="hold">
                                          <p:stCondLst>
                                            <p:cond delay="499"/>
                                          </p:stCondLst>
                                        </p:cTn>
                                        <p:tgtEl>
                                          <p:spTgt spid="17432"/>
                                        </p:tgtEl>
                                        <p:attrNameLst>
                                          <p:attrName>style.visibility</p:attrName>
                                        </p:attrNameLst>
                                      </p:cBhvr>
                                      <p:to>
                                        <p:strVal val="visible"/>
                                      </p:to>
                                    </p:set>
                                  </p:childTnLst>
                                </p:cTn>
                              </p:par>
                              <p:par>
                                <p:cTn id="44" presetID="168" presetClass="entr" presetSubtype="0" fill="hold" grpId="0" nodeType="withEffect">
                                  <p:stCondLst>
                                    <p:cond delay="500"/>
                                  </p:stCondLst>
                                  <p:childTnLst>
                                    <p:set>
                                      <p:cBhvr>
                                        <p:cTn id="45" dur="1" fill="hold">
                                          <p:stCondLst>
                                            <p:cond delay="499"/>
                                          </p:stCondLst>
                                        </p:cTn>
                                        <p:tgtEl>
                                          <p:spTgt spid="17433"/>
                                        </p:tgtEl>
                                        <p:attrNameLst>
                                          <p:attrName>style.visibility</p:attrName>
                                        </p:attrNameLst>
                                      </p:cBhvr>
                                      <p:to>
                                        <p:strVal val="visible"/>
                                      </p:to>
                                    </p:set>
                                  </p:childTnLst>
                                </p:cTn>
                              </p:par>
                              <p:par>
                                <p:cTn id="46" presetID="168" presetClass="entr" presetSubtype="0" fill="hold" grpId="0" nodeType="withEffect">
                                  <p:stCondLst>
                                    <p:cond delay="500"/>
                                  </p:stCondLst>
                                  <p:childTnLst>
                                    <p:set>
                                      <p:cBhvr>
                                        <p:cTn id="47" dur="1" fill="hold">
                                          <p:stCondLst>
                                            <p:cond delay="499"/>
                                          </p:stCondLst>
                                        </p:cTn>
                                        <p:tgtEl>
                                          <p:spTgt spid="17434"/>
                                        </p:tgtEl>
                                        <p:attrNameLst>
                                          <p:attrName>style.visibility</p:attrName>
                                        </p:attrNameLst>
                                      </p:cBhvr>
                                      <p:to>
                                        <p:strVal val="visible"/>
                                      </p:to>
                                    </p:set>
                                  </p:childTnLst>
                                </p:cTn>
                              </p:par>
                              <p:par>
                                <p:cTn id="48" presetID="168" presetClass="entr" presetSubtype="0" fill="hold" grpId="0" nodeType="withEffect">
                                  <p:stCondLst>
                                    <p:cond delay="500"/>
                                  </p:stCondLst>
                                  <p:childTnLst>
                                    <p:set>
                                      <p:cBhvr>
                                        <p:cTn id="49" dur="1" fill="hold">
                                          <p:stCondLst>
                                            <p:cond delay="499"/>
                                          </p:stCondLst>
                                        </p:cTn>
                                        <p:tgtEl>
                                          <p:spTgt spid="1743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68" presetClass="entr" presetSubtype="0" fill="hold" nodeType="clickEffect">
                                  <p:stCondLst>
                                    <p:cond delay="0"/>
                                  </p:stCondLst>
                                  <p:childTnLst>
                                    <p:set>
                                      <p:cBhvr>
                                        <p:cTn id="53" dur="1" fill="hold">
                                          <p:stCondLst>
                                            <p:cond delay="499"/>
                                          </p:stCondLst>
                                        </p:cTn>
                                        <p:tgtEl>
                                          <p:spTgt spid="17459"/>
                                        </p:tgtEl>
                                        <p:attrNameLst>
                                          <p:attrName>style.visibility</p:attrName>
                                        </p:attrNameLst>
                                      </p:cBhvr>
                                      <p:to>
                                        <p:strVal val="visible"/>
                                      </p:to>
                                    </p:set>
                                  </p:childTnLst>
                                </p:cTn>
                              </p:par>
                            </p:childTnLst>
                          </p:cTn>
                        </p:par>
                        <p:par>
                          <p:cTn id="54" fill="hold" nodeType="afterGroup">
                            <p:stCondLst>
                              <p:cond delay="500"/>
                            </p:stCondLst>
                            <p:childTnLst>
                              <p:par>
                                <p:cTn id="55" presetID="168" presetClass="entr" presetSubtype="0" fill="hold" nodeType="afterEffect">
                                  <p:stCondLst>
                                    <p:cond delay="500"/>
                                  </p:stCondLst>
                                  <p:childTnLst>
                                    <p:set>
                                      <p:cBhvr>
                                        <p:cTn id="56" dur="1" fill="hold">
                                          <p:stCondLst>
                                            <p:cond delay="499"/>
                                          </p:stCondLst>
                                        </p:cTn>
                                        <p:tgtEl>
                                          <p:spTgt spid="17481"/>
                                        </p:tgtEl>
                                        <p:attrNameLst>
                                          <p:attrName>style.visibility</p:attrName>
                                        </p:attrNameLst>
                                      </p:cBhvr>
                                      <p:to>
                                        <p:strVal val="visible"/>
                                      </p:to>
                                    </p:set>
                                  </p:childTnLst>
                                </p:cTn>
                              </p:par>
                            </p:childTnLst>
                          </p:cTn>
                        </p:par>
                        <p:par>
                          <p:cTn id="57" fill="hold" nodeType="afterGroup">
                            <p:stCondLst>
                              <p:cond delay="1500"/>
                            </p:stCondLst>
                            <p:childTnLst>
                              <p:par>
                                <p:cTn id="58" presetID="168" presetClass="entr" presetSubtype="0" fill="hold" nodeType="afterEffect">
                                  <p:stCondLst>
                                    <p:cond delay="500"/>
                                  </p:stCondLst>
                                  <p:childTnLst>
                                    <p:set>
                                      <p:cBhvr>
                                        <p:cTn id="59" dur="1" fill="hold">
                                          <p:stCondLst>
                                            <p:cond delay="499"/>
                                          </p:stCondLst>
                                        </p:cTn>
                                        <p:tgtEl>
                                          <p:spTgt spid="17503"/>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68" presetClass="entr" presetSubtype="0" fill="hold" nodeType="clickEffect">
                                  <p:stCondLst>
                                    <p:cond delay="0"/>
                                  </p:stCondLst>
                                  <p:childTnLst>
                                    <p:set>
                                      <p:cBhvr>
                                        <p:cTn id="63" dur="1" fill="hold">
                                          <p:stCondLst>
                                            <p:cond delay="499"/>
                                          </p:stCondLst>
                                        </p:cTn>
                                        <p:tgtEl>
                                          <p:spTgt spid="17539"/>
                                        </p:tgtEl>
                                        <p:attrNameLst>
                                          <p:attrName>style.visibility</p:attrName>
                                        </p:attrNameLst>
                                      </p:cBhvr>
                                      <p:to>
                                        <p:strVal val="visible"/>
                                      </p:to>
                                    </p:set>
                                  </p:childTnLst>
                                </p:cTn>
                              </p:par>
                            </p:childTnLst>
                          </p:cTn>
                        </p:par>
                        <p:par>
                          <p:cTn id="64" fill="hold" nodeType="afterGroup">
                            <p:stCondLst>
                              <p:cond delay="500"/>
                            </p:stCondLst>
                            <p:childTnLst>
                              <p:par>
                                <p:cTn id="65" presetID="168" presetClass="entr" presetSubtype="0" fill="hold" nodeType="afterEffect">
                                  <p:stCondLst>
                                    <p:cond delay="500"/>
                                  </p:stCondLst>
                                  <p:childTnLst>
                                    <p:set>
                                      <p:cBhvr>
                                        <p:cTn id="66" dur="1" fill="hold">
                                          <p:stCondLst>
                                            <p:cond delay="499"/>
                                          </p:stCondLst>
                                        </p:cTn>
                                        <p:tgtEl>
                                          <p:spTgt spid="175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68" presetClass="entr" presetSubtype="0" fill="hold" grpId="0" nodeType="clickEffect">
                                  <p:stCondLst>
                                    <p:cond delay="0"/>
                                  </p:stCondLst>
                                  <p:childTnLst>
                                    <p:set>
                                      <p:cBhvr>
                                        <p:cTn id="70" dur="1" fill="hold">
                                          <p:stCondLst>
                                            <p:cond delay="499"/>
                                          </p:stCondLst>
                                        </p:cTn>
                                        <p:tgtEl>
                                          <p:spTgt spid="17504"/>
                                        </p:tgtEl>
                                        <p:attrNameLst>
                                          <p:attrName>style.visibility</p:attrName>
                                        </p:attrNameLst>
                                      </p:cBhvr>
                                      <p:to>
                                        <p:strVal val="visible"/>
                                      </p:to>
                                    </p:set>
                                  </p:childTnLst>
                                </p:cTn>
                              </p:par>
                            </p:childTnLst>
                          </p:cTn>
                        </p:par>
                        <p:par>
                          <p:cTn id="71" fill="hold" nodeType="afterGroup">
                            <p:stCondLst>
                              <p:cond delay="500"/>
                            </p:stCondLst>
                            <p:childTnLst>
                              <p:par>
                                <p:cTn id="72" presetID="168" presetClass="entr" presetSubtype="0" fill="hold" grpId="0" nodeType="afterEffect">
                                  <p:stCondLst>
                                    <p:cond delay="500"/>
                                  </p:stCondLst>
                                  <p:childTnLst>
                                    <p:set>
                                      <p:cBhvr>
                                        <p:cTn id="73" dur="1" fill="hold">
                                          <p:stCondLst>
                                            <p:cond delay="499"/>
                                          </p:stCondLst>
                                        </p:cTn>
                                        <p:tgtEl>
                                          <p:spTgt spid="17505"/>
                                        </p:tgtEl>
                                        <p:attrNameLst>
                                          <p:attrName>style.visibility</p:attrName>
                                        </p:attrNameLst>
                                      </p:cBhvr>
                                      <p:to>
                                        <p:strVal val="visible"/>
                                      </p:to>
                                    </p:set>
                                  </p:childTnLst>
                                </p:cTn>
                              </p:par>
                            </p:childTnLst>
                          </p:cTn>
                        </p:par>
                        <p:par>
                          <p:cTn id="74" fill="hold" nodeType="afterGroup">
                            <p:stCondLst>
                              <p:cond delay="1500"/>
                            </p:stCondLst>
                            <p:childTnLst>
                              <p:par>
                                <p:cTn id="75" presetID="168" presetClass="entr" presetSubtype="0" fill="hold" grpId="0" nodeType="afterEffect">
                                  <p:stCondLst>
                                    <p:cond delay="500"/>
                                  </p:stCondLst>
                                  <p:childTnLst>
                                    <p:set>
                                      <p:cBhvr>
                                        <p:cTn id="76" dur="1" fill="hold">
                                          <p:stCondLst>
                                            <p:cond delay="499"/>
                                          </p:stCondLst>
                                        </p:cTn>
                                        <p:tgtEl>
                                          <p:spTgt spid="1750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7515"/>
                                        </p:tgtEl>
                                        <p:attrNameLst>
                                          <p:attrName>style.visibility</p:attrName>
                                        </p:attrNameLst>
                                      </p:cBhvr>
                                      <p:to>
                                        <p:strVal val="visible"/>
                                      </p:to>
                                    </p:set>
                                    <p:animEffect transition="in" filter="wipe(up)">
                                      <p:cBhvr>
                                        <p:cTn id="81" dur="500"/>
                                        <p:tgtEl>
                                          <p:spTgt spid="17515"/>
                                        </p:tgtEl>
                                      </p:cBhvr>
                                    </p:animEffect>
                                  </p:childTnLst>
                                </p:cTn>
                              </p:par>
                            </p:childTnLst>
                          </p:cTn>
                        </p:par>
                        <p:par>
                          <p:cTn id="82" fill="hold" nodeType="afterGroup">
                            <p:stCondLst>
                              <p:cond delay="500"/>
                            </p:stCondLst>
                            <p:childTnLst>
                              <p:par>
                                <p:cTn id="83" presetID="22" presetClass="entr" presetSubtype="1" fill="hold" grpId="0" nodeType="afterEffect">
                                  <p:stCondLst>
                                    <p:cond delay="1500"/>
                                  </p:stCondLst>
                                  <p:childTnLst>
                                    <p:set>
                                      <p:cBhvr>
                                        <p:cTn id="84" dur="1" fill="hold">
                                          <p:stCondLst>
                                            <p:cond delay="0"/>
                                          </p:stCondLst>
                                        </p:cTn>
                                        <p:tgtEl>
                                          <p:spTgt spid="17516"/>
                                        </p:tgtEl>
                                        <p:attrNameLst>
                                          <p:attrName>style.visibility</p:attrName>
                                        </p:attrNameLst>
                                      </p:cBhvr>
                                      <p:to>
                                        <p:strVal val="visible"/>
                                      </p:to>
                                    </p:set>
                                    <p:animEffect transition="in" filter="wipe(up)">
                                      <p:cBhvr>
                                        <p:cTn id="85" dur="500"/>
                                        <p:tgtEl>
                                          <p:spTgt spid="17516"/>
                                        </p:tgtEl>
                                      </p:cBhvr>
                                    </p:animEffect>
                                  </p:childTnLst>
                                </p:cTn>
                              </p:par>
                            </p:childTnLst>
                          </p:cTn>
                        </p:par>
                        <p:par>
                          <p:cTn id="86" fill="hold" nodeType="afterGroup">
                            <p:stCondLst>
                              <p:cond delay="2500"/>
                            </p:stCondLst>
                            <p:childTnLst>
                              <p:par>
                                <p:cTn id="87" presetID="22" presetClass="entr" presetSubtype="1" fill="hold" grpId="0" nodeType="afterEffect">
                                  <p:stCondLst>
                                    <p:cond delay="1500"/>
                                  </p:stCondLst>
                                  <p:childTnLst>
                                    <p:set>
                                      <p:cBhvr>
                                        <p:cTn id="88" dur="1" fill="hold">
                                          <p:stCondLst>
                                            <p:cond delay="0"/>
                                          </p:stCondLst>
                                        </p:cTn>
                                        <p:tgtEl>
                                          <p:spTgt spid="17517"/>
                                        </p:tgtEl>
                                        <p:attrNameLst>
                                          <p:attrName>style.visibility</p:attrName>
                                        </p:attrNameLst>
                                      </p:cBhvr>
                                      <p:to>
                                        <p:strVal val="visible"/>
                                      </p:to>
                                    </p:set>
                                    <p:animEffect transition="in" filter="wipe(up)">
                                      <p:cBhvr>
                                        <p:cTn id="89" dur="500"/>
                                        <p:tgtEl>
                                          <p:spTgt spid="1751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nodeType="clickEffect">
                                  <p:stCondLst>
                                    <p:cond delay="0"/>
                                  </p:stCondLst>
                                  <p:childTnLst>
                                    <p:set>
                                      <p:cBhvr>
                                        <p:cTn id="93" dur="1" fill="hold">
                                          <p:stCondLst>
                                            <p:cond delay="0"/>
                                          </p:stCondLst>
                                        </p:cTn>
                                        <p:tgtEl>
                                          <p:spTgt spid="17542"/>
                                        </p:tgtEl>
                                        <p:attrNameLst>
                                          <p:attrName>style.visibility</p:attrName>
                                        </p:attrNameLst>
                                      </p:cBhvr>
                                      <p:to>
                                        <p:strVal val="visible"/>
                                      </p:to>
                                    </p:set>
                                    <p:animEffect transition="in" filter="wipe(down)">
                                      <p:cBhvr>
                                        <p:cTn id="94" dur="500"/>
                                        <p:tgtEl>
                                          <p:spTgt spid="1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7424" grpId="0" animBg="1"/>
      <p:bldP spid="17425" grpId="0" animBg="1"/>
      <p:bldP spid="17426" grpId="0" animBg="1"/>
      <p:bldP spid="17427" grpId="0" animBg="1"/>
      <p:bldP spid="17428" grpId="0" animBg="1"/>
      <p:bldP spid="17429" grpId="0" animBg="1"/>
      <p:bldP spid="17430" grpId="0" animBg="1"/>
      <p:bldP spid="17431" grpId="0" animBg="1"/>
      <p:bldP spid="17432" grpId="0" animBg="1"/>
      <p:bldP spid="17433" grpId="0" animBg="1"/>
      <p:bldP spid="17434" grpId="0" animBg="1"/>
      <p:bldP spid="17435" grpId="0" autoUpdateAnimBg="0"/>
      <p:bldP spid="17436" grpId="0" autoUpdateAnimBg="0"/>
      <p:bldP spid="17437" grpId="0" autoUpdateAnimBg="0"/>
      <p:bldP spid="17504" grpId="0" autoUpdateAnimBg="0"/>
      <p:bldP spid="17505" grpId="0" autoUpdateAnimBg="0"/>
      <p:bldP spid="17506" grpId="0" autoUpdateAnimBg="0"/>
      <p:bldP spid="17515" grpId="0" animBg="1"/>
      <p:bldP spid="17516" grpId="0" animBg="1"/>
      <p:bldP spid="175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t>Feature detection</a:t>
            </a:r>
          </a:p>
        </p:txBody>
      </p:sp>
      <p:grpSp>
        <p:nvGrpSpPr>
          <p:cNvPr id="190501" name="Group 37"/>
          <p:cNvGrpSpPr>
            <a:grpSpLocks/>
          </p:cNvGrpSpPr>
          <p:nvPr/>
        </p:nvGrpSpPr>
        <p:grpSpPr bwMode="auto">
          <a:xfrm>
            <a:off x="2413000" y="2392363"/>
            <a:ext cx="4232275" cy="3711575"/>
            <a:chOff x="1300" y="1670"/>
            <a:chExt cx="2049" cy="1800"/>
          </a:xfrm>
        </p:grpSpPr>
        <p:pic>
          <p:nvPicPr>
            <p:cNvPr id="190471"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2"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3"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1" name="Picture 17"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0482"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3"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6"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7"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0488"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9"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0"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1" name="Picture 2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3"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0497"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0498"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9"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grpSp>
      <p:sp>
        <p:nvSpPr>
          <p:cNvPr id="190503" name="Rectangle 39"/>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accent2"/>
              </a:buClr>
              <a:buSzPct val="110000"/>
            </a:pPr>
            <a:r>
              <a:rPr lang="en-US" sz="2400"/>
              <a:t>Detect features using SIFT [Lowe, IJCV 2004]</a:t>
            </a:r>
          </a:p>
        </p:txBody>
      </p:sp>
    </p:spTree>
    <p:extLst>
      <p:ext uri="{BB962C8B-B14F-4D97-AF65-F5344CB8AC3E}">
        <p14:creationId xmlns:p14="http://schemas.microsoft.com/office/powerpoint/2010/main" val="669104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Feature detection</a:t>
            </a:r>
          </a:p>
        </p:txBody>
      </p:sp>
      <p:sp>
        <p:nvSpPr>
          <p:cNvPr id="192515" name="Rectangle 3"/>
          <p:cNvSpPr>
            <a:spLocks noGrp="1" noChangeArrowheads="1"/>
          </p:cNvSpPr>
          <p:nvPr>
            <p:ph type="body" idx="1"/>
          </p:nvPr>
        </p:nvSpPr>
        <p:spPr>
          <a:xfrm>
            <a:off x="1384300" y="1355725"/>
            <a:ext cx="6529388" cy="550863"/>
          </a:xfrm>
        </p:spPr>
        <p:txBody>
          <a:bodyPr/>
          <a:lstStyle/>
          <a:p>
            <a:pPr>
              <a:buFontTx/>
              <a:buNone/>
            </a:pPr>
            <a:r>
              <a:rPr lang="en-US" sz="2400"/>
              <a:t>Detect features using SIFT [Lowe, IJCV 2004]</a:t>
            </a:r>
          </a:p>
        </p:txBody>
      </p:sp>
      <p:grpSp>
        <p:nvGrpSpPr>
          <p:cNvPr id="192763" name="Group 251"/>
          <p:cNvGrpSpPr>
            <a:grpSpLocks/>
          </p:cNvGrpSpPr>
          <p:nvPr/>
        </p:nvGrpSpPr>
        <p:grpSpPr bwMode="auto">
          <a:xfrm>
            <a:off x="2413000" y="2392363"/>
            <a:ext cx="4232275" cy="3711575"/>
            <a:chOff x="1300" y="1670"/>
            <a:chExt cx="2049" cy="1800"/>
          </a:xfrm>
        </p:grpSpPr>
        <p:pic>
          <p:nvPicPr>
            <p:cNvPr id="192520"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1"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2"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0" name="Picture 18"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3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5"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6"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2537"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8"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9" name="Picture 27"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0" name="Picture 28"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2"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2546"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254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48"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254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255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7"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0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11"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2"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5"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6"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7"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8"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9"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0"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1"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2"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3"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4"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5"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6"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7"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8"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9"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0"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1"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2"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3"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4"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5"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6"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7"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8"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9"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0"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1"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2"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4"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5"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6"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7"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8"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9"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0"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1"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2"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3"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4"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5"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6"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7"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8"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9"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0"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1"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2"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3"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4"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5"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6"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7"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8"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9"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0"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1"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2"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53458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Correspondence estimation</a:t>
            </a:r>
          </a:p>
        </p:txBody>
      </p:sp>
      <p:sp>
        <p:nvSpPr>
          <p:cNvPr id="34819" name="Rectangle 3"/>
          <p:cNvSpPr>
            <a:spLocks noGrp="1" noChangeArrowheads="1"/>
          </p:cNvSpPr>
          <p:nvPr>
            <p:ph type="body" idx="1"/>
          </p:nvPr>
        </p:nvSpPr>
        <p:spPr/>
        <p:txBody>
          <a:bodyPr/>
          <a:lstStyle/>
          <a:p>
            <a:r>
              <a:rPr 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1</a:t>
            </a:r>
          </a:p>
        </p:txBody>
      </p:sp>
      <p:sp>
        <p:nvSpPr>
          <p:cNvPr id="34825" name="Text Box 9"/>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2</a:t>
            </a:r>
          </a:p>
        </p:txBody>
      </p:sp>
      <p:sp>
        <p:nvSpPr>
          <p:cNvPr id="34826" name="Text Box 10"/>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3</a:t>
            </a:r>
          </a:p>
        </p:txBody>
      </p:sp>
      <p:sp>
        <p:nvSpPr>
          <p:cNvPr id="34827" name="Text Box 11"/>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6949782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2" name="Rectangle 2"/>
          <p:cNvSpPr>
            <a:spLocks noGrp="1" noChangeArrowheads="1"/>
          </p:cNvSpPr>
          <p:nvPr>
            <p:ph type="title"/>
          </p:nvPr>
        </p:nvSpPr>
        <p:spPr/>
        <p:txBody>
          <a:bodyPr/>
          <a:lstStyle/>
          <a:p>
            <a:r>
              <a:rPr lang="en-US"/>
              <a:t>Feature matching</a:t>
            </a:r>
          </a:p>
        </p:txBody>
      </p:sp>
      <p:sp>
        <p:nvSpPr>
          <p:cNvPr id="194563" name="Rectangle 3"/>
          <p:cNvSpPr>
            <a:spLocks noGrp="1" noChangeArrowheads="1"/>
          </p:cNvSpPr>
          <p:nvPr>
            <p:ph type="body" idx="1"/>
          </p:nvPr>
        </p:nvSpPr>
        <p:spPr>
          <a:xfrm>
            <a:off x="1500188" y="1355725"/>
            <a:ext cx="6297612" cy="588963"/>
          </a:xfrm>
        </p:spPr>
        <p:txBody>
          <a:bodyPr/>
          <a:lstStyle/>
          <a:p>
            <a:pPr>
              <a:buFontTx/>
              <a:buNone/>
            </a:pPr>
            <a:r>
              <a:rPr lang="en-US" sz="2400"/>
              <a:t>Match features between each pair of images</a:t>
            </a:r>
          </a:p>
        </p:txBody>
      </p:sp>
      <p:grpSp>
        <p:nvGrpSpPr>
          <p:cNvPr id="195108" name="Group 548"/>
          <p:cNvGrpSpPr>
            <a:grpSpLocks/>
          </p:cNvGrpSpPr>
          <p:nvPr/>
        </p:nvGrpSpPr>
        <p:grpSpPr bwMode="auto">
          <a:xfrm>
            <a:off x="2413000" y="2395538"/>
            <a:ext cx="4232275" cy="3711575"/>
            <a:chOff x="1300" y="1670"/>
            <a:chExt cx="2049" cy="1800"/>
          </a:xfrm>
        </p:grpSpPr>
        <p:sp>
          <p:nvSpPr>
            <p:cNvPr id="195107" name="Line 547"/>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6" name="Line 546"/>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5" name="Line 545"/>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4" name="Line 544"/>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5" name="Line 5"/>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6" name="Line 6"/>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7" name="Line 7"/>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8" name="Line 8"/>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0" name="Line 10"/>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5" name="Line 15"/>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7" name="Line 17"/>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8" name="Line 18"/>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9" name="Line 19"/>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87" name="Line 27"/>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98" name="Line 38"/>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601" name="Line 41"/>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603" name="Line 43"/>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4607"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8"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9"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7" name="Picture 57"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618"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9"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2"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3"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4"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5"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6" name="Picture 6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7" name="Picture 6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9"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4633"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4634"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5"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38" name="Picture 7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9" name="Picture 79"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41" name="Picture 8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464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464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80"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0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04"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5"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8"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9"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0"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1"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2"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3"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4"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5"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6"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7"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8"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9"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0"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1"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2"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3"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4"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5"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6"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7"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8"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69"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0"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1"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2"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3"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4"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5"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7"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8"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9"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0"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1"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2"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3"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4"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5"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6"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7"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8"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9"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0"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1"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2"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3"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4"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5"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6"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7"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8"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9"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0"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1"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2"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3"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4"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5"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5109" name="Group 549"/>
          <p:cNvGrpSpPr>
            <a:grpSpLocks/>
          </p:cNvGrpSpPr>
          <p:nvPr/>
        </p:nvGrpSpPr>
        <p:grpSpPr bwMode="auto">
          <a:xfrm>
            <a:off x="2413000" y="2392363"/>
            <a:ext cx="4232275" cy="3711575"/>
            <a:chOff x="1300" y="1670"/>
            <a:chExt cx="2049" cy="1800"/>
          </a:xfrm>
        </p:grpSpPr>
        <p:pic>
          <p:nvPicPr>
            <p:cNvPr id="195110" name="Picture 550"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1"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2"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3" name="Picture 553"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5114" name="Picture 554"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5"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6"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7" name="Picture 557"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5118"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9" name="Picture 559"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0" name="Picture 560"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1" name="Picture 561"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2" name="Picture 562"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5123"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5124"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5" name="Picture 56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5126"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7"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8"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9"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0"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1"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5132"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3"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4"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5"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6"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7"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8"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9"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0"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1"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2"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3"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4"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5"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6"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7"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8"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9"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0"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1"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2"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3"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4"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5"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6"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7"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8"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9"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0"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1"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2"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3"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4"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5"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6"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7"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8"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9"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0"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1"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2"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3"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4"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5"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6"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7"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8"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9"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0"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1"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2"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3"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4"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5"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6"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7"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8"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9"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0"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1"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2"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3"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4"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5"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6"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7"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8"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9"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0"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1"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2"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3"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4"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5"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6"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7"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8"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9"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0"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1"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2"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3"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4"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5"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6"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7"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8"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9"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0"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1"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2"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3"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4"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5"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6"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7"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8"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9"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0"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1"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2"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3"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4"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217938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108"/>
                                        </p:tgtEl>
                                        <p:attrNameLst>
                                          <p:attrName>style.visibility</p:attrName>
                                        </p:attrNameLst>
                                      </p:cBhvr>
                                      <p:to>
                                        <p:strVal val="visible"/>
                                      </p:to>
                                    </p:set>
                                    <p:animEffect transition="in" filter="fade">
                                      <p:cBhvr>
                                        <p:cTn id="7" dur="500"/>
                                        <p:tgtEl>
                                          <p:spTgt spid="195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42"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0" name="Rectangle 2"/>
          <p:cNvSpPr>
            <a:spLocks noGrp="1" noChangeArrowheads="1"/>
          </p:cNvSpPr>
          <p:nvPr>
            <p:ph type="title"/>
          </p:nvPr>
        </p:nvSpPr>
        <p:spPr/>
        <p:txBody>
          <a:bodyPr/>
          <a:lstStyle/>
          <a:p>
            <a:r>
              <a:rPr lang="en-US"/>
              <a:t>Feature matching</a:t>
            </a:r>
          </a:p>
        </p:txBody>
      </p:sp>
      <p:grpSp>
        <p:nvGrpSpPr>
          <p:cNvPr id="197193" name="Group 585"/>
          <p:cNvGrpSpPr>
            <a:grpSpLocks/>
          </p:cNvGrpSpPr>
          <p:nvPr/>
        </p:nvGrpSpPr>
        <p:grpSpPr bwMode="auto">
          <a:xfrm>
            <a:off x="2413000" y="2395538"/>
            <a:ext cx="4232275" cy="3711575"/>
            <a:chOff x="1300" y="1670"/>
            <a:chExt cx="2049" cy="1800"/>
          </a:xfrm>
        </p:grpSpPr>
        <p:sp>
          <p:nvSpPr>
            <p:cNvPr id="197192" name="Line 584"/>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0" name="Line 582"/>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88" name="Line 580"/>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89" name="Line 581"/>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3" name="Line 5"/>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4" name="Line 6"/>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5" name="Line 7"/>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6" name="Line 8"/>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8" name="Line 10"/>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24" name="Line 16"/>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25" name="Line 17"/>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32" name="Line 24"/>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40" name="Line 32"/>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42" name="Line 34"/>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6647"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8"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9"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7" name="Picture 49"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6658"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9"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7" name="Picture 59"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9"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6673"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6674"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5"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7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81" name="Picture 73"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6682"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3"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4"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5"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6"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7"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6688"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9"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0"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1"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2"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3"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4"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5"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6"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7"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8"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9"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0"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1"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2"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3"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4"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5"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6"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7"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8"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9"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0"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1"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2"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3"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4"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5"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6"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7"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8"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2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42"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4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8"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9"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0"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1"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2"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3"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4"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5"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6"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7"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8"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9"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0"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1"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2"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3"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4"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5"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6"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7"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8"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09"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0"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1"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2"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3"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4"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5"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1"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2"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3"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5"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6"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7"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8"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9"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0"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1"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2"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8"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9"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0"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1"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2"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3"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4"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5"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6"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7"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8"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9"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0"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1"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2"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3"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4"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5"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7195" name="Rectangle 587"/>
          <p:cNvSpPr>
            <a:spLocks noChangeArrowheads="1"/>
          </p:cNvSpPr>
          <p:nvPr/>
        </p:nvSpPr>
        <p:spPr bwMode="auto">
          <a:xfrm>
            <a:off x="808038" y="1277938"/>
            <a:ext cx="79105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a:lnSpc>
                <a:spcPct val="110000"/>
              </a:lnSpc>
              <a:spcBef>
                <a:spcPts val="600"/>
              </a:spcBef>
              <a:spcAft>
                <a:spcPts val="600"/>
              </a:spcAft>
              <a:buClr>
                <a:schemeClr val="accent2"/>
              </a:buClr>
              <a:buSzPct val="110000"/>
            </a:pPr>
            <a:r>
              <a:rPr lang="en-US" sz="2400" dirty="0"/>
              <a:t>Refine matching using RANSAC [</a:t>
            </a:r>
            <a:r>
              <a:rPr lang="en-US" sz="2400" dirty="0" err="1"/>
              <a:t>Fischler</a:t>
            </a:r>
            <a:r>
              <a:rPr lang="en-US" sz="2400" dirty="0"/>
              <a:t> &amp; </a:t>
            </a:r>
            <a:r>
              <a:rPr lang="en-US" sz="2400" dirty="0" err="1"/>
              <a:t>Bolles</a:t>
            </a:r>
            <a:r>
              <a:rPr lang="en-US" sz="2400" dirty="0"/>
              <a:t> 1987</a:t>
            </a:r>
            <a:r>
              <a:rPr lang="en-US" sz="2400" dirty="0" smtClean="0"/>
              <a:t>]</a:t>
            </a:r>
            <a:endParaRPr lang="en-US" sz="2400" dirty="0"/>
          </a:p>
        </p:txBody>
      </p:sp>
      <p:grpSp>
        <p:nvGrpSpPr>
          <p:cNvPr id="197196" name="Group 588"/>
          <p:cNvGrpSpPr>
            <a:grpSpLocks/>
          </p:cNvGrpSpPr>
          <p:nvPr/>
        </p:nvGrpSpPr>
        <p:grpSpPr bwMode="auto">
          <a:xfrm>
            <a:off x="2413000" y="2392363"/>
            <a:ext cx="4232275" cy="3711575"/>
            <a:chOff x="1300" y="1670"/>
            <a:chExt cx="2049" cy="1800"/>
          </a:xfrm>
        </p:grpSpPr>
        <p:sp>
          <p:nvSpPr>
            <p:cNvPr id="197197" name="Line 589"/>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8" name="Line 590"/>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9" name="Line 591"/>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0" name="Line 592"/>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1" name="Line 593"/>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2" name="Line 594"/>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3" name="Line 595"/>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4" name="Line 596"/>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5" name="Line 597"/>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6" name="Line 598"/>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7" name="Line 599"/>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8" name="Line 600"/>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9" name="Line 601"/>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0" name="Line 602"/>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1" name="Line 603"/>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2" name="Line 604"/>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3" name="Line 605"/>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721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7" name="Picture 609"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721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1" name="Picture 61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2" name="Picture 61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4" name="Picture 61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5" name="Picture 61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722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722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3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723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723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4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4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351071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7196"/>
                                        </p:tgtEl>
                                      </p:cBhvr>
                                    </p:animEffect>
                                    <p:set>
                                      <p:cBhvr>
                                        <p:cTn id="7" dur="1" fill="hold">
                                          <p:stCondLst>
                                            <p:cond delay="499"/>
                                          </p:stCondLst>
                                        </p:cTn>
                                        <p:tgtEl>
                                          <p:spTgt spid="197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797" name="Line 157"/>
          <p:cNvSpPr>
            <a:spLocks noChangeShapeType="1"/>
          </p:cNvSpPr>
          <p:nvPr/>
        </p:nvSpPr>
        <p:spPr bwMode="auto">
          <a:xfrm flipH="1" flipV="1">
            <a:off x="2959100" y="3967163"/>
            <a:ext cx="3455988" cy="13430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2" name="Rectangle 2"/>
          <p:cNvSpPr>
            <a:spLocks noGrp="1" noChangeArrowheads="1"/>
          </p:cNvSpPr>
          <p:nvPr>
            <p:ph type="title"/>
          </p:nvPr>
        </p:nvSpPr>
        <p:spPr/>
        <p:txBody>
          <a:bodyPr/>
          <a:lstStyle/>
          <a:p>
            <a:r>
              <a:rPr lang="en-US"/>
              <a:t>Incremental structure from motion</a:t>
            </a:r>
          </a:p>
        </p:txBody>
      </p:sp>
      <p:grpSp>
        <p:nvGrpSpPr>
          <p:cNvPr id="240792" name="Group 152"/>
          <p:cNvGrpSpPr>
            <a:grpSpLocks/>
          </p:cNvGrpSpPr>
          <p:nvPr/>
        </p:nvGrpSpPr>
        <p:grpSpPr bwMode="auto">
          <a:xfrm>
            <a:off x="2413000" y="1944688"/>
            <a:ext cx="4192588" cy="3711575"/>
            <a:chOff x="1520" y="1225"/>
            <a:chExt cx="2641" cy="2338"/>
          </a:xfrm>
        </p:grpSpPr>
        <p:sp>
          <p:nvSpPr>
            <p:cNvPr id="240646" name="Line 6"/>
            <p:cNvSpPr>
              <a:spLocks noChangeShapeType="1"/>
            </p:cNvSpPr>
            <p:nvPr/>
          </p:nvSpPr>
          <p:spPr bwMode="auto">
            <a:xfrm flipH="1">
              <a:off x="3859" y="2113"/>
              <a:ext cx="32" cy="56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7" name="Line 7"/>
            <p:cNvSpPr>
              <a:spLocks noChangeShapeType="1"/>
            </p:cNvSpPr>
            <p:nvPr/>
          </p:nvSpPr>
          <p:spPr bwMode="auto">
            <a:xfrm>
              <a:off x="3828" y="2710"/>
              <a:ext cx="156" cy="56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8" name="Line 8"/>
            <p:cNvSpPr>
              <a:spLocks noChangeShapeType="1"/>
            </p:cNvSpPr>
            <p:nvPr/>
          </p:nvSpPr>
          <p:spPr bwMode="auto">
            <a:xfrm flipV="1">
              <a:off x="2505" y="2008"/>
              <a:ext cx="755" cy="60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9" name="Line 9"/>
            <p:cNvSpPr>
              <a:spLocks noChangeShapeType="1"/>
            </p:cNvSpPr>
            <p:nvPr/>
          </p:nvSpPr>
          <p:spPr bwMode="auto">
            <a:xfrm>
              <a:off x="3261" y="2019"/>
              <a:ext cx="628" cy="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0" name="Line 10"/>
            <p:cNvSpPr>
              <a:spLocks noChangeShapeType="1"/>
            </p:cNvSpPr>
            <p:nvPr/>
          </p:nvSpPr>
          <p:spPr bwMode="auto">
            <a:xfrm>
              <a:off x="2316" y="1406"/>
              <a:ext cx="216" cy="61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1" name="Line 11"/>
            <p:cNvSpPr>
              <a:spLocks noChangeShapeType="1"/>
            </p:cNvSpPr>
            <p:nvPr/>
          </p:nvSpPr>
          <p:spPr bwMode="auto">
            <a:xfrm>
              <a:off x="2316" y="1406"/>
              <a:ext cx="181" cy="126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2" name="Line 12"/>
            <p:cNvSpPr>
              <a:spLocks noChangeShapeType="1"/>
            </p:cNvSpPr>
            <p:nvPr/>
          </p:nvSpPr>
          <p:spPr bwMode="auto">
            <a:xfrm flipH="1">
              <a:off x="2497" y="2020"/>
              <a:ext cx="35" cy="649"/>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3" name="Line 13"/>
            <p:cNvSpPr>
              <a:spLocks noChangeShapeType="1"/>
            </p:cNvSpPr>
            <p:nvPr/>
          </p:nvSpPr>
          <p:spPr bwMode="auto">
            <a:xfrm>
              <a:off x="1809" y="2452"/>
              <a:ext cx="688" cy="21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4" name="Line 14"/>
            <p:cNvSpPr>
              <a:spLocks noChangeShapeType="1"/>
            </p:cNvSpPr>
            <p:nvPr/>
          </p:nvSpPr>
          <p:spPr bwMode="auto">
            <a:xfrm>
              <a:off x="1809" y="3140"/>
              <a:ext cx="615" cy="2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5" name="Line 15"/>
            <p:cNvSpPr>
              <a:spLocks noChangeShapeType="1"/>
            </p:cNvSpPr>
            <p:nvPr/>
          </p:nvSpPr>
          <p:spPr bwMode="auto">
            <a:xfrm flipH="1">
              <a:off x="1918" y="1513"/>
              <a:ext cx="1339" cy="97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6" name="Line 16"/>
            <p:cNvSpPr>
              <a:spLocks noChangeShapeType="1"/>
            </p:cNvSpPr>
            <p:nvPr/>
          </p:nvSpPr>
          <p:spPr bwMode="auto">
            <a:xfrm>
              <a:off x="3003" y="3247"/>
              <a:ext cx="616" cy="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7" name="Line 17"/>
            <p:cNvSpPr>
              <a:spLocks noChangeShapeType="1"/>
            </p:cNvSpPr>
            <p:nvPr/>
          </p:nvSpPr>
          <p:spPr bwMode="auto">
            <a:xfrm>
              <a:off x="1845" y="2562"/>
              <a:ext cx="1774" cy="75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8" name="Line 18"/>
            <p:cNvSpPr>
              <a:spLocks noChangeShapeType="1"/>
            </p:cNvSpPr>
            <p:nvPr/>
          </p:nvSpPr>
          <p:spPr bwMode="auto">
            <a:xfrm flipV="1">
              <a:off x="1737" y="2669"/>
              <a:ext cx="724" cy="39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9" name="Line 19"/>
            <p:cNvSpPr>
              <a:spLocks noChangeShapeType="1"/>
            </p:cNvSpPr>
            <p:nvPr/>
          </p:nvSpPr>
          <p:spPr bwMode="auto">
            <a:xfrm flipV="1">
              <a:off x="3003" y="2669"/>
              <a:ext cx="833" cy="57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0" name="Line 20"/>
            <p:cNvSpPr>
              <a:spLocks noChangeShapeType="1"/>
            </p:cNvSpPr>
            <p:nvPr/>
          </p:nvSpPr>
          <p:spPr bwMode="auto">
            <a:xfrm flipV="1">
              <a:off x="3184" y="1659"/>
              <a:ext cx="579" cy="3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1" name="Line 21"/>
            <p:cNvSpPr>
              <a:spLocks noChangeShapeType="1"/>
            </p:cNvSpPr>
            <p:nvPr/>
          </p:nvSpPr>
          <p:spPr bwMode="auto">
            <a:xfrm flipH="1" flipV="1">
              <a:off x="2532" y="2598"/>
              <a:ext cx="689" cy="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2" name="Line 22"/>
            <p:cNvSpPr>
              <a:spLocks noChangeShapeType="1"/>
            </p:cNvSpPr>
            <p:nvPr/>
          </p:nvSpPr>
          <p:spPr bwMode="auto">
            <a:xfrm flipH="1">
              <a:off x="2388" y="2128"/>
              <a:ext cx="1483" cy="126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40663" name="Picture 23"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4" name="Picture 24"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5" name="Picture 25"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6" name="Picture 26"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40667" name="Picture 27"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8" name="Picture 28"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9" name="Picture 29"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0" name="Picture 30"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1" name="Picture 31"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2" name="Picture 32"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5" name="Picture 35"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extLst>
              <a:ext uri="{909E8E84-426E-40dd-AFC4-6F175D3DCCD1}">
                <a14:hiddenFill xmlns:a14="http://schemas.microsoft.com/office/drawing/2010/main">
                  <a:solidFill>
                    <a:srgbClr val="FFFFFF"/>
                  </a:solidFill>
                </a14:hiddenFill>
              </a:ext>
            </a:extLst>
          </p:spPr>
        </p:pic>
        <p:pic>
          <p:nvPicPr>
            <p:cNvPr id="240676" name="Picture 36"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extLst>
              <a:ext uri="{909E8E84-426E-40dd-AFC4-6F175D3DCCD1}">
                <a14:hiddenFill xmlns:a14="http://schemas.microsoft.com/office/drawing/2010/main">
                  <a:solidFill>
                    <a:srgbClr val="FFFFFF"/>
                  </a:solidFill>
                </a14:hiddenFill>
              </a:ext>
            </a:extLst>
          </p:spPr>
        </p:pic>
        <p:pic>
          <p:nvPicPr>
            <p:cNvPr id="240677" name="Picture 37"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8"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9" name="Picture 39"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0" name="Picture 40"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1" name="Picture 41"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sp>
          <p:nvSpPr>
            <p:cNvPr id="240682"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3"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4"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5"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6"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7"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240688"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9"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0"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1"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2"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3"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4"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5"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6"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7"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8"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1"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2"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3"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4"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6"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7"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8"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9"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0"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1"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2"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4"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5"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6"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7"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8"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9"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0"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1"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2"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3"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4"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5"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6"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7"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8"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9"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0"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1"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2"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3"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4"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5"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6"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7"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8"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9"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0"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1"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2"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3"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6"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7"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8"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9"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0"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1"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2"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3"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4"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5"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9"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0"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1"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2"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3"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4"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5"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6"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7"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8"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9"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0"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1"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2"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3"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4"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5"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8"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9"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0"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1"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2"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3"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4"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5"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6"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7"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8"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9"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90"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931" name="Rectangle 291"/>
          <p:cNvSpPr>
            <a:spLocks noChangeArrowheads="1"/>
          </p:cNvSpPr>
          <p:nvPr/>
        </p:nvSpPr>
        <p:spPr bwMode="auto">
          <a:xfrm>
            <a:off x="1844675" y="1585913"/>
            <a:ext cx="5799138" cy="4722812"/>
          </a:xfrm>
          <a:prstGeom prst="rect">
            <a:avLst/>
          </a:prstGeom>
          <a:solidFill>
            <a:srgbClr val="FFFFFF">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0793" name="Group 153"/>
          <p:cNvGrpSpPr>
            <a:grpSpLocks/>
          </p:cNvGrpSpPr>
          <p:nvPr/>
        </p:nvGrpSpPr>
        <p:grpSpPr bwMode="auto">
          <a:xfrm>
            <a:off x="2700338" y="3606800"/>
            <a:ext cx="496887" cy="746125"/>
            <a:chOff x="1701" y="2272"/>
            <a:chExt cx="313" cy="470"/>
          </a:xfrm>
        </p:grpSpPr>
        <p:pic>
          <p:nvPicPr>
            <p:cNvPr id="240673" name="Picture 33"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extLst>
              <a:ext uri="{909E8E84-426E-40dd-AFC4-6F175D3DCCD1}">
                <a14:hiddenFill xmlns:a14="http://schemas.microsoft.com/office/drawing/2010/main">
                  <a:solidFill>
                    <a:srgbClr val="FFFFFF"/>
                  </a:solidFill>
                </a14:hiddenFill>
              </a:ext>
            </a:extLst>
          </p:spPr>
        </p:pic>
        <p:sp>
          <p:nvSpPr>
            <p:cNvPr id="240699"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0"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6"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7"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8"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6"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7"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795" name="Rectangle 155"/>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0794" name="Group 154"/>
          <p:cNvGrpSpPr>
            <a:grpSpLocks/>
          </p:cNvGrpSpPr>
          <p:nvPr/>
        </p:nvGrpSpPr>
        <p:grpSpPr bwMode="auto">
          <a:xfrm>
            <a:off x="6145213" y="4868863"/>
            <a:ext cx="500062" cy="746125"/>
            <a:chOff x="3871" y="3067"/>
            <a:chExt cx="315" cy="470"/>
          </a:xfrm>
        </p:grpSpPr>
        <p:pic>
          <p:nvPicPr>
            <p:cNvPr id="240674" name="Picture 34" descr="kurtnaks_3126473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extLst>
              <a:ext uri="{909E8E84-426E-40dd-AFC4-6F175D3DCCD1}">
                <a14:hiddenFill xmlns:a14="http://schemas.microsoft.com/office/drawing/2010/main">
                  <a:solidFill>
                    <a:srgbClr val="FFFFFF"/>
                  </a:solidFill>
                </a14:hiddenFill>
              </a:ext>
            </a:extLst>
          </p:spPr>
        </p:pic>
        <p:sp>
          <p:nvSpPr>
            <p:cNvPr id="240705"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3"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4"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5"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796" name="Rectangle 156"/>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059772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Incremental structure from motion</a:t>
            </a:r>
          </a:p>
        </p:txBody>
      </p:sp>
      <p:pic>
        <p:nvPicPr>
          <p:cNvPr id="224264" name="TreviReconstruct2b.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17675" y="1598613"/>
            <a:ext cx="5695950" cy="42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333" fill="hold"/>
                                        <p:tgtEl>
                                          <p:spTgt spid="2242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426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80486"/>
            <a:ext cx="8229600" cy="1143000"/>
          </a:xfrm>
        </p:spPr>
        <p:txBody>
          <a:bodyPr/>
          <a:lstStyle/>
          <a:p>
            <a:r>
              <a:rPr lang="en-US" dirty="0"/>
              <a:t>Photo Explorer</a:t>
            </a:r>
          </a:p>
        </p:txBody>
      </p:sp>
      <p:pic>
        <p:nvPicPr>
          <p:cNvPr id="292868" name="TreviInteract2.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3209" y="1051428"/>
            <a:ext cx="7151687" cy="536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328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165" fill="hold"/>
                                        <p:tgtEl>
                                          <p:spTgt spid="2928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2868"/>
                </p:tgtEl>
              </p:cMediaNode>
            </p:video>
            <p:seq concurrent="1" nextAc="seek">
              <p:cTn id="8" restart="whenNotActive" fill="hold" evtFilter="cancelBubble" nodeType="interactiveSeq">
                <p:stCondLst>
                  <p:cond evt="onClick" delay="0">
                    <p:tgtEl>
                      <p:spTgt spid="2928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2868"/>
                                        </p:tgtEl>
                                      </p:cBhvr>
                                    </p:cmd>
                                  </p:childTnLst>
                                </p:cTn>
                              </p:par>
                            </p:childTnLst>
                          </p:cTn>
                        </p:par>
                      </p:childTnLst>
                    </p:cTn>
                  </p:par>
                </p:childTnLst>
              </p:cTn>
              <p:nextCondLst>
                <p:cond evt="onClick" delay="0">
                  <p:tgtEl>
                    <p:spTgt spid="29286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04800"/>
            <a:ext cx="9142412"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1746" name="Rectangle 2"/>
          <p:cNvSpPr>
            <a:spLocks/>
          </p:cNvSpPr>
          <p:nvPr/>
        </p:nvSpPr>
        <p:spPr bwMode="auto">
          <a:xfrm>
            <a:off x="1985963" y="2527300"/>
            <a:ext cx="1543050"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St. Peters (inside)</a:t>
            </a:r>
          </a:p>
        </p:txBody>
      </p:sp>
      <p:sp>
        <p:nvSpPr>
          <p:cNvPr id="31747" name="Rectangle 3"/>
          <p:cNvSpPr>
            <a:spLocks/>
          </p:cNvSpPr>
          <p:nvPr/>
        </p:nvSpPr>
        <p:spPr bwMode="auto">
          <a:xfrm>
            <a:off x="2039938" y="4627563"/>
            <a:ext cx="1241425"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Trevi Fountain</a:t>
            </a:r>
          </a:p>
        </p:txBody>
      </p:sp>
      <p:sp>
        <p:nvSpPr>
          <p:cNvPr id="31748" name="Rectangle 4"/>
          <p:cNvSpPr>
            <a:spLocks/>
          </p:cNvSpPr>
          <p:nvPr/>
        </p:nvSpPr>
        <p:spPr bwMode="auto">
          <a:xfrm>
            <a:off x="7102475" y="2784475"/>
            <a:ext cx="1662113"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St. Peters (outside)</a:t>
            </a:r>
          </a:p>
        </p:txBody>
      </p:sp>
      <p:sp>
        <p:nvSpPr>
          <p:cNvPr id="31749" name="Rectangle 5"/>
          <p:cNvSpPr>
            <a:spLocks/>
          </p:cNvSpPr>
          <p:nvPr/>
        </p:nvSpPr>
        <p:spPr bwMode="auto">
          <a:xfrm>
            <a:off x="6656388" y="4471988"/>
            <a:ext cx="1046162"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Il Vittoriano</a:t>
            </a:r>
          </a:p>
        </p:txBody>
      </p:sp>
      <p:sp>
        <p:nvSpPr>
          <p:cNvPr id="31750" name="Rectangle 6"/>
          <p:cNvSpPr>
            <a:spLocks/>
          </p:cNvSpPr>
          <p:nvPr/>
        </p:nvSpPr>
        <p:spPr bwMode="auto">
          <a:xfrm>
            <a:off x="5413375" y="2667000"/>
            <a:ext cx="823913" cy="4318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Coliseum</a:t>
            </a:r>
          </a:p>
          <a:p>
            <a:pPr marL="39688" algn="ctr"/>
            <a:r>
              <a:rPr lang="en-US" sz="1200">
                <a:solidFill>
                  <a:srgbClr val="D7E300"/>
                </a:solidFill>
                <a:latin typeface="Arial Black" charset="0"/>
                <a:ea typeface="ＭＳ Ｐゴシック" charset="0"/>
                <a:cs typeface="Arial Black" charset="0"/>
                <a:sym typeface="Arial Black" charset="0"/>
              </a:rPr>
              <a:t>(inside)</a:t>
            </a:r>
          </a:p>
        </p:txBody>
      </p:sp>
      <p:sp>
        <p:nvSpPr>
          <p:cNvPr id="31751" name="Rectangle 7"/>
          <p:cNvSpPr>
            <a:spLocks/>
          </p:cNvSpPr>
          <p:nvPr/>
        </p:nvSpPr>
        <p:spPr bwMode="auto">
          <a:xfrm>
            <a:off x="6842125" y="419100"/>
            <a:ext cx="823913" cy="4318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Coliseum</a:t>
            </a:r>
          </a:p>
          <a:p>
            <a:pPr marL="39688" algn="ctr"/>
            <a:r>
              <a:rPr lang="en-US" sz="1200">
                <a:solidFill>
                  <a:srgbClr val="D7E300"/>
                </a:solidFill>
                <a:latin typeface="Arial Black" charset="0"/>
                <a:ea typeface="ＭＳ Ｐゴシック" charset="0"/>
                <a:cs typeface="Arial Black" charset="0"/>
                <a:sym typeface="Arial Black" charset="0"/>
              </a:rPr>
              <a:t>(outside)</a:t>
            </a:r>
          </a:p>
        </p:txBody>
      </p:sp>
      <p:sp>
        <p:nvSpPr>
          <p:cNvPr id="31752" name="Rectangle 8"/>
          <p:cNvSpPr>
            <a:spLocks/>
          </p:cNvSpPr>
          <p:nvPr/>
        </p:nvSpPr>
        <p:spPr bwMode="auto">
          <a:xfrm>
            <a:off x="4973638" y="5075238"/>
            <a:ext cx="577850"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Forum</a:t>
            </a:r>
          </a:p>
        </p:txBody>
      </p:sp>
    </p:spTree>
    <p:extLst>
      <p:ext uri="{BB962C8B-B14F-4D97-AF65-F5344CB8AC3E}">
        <p14:creationId xmlns:p14="http://schemas.microsoft.com/office/powerpoint/2010/main" val="126174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500"/>
                                  </p:stCondLst>
                                  <p:childTnLst>
                                    <p:set>
                                      <p:cBhvr>
                                        <p:cTn id="9" dur="1" fill="hold">
                                          <p:stCondLst>
                                            <p:cond delay="499"/>
                                          </p:stCondLst>
                                        </p:cTn>
                                        <p:tgtEl>
                                          <p:spTgt spid="31750"/>
                                        </p:tgtEl>
                                        <p:attrNameLst>
                                          <p:attrName>style.visibility</p:attrName>
                                        </p:attrNameLst>
                                      </p:cBhvr>
                                      <p:to>
                                        <p:strVal val="visible"/>
                                      </p:to>
                                    </p:set>
                                  </p:childTnLst>
                                </p:cTn>
                              </p:par>
                            </p:childTnLst>
                          </p:cTn>
                        </p:par>
                        <p:par>
                          <p:cTn id="10" fill="hold" nodeType="afterGroup">
                            <p:stCondLst>
                              <p:cond delay="1500"/>
                            </p:stCondLst>
                            <p:childTnLst>
                              <p:par>
                                <p:cTn id="11" presetID="168" presetClass="entr" presetSubtype="0" fill="hold" grpId="0" nodeType="afterEffect">
                                  <p:stCondLst>
                                    <p:cond delay="500"/>
                                  </p:stCondLst>
                                  <p:childTnLst>
                                    <p:set>
                                      <p:cBhvr>
                                        <p:cTn id="12" dur="1" fill="hold">
                                          <p:stCondLst>
                                            <p:cond delay="499"/>
                                          </p:stCondLst>
                                        </p:cTn>
                                        <p:tgtEl>
                                          <p:spTgt spid="31747"/>
                                        </p:tgtEl>
                                        <p:attrNameLst>
                                          <p:attrName>style.visibility</p:attrName>
                                        </p:attrNameLst>
                                      </p:cBhvr>
                                      <p:to>
                                        <p:strVal val="visible"/>
                                      </p:to>
                                    </p:set>
                                  </p:childTnLst>
                                </p:cTn>
                              </p:par>
                            </p:childTnLst>
                          </p:cTn>
                        </p:par>
                        <p:par>
                          <p:cTn id="13" fill="hold" nodeType="afterGroup">
                            <p:stCondLst>
                              <p:cond delay="2500"/>
                            </p:stCondLst>
                            <p:childTnLst>
                              <p:par>
                                <p:cTn id="14" presetID="168" presetClass="entr" presetSubtype="0" fill="hold" grpId="0" nodeType="afterEffect">
                                  <p:stCondLst>
                                    <p:cond delay="500"/>
                                  </p:stCondLst>
                                  <p:childTnLst>
                                    <p:set>
                                      <p:cBhvr>
                                        <p:cTn id="15" dur="1" fill="hold">
                                          <p:stCondLst>
                                            <p:cond delay="499"/>
                                          </p:stCondLst>
                                        </p:cTn>
                                        <p:tgtEl>
                                          <p:spTgt spid="31752"/>
                                        </p:tgtEl>
                                        <p:attrNameLst>
                                          <p:attrName>style.visibility</p:attrName>
                                        </p:attrNameLst>
                                      </p:cBhvr>
                                      <p:to>
                                        <p:strVal val="visible"/>
                                      </p:to>
                                    </p:set>
                                  </p:childTnLst>
                                </p:cTn>
                              </p:par>
                            </p:childTnLst>
                          </p:cTn>
                        </p:par>
                        <p:par>
                          <p:cTn id="16" fill="hold" nodeType="afterGroup">
                            <p:stCondLst>
                              <p:cond delay="3500"/>
                            </p:stCondLst>
                            <p:childTnLst>
                              <p:par>
                                <p:cTn id="17" presetID="168" presetClass="entr" presetSubtype="0" fill="hold" grpId="0" nodeType="afterEffect">
                                  <p:stCondLst>
                                    <p:cond delay="500"/>
                                  </p:stCondLst>
                                  <p:childTnLst>
                                    <p:set>
                                      <p:cBhvr>
                                        <p:cTn id="18" dur="1" fill="hold">
                                          <p:stCondLst>
                                            <p:cond delay="499"/>
                                          </p:stCondLst>
                                        </p:cTn>
                                        <p:tgtEl>
                                          <p:spTgt spid="31749"/>
                                        </p:tgtEl>
                                        <p:attrNameLst>
                                          <p:attrName>style.visibility</p:attrName>
                                        </p:attrNameLst>
                                      </p:cBhvr>
                                      <p:to>
                                        <p:strVal val="visible"/>
                                      </p:to>
                                    </p:set>
                                  </p:childTnLst>
                                </p:cTn>
                              </p:par>
                            </p:childTnLst>
                          </p:cTn>
                        </p:par>
                        <p:par>
                          <p:cTn id="19" fill="hold" nodeType="afterGroup">
                            <p:stCondLst>
                              <p:cond delay="4500"/>
                            </p:stCondLst>
                            <p:childTnLst>
                              <p:par>
                                <p:cTn id="20" presetID="168" presetClass="entr" presetSubtype="0" fill="hold" grpId="0" nodeType="afterEffect">
                                  <p:stCondLst>
                                    <p:cond delay="500"/>
                                  </p:stCondLst>
                                  <p:childTnLst>
                                    <p:set>
                                      <p:cBhvr>
                                        <p:cTn id="21" dur="1" fill="hold">
                                          <p:stCondLst>
                                            <p:cond delay="499"/>
                                          </p:stCondLst>
                                        </p:cTn>
                                        <p:tgtEl>
                                          <p:spTgt spid="31748"/>
                                        </p:tgtEl>
                                        <p:attrNameLst>
                                          <p:attrName>style.visibility</p:attrName>
                                        </p:attrNameLst>
                                      </p:cBhvr>
                                      <p:to>
                                        <p:strVal val="visible"/>
                                      </p:to>
                                    </p:set>
                                  </p:childTnLst>
                                </p:cTn>
                              </p:par>
                            </p:childTnLst>
                          </p:cTn>
                        </p:par>
                        <p:par>
                          <p:cTn id="22" fill="hold" nodeType="afterGroup">
                            <p:stCondLst>
                              <p:cond delay="5500"/>
                            </p:stCondLst>
                            <p:childTnLst>
                              <p:par>
                                <p:cTn id="23" presetID="168" presetClass="entr" presetSubtype="0" fill="hold" grpId="0" nodeType="afterEffect">
                                  <p:stCondLst>
                                    <p:cond delay="500"/>
                                  </p:stCondLst>
                                  <p:childTnLst>
                                    <p:set>
                                      <p:cBhvr>
                                        <p:cTn id="24" dur="1" fill="hold">
                                          <p:stCondLst>
                                            <p:cond delay="499"/>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31747" grpId="0" animBg="1" autoUpdateAnimBg="0"/>
      <p:bldP spid="31748" grpId="0" animBg="1" autoUpdateAnimBg="0"/>
      <p:bldP spid="31749" grpId="0" animBg="1" autoUpdateAnimBg="0"/>
      <p:bldP spid="31750" grpId="0" animBg="1" autoUpdateAnimBg="0"/>
      <p:bldP spid="31751" grpId="0" animBg="1" autoUpdateAnimBg="0"/>
      <p:bldP spid="31752"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sz="4000" smtClean="0"/>
              <a:t>Navigation: Prague Old Town Square</a:t>
            </a:r>
          </a:p>
        </p:txBody>
      </p:sp>
      <p:pic>
        <p:nvPicPr>
          <p:cNvPr id="57348" name="PragueInteract3.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1095375" y="1257300"/>
            <a:ext cx="6705600" cy="5029200"/>
          </a:xfrm>
          <a:prstGeom prst="rect">
            <a:avLst/>
          </a:prstGeom>
          <a:noFill/>
          <a:ln w="9525">
            <a:noFill/>
            <a:miter lim="800000"/>
            <a:headEnd/>
            <a:tailEnd/>
          </a:ln>
        </p:spPr>
      </p:pic>
    </p:spTree>
    <p:extLst>
      <p:ext uri="{BB962C8B-B14F-4D97-AF65-F5344CB8AC3E}">
        <p14:creationId xmlns:p14="http://schemas.microsoft.com/office/powerpoint/2010/main" val="38348271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3"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2" name="Rectangle 2"/>
          <p:cNvSpPr>
            <a:spLocks noGrp="1" noChangeArrowheads="1"/>
          </p:cNvSpPr>
          <p:nvPr>
            <p:ph type="body" idx="1"/>
          </p:nvPr>
        </p:nvSpPr>
        <p:spPr>
          <a:xfrm>
            <a:off x="457200" y="1371600"/>
            <a:ext cx="8229600" cy="4525963"/>
          </a:xfrm>
          <a:ln/>
        </p:spPr>
        <p:txBody>
          <a:bodyPr rIns="132080">
            <a:normAutofit/>
          </a:bodyPr>
          <a:lstStyle/>
          <a:p>
            <a:pPr marL="382588" indent="-342900"/>
            <a:r>
              <a:rPr lang="en-US" sz="2800" dirty="0"/>
              <a:t>Given point </a:t>
            </a:r>
            <a:r>
              <a:rPr lang="en-US" sz="2800" b="1" dirty="0">
                <a:latin typeface="Lucida Grande" charset="0"/>
                <a:cs typeface="Lucida Grande" charset="0"/>
                <a:sym typeface="Lucida Grande" charset="0"/>
              </a:rPr>
              <a:t>x </a:t>
            </a:r>
            <a:r>
              <a:rPr lang="en-US" sz="2800" dirty="0"/>
              <a:t>and rotation and translation </a:t>
            </a:r>
            <a:r>
              <a:rPr lang="en-US" sz="2800" b="1" dirty="0">
                <a:latin typeface="Lucida Grande" charset="0"/>
                <a:cs typeface="Lucida Grande" charset="0"/>
                <a:sym typeface="Lucida Grande" charset="0"/>
              </a:rPr>
              <a:t>R</a:t>
            </a:r>
            <a:r>
              <a:rPr lang="en-US" sz="2800" dirty="0"/>
              <a:t>, </a:t>
            </a:r>
            <a:r>
              <a:rPr lang="en-US" sz="2800" b="1" dirty="0">
                <a:latin typeface="Lucida Grande" charset="0"/>
                <a:cs typeface="Lucida Grande" charset="0"/>
                <a:sym typeface="Lucida Grande" charset="0"/>
              </a:rPr>
              <a:t>t</a:t>
            </a:r>
            <a:endParaRPr lang="en-US" sz="2800" b="1" dirty="0">
              <a:latin typeface="Lucida Grande" charset="0"/>
              <a:ea typeface="ヒラギノ角ゴ ProN W6" charset="0"/>
              <a:cs typeface="ヒラギノ角ゴ ProN W6" charset="0"/>
              <a:sym typeface="Lucida Grande" charset="0"/>
            </a:endParaRPr>
          </a:p>
          <a:p>
            <a:pPr marL="382588" indent="-342900">
              <a:buClr>
                <a:srgbClr val="000000"/>
              </a:buClr>
              <a:buFontTx/>
              <a:buChar char="•"/>
            </a:pPr>
            <a:endParaRPr lang="en-US" dirty="0"/>
          </a:p>
          <a:p>
            <a:pPr marL="382588" indent="-342900">
              <a:buClr>
                <a:srgbClr val="000000"/>
              </a:buClr>
              <a:buFontTx/>
              <a:buChar char="•"/>
            </a:pPr>
            <a:endParaRPr lang="en-US" dirty="0"/>
          </a:p>
          <a:p>
            <a:pPr marL="39688" indent="0">
              <a:buClr>
                <a:srgbClr val="000000"/>
              </a:buClr>
              <a:buNone/>
            </a:pPr>
            <a:endParaRPr lang="en-US" dirty="0"/>
          </a:p>
          <a:p>
            <a:pPr marL="382588" indent="-342900"/>
            <a:r>
              <a:rPr lang="en-US" dirty="0"/>
              <a:t>Minimize sum of squared </a:t>
            </a:r>
            <a:r>
              <a:rPr lang="en-US" dirty="0" err="1"/>
              <a:t>reprojection</a:t>
            </a:r>
            <a:r>
              <a:rPr lang="en-US" dirty="0"/>
              <a:t> errors:</a:t>
            </a:r>
          </a:p>
        </p:txBody>
      </p:sp>
      <p:pic>
        <p:nvPicPr>
          <p:cNvPr id="204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09800"/>
            <a:ext cx="2073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84" name="Rectangle 4"/>
          <p:cNvSpPr>
            <a:spLocks/>
          </p:cNvSpPr>
          <p:nvPr/>
        </p:nvSpPr>
        <p:spPr bwMode="auto">
          <a:xfrm>
            <a:off x="0" y="-177800"/>
            <a:ext cx="355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
            <a:spAutoFit/>
          </a:bodyPr>
          <a:lstStyle/>
          <a:p>
            <a:pPr marL="39688"/>
            <a:r>
              <a:rPr lang="en-US" sz="4800" b="1">
                <a:solidFill>
                  <a:schemeClr val="tx1"/>
                </a:solidFill>
                <a:latin typeface="Lucida Grande" charset="0"/>
                <a:ea typeface="ＭＳ Ｐゴシック" charset="0"/>
                <a:cs typeface="Lucida Grande" charset="0"/>
                <a:sym typeface="Lucida Grande" charset="0"/>
              </a:rPr>
              <a:t> </a:t>
            </a:r>
          </a:p>
        </p:txBody>
      </p:sp>
      <p:sp>
        <p:nvSpPr>
          <p:cNvPr id="20485" name="Rectangle 5"/>
          <p:cNvSpPr>
            <a:spLocks/>
          </p:cNvSpPr>
          <p:nvPr/>
        </p:nvSpPr>
        <p:spPr bwMode="auto">
          <a:xfrm>
            <a:off x="0" y="1314450"/>
            <a:ext cx="61118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
            <a:spAutoFit/>
          </a:bodyPr>
          <a:lstStyle/>
          <a:p>
            <a:pPr marL="39688"/>
            <a:r>
              <a:rPr lang="en-US" sz="4800">
                <a:solidFill>
                  <a:schemeClr val="tx1"/>
                </a:solidFill>
                <a:ea typeface="ＭＳ Ｐゴシック" charset="0"/>
                <a:cs typeface="Times New Roman" charset="0"/>
              </a:rPr>
              <a:t>   </a:t>
            </a:r>
          </a:p>
        </p:txBody>
      </p:sp>
      <p:pic>
        <p:nvPicPr>
          <p:cNvPr id="2048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1143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971800"/>
            <a:ext cx="1125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8"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2438400"/>
            <a:ext cx="25336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848225"/>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90" name="Freeform 10"/>
          <p:cNvSpPr>
            <a:spLocks/>
          </p:cNvSpPr>
          <p:nvPr/>
        </p:nvSpPr>
        <p:spPr bwMode="auto">
          <a:xfrm rot="5400000">
            <a:off x="5334000" y="5105400"/>
            <a:ext cx="228600" cy="1752600"/>
          </a:xfrm>
          <a:custGeom>
            <a:avLst/>
            <a:gdLst>
              <a:gd name="T0" fmla="*/ 0 w 21600"/>
              <a:gd name="T1" fmla="*/ 0 h 21600"/>
              <a:gd name="T2" fmla="*/ 10800 w 21600"/>
              <a:gd name="T3" fmla="*/ 235 h 21600"/>
              <a:gd name="T4" fmla="*/ 10800 w 21600"/>
              <a:gd name="T5" fmla="*/ 10565 h 21600"/>
              <a:gd name="T6" fmla="*/ 21600 w 21600"/>
              <a:gd name="T7" fmla="*/ 10800 h 21600"/>
              <a:gd name="T8" fmla="*/ 10800 w 21600"/>
              <a:gd name="T9" fmla="*/ 11035 h 21600"/>
              <a:gd name="T10" fmla="*/ 10800 w 21600"/>
              <a:gd name="T11" fmla="*/ 21365 h 21600"/>
              <a:gd name="T12" fmla="*/ 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5965" y="0"/>
                  <a:pt x="10800" y="105"/>
                  <a:pt x="10800" y="235"/>
                </a:cubicBezTo>
                <a:lnTo>
                  <a:pt x="10800" y="10565"/>
                </a:lnTo>
                <a:cubicBezTo>
                  <a:pt x="10800" y="10695"/>
                  <a:pt x="15635" y="10800"/>
                  <a:pt x="21600" y="10800"/>
                </a:cubicBezTo>
                <a:cubicBezTo>
                  <a:pt x="15635" y="10800"/>
                  <a:pt x="10800" y="10905"/>
                  <a:pt x="10800" y="11035"/>
                </a:cubicBezTo>
                <a:lnTo>
                  <a:pt x="10800" y="21365"/>
                </a:lnTo>
                <a:cubicBezTo>
                  <a:pt x="10800" y="21495"/>
                  <a:pt x="5965" y="21600"/>
                  <a:pt x="0" y="21600"/>
                </a:cubicBezTo>
              </a:path>
            </a:pathLst>
          </a:custGeom>
          <a:noFill/>
          <a:ln w="222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1" name="Rectangle 11"/>
          <p:cNvSpPr>
            <a:spLocks/>
          </p:cNvSpPr>
          <p:nvPr/>
        </p:nvSpPr>
        <p:spPr bwMode="auto">
          <a:xfrm>
            <a:off x="4659313" y="6096000"/>
            <a:ext cx="1628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latin typeface="Arial Italic" charset="0"/>
                <a:ea typeface="ＭＳ Ｐゴシック" charset="0"/>
                <a:cs typeface="Arial Italic" charset="0"/>
                <a:sym typeface="Arial Italic" charset="0"/>
              </a:rPr>
              <a:t>predicted</a:t>
            </a:r>
            <a:r>
              <a:rPr lang="en-US" sz="1800">
                <a:solidFill>
                  <a:schemeClr val="tx1"/>
                </a:solidFill>
                <a:latin typeface="Arial" charset="0"/>
                <a:ea typeface="ＭＳ Ｐゴシック" charset="0"/>
                <a:cs typeface="Arial" charset="0"/>
                <a:sym typeface="Arial" charset="0"/>
              </a:rPr>
              <a:t> </a:t>
            </a:r>
          </a:p>
          <a:p>
            <a:pPr marL="39688" algn="ctr"/>
            <a:r>
              <a:rPr lang="en-US" sz="1800">
                <a:solidFill>
                  <a:schemeClr val="tx1"/>
                </a:solidFill>
                <a:latin typeface="Arial" charset="0"/>
                <a:ea typeface="ＭＳ Ｐゴシック" charset="0"/>
                <a:cs typeface="Arial" charset="0"/>
                <a:sym typeface="Arial" charset="0"/>
              </a:rPr>
              <a:t>image location</a:t>
            </a:r>
          </a:p>
        </p:txBody>
      </p:sp>
      <p:sp>
        <p:nvSpPr>
          <p:cNvPr id="20492" name="Rectangle 12"/>
          <p:cNvSpPr>
            <a:spLocks/>
          </p:cNvSpPr>
          <p:nvPr/>
        </p:nvSpPr>
        <p:spPr bwMode="auto">
          <a:xfrm>
            <a:off x="6411913" y="6096000"/>
            <a:ext cx="1628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latin typeface="Arial Italic" charset="0"/>
                <a:ea typeface="ＭＳ Ｐゴシック" charset="0"/>
                <a:cs typeface="Arial Italic" charset="0"/>
                <a:sym typeface="Arial Italic" charset="0"/>
              </a:rPr>
              <a:t>observed</a:t>
            </a:r>
          </a:p>
          <a:p>
            <a:pPr marL="39688" algn="ctr"/>
            <a:r>
              <a:rPr lang="en-US" sz="1800">
                <a:solidFill>
                  <a:schemeClr val="tx1"/>
                </a:solidFill>
                <a:latin typeface="Arial" charset="0"/>
                <a:ea typeface="ＭＳ Ｐゴシック" charset="0"/>
                <a:cs typeface="Arial" charset="0"/>
                <a:sym typeface="Arial" charset="0"/>
              </a:rPr>
              <a:t>image location</a:t>
            </a:r>
          </a:p>
        </p:txBody>
      </p:sp>
      <p:sp>
        <p:nvSpPr>
          <p:cNvPr id="20493" name="Freeform 13"/>
          <p:cNvSpPr>
            <a:spLocks/>
          </p:cNvSpPr>
          <p:nvPr/>
        </p:nvSpPr>
        <p:spPr bwMode="auto">
          <a:xfrm rot="5400000">
            <a:off x="7061994" y="5537994"/>
            <a:ext cx="228600" cy="884238"/>
          </a:xfrm>
          <a:custGeom>
            <a:avLst/>
            <a:gdLst>
              <a:gd name="T0" fmla="*/ 0 w 21600"/>
              <a:gd name="T1" fmla="*/ 0 h 21600"/>
              <a:gd name="T2" fmla="*/ 10800 w 21600"/>
              <a:gd name="T3" fmla="*/ 465 h 21600"/>
              <a:gd name="T4" fmla="*/ 10800 w 21600"/>
              <a:gd name="T5" fmla="*/ 10335 h 21600"/>
              <a:gd name="T6" fmla="*/ 21600 w 21600"/>
              <a:gd name="T7" fmla="*/ 10800 h 21600"/>
              <a:gd name="T8" fmla="*/ 10800 w 21600"/>
              <a:gd name="T9" fmla="*/ 11265 h 21600"/>
              <a:gd name="T10" fmla="*/ 10800 w 21600"/>
              <a:gd name="T11" fmla="*/ 21135 h 21600"/>
              <a:gd name="T12" fmla="*/ 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5965" y="0"/>
                  <a:pt x="10800" y="208"/>
                  <a:pt x="10800" y="465"/>
                </a:cubicBezTo>
                <a:lnTo>
                  <a:pt x="10800" y="10335"/>
                </a:lnTo>
                <a:cubicBezTo>
                  <a:pt x="10800" y="10592"/>
                  <a:pt x="15635" y="10800"/>
                  <a:pt x="21600" y="10800"/>
                </a:cubicBezTo>
                <a:cubicBezTo>
                  <a:pt x="15635" y="10800"/>
                  <a:pt x="10800" y="11008"/>
                  <a:pt x="10800" y="11265"/>
                </a:cubicBezTo>
                <a:lnTo>
                  <a:pt x="10800" y="21135"/>
                </a:lnTo>
                <a:cubicBezTo>
                  <a:pt x="10800" y="21392"/>
                  <a:pt x="5965" y="21600"/>
                  <a:pt x="0" y="21600"/>
                </a:cubicBezTo>
              </a:path>
            </a:pathLst>
          </a:custGeom>
          <a:noFill/>
          <a:ln w="222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494" name="Picture 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13" y="5243513"/>
            <a:ext cx="20589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95" name="Rectangle 15"/>
          <p:cNvSpPr>
            <a:spLocks/>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r>
              <a:rPr lang="en-US" sz="3400">
                <a:solidFill>
                  <a:schemeClr val="tx1"/>
                </a:solidFill>
                <a:latin typeface="Arial" charset="0"/>
                <a:ea typeface="ＭＳ Ｐゴシック" charset="0"/>
                <a:cs typeface="Arial" charset="0"/>
                <a:sym typeface="Arial" charset="0"/>
              </a:rPr>
              <a:t>SfM objective function</a:t>
            </a:r>
          </a:p>
        </p:txBody>
      </p:sp>
    </p:spTree>
    <p:extLst>
      <p:ext uri="{BB962C8B-B14F-4D97-AF65-F5344CB8AC3E}">
        <p14:creationId xmlns:p14="http://schemas.microsoft.com/office/powerpoint/2010/main" val="317900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152400"/>
            <a:ext cx="8229600" cy="1143000"/>
          </a:xfrm>
        </p:spPr>
        <p:txBody>
          <a:bodyPr/>
          <a:lstStyle/>
          <a:p>
            <a:pPr eaLnBrk="1" hangingPunct="1"/>
            <a:r>
              <a:rPr lang="en-US" dirty="0" smtClean="0"/>
              <a:t>Hierarchical annotations</a:t>
            </a:r>
          </a:p>
        </p:txBody>
      </p:sp>
      <p:pic>
        <p:nvPicPr>
          <p:cNvPr id="659459" name="NotreDameAnnotate2e.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cstate="print"/>
          <a:srcRect/>
          <a:stretch>
            <a:fillRect/>
          </a:stretch>
        </p:blipFill>
        <p:spPr>
          <a:xfrm>
            <a:off x="1009650" y="1317625"/>
            <a:ext cx="7143750" cy="5357813"/>
          </a:xfrm>
        </p:spPr>
      </p:pic>
    </p:spTree>
    <p:extLst>
      <p:ext uri="{BB962C8B-B14F-4D97-AF65-F5344CB8AC3E}">
        <p14:creationId xmlns:p14="http://schemas.microsoft.com/office/powerpoint/2010/main" val="7086835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33" fill="hold"/>
                                        <p:tgtEl>
                                          <p:spTgt spid="6594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945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0"/>
            <a:ext cx="8229600" cy="1143000"/>
          </a:xfrm>
        </p:spPr>
        <p:txBody>
          <a:bodyPr/>
          <a:lstStyle/>
          <a:p>
            <a:pPr eaLnBrk="1" hangingPunct="1"/>
            <a:r>
              <a:rPr lang="en-US" dirty="0" smtClean="0"/>
              <a:t>Locking the camera (stabilization)</a:t>
            </a:r>
          </a:p>
        </p:txBody>
      </p:sp>
      <p:pic>
        <p:nvPicPr>
          <p:cNvPr id="4" name="HalfDomeInteract4.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009650" y="1066800"/>
            <a:ext cx="7143750" cy="5357813"/>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972840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Applications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6148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5" name="Title 1"/>
          <p:cNvSpPr>
            <a:spLocks noGrp="1"/>
          </p:cNvSpPr>
          <p:nvPr>
            <p:ph type="title"/>
          </p:nvPr>
        </p:nvSpPr>
        <p:spPr/>
        <p:txBody>
          <a:bodyPr/>
          <a:lstStyle/>
          <a:p>
            <a:pPr eaLnBrk="1" hangingPunct="1"/>
            <a:r>
              <a:rPr lang="en-US" smtClean="0"/>
              <a:t>Community photo collections</a:t>
            </a:r>
          </a:p>
        </p:txBody>
      </p:sp>
      <p:sp>
        <p:nvSpPr>
          <p:cNvPr id="3" name="Content Placeholder 2"/>
          <p:cNvSpPr>
            <a:spLocks noGrp="1"/>
          </p:cNvSpPr>
          <p:nvPr>
            <p:ph idx="1"/>
          </p:nvPr>
        </p:nvSpPr>
        <p:spPr>
          <a:xfrm>
            <a:off x="2247900" y="1600200"/>
            <a:ext cx="6438900" cy="4525963"/>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“Wikipedia for photos” – visual record of world through community of photographers</a:t>
            </a:r>
          </a:p>
          <a:p>
            <a:pPr lvl="1" eaLnBrk="1" fontAlgn="auto" hangingPunct="1">
              <a:spcAft>
                <a:spcPts val="0"/>
              </a:spcAft>
              <a:buFont typeface="Arial" pitchFamily="34" charset="0"/>
              <a:buChar char="–"/>
              <a:defRPr/>
            </a:pPr>
            <a:r>
              <a:rPr lang="en-US" i="1" dirty="0" err="1" smtClean="0"/>
              <a:t>Geograph</a:t>
            </a:r>
            <a:r>
              <a:rPr lang="en-US" i="1" dirty="0" smtClean="0"/>
              <a:t> British Isles </a:t>
            </a:r>
            <a:r>
              <a:rPr lang="en-US" dirty="0" smtClean="0">
                <a:hlinkClick r:id="rId2"/>
              </a:rPr>
              <a:t>http://www.geograph.org.uk/</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Users can tag and comment on photos, link to other content</a:t>
            </a:r>
          </a:p>
          <a:p>
            <a:pPr lvl="1" eaLnBrk="1" fontAlgn="auto" hangingPunct="1">
              <a:spcAft>
                <a:spcPts val="0"/>
              </a:spcAft>
              <a:buFont typeface="Arial" pitchFamily="34" charset="0"/>
              <a:buChar char="–"/>
              <a:defRPr/>
            </a:pPr>
            <a:r>
              <a:rPr lang="en-US" i="1" dirty="0" smtClean="0"/>
              <a:t>World-wide telescope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“Where should I take a photo?”</a:t>
            </a:r>
          </a:p>
          <a:p>
            <a:pPr lvl="1" eaLnBrk="1" fontAlgn="auto" hangingPunct="1">
              <a:spcAft>
                <a:spcPts val="0"/>
              </a:spcAft>
              <a:buNone/>
              <a:defRPr/>
            </a:pPr>
            <a:r>
              <a:rPr lang="en-US" dirty="0" smtClean="0">
                <a:hlinkClick r:id="rId3"/>
              </a:rPr>
              <a:t>http://photocitygame.com/</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333375" y="1936750"/>
            <a:ext cx="1663700" cy="1130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5" cstate="print"/>
          <a:srcRect/>
          <a:stretch>
            <a:fillRect/>
          </a:stretch>
        </p:blipFill>
        <p:spPr bwMode="auto">
          <a:xfrm>
            <a:off x="180975" y="3886200"/>
            <a:ext cx="1990725" cy="9810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a:blip r:embed="rId6" cstate="print"/>
          <a:srcRect/>
          <a:stretch>
            <a:fillRect/>
          </a:stretch>
        </p:blipFill>
        <p:spPr bwMode="auto">
          <a:xfrm>
            <a:off x="600075" y="5410200"/>
            <a:ext cx="1285875" cy="989013"/>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
        <p:nvSpPr>
          <p:cNvPr id="14" name="Oval 13"/>
          <p:cNvSpPr/>
          <p:nvPr/>
        </p:nvSpPr>
        <p:spPr>
          <a:xfrm>
            <a:off x="1066800" y="6048375"/>
            <a:ext cx="142875" cy="142875"/>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Arrow Connector 12"/>
          <p:cNvCxnSpPr/>
          <p:nvPr/>
        </p:nvCxnSpPr>
        <p:spPr>
          <a:xfrm>
            <a:off x="514350" y="5610225"/>
            <a:ext cx="628650" cy="523875"/>
          </a:xfrm>
          <a:prstGeom prst="straightConnector1">
            <a:avLst/>
          </a:prstGeom>
          <a:ln w="63500">
            <a:solidFill>
              <a:srgbClr val="000099"/>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602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pPr eaLnBrk="1" hangingPunct="1"/>
            <a:r>
              <a:rPr lang="en-US" smtClean="0"/>
              <a:t>Community photo collections</a:t>
            </a:r>
          </a:p>
        </p:txBody>
      </p:sp>
      <p:sp>
        <p:nvSpPr>
          <p:cNvPr id="197634" name="Content Placeholder 2"/>
          <p:cNvSpPr>
            <a:spLocks noGrp="1"/>
          </p:cNvSpPr>
          <p:nvPr>
            <p:ph idx="1"/>
          </p:nvPr>
        </p:nvSpPr>
        <p:spPr/>
        <p:txBody>
          <a:bodyPr/>
          <a:lstStyle/>
          <a:p>
            <a:pPr eaLnBrk="1" hangingPunct="1"/>
            <a:r>
              <a:rPr lang="en-US" smtClean="0"/>
              <a:t>Leveraging large databases of photos, large number of users</a:t>
            </a:r>
          </a:p>
          <a:p>
            <a:pPr lvl="1" eaLnBrk="1" hangingPunct="1"/>
            <a:r>
              <a:rPr lang="en-US" smtClean="0"/>
              <a:t>Annotations / augmented reality</a:t>
            </a:r>
          </a:p>
        </p:txBody>
      </p:sp>
      <p:pic>
        <p:nvPicPr>
          <p:cNvPr id="197635" name="Picture 4"/>
          <p:cNvPicPr>
            <a:picLocks noChangeAspect="1" noChangeArrowheads="1"/>
          </p:cNvPicPr>
          <p:nvPr/>
        </p:nvPicPr>
        <p:blipFill>
          <a:blip r:embed="rId2" cstate="print"/>
          <a:srcRect/>
          <a:stretch>
            <a:fillRect/>
          </a:stretch>
        </p:blipFill>
        <p:spPr bwMode="auto">
          <a:xfrm>
            <a:off x="3641725" y="3429000"/>
            <a:ext cx="2590800" cy="2325688"/>
          </a:xfrm>
          <a:prstGeom prst="rect">
            <a:avLst/>
          </a:prstGeom>
          <a:noFill/>
          <a:ln w="9525">
            <a:noFill/>
            <a:miter lim="800000"/>
            <a:headEnd/>
            <a:tailEnd/>
          </a:ln>
        </p:spPr>
      </p:pic>
      <p:pic>
        <p:nvPicPr>
          <p:cNvPr id="197636" name="Picture 6"/>
          <p:cNvPicPr>
            <a:picLocks noChangeAspect="1" noChangeArrowheads="1"/>
          </p:cNvPicPr>
          <p:nvPr/>
        </p:nvPicPr>
        <p:blipFill>
          <a:blip r:embed="rId3" cstate="print"/>
          <a:srcRect/>
          <a:stretch>
            <a:fillRect/>
          </a:stretch>
        </p:blipFill>
        <p:spPr bwMode="auto">
          <a:xfrm>
            <a:off x="261938" y="3429000"/>
            <a:ext cx="3074987" cy="2300288"/>
          </a:xfrm>
          <a:prstGeom prst="rect">
            <a:avLst/>
          </a:prstGeom>
          <a:noFill/>
          <a:ln w="9525">
            <a:noFill/>
            <a:miter lim="800000"/>
            <a:headEnd/>
            <a:tailEnd/>
          </a:ln>
        </p:spPr>
      </p:pic>
      <p:pic>
        <p:nvPicPr>
          <p:cNvPr id="197637" name="Picture 2"/>
          <p:cNvPicPr>
            <a:picLocks noChangeAspect="1" noChangeArrowheads="1"/>
          </p:cNvPicPr>
          <p:nvPr/>
        </p:nvPicPr>
        <p:blipFill>
          <a:blip r:embed="rId4" cstate="print"/>
          <a:srcRect/>
          <a:stretch>
            <a:fillRect/>
          </a:stretch>
        </p:blipFill>
        <p:spPr bwMode="auto">
          <a:xfrm>
            <a:off x="6461125" y="3243263"/>
            <a:ext cx="2378075" cy="2624137"/>
          </a:xfrm>
          <a:prstGeom prst="rect">
            <a:avLst/>
          </a:prstGeom>
          <a:noFill/>
          <a:ln w="9525">
            <a:noFill/>
            <a:miter lim="800000"/>
            <a:headEnd/>
            <a:tailEnd/>
          </a:ln>
        </p:spPr>
      </p:pic>
      <p:sp>
        <p:nvSpPr>
          <p:cNvPr id="7" name="Right Arrow 6"/>
          <p:cNvSpPr/>
          <p:nvPr/>
        </p:nvSpPr>
        <p:spPr>
          <a:xfrm>
            <a:off x="6156325" y="4343400"/>
            <a:ext cx="533400" cy="711200"/>
          </a:xfrm>
          <a:prstGeom prst="rightArrow">
            <a:avLst>
              <a:gd name="adj1" fmla="val 50000"/>
              <a:gd name="adj2" fmla="val 62121"/>
            </a:avLst>
          </a:prstGeom>
          <a:solidFill>
            <a:schemeClr val="tx2">
              <a:lumMod val="40000"/>
              <a:lumOff val="60000"/>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13560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3" name="Rectangle 3"/>
          <p:cNvSpPr>
            <a:spLocks noGrp="1" noChangeArrowheads="1"/>
          </p:cNvSpPr>
          <p:nvPr>
            <p:ph type="title"/>
          </p:nvPr>
        </p:nvSpPr>
        <p:spPr/>
        <p:txBody>
          <a:bodyPr/>
          <a:lstStyle/>
          <a:p>
            <a:pPr eaLnBrk="1" hangingPunct="1"/>
            <a:r>
              <a:rPr lang="en-US" smtClean="0"/>
              <a:t>Virtual tour guide scenario</a:t>
            </a:r>
          </a:p>
        </p:txBody>
      </p:sp>
      <p:pic>
        <p:nvPicPr>
          <p:cNvPr id="202754" name="Picture 4"/>
          <p:cNvPicPr>
            <a:picLocks noChangeAspect="1" noChangeArrowheads="1"/>
          </p:cNvPicPr>
          <p:nvPr/>
        </p:nvPicPr>
        <p:blipFill>
          <a:blip r:embed="rId3" cstate="print"/>
          <a:srcRect/>
          <a:stretch>
            <a:fillRect/>
          </a:stretch>
        </p:blipFill>
        <p:spPr bwMode="auto">
          <a:xfrm>
            <a:off x="6172200" y="2446338"/>
            <a:ext cx="2867025" cy="1935162"/>
          </a:xfrm>
          <a:prstGeom prst="rect">
            <a:avLst/>
          </a:prstGeom>
          <a:noFill/>
          <a:ln w="9525">
            <a:noFill/>
            <a:miter lim="800000"/>
            <a:headEnd/>
            <a:tailEnd/>
          </a:ln>
        </p:spPr>
      </p:pic>
      <p:sp>
        <p:nvSpPr>
          <p:cNvPr id="677893" name="Text Box 5"/>
          <p:cNvSpPr txBox="1">
            <a:spLocks noChangeArrowheads="1"/>
          </p:cNvSpPr>
          <p:nvPr/>
        </p:nvSpPr>
        <p:spPr bwMode="auto">
          <a:xfrm>
            <a:off x="2389188" y="2120900"/>
            <a:ext cx="3733800" cy="639763"/>
          </a:xfrm>
          <a:prstGeom prst="rect">
            <a:avLst/>
          </a:prstGeom>
          <a:noFill/>
          <a:ln w="9525">
            <a:noFill/>
            <a:miter lim="800000"/>
            <a:headEnd/>
            <a:tailEnd/>
          </a:ln>
        </p:spPr>
        <p:txBody>
          <a:bodyPr>
            <a:spAutoFit/>
          </a:bodyPr>
          <a:lstStyle/>
          <a:p>
            <a:r>
              <a:rPr lang="en-US" sz="1200" b="1">
                <a:solidFill>
                  <a:srgbClr val="000000"/>
                </a:solidFill>
                <a:latin typeface="Calibri" pitchFamily="34" charset="0"/>
              </a:rPr>
              <a:t>St. Peter’s Basilica</a:t>
            </a:r>
          </a:p>
          <a:p>
            <a:pPr>
              <a:buFontTx/>
              <a:buChar char="•"/>
            </a:pPr>
            <a:r>
              <a:rPr lang="en-US" sz="1200">
                <a:solidFill>
                  <a:srgbClr val="000000"/>
                </a:solidFill>
                <a:latin typeface="Calibri" pitchFamily="34" charset="0"/>
              </a:rPr>
              <a:t>  Built: 1506-1626</a:t>
            </a:r>
          </a:p>
          <a:p>
            <a:pPr>
              <a:buFontTx/>
              <a:buChar char="•"/>
            </a:pPr>
            <a:r>
              <a:rPr lang="en-US" sz="1200">
                <a:solidFill>
                  <a:srgbClr val="000000"/>
                </a:solidFill>
                <a:latin typeface="Calibri" pitchFamily="34" charset="0"/>
              </a:rPr>
              <a:t>  </a:t>
            </a:r>
            <a:r>
              <a:rPr lang="en-US" sz="1200">
                <a:solidFill>
                  <a:srgbClr val="000000"/>
                </a:solidFill>
                <a:latin typeface="Calibri" pitchFamily="34" charset="0"/>
                <a:hlinkClick r:id="rId4"/>
              </a:rPr>
              <a:t>http://en.wikipedia.org/wiki/St._Peter's_Basilica</a:t>
            </a:r>
            <a:endParaRPr lang="en-US" sz="1200">
              <a:solidFill>
                <a:srgbClr val="000000"/>
              </a:solidFill>
              <a:latin typeface="Calibri" pitchFamily="34" charset="0"/>
            </a:endParaRPr>
          </a:p>
        </p:txBody>
      </p:sp>
      <p:pic>
        <p:nvPicPr>
          <p:cNvPr id="677894" name="Picture 6"/>
          <p:cNvPicPr>
            <a:picLocks noChangeAspect="1" noChangeArrowheads="1"/>
          </p:cNvPicPr>
          <p:nvPr/>
        </p:nvPicPr>
        <p:blipFill>
          <a:blip r:embed="rId5" cstate="print"/>
          <a:srcRect/>
          <a:stretch>
            <a:fillRect/>
          </a:stretch>
        </p:blipFill>
        <p:spPr bwMode="auto">
          <a:xfrm>
            <a:off x="3252788" y="2860675"/>
            <a:ext cx="1627187" cy="822325"/>
          </a:xfrm>
          <a:prstGeom prst="rect">
            <a:avLst/>
          </a:prstGeom>
          <a:noFill/>
          <a:ln w="9525">
            <a:noFill/>
            <a:miter lim="800000"/>
            <a:headEnd/>
            <a:tailEnd/>
          </a:ln>
        </p:spPr>
      </p:pic>
      <p:sp>
        <p:nvSpPr>
          <p:cNvPr id="677895" name="Rectangle 7"/>
          <p:cNvSpPr>
            <a:spLocks noChangeArrowheads="1"/>
          </p:cNvSpPr>
          <p:nvPr/>
        </p:nvSpPr>
        <p:spPr bwMode="auto">
          <a:xfrm>
            <a:off x="2362200" y="2082800"/>
            <a:ext cx="3525838" cy="2990850"/>
          </a:xfrm>
          <a:prstGeom prst="rect">
            <a:avLst/>
          </a:prstGeom>
          <a:noFill/>
          <a:ln w="38100">
            <a:solidFill>
              <a:srgbClr val="FF0000"/>
            </a:solidFill>
            <a:miter lim="800000"/>
            <a:headEnd/>
            <a:tailEnd/>
          </a:ln>
        </p:spPr>
        <p:txBody>
          <a:bodyPr wrap="none" anchor="ctr"/>
          <a:lstStyle/>
          <a:p>
            <a:endParaRPr lang="en-US">
              <a:latin typeface="Calibri" pitchFamily="34" charset="0"/>
            </a:endParaRPr>
          </a:p>
        </p:txBody>
      </p:sp>
      <p:sp>
        <p:nvSpPr>
          <p:cNvPr id="677900" name="Line 12"/>
          <p:cNvSpPr>
            <a:spLocks noChangeShapeType="1"/>
          </p:cNvSpPr>
          <p:nvPr/>
        </p:nvSpPr>
        <p:spPr bwMode="auto">
          <a:xfrm flipV="1">
            <a:off x="3530600" y="3284538"/>
            <a:ext cx="835025" cy="85725"/>
          </a:xfrm>
          <a:prstGeom prst="line">
            <a:avLst/>
          </a:prstGeom>
          <a:noFill/>
          <a:ln w="41275">
            <a:solidFill>
              <a:srgbClr val="0000FF"/>
            </a:solidFill>
            <a:round/>
            <a:headEnd/>
            <a:tailEnd type="triangle" w="med" len="med"/>
          </a:ln>
        </p:spPr>
        <p:txBody>
          <a:bodyPr/>
          <a:lstStyle/>
          <a:p>
            <a:endParaRPr lang="en-US"/>
          </a:p>
        </p:txBody>
      </p:sp>
      <p:sp>
        <p:nvSpPr>
          <p:cNvPr id="677901" name="Oval 13"/>
          <p:cNvSpPr>
            <a:spLocks noChangeArrowheads="1"/>
          </p:cNvSpPr>
          <p:nvPr/>
        </p:nvSpPr>
        <p:spPr bwMode="auto">
          <a:xfrm>
            <a:off x="3482975" y="3322638"/>
            <a:ext cx="114300" cy="114300"/>
          </a:xfrm>
          <a:prstGeom prst="ellipse">
            <a:avLst/>
          </a:prstGeom>
          <a:solidFill>
            <a:srgbClr val="FF0000"/>
          </a:solidFill>
          <a:ln w="19050">
            <a:solidFill>
              <a:srgbClr val="000000"/>
            </a:solidFill>
            <a:round/>
            <a:headEnd/>
            <a:tailEnd/>
          </a:ln>
        </p:spPr>
        <p:txBody>
          <a:bodyPr wrap="none" anchor="ctr"/>
          <a:lstStyle/>
          <a:p>
            <a:endParaRPr lang="en-US">
              <a:latin typeface="Calibri" pitchFamily="34" charset="0"/>
            </a:endParaRPr>
          </a:p>
        </p:txBody>
      </p:sp>
      <p:pic>
        <p:nvPicPr>
          <p:cNvPr id="677902" name="Picture 14"/>
          <p:cNvPicPr>
            <a:picLocks noChangeAspect="1" noChangeArrowheads="1"/>
          </p:cNvPicPr>
          <p:nvPr/>
        </p:nvPicPr>
        <p:blipFill>
          <a:blip r:embed="rId6" cstate="print"/>
          <a:srcRect/>
          <a:stretch>
            <a:fillRect/>
          </a:stretch>
        </p:blipFill>
        <p:spPr bwMode="auto">
          <a:xfrm>
            <a:off x="2506663" y="4062413"/>
            <a:ext cx="952500" cy="642937"/>
          </a:xfrm>
          <a:prstGeom prst="rect">
            <a:avLst/>
          </a:prstGeom>
          <a:noFill/>
          <a:ln w="9525">
            <a:noFill/>
            <a:miter lim="800000"/>
            <a:headEnd/>
            <a:tailEnd/>
          </a:ln>
        </p:spPr>
      </p:pic>
      <p:pic>
        <p:nvPicPr>
          <p:cNvPr id="677903" name="Picture 15"/>
          <p:cNvPicPr>
            <a:picLocks noChangeAspect="1" noChangeArrowheads="1"/>
          </p:cNvPicPr>
          <p:nvPr/>
        </p:nvPicPr>
        <p:blipFill>
          <a:blip r:embed="rId7" cstate="print"/>
          <a:srcRect/>
          <a:stretch>
            <a:fillRect/>
          </a:stretch>
        </p:blipFill>
        <p:spPr bwMode="auto">
          <a:xfrm>
            <a:off x="3598863" y="3813175"/>
            <a:ext cx="968375" cy="1111250"/>
          </a:xfrm>
          <a:prstGeom prst="rect">
            <a:avLst/>
          </a:prstGeom>
          <a:noFill/>
          <a:ln w="9525">
            <a:noFill/>
            <a:miter lim="800000"/>
            <a:headEnd/>
            <a:tailEnd/>
          </a:ln>
        </p:spPr>
      </p:pic>
      <p:sp>
        <p:nvSpPr>
          <p:cNvPr id="677904" name="AutoShape 16"/>
          <p:cNvSpPr>
            <a:spLocks noChangeArrowheads="1"/>
          </p:cNvSpPr>
          <p:nvPr/>
        </p:nvSpPr>
        <p:spPr bwMode="auto">
          <a:xfrm>
            <a:off x="3303588" y="4203700"/>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pic>
        <p:nvPicPr>
          <p:cNvPr id="677905" name="Picture 17"/>
          <p:cNvPicPr>
            <a:picLocks noChangeAspect="1" noChangeArrowheads="1"/>
          </p:cNvPicPr>
          <p:nvPr/>
        </p:nvPicPr>
        <p:blipFill>
          <a:blip r:embed="rId8" cstate="print"/>
          <a:srcRect/>
          <a:stretch>
            <a:fillRect/>
          </a:stretch>
        </p:blipFill>
        <p:spPr bwMode="auto">
          <a:xfrm>
            <a:off x="4725988" y="3833813"/>
            <a:ext cx="1004887" cy="1050925"/>
          </a:xfrm>
          <a:prstGeom prst="rect">
            <a:avLst/>
          </a:prstGeom>
          <a:noFill/>
          <a:ln w="9525">
            <a:noFill/>
            <a:miter lim="800000"/>
            <a:headEnd/>
            <a:tailEnd/>
          </a:ln>
        </p:spPr>
      </p:pic>
      <p:sp>
        <p:nvSpPr>
          <p:cNvPr id="677906" name="AutoShape 18"/>
          <p:cNvSpPr>
            <a:spLocks noChangeArrowheads="1"/>
          </p:cNvSpPr>
          <p:nvPr/>
        </p:nvSpPr>
        <p:spPr bwMode="auto">
          <a:xfrm>
            <a:off x="4462463" y="4211638"/>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sp>
        <p:nvSpPr>
          <p:cNvPr id="677907" name="Line 19"/>
          <p:cNvSpPr>
            <a:spLocks noChangeShapeType="1"/>
          </p:cNvSpPr>
          <p:nvPr/>
        </p:nvSpPr>
        <p:spPr bwMode="auto">
          <a:xfrm>
            <a:off x="4362450" y="3276600"/>
            <a:ext cx="152400" cy="114300"/>
          </a:xfrm>
          <a:prstGeom prst="line">
            <a:avLst/>
          </a:prstGeom>
          <a:noFill/>
          <a:ln w="38100">
            <a:solidFill>
              <a:srgbClr val="0000FF"/>
            </a:solidFill>
            <a:round/>
            <a:headEnd/>
            <a:tailEnd type="triangle" w="med" len="med"/>
          </a:ln>
        </p:spPr>
        <p:txBody>
          <a:bodyPr/>
          <a:lstStyle/>
          <a:p>
            <a:endParaRPr lang="en-US"/>
          </a:p>
        </p:txBody>
      </p:sp>
      <p:pic>
        <p:nvPicPr>
          <p:cNvPr id="202766" name="Picture 2"/>
          <p:cNvPicPr>
            <a:picLocks noChangeAspect="1" noChangeArrowheads="1"/>
          </p:cNvPicPr>
          <p:nvPr/>
        </p:nvPicPr>
        <p:blipFill>
          <a:blip r:embed="rId9" cstate="print"/>
          <a:srcRect/>
          <a:stretch>
            <a:fillRect/>
          </a:stretch>
        </p:blipFill>
        <p:spPr bwMode="auto">
          <a:xfrm>
            <a:off x="0" y="1333500"/>
            <a:ext cx="2325688" cy="4848225"/>
          </a:xfrm>
          <a:prstGeom prst="rect">
            <a:avLst/>
          </a:prstGeom>
          <a:noFill/>
          <a:ln w="9525">
            <a:noFill/>
            <a:miter lim="800000"/>
            <a:headEnd/>
            <a:tailEnd/>
          </a:ln>
        </p:spPr>
      </p:pic>
      <p:sp>
        <p:nvSpPr>
          <p:cNvPr id="202767" name="Rectangle 8"/>
          <p:cNvSpPr>
            <a:spLocks noChangeArrowheads="1"/>
          </p:cNvSpPr>
          <p:nvPr/>
        </p:nvSpPr>
        <p:spPr bwMode="auto">
          <a:xfrm>
            <a:off x="500063" y="2335213"/>
            <a:ext cx="1304925" cy="1085850"/>
          </a:xfrm>
          <a:prstGeom prst="rect">
            <a:avLst/>
          </a:prstGeom>
          <a:solidFill>
            <a:srgbClr val="B2B2B2"/>
          </a:solidFill>
          <a:ln w="9525">
            <a:noFill/>
            <a:miter lim="800000"/>
            <a:headEnd/>
            <a:tailEnd/>
          </a:ln>
        </p:spPr>
        <p:txBody>
          <a:bodyPr wrap="none" anchor="ctr"/>
          <a:lstStyle/>
          <a:p>
            <a:endParaRPr lang="en-US">
              <a:latin typeface="Calibri" pitchFamily="34" charset="0"/>
            </a:endParaRPr>
          </a:p>
        </p:txBody>
      </p:sp>
      <p:pic>
        <p:nvPicPr>
          <p:cNvPr id="677897" name="Picture 9"/>
          <p:cNvPicPr>
            <a:picLocks noChangeAspect="1" noChangeArrowheads="1"/>
          </p:cNvPicPr>
          <p:nvPr/>
        </p:nvPicPr>
        <p:blipFill>
          <a:blip r:embed="rId10" cstate="print"/>
          <a:srcRect l="9601" r="14401"/>
          <a:stretch>
            <a:fillRect/>
          </a:stretch>
        </p:blipFill>
        <p:spPr bwMode="auto">
          <a:xfrm>
            <a:off x="490538" y="2349500"/>
            <a:ext cx="1328737" cy="1093788"/>
          </a:xfrm>
          <a:prstGeom prst="rect">
            <a:avLst/>
          </a:prstGeom>
          <a:noFill/>
          <a:ln w="9525">
            <a:noFill/>
            <a:miter lim="800000"/>
            <a:headEnd/>
            <a:tailEnd/>
          </a:ln>
        </p:spPr>
      </p:pic>
      <p:sp>
        <p:nvSpPr>
          <p:cNvPr id="677899" name="Rectangle 11"/>
          <p:cNvSpPr>
            <a:spLocks noChangeArrowheads="1"/>
          </p:cNvSpPr>
          <p:nvPr/>
        </p:nvSpPr>
        <p:spPr bwMode="auto">
          <a:xfrm>
            <a:off x="604838" y="2524125"/>
            <a:ext cx="1085850" cy="931863"/>
          </a:xfrm>
          <a:prstGeom prst="rect">
            <a:avLst/>
          </a:prstGeom>
          <a:noFill/>
          <a:ln w="38100">
            <a:solidFill>
              <a:srgbClr val="FF0000"/>
            </a:solidFill>
            <a:miter lim="800000"/>
            <a:headEnd/>
            <a:tailEnd/>
          </a:ln>
        </p:spPr>
        <p:txBody>
          <a:bodyPr wrap="none" anchor="ctr"/>
          <a:lstStyle/>
          <a:p>
            <a:endParaRPr lang="en-US" sz="1000" b="1">
              <a:solidFill>
                <a:srgbClr val="000000"/>
              </a:solidFill>
              <a:latin typeface="Calibri" pitchFamily="34" charset="0"/>
            </a:endParaRPr>
          </a:p>
        </p:txBody>
      </p:sp>
      <p:sp>
        <p:nvSpPr>
          <p:cNvPr id="21" name="Rectangle 20"/>
          <p:cNvSpPr>
            <a:spLocks noChangeArrowheads="1"/>
          </p:cNvSpPr>
          <p:nvPr/>
        </p:nvSpPr>
        <p:spPr bwMode="auto">
          <a:xfrm>
            <a:off x="554038" y="2524125"/>
            <a:ext cx="1162050" cy="338138"/>
          </a:xfrm>
          <a:prstGeom prst="rect">
            <a:avLst/>
          </a:prstGeom>
          <a:noFill/>
          <a:ln w="9525">
            <a:noFill/>
            <a:miter lim="800000"/>
            <a:headEnd/>
            <a:tailEnd/>
          </a:ln>
        </p:spPr>
        <p:txBody>
          <a:bodyPr>
            <a:spAutoFit/>
          </a:bodyPr>
          <a:lstStyle/>
          <a:p>
            <a:r>
              <a:rPr lang="en-US" sz="800" b="1">
                <a:solidFill>
                  <a:srgbClr val="000000"/>
                </a:solidFill>
                <a:latin typeface="Calibri" pitchFamily="34" charset="0"/>
              </a:rPr>
              <a:t>St. Peter’s Basilica</a:t>
            </a:r>
          </a:p>
          <a:p>
            <a:pPr>
              <a:buFontTx/>
              <a:buChar char="•"/>
            </a:pPr>
            <a:r>
              <a:rPr lang="en-US" sz="800">
                <a:solidFill>
                  <a:srgbClr val="000000"/>
                </a:solidFill>
                <a:latin typeface="Calibri" pitchFamily="34" charset="0"/>
              </a:rPr>
              <a:t>  Built: 1506-1626</a:t>
            </a:r>
          </a:p>
        </p:txBody>
      </p:sp>
      <p:sp>
        <p:nvSpPr>
          <p:cNvPr id="25" name="Right Arrow 24"/>
          <p:cNvSpPr/>
          <p:nvPr/>
        </p:nvSpPr>
        <p:spPr>
          <a:xfrm rot="14716693">
            <a:off x="1143001" y="3260725"/>
            <a:ext cx="330200" cy="339725"/>
          </a:xfrm>
          <a:prstGeom prst="rightArrow">
            <a:avLst/>
          </a:prstGeom>
          <a:solidFill>
            <a:srgbClr val="FFE2C5">
              <a:alpha val="56000"/>
            </a:srgbClr>
          </a:solidFill>
          <a:ln>
            <a:solidFill>
              <a:srgbClr val="000000">
                <a:alpha val="87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7898" name="Line 10"/>
          <p:cNvSpPr>
            <a:spLocks noChangeShapeType="1"/>
          </p:cNvSpPr>
          <p:nvPr/>
        </p:nvSpPr>
        <p:spPr bwMode="auto">
          <a:xfrm>
            <a:off x="1676400" y="3009900"/>
            <a:ext cx="685800" cy="26670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164113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897"/>
                                        </p:tgtEl>
                                        <p:attrNameLst>
                                          <p:attrName>style.visibility</p:attrName>
                                        </p:attrNameLst>
                                      </p:cBhvr>
                                      <p:to>
                                        <p:strVal val="visible"/>
                                      </p:to>
                                    </p:set>
                                    <p:animEffect transition="in" filter="fade">
                                      <p:cBhvr>
                                        <p:cTn id="7" dur="500"/>
                                        <p:tgtEl>
                                          <p:spTgt spid="6778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7895"/>
                                        </p:tgtEl>
                                        <p:attrNameLst>
                                          <p:attrName>style.visibility</p:attrName>
                                        </p:attrNameLst>
                                      </p:cBhvr>
                                      <p:to>
                                        <p:strVal val="visible"/>
                                      </p:to>
                                    </p:set>
                                    <p:animEffect transition="in" filter="fade">
                                      <p:cBhvr>
                                        <p:cTn id="15" dur="500"/>
                                        <p:tgtEl>
                                          <p:spTgt spid="6778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7899"/>
                                        </p:tgtEl>
                                        <p:attrNameLst>
                                          <p:attrName>style.visibility</p:attrName>
                                        </p:attrNameLst>
                                      </p:cBhvr>
                                      <p:to>
                                        <p:strVal val="visible"/>
                                      </p:to>
                                    </p:set>
                                    <p:animEffect transition="in" filter="fade">
                                      <p:cBhvr>
                                        <p:cTn id="18" dur="500"/>
                                        <p:tgtEl>
                                          <p:spTgt spid="677899"/>
                                        </p:tgtEl>
                                      </p:cBhvr>
                                    </p:animEffect>
                                  </p:childTnLst>
                                </p:cTn>
                              </p:par>
                              <p:par>
                                <p:cTn id="19" presetID="10" presetClass="entr" presetSubtype="0" fill="hold" nodeType="withEffect">
                                  <p:stCondLst>
                                    <p:cond delay="0"/>
                                  </p:stCondLst>
                                  <p:childTnLst>
                                    <p:set>
                                      <p:cBhvr>
                                        <p:cTn id="20" dur="1" fill="hold">
                                          <p:stCondLst>
                                            <p:cond delay="0"/>
                                          </p:stCondLst>
                                        </p:cTn>
                                        <p:tgtEl>
                                          <p:spTgt spid="677893">
                                            <p:txEl>
                                              <p:pRg st="0" end="0"/>
                                            </p:txEl>
                                          </p:spTgt>
                                        </p:tgtEl>
                                        <p:attrNameLst>
                                          <p:attrName>style.visibility</p:attrName>
                                        </p:attrNameLst>
                                      </p:cBhvr>
                                      <p:to>
                                        <p:strVal val="visible"/>
                                      </p:to>
                                    </p:set>
                                    <p:animEffect transition="in" filter="fade">
                                      <p:cBhvr>
                                        <p:cTn id="21" dur="500"/>
                                        <p:tgtEl>
                                          <p:spTgt spid="67789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7898"/>
                                        </p:tgtEl>
                                        <p:attrNameLst>
                                          <p:attrName>style.visibility</p:attrName>
                                        </p:attrNameLst>
                                      </p:cBhvr>
                                      <p:to>
                                        <p:strVal val="visible"/>
                                      </p:to>
                                    </p:set>
                                    <p:animEffect transition="in" filter="fade">
                                      <p:cBhvr>
                                        <p:cTn id="24" dur="500"/>
                                        <p:tgtEl>
                                          <p:spTgt spid="677898"/>
                                        </p:tgtEl>
                                      </p:cBhvr>
                                    </p:animEffect>
                                  </p:childTnLst>
                                </p:cTn>
                              </p:par>
                              <p:par>
                                <p:cTn id="25" presetID="10" presetClass="entr" presetSubtype="0" fill="hold" nodeType="withEffect">
                                  <p:stCondLst>
                                    <p:cond delay="0"/>
                                  </p:stCondLst>
                                  <p:childTnLst>
                                    <p:set>
                                      <p:cBhvr>
                                        <p:cTn id="26" dur="1" fill="hold">
                                          <p:stCondLst>
                                            <p:cond delay="0"/>
                                          </p:stCondLst>
                                        </p:cTn>
                                        <p:tgtEl>
                                          <p:spTgt spid="677893">
                                            <p:txEl>
                                              <p:pRg st="1" end="1"/>
                                            </p:txEl>
                                          </p:spTgt>
                                        </p:tgtEl>
                                        <p:attrNameLst>
                                          <p:attrName>style.visibility</p:attrName>
                                        </p:attrNameLst>
                                      </p:cBhvr>
                                      <p:to>
                                        <p:strVal val="visible"/>
                                      </p:to>
                                    </p:set>
                                    <p:animEffect transition="in" filter="fade">
                                      <p:cBhvr>
                                        <p:cTn id="27" dur="500"/>
                                        <p:tgtEl>
                                          <p:spTgt spid="67789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7893">
                                            <p:txEl>
                                              <p:pRg st="2" end="2"/>
                                            </p:txEl>
                                          </p:spTgt>
                                        </p:tgtEl>
                                        <p:attrNameLst>
                                          <p:attrName>style.visibility</p:attrName>
                                        </p:attrNameLst>
                                      </p:cBhvr>
                                      <p:to>
                                        <p:strVal val="visible"/>
                                      </p:to>
                                    </p:set>
                                    <p:animEffect transition="in" filter="fade">
                                      <p:cBhvr>
                                        <p:cTn id="32" dur="500"/>
                                        <p:tgtEl>
                                          <p:spTgt spid="67789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7894"/>
                                        </p:tgtEl>
                                        <p:attrNameLst>
                                          <p:attrName>style.visibility</p:attrName>
                                        </p:attrNameLst>
                                      </p:cBhvr>
                                      <p:to>
                                        <p:strVal val="visible"/>
                                      </p:to>
                                    </p:set>
                                    <p:animEffect transition="in" filter="fade">
                                      <p:cBhvr>
                                        <p:cTn id="42" dur="500"/>
                                        <p:tgtEl>
                                          <p:spTgt spid="67789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77901"/>
                                        </p:tgtEl>
                                        <p:attrNameLst>
                                          <p:attrName>style.visibility</p:attrName>
                                        </p:attrNameLst>
                                      </p:cBhvr>
                                      <p:to>
                                        <p:strVal val="visible"/>
                                      </p:to>
                                    </p:set>
                                    <p:animEffect transition="in" filter="fade">
                                      <p:cBhvr>
                                        <p:cTn id="46" dur="500"/>
                                        <p:tgtEl>
                                          <p:spTgt spid="67790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77900"/>
                                        </p:tgtEl>
                                        <p:attrNameLst>
                                          <p:attrName>style.visibility</p:attrName>
                                        </p:attrNameLst>
                                      </p:cBhvr>
                                      <p:to>
                                        <p:strVal val="visible"/>
                                      </p:to>
                                    </p:set>
                                    <p:animEffect transition="in" filter="wipe(left)">
                                      <p:cBhvr>
                                        <p:cTn id="51" dur="1000"/>
                                        <p:tgtEl>
                                          <p:spTgt spid="67790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77902"/>
                                        </p:tgtEl>
                                        <p:attrNameLst>
                                          <p:attrName>style.visibility</p:attrName>
                                        </p:attrNameLst>
                                      </p:cBhvr>
                                      <p:to>
                                        <p:strVal val="visible"/>
                                      </p:to>
                                    </p:set>
                                    <p:animEffect transition="in" filter="fade">
                                      <p:cBhvr>
                                        <p:cTn id="56" dur="500"/>
                                        <p:tgtEl>
                                          <p:spTgt spid="67790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677904"/>
                                        </p:tgtEl>
                                        <p:attrNameLst>
                                          <p:attrName>style.visibility</p:attrName>
                                        </p:attrNameLst>
                                      </p:cBhvr>
                                      <p:to>
                                        <p:strVal val="visible"/>
                                      </p:to>
                                    </p:set>
                                    <p:animEffect transition="in" filter="fade">
                                      <p:cBhvr>
                                        <p:cTn id="60" dur="500"/>
                                        <p:tgtEl>
                                          <p:spTgt spid="677904"/>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677903"/>
                                        </p:tgtEl>
                                        <p:attrNameLst>
                                          <p:attrName>style.visibility</p:attrName>
                                        </p:attrNameLst>
                                      </p:cBhvr>
                                      <p:to>
                                        <p:strVal val="visible"/>
                                      </p:to>
                                    </p:set>
                                    <p:animEffect transition="in" filter="fade">
                                      <p:cBhvr>
                                        <p:cTn id="64" dur="500"/>
                                        <p:tgtEl>
                                          <p:spTgt spid="67790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77906"/>
                                        </p:tgtEl>
                                        <p:attrNameLst>
                                          <p:attrName>style.visibility</p:attrName>
                                        </p:attrNameLst>
                                      </p:cBhvr>
                                      <p:to>
                                        <p:strVal val="visible"/>
                                      </p:to>
                                    </p:set>
                                    <p:animEffect transition="in" filter="fade">
                                      <p:cBhvr>
                                        <p:cTn id="69" dur="500"/>
                                        <p:tgtEl>
                                          <p:spTgt spid="67790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77907"/>
                                        </p:tgtEl>
                                        <p:attrNameLst>
                                          <p:attrName>style.visibility</p:attrName>
                                        </p:attrNameLst>
                                      </p:cBhvr>
                                      <p:to>
                                        <p:strVal val="visible"/>
                                      </p:to>
                                    </p:set>
                                    <p:animEffect transition="in" filter="fade">
                                      <p:cBhvr>
                                        <p:cTn id="72" dur="500"/>
                                        <p:tgtEl>
                                          <p:spTgt spid="677907"/>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677905"/>
                                        </p:tgtEl>
                                        <p:attrNameLst>
                                          <p:attrName>style.visibility</p:attrName>
                                        </p:attrNameLst>
                                      </p:cBhvr>
                                      <p:to>
                                        <p:strVal val="visible"/>
                                      </p:to>
                                    </p:set>
                                    <p:animEffect transition="in" filter="fade">
                                      <p:cBhvr>
                                        <p:cTn id="76" dur="500"/>
                                        <p:tgtEl>
                                          <p:spTgt spid="677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5" grpId="0" animBg="1"/>
      <p:bldP spid="677900" grpId="0" animBg="1"/>
      <p:bldP spid="677901" grpId="0" animBg="1"/>
      <p:bldP spid="677904" grpId="0" animBg="1"/>
      <p:bldP spid="677906" grpId="0" animBg="1"/>
      <p:bldP spid="677907" grpId="0" animBg="1"/>
      <p:bldP spid="677899" grpId="0" animBg="1"/>
      <p:bldP spid="21" grpId="0"/>
      <p:bldP spid="25" grpId="0" animBg="1"/>
      <p:bldP spid="67789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457200" y="0"/>
            <a:ext cx="8229600" cy="1143000"/>
          </a:xfrm>
        </p:spPr>
        <p:txBody>
          <a:bodyPr/>
          <a:lstStyle/>
          <a:p>
            <a:pPr eaLnBrk="1" hangingPunct="1"/>
            <a:r>
              <a:rPr lang="en-US" dirty="0" err="1" smtClean="0"/>
              <a:t>Rephotography</a:t>
            </a:r>
            <a:endParaRPr lang="en-US" dirty="0" smtClean="0"/>
          </a:p>
        </p:txBody>
      </p:sp>
      <p:pic>
        <p:nvPicPr>
          <p:cNvPr id="200706" name="Picture 3" descr="AnselAdamsCompare"/>
          <p:cNvPicPr>
            <a:picLocks noChangeAspect="1" noChangeArrowheads="1"/>
          </p:cNvPicPr>
          <p:nvPr/>
        </p:nvPicPr>
        <p:blipFill>
          <a:blip r:embed="rId2" cstate="print"/>
          <a:srcRect/>
          <a:stretch>
            <a:fillRect/>
          </a:stretch>
        </p:blipFill>
        <p:spPr bwMode="auto">
          <a:xfrm>
            <a:off x="2847975" y="3235325"/>
            <a:ext cx="4762500" cy="3573463"/>
          </a:xfrm>
          <a:prstGeom prst="rect">
            <a:avLst/>
          </a:prstGeom>
          <a:noFill/>
          <a:ln w="9525">
            <a:noFill/>
            <a:miter lim="800000"/>
            <a:headEnd/>
            <a:tailEnd/>
          </a:ln>
        </p:spPr>
      </p:pic>
      <p:pic>
        <p:nvPicPr>
          <p:cNvPr id="200707" name="Picture 4" descr="AnselAdamsOverhead"/>
          <p:cNvPicPr>
            <a:picLocks noChangeAspect="1" noChangeArrowheads="1"/>
          </p:cNvPicPr>
          <p:nvPr/>
        </p:nvPicPr>
        <p:blipFill>
          <a:blip r:embed="rId3" cstate="print"/>
          <a:srcRect/>
          <a:stretch>
            <a:fillRect/>
          </a:stretch>
        </p:blipFill>
        <p:spPr bwMode="auto">
          <a:xfrm>
            <a:off x="1116013" y="3635375"/>
            <a:ext cx="4073525" cy="3057525"/>
          </a:xfrm>
          <a:prstGeom prst="rect">
            <a:avLst/>
          </a:prstGeom>
          <a:noFill/>
          <a:ln w="9525">
            <a:noFill/>
            <a:miter lim="800000"/>
            <a:headEnd/>
            <a:tailEnd/>
          </a:ln>
        </p:spPr>
      </p:pic>
      <p:sp>
        <p:nvSpPr>
          <p:cNvPr id="200708" name="Text Box 5"/>
          <p:cNvSpPr txBox="1">
            <a:spLocks noChangeArrowheads="1"/>
          </p:cNvSpPr>
          <p:nvPr/>
        </p:nvSpPr>
        <p:spPr bwMode="auto">
          <a:xfrm>
            <a:off x="5838825" y="6500813"/>
            <a:ext cx="1997075" cy="228600"/>
          </a:xfrm>
          <a:prstGeom prst="rect">
            <a:avLst/>
          </a:prstGeom>
          <a:noFill/>
          <a:ln w="9525">
            <a:noFill/>
            <a:miter lim="800000"/>
            <a:headEnd/>
            <a:tailEnd/>
          </a:ln>
        </p:spPr>
        <p:txBody>
          <a:bodyPr>
            <a:spAutoFit/>
          </a:bodyPr>
          <a:lstStyle/>
          <a:p>
            <a:pPr>
              <a:spcBef>
                <a:spcPct val="50000"/>
              </a:spcBef>
            </a:pPr>
            <a:r>
              <a:rPr lang="en-US" sz="900">
                <a:latin typeface="Calibri" pitchFamily="34" charset="0"/>
              </a:rPr>
              <a:t>Topographic data courtesy USGS</a:t>
            </a:r>
          </a:p>
        </p:txBody>
      </p:sp>
      <p:pic>
        <p:nvPicPr>
          <p:cNvPr id="200709" name="Picture 6"/>
          <p:cNvPicPr>
            <a:picLocks noChangeAspect="1" noChangeArrowheads="1"/>
          </p:cNvPicPr>
          <p:nvPr/>
        </p:nvPicPr>
        <p:blipFill>
          <a:blip r:embed="rId4" cstate="print"/>
          <a:srcRect/>
          <a:stretch>
            <a:fillRect/>
          </a:stretch>
        </p:blipFill>
        <p:spPr bwMode="auto">
          <a:xfrm>
            <a:off x="4187825" y="1046163"/>
            <a:ext cx="3463925" cy="2613025"/>
          </a:xfrm>
          <a:prstGeom prst="rect">
            <a:avLst/>
          </a:prstGeom>
          <a:noFill/>
          <a:ln w="9525">
            <a:noFill/>
            <a:miter lim="800000"/>
            <a:headEnd/>
            <a:tailEnd/>
          </a:ln>
        </p:spPr>
      </p:pic>
      <p:pic>
        <p:nvPicPr>
          <p:cNvPr id="200710" name="Picture 7"/>
          <p:cNvPicPr>
            <a:picLocks noChangeAspect="1" noChangeArrowheads="1"/>
          </p:cNvPicPr>
          <p:nvPr/>
        </p:nvPicPr>
        <p:blipFill>
          <a:blip r:embed="rId5" cstate="print"/>
          <a:srcRect/>
          <a:stretch>
            <a:fillRect/>
          </a:stretch>
        </p:blipFill>
        <p:spPr bwMode="auto">
          <a:xfrm>
            <a:off x="1533525" y="979488"/>
            <a:ext cx="2132013" cy="2717800"/>
          </a:xfrm>
          <a:prstGeom prst="rect">
            <a:avLst/>
          </a:prstGeom>
          <a:noFill/>
          <a:ln w="9525">
            <a:noFill/>
            <a:miter lim="800000"/>
            <a:headEnd/>
            <a:tailEnd/>
          </a:ln>
        </p:spPr>
      </p:pic>
    </p:spTree>
    <p:extLst>
      <p:ext uri="{BB962C8B-B14F-4D97-AF65-F5344CB8AC3E}">
        <p14:creationId xmlns:p14="http://schemas.microsoft.com/office/powerpoint/2010/main" val="42176983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06" name="Rectangle 2"/>
          <p:cNvSpPr>
            <a:spLocks noGrp="1" noChangeArrowheads="1"/>
          </p:cNvSpPr>
          <p:nvPr>
            <p:ph type="title"/>
          </p:nvPr>
        </p:nvSpPr>
        <p:spPr>
          <a:xfrm>
            <a:off x="457200" y="-131391"/>
            <a:ext cx="8229600" cy="1143000"/>
          </a:xfrm>
          <a:ln/>
        </p:spPr>
        <p:txBody>
          <a:bodyPr rIns="132080"/>
          <a:lstStyle/>
          <a:p>
            <a:r>
              <a:rPr lang="en-US" dirty="0"/>
              <a:t>Solving structure from motion</a:t>
            </a:r>
          </a:p>
        </p:txBody>
      </p:sp>
      <p:sp>
        <p:nvSpPr>
          <p:cNvPr id="21507" name="Rectangle 3"/>
          <p:cNvSpPr>
            <a:spLocks noGrp="1" noChangeArrowheads="1"/>
          </p:cNvSpPr>
          <p:nvPr>
            <p:ph type="body" idx="1"/>
          </p:nvPr>
        </p:nvSpPr>
        <p:spPr>
          <a:ln/>
        </p:spPr>
        <p:txBody>
          <a:bodyPr rIns="132080">
            <a:normAutofit lnSpcReduction="10000"/>
          </a:bodyPr>
          <a:lstStyle/>
          <a:p>
            <a:pPr marL="382588" indent="-342900">
              <a:lnSpc>
                <a:spcPct val="80000"/>
              </a:lnSpc>
            </a:pPr>
            <a:r>
              <a:rPr lang="en-US" sz="2500"/>
              <a:t>Minimizing </a:t>
            </a:r>
            <a:r>
              <a:rPr lang="en-US" sz="2500">
                <a:latin typeface="Lucida Grande" charset="0"/>
                <a:cs typeface="Lucida Grande" charset="0"/>
                <a:sym typeface="Lucida Grande" charset="0"/>
              </a:rPr>
              <a:t>g </a:t>
            </a:r>
            <a:r>
              <a:rPr lang="en-US" sz="2500"/>
              <a:t>is difficult:</a:t>
            </a:r>
          </a:p>
          <a:p>
            <a:pPr marL="782638" lvl="1">
              <a:lnSpc>
                <a:spcPct val="80000"/>
              </a:lnSpc>
              <a:buClr>
                <a:srgbClr val="000000"/>
              </a:buClr>
              <a:buFont typeface="Arial" charset="0"/>
              <a:buChar char="–"/>
            </a:pPr>
            <a:r>
              <a:rPr lang="en-US" sz="1800">
                <a:latin typeface="Lucida Grande" charset="0"/>
                <a:cs typeface="Lucida Grande" charset="0"/>
                <a:sym typeface="Lucida Grande" charset="0"/>
              </a:rPr>
              <a:t>g</a:t>
            </a:r>
            <a:r>
              <a:rPr lang="en-US" sz="1800"/>
              <a:t> is non-linear due to rotations, perspective division</a:t>
            </a:r>
          </a:p>
          <a:p>
            <a:pPr marL="782638" lvl="1">
              <a:lnSpc>
                <a:spcPct val="80000"/>
              </a:lnSpc>
              <a:buClr>
                <a:srgbClr val="000000"/>
              </a:buClr>
              <a:buFont typeface="Arial" charset="0"/>
              <a:buChar char="–"/>
            </a:pPr>
            <a:r>
              <a:rPr lang="en-US" sz="1800"/>
              <a:t>lots of parameters: 3 for each 3D point, 6 for each camera</a:t>
            </a:r>
          </a:p>
          <a:p>
            <a:pPr marL="782638" lvl="1">
              <a:lnSpc>
                <a:spcPct val="80000"/>
              </a:lnSpc>
              <a:buClr>
                <a:srgbClr val="000000"/>
              </a:buClr>
              <a:buFont typeface="Arial" charset="0"/>
              <a:buChar char="–"/>
            </a:pPr>
            <a:r>
              <a:rPr lang="en-US" sz="1800"/>
              <a:t>difficult to initialize</a:t>
            </a:r>
          </a:p>
          <a:p>
            <a:pPr marL="782638" lvl="1">
              <a:lnSpc>
                <a:spcPct val="80000"/>
              </a:lnSpc>
              <a:buClr>
                <a:srgbClr val="000000"/>
              </a:buClr>
              <a:buFont typeface="Arial" charset="0"/>
              <a:buChar char="–"/>
            </a:pPr>
            <a:r>
              <a:rPr lang="en-US" sz="1800"/>
              <a:t>gauge ambiguity: error is invariant to a similarity transform (translation, rotation, uniform scale) </a:t>
            </a:r>
          </a:p>
          <a:p>
            <a:pPr marL="382588" indent="-342900">
              <a:lnSpc>
                <a:spcPct val="80000"/>
              </a:lnSpc>
              <a:buClr>
                <a:srgbClr val="000000"/>
              </a:buClr>
              <a:buFontTx/>
              <a:buChar char="•"/>
            </a:pPr>
            <a:endParaRPr lang="en-US"/>
          </a:p>
          <a:p>
            <a:pPr marL="382588" indent="-342900">
              <a:lnSpc>
                <a:spcPct val="80000"/>
              </a:lnSpc>
            </a:pPr>
            <a:r>
              <a:rPr lang="en-US"/>
              <a:t>Many techniques use non-linear least-squares optimization (</a:t>
            </a:r>
            <a:r>
              <a:rPr lang="en-US">
                <a:latin typeface="Arial Italic" charset="0"/>
                <a:cs typeface="Arial Italic" charset="0"/>
                <a:sym typeface="Arial Italic" charset="0"/>
              </a:rPr>
              <a:t>bundle adjustment</a:t>
            </a:r>
            <a:r>
              <a:rPr lang="en-US"/>
              <a:t>)</a:t>
            </a:r>
          </a:p>
          <a:p>
            <a:pPr marL="782638" lvl="1">
              <a:lnSpc>
                <a:spcPct val="80000"/>
              </a:lnSpc>
              <a:buClr>
                <a:srgbClr val="000000"/>
              </a:buClr>
              <a:buFont typeface="Arial" charset="0"/>
              <a:buChar char="–"/>
            </a:pPr>
            <a:r>
              <a:rPr lang="en-US" sz="1800"/>
              <a:t>Levenberg-Marquardt is a popular algorithm</a:t>
            </a:r>
          </a:p>
          <a:p>
            <a:pPr marL="782638" lvl="1">
              <a:lnSpc>
                <a:spcPct val="80000"/>
              </a:lnSpc>
              <a:buClr>
                <a:srgbClr val="000000"/>
              </a:buClr>
              <a:buFont typeface="Arial" charset="0"/>
              <a:buChar char="–"/>
            </a:pPr>
            <a:r>
              <a:rPr lang="en-US" sz="1800" u="sng">
                <a:solidFill>
                  <a:srgbClr val="0000FF"/>
                </a:solidFill>
                <a:hlinkClick r:id="rId2"/>
              </a:rPr>
              <a:t>http://en.wikipedia.org/wiki/Levenberg-Marquardt_algorithm</a:t>
            </a:r>
            <a:endParaRPr lang="en-US" sz="1800"/>
          </a:p>
          <a:p>
            <a:pPr marL="782638" lvl="1">
              <a:lnSpc>
                <a:spcPct val="80000"/>
              </a:lnSpc>
              <a:buClr>
                <a:srgbClr val="000000"/>
              </a:buClr>
              <a:buFont typeface="Arial" charset="0"/>
              <a:buChar char="–"/>
            </a:pPr>
            <a:endParaRPr lang="en-US" sz="1800"/>
          </a:p>
          <a:p>
            <a:pPr marL="382588" indent="-342900">
              <a:lnSpc>
                <a:spcPct val="80000"/>
              </a:lnSpc>
            </a:pPr>
            <a:r>
              <a:rPr lang="en-US"/>
              <a:t>Good code online</a:t>
            </a:r>
          </a:p>
          <a:p>
            <a:pPr marL="782638" lvl="1">
              <a:lnSpc>
                <a:spcPct val="80000"/>
              </a:lnSpc>
              <a:buClr>
                <a:srgbClr val="000000"/>
              </a:buClr>
              <a:buFont typeface="Arial" charset="0"/>
              <a:buChar char="–"/>
            </a:pPr>
            <a:r>
              <a:rPr lang="en-US" sz="1800"/>
              <a:t>Bundler:  </a:t>
            </a:r>
            <a:r>
              <a:rPr lang="en-US" sz="1800" u="sng">
                <a:solidFill>
                  <a:srgbClr val="0000FF"/>
                </a:solidFill>
                <a:hlinkClick r:id="rId3"/>
              </a:rPr>
              <a:t>http://phototour.cs.washington.edu/bundler/</a:t>
            </a:r>
            <a:endParaRPr lang="en-US" sz="1800"/>
          </a:p>
          <a:p>
            <a:pPr marL="782638" lvl="1">
              <a:lnSpc>
                <a:spcPct val="80000"/>
              </a:lnSpc>
              <a:buClr>
                <a:srgbClr val="000000"/>
              </a:buClr>
              <a:buFont typeface="Arial" charset="0"/>
              <a:buChar char="–"/>
            </a:pPr>
            <a:r>
              <a:rPr lang="en-US" sz="1800"/>
              <a:t>Multicore:  </a:t>
            </a:r>
            <a:r>
              <a:rPr lang="en-US" sz="1800" u="sng">
                <a:solidFill>
                  <a:srgbClr val="0000FF"/>
                </a:solidFill>
                <a:hlinkClick r:id="rId4"/>
              </a:rPr>
              <a:t>http://grail.cs.washington.edu/projects/mcba/</a:t>
            </a:r>
            <a:endParaRPr lang="en-US" sz="1800" u="sng">
              <a:solidFill>
                <a:srgbClr val="0000FF"/>
              </a:solidFill>
            </a:endParaRPr>
          </a:p>
        </p:txBody>
      </p:sp>
    </p:spTree>
    <p:extLst>
      <p:ext uri="{BB962C8B-B14F-4D97-AF65-F5344CB8AC3E}">
        <p14:creationId xmlns:p14="http://schemas.microsoft.com/office/powerpoint/2010/main" val="2005457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Suppose we know 3D points and affine camera parameters …</a:t>
            </a:r>
            <a:endParaRPr lang="en-US" dirty="0"/>
          </a:p>
        </p:txBody>
      </p:sp>
      <p:sp>
        <p:nvSpPr>
          <p:cNvPr id="3076" name="Content Placeholder 2"/>
          <p:cNvSpPr>
            <a:spLocks noGrp="1"/>
          </p:cNvSpPr>
          <p:nvPr>
            <p:ph idx="1"/>
          </p:nvPr>
        </p:nvSpPr>
        <p:spPr/>
        <p:txBody>
          <a:bodyPr/>
          <a:lstStyle/>
          <a:p>
            <a:pPr>
              <a:buFont typeface="Arial" charset="0"/>
              <a:buNone/>
            </a:pPr>
            <a:r>
              <a:rPr lang="en-US" sz="3600" dirty="0" smtClean="0"/>
              <a:t>	then, we can compute the observed 2d positions of each point</a:t>
            </a:r>
          </a:p>
        </p:txBody>
      </p:sp>
      <p:graphicFrame>
        <p:nvGraphicFramePr>
          <p:cNvPr id="3074" name="Object 4"/>
          <p:cNvGraphicFramePr>
            <a:graphicFrameLocks noChangeAspect="1"/>
          </p:cNvGraphicFramePr>
          <p:nvPr/>
        </p:nvGraphicFramePr>
        <p:xfrm>
          <a:off x="579438" y="2590800"/>
          <a:ext cx="7980362" cy="2490788"/>
        </p:xfrm>
        <a:graphic>
          <a:graphicData uri="http://schemas.openxmlformats.org/presentationml/2006/ole">
            <mc:AlternateContent xmlns:mc="http://schemas.openxmlformats.org/markup-compatibility/2006">
              <mc:Choice xmlns:v="urn:schemas-microsoft-com:vml" Requires="v">
                <p:oleObj spid="_x0000_s30782" name="Equation" r:id="rId3" imgW="3009600" imgH="939600" progId="Equation.3">
                  <p:embed/>
                </p:oleObj>
              </mc:Choice>
              <mc:Fallback>
                <p:oleObj name="Equation" r:id="rId3" imgW="3009600" imgH="939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2590800"/>
                        <a:ext cx="7980362" cy="2490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Box 4"/>
          <p:cNvSpPr txBox="1">
            <a:spLocks noChangeArrowheads="1"/>
          </p:cNvSpPr>
          <p:nvPr/>
        </p:nvSpPr>
        <p:spPr bwMode="auto">
          <a:xfrm>
            <a:off x="76200" y="5562600"/>
            <a:ext cx="4038600" cy="461963"/>
          </a:xfrm>
          <a:prstGeom prst="rect">
            <a:avLst/>
          </a:prstGeom>
          <a:noFill/>
          <a:ln w="9525">
            <a:noFill/>
            <a:miter lim="800000"/>
            <a:headEnd/>
            <a:tailEnd/>
          </a:ln>
        </p:spPr>
        <p:txBody>
          <a:bodyPr>
            <a:spAutoFit/>
          </a:bodyPr>
          <a:lstStyle/>
          <a:p>
            <a:r>
              <a:rPr lang="en-US" sz="2400"/>
              <a:t>Camera Parameters (2mx3)</a:t>
            </a:r>
          </a:p>
        </p:txBody>
      </p:sp>
      <p:cxnSp>
        <p:nvCxnSpPr>
          <p:cNvPr id="7" name="Straight Arrow Connector 6"/>
          <p:cNvCxnSpPr/>
          <p:nvPr/>
        </p:nvCxnSpPr>
        <p:spPr>
          <a:xfrm rot="5400000" flipH="1" flipV="1">
            <a:off x="839788" y="5334000"/>
            <a:ext cx="45561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3124201" y="4419600"/>
            <a:ext cx="4572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80" name="TextBox 8"/>
          <p:cNvSpPr txBox="1">
            <a:spLocks noChangeArrowheads="1"/>
          </p:cNvSpPr>
          <p:nvPr/>
        </p:nvSpPr>
        <p:spPr bwMode="auto">
          <a:xfrm>
            <a:off x="2189163" y="4648200"/>
            <a:ext cx="2306637" cy="461963"/>
          </a:xfrm>
          <a:prstGeom prst="rect">
            <a:avLst/>
          </a:prstGeom>
          <a:solidFill>
            <a:schemeClr val="bg1"/>
          </a:solidFill>
          <a:ln w="9525">
            <a:noFill/>
            <a:miter lim="800000"/>
            <a:headEnd/>
            <a:tailEnd/>
          </a:ln>
        </p:spPr>
        <p:txBody>
          <a:bodyPr wrap="none">
            <a:spAutoFit/>
          </a:bodyPr>
          <a:lstStyle/>
          <a:p>
            <a:r>
              <a:rPr lang="en-US" sz="2400"/>
              <a:t>3D Points (3xn)</a:t>
            </a:r>
          </a:p>
        </p:txBody>
      </p:sp>
      <p:sp>
        <p:nvSpPr>
          <p:cNvPr id="3081" name="TextBox 9"/>
          <p:cNvSpPr txBox="1">
            <a:spLocks noChangeArrowheads="1"/>
          </p:cNvSpPr>
          <p:nvPr/>
        </p:nvSpPr>
        <p:spPr bwMode="auto">
          <a:xfrm>
            <a:off x="5105400" y="5562600"/>
            <a:ext cx="3581400" cy="461963"/>
          </a:xfrm>
          <a:prstGeom prst="rect">
            <a:avLst/>
          </a:prstGeom>
          <a:noFill/>
          <a:ln w="9525">
            <a:noFill/>
            <a:miter lim="800000"/>
            <a:headEnd/>
            <a:tailEnd/>
          </a:ln>
        </p:spPr>
        <p:txBody>
          <a:bodyPr>
            <a:spAutoFit/>
          </a:bodyPr>
          <a:lstStyle/>
          <a:p>
            <a:r>
              <a:rPr lang="en-US" sz="2400"/>
              <a:t>2D Image Points (2mxn)</a:t>
            </a:r>
          </a:p>
        </p:txBody>
      </p:sp>
      <p:cxnSp>
        <p:nvCxnSpPr>
          <p:cNvPr id="11" name="Straight Arrow Connector 10"/>
          <p:cNvCxnSpPr/>
          <p:nvPr/>
        </p:nvCxnSpPr>
        <p:spPr>
          <a:xfrm rot="5400000" flipH="1" flipV="1">
            <a:off x="6743701" y="5219700"/>
            <a:ext cx="5334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94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fontScale="90000"/>
          </a:bodyPr>
          <a:lstStyle/>
          <a:p>
            <a:pPr>
              <a:defRPr/>
            </a:pPr>
            <a:r>
              <a:rPr lang="en-US" dirty="0" smtClean="0"/>
              <a:t>What if we instead observe corresponding 2d image points?</a:t>
            </a:r>
          </a:p>
        </p:txBody>
      </p:sp>
      <p:sp>
        <p:nvSpPr>
          <p:cNvPr id="11268" name="Rectangle 3"/>
          <p:cNvSpPr>
            <a:spLocks noGrp="1" noChangeArrowheads="1"/>
          </p:cNvSpPr>
          <p:nvPr>
            <p:ph type="body" idx="1"/>
          </p:nvPr>
        </p:nvSpPr>
        <p:spPr/>
        <p:txBody>
          <a:bodyPr/>
          <a:lstStyle/>
          <a:p>
            <a:pPr>
              <a:buFont typeface="Arial" charset="0"/>
              <a:buNone/>
              <a:defRPr/>
            </a:pPr>
            <a:endParaRPr lang="en-US" sz="1600" dirty="0" smtClean="0"/>
          </a:p>
          <a:p>
            <a:pPr marL="0">
              <a:buFont typeface="Arial" charset="0"/>
              <a:buNone/>
              <a:defRPr/>
            </a:pPr>
            <a:r>
              <a:rPr lang="en-US" dirty="0" smtClean="0"/>
              <a:t>Can we recover the camera parameters and 3d points?</a:t>
            </a:r>
          </a:p>
        </p:txBody>
      </p:sp>
      <p:sp>
        <p:nvSpPr>
          <p:cNvPr id="6149" name="Line 6"/>
          <p:cNvSpPr>
            <a:spLocks noChangeShapeType="1"/>
          </p:cNvSpPr>
          <p:nvPr/>
        </p:nvSpPr>
        <p:spPr bwMode="auto">
          <a:xfrm>
            <a:off x="4405313" y="2743200"/>
            <a:ext cx="0" cy="2743200"/>
          </a:xfrm>
          <a:prstGeom prst="line">
            <a:avLst/>
          </a:prstGeom>
          <a:noFill/>
          <a:ln w="9525">
            <a:solidFill>
              <a:srgbClr val="FF0000"/>
            </a:solidFill>
            <a:round/>
            <a:headEnd/>
            <a:tailEnd type="triangle" w="med" len="med"/>
          </a:ln>
        </p:spPr>
        <p:txBody>
          <a:bodyPr/>
          <a:lstStyle/>
          <a:p>
            <a:endParaRPr lang="en-US"/>
          </a:p>
        </p:txBody>
      </p:sp>
      <p:sp>
        <p:nvSpPr>
          <p:cNvPr id="6150" name="Text Box 7"/>
          <p:cNvSpPr txBox="1">
            <a:spLocks noChangeArrowheads="1"/>
          </p:cNvSpPr>
          <p:nvPr/>
        </p:nvSpPr>
        <p:spPr bwMode="auto">
          <a:xfrm>
            <a:off x="2466975" y="2514600"/>
            <a:ext cx="2405063" cy="369888"/>
          </a:xfrm>
          <a:prstGeom prst="rect">
            <a:avLst/>
          </a:prstGeom>
          <a:noFill/>
          <a:ln w="9525">
            <a:noFill/>
            <a:miter lim="800000"/>
            <a:headEnd/>
            <a:tailEnd/>
          </a:ln>
        </p:spPr>
        <p:txBody>
          <a:bodyPr>
            <a:spAutoFit/>
          </a:bodyPr>
          <a:lstStyle/>
          <a:p>
            <a:pPr algn="ctr"/>
            <a:r>
              <a:rPr lang="en-US">
                <a:solidFill>
                  <a:srgbClr val="FF0000"/>
                </a:solidFill>
              </a:rPr>
              <a:t>cameras (2</a:t>
            </a:r>
            <a:r>
              <a:rPr lang="en-US" sz="800">
                <a:solidFill>
                  <a:srgbClr val="FF0000"/>
                </a:solidFill>
              </a:rPr>
              <a:t> </a:t>
            </a:r>
            <a:r>
              <a:rPr lang="en-US" i="1">
                <a:solidFill>
                  <a:srgbClr val="FF0000"/>
                </a:solidFill>
              </a:rPr>
              <a:t>m</a:t>
            </a:r>
            <a:r>
              <a:rPr lang="en-US">
                <a:solidFill>
                  <a:srgbClr val="FF0000"/>
                </a:solidFill>
              </a:rPr>
              <a:t>)</a:t>
            </a:r>
          </a:p>
        </p:txBody>
      </p:sp>
      <p:sp>
        <p:nvSpPr>
          <p:cNvPr id="6151" name="Line 8"/>
          <p:cNvSpPr>
            <a:spLocks noChangeShapeType="1"/>
          </p:cNvSpPr>
          <p:nvPr/>
        </p:nvSpPr>
        <p:spPr bwMode="auto">
          <a:xfrm>
            <a:off x="1100138" y="5486400"/>
            <a:ext cx="3124200" cy="0"/>
          </a:xfrm>
          <a:prstGeom prst="line">
            <a:avLst/>
          </a:prstGeom>
          <a:noFill/>
          <a:ln w="9525">
            <a:solidFill>
              <a:srgbClr val="FF0000"/>
            </a:solidFill>
            <a:round/>
            <a:headEnd/>
            <a:tailEnd type="triangle" w="med" len="med"/>
          </a:ln>
        </p:spPr>
        <p:txBody>
          <a:bodyPr/>
          <a:lstStyle/>
          <a:p>
            <a:endParaRPr lang="en-US"/>
          </a:p>
        </p:txBody>
      </p:sp>
      <p:sp>
        <p:nvSpPr>
          <p:cNvPr id="6152" name="Text Box 9"/>
          <p:cNvSpPr txBox="1">
            <a:spLocks noChangeArrowheads="1"/>
          </p:cNvSpPr>
          <p:nvPr/>
        </p:nvSpPr>
        <p:spPr bwMode="auto">
          <a:xfrm>
            <a:off x="1897063" y="5486400"/>
            <a:ext cx="1455737" cy="457200"/>
          </a:xfrm>
          <a:prstGeom prst="rect">
            <a:avLst/>
          </a:prstGeom>
          <a:noFill/>
          <a:ln w="9525">
            <a:noFill/>
            <a:miter lim="800000"/>
            <a:headEnd/>
            <a:tailEnd/>
          </a:ln>
        </p:spPr>
        <p:txBody>
          <a:bodyPr wrap="none">
            <a:spAutoFit/>
          </a:bodyPr>
          <a:lstStyle/>
          <a:p>
            <a:r>
              <a:rPr lang="en-US">
                <a:solidFill>
                  <a:srgbClr val="FF0000"/>
                </a:solidFill>
              </a:rPr>
              <a:t>points (</a:t>
            </a:r>
            <a:r>
              <a:rPr lang="en-US" i="1">
                <a:solidFill>
                  <a:srgbClr val="FF0000"/>
                </a:solidFill>
              </a:rPr>
              <a:t>n</a:t>
            </a:r>
            <a:r>
              <a:rPr lang="en-US">
                <a:solidFill>
                  <a:srgbClr val="FF0000"/>
                </a:solidFill>
              </a:rPr>
              <a:t>)</a:t>
            </a:r>
          </a:p>
        </p:txBody>
      </p:sp>
      <p:graphicFrame>
        <p:nvGraphicFramePr>
          <p:cNvPr id="6146" name="Object 4"/>
          <p:cNvGraphicFramePr>
            <a:graphicFrameLocks noChangeAspect="1"/>
          </p:cNvGraphicFramePr>
          <p:nvPr/>
        </p:nvGraphicFramePr>
        <p:xfrm>
          <a:off x="625475" y="2924175"/>
          <a:ext cx="8137525" cy="2325688"/>
        </p:xfrm>
        <a:graphic>
          <a:graphicData uri="http://schemas.openxmlformats.org/presentationml/2006/ole">
            <mc:AlternateContent xmlns:mc="http://schemas.openxmlformats.org/markup-compatibility/2006">
              <mc:Choice xmlns:v="urn:schemas-microsoft-com:vml" Requires="v">
                <p:oleObj spid="_x0000_s31806" name="Equation" r:id="rId4" imgW="3288960" imgH="939600" progId="Equation.3">
                  <p:embed/>
                </p:oleObj>
              </mc:Choice>
              <mc:Fallback>
                <p:oleObj name="Equation" r:id="rId4" imgW="3288960" imgH="939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2924175"/>
                        <a:ext cx="8137525" cy="2325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828800" y="6172200"/>
            <a:ext cx="6402388" cy="584200"/>
          </a:xfrm>
          <a:prstGeom prst="rect">
            <a:avLst/>
          </a:prstGeom>
          <a:noFill/>
        </p:spPr>
        <p:txBody>
          <a:bodyPr wrap="none">
            <a:spAutoFit/>
          </a:bodyPr>
          <a:lstStyle/>
          <a:p>
            <a:pPr>
              <a:defRPr/>
            </a:pPr>
            <a:r>
              <a:rPr lang="en-US" sz="3200" dirty="0">
                <a:latin typeface="+mn-lt"/>
              </a:rPr>
              <a:t>What rank is the matrix of 2D points?</a:t>
            </a:r>
          </a:p>
        </p:txBody>
      </p:sp>
    </p:spTree>
    <p:extLst>
      <p:ext uri="{BB962C8B-B14F-4D97-AF65-F5344CB8AC3E}">
        <p14:creationId xmlns:p14="http://schemas.microsoft.com/office/powerpoint/2010/main" val="2701051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type="title"/>
          </p:nvPr>
        </p:nvSpPr>
        <p:spPr/>
        <p:txBody>
          <a:bodyPr>
            <a:normAutofit fontScale="90000"/>
          </a:bodyPr>
          <a:lstStyle/>
          <a:p>
            <a:r>
              <a:rPr lang="en-US" smtClean="0"/>
              <a:t>Factorizing the measurement matrix</a:t>
            </a:r>
          </a:p>
        </p:txBody>
      </p:sp>
      <p:graphicFrame>
        <p:nvGraphicFramePr>
          <p:cNvPr id="13314" name="Object 4"/>
          <p:cNvGraphicFramePr>
            <a:graphicFrameLocks noGrp="1" noChangeAspect="1"/>
          </p:cNvGraphicFramePr>
          <p:nvPr>
            <p:ph idx="1"/>
          </p:nvPr>
        </p:nvGraphicFramePr>
        <p:xfrm>
          <a:off x="685800" y="1484313"/>
          <a:ext cx="7772400" cy="5086350"/>
        </p:xfrm>
        <a:graphic>
          <a:graphicData uri="http://schemas.openxmlformats.org/presentationml/2006/ole">
            <mc:AlternateContent xmlns:mc="http://schemas.openxmlformats.org/markup-compatibility/2006">
              <mc:Choice xmlns:v="urn:schemas-microsoft-com:vml" Requires="v">
                <p:oleObj spid="_x0000_s32830" name="Image" r:id="rId4" imgW="11949206" imgH="7911111" progId="Photoshop.Image.10">
                  <p:embed/>
                </p:oleObj>
              </mc:Choice>
              <mc:Fallback>
                <p:oleObj name="Image" r:id="rId4" imgW="11949206" imgH="7911111"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155"/>
                      <a:stretch>
                        <a:fillRect/>
                      </a:stretch>
                    </p:blipFill>
                    <p:spPr bwMode="auto">
                      <a:xfrm>
                        <a:off x="685800" y="1484313"/>
                        <a:ext cx="77724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Text Box 7"/>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25977208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a:xfrm>
            <a:off x="457200" y="23859"/>
            <a:ext cx="8229600" cy="1143000"/>
          </a:xfrm>
        </p:spPr>
        <p:txBody>
          <a:bodyPr>
            <a:normAutofit fontScale="90000"/>
          </a:bodyPr>
          <a:lstStyle/>
          <a:p>
            <a:r>
              <a:rPr lang="en-US" dirty="0" smtClean="0"/>
              <a:t>Factorizing the measurement matrix</a:t>
            </a:r>
          </a:p>
        </p:txBody>
      </p:sp>
      <p:sp>
        <p:nvSpPr>
          <p:cNvPr id="14340" name="Rectangle 7"/>
          <p:cNvSpPr>
            <a:spLocks noGrp="1" noChangeArrowheads="1"/>
          </p:cNvSpPr>
          <p:nvPr>
            <p:ph type="body" idx="1"/>
          </p:nvPr>
        </p:nvSpPr>
        <p:spPr>
          <a:xfrm>
            <a:off x="457200" y="872100"/>
            <a:ext cx="8229600" cy="4525963"/>
          </a:xfrm>
        </p:spPr>
        <p:txBody>
          <a:bodyPr/>
          <a:lstStyle/>
          <a:p>
            <a:pPr>
              <a:buFontTx/>
              <a:buChar char="•"/>
            </a:pPr>
            <a:r>
              <a:rPr lang="en-US" dirty="0" smtClean="0"/>
              <a:t>Singular value decomposition of D:</a:t>
            </a:r>
          </a:p>
        </p:txBody>
      </p:sp>
      <p:graphicFrame>
        <p:nvGraphicFramePr>
          <p:cNvPr id="14338" name="Object 4"/>
          <p:cNvGraphicFramePr>
            <a:graphicFrameLocks noGrp="1" noChangeAspect="1"/>
          </p:cNvGraphicFramePr>
          <p:nvPr>
            <p:ph idx="4294967295"/>
            <p:extLst>
              <p:ext uri="{D42A27DB-BD31-4B8C-83A1-F6EECF244321}">
                <p14:modId xmlns:p14="http://schemas.microsoft.com/office/powerpoint/2010/main" val="2438007965"/>
              </p:ext>
            </p:extLst>
          </p:nvPr>
        </p:nvGraphicFramePr>
        <p:xfrm>
          <a:off x="1054100" y="1476770"/>
          <a:ext cx="7175500" cy="5257800"/>
        </p:xfrm>
        <a:graphic>
          <a:graphicData uri="http://schemas.openxmlformats.org/presentationml/2006/ole">
            <mc:AlternateContent xmlns:mc="http://schemas.openxmlformats.org/markup-compatibility/2006">
              <mc:Choice xmlns:v="urn:schemas-microsoft-com:vml" Requires="v">
                <p:oleObj spid="_x0000_s33854" name="Image" r:id="rId4" imgW="10311111" imgH="7555556" progId="Photoshop.Image.10">
                  <p:embed/>
                </p:oleObj>
              </mc:Choice>
              <mc:Fallback>
                <p:oleObj name="Image" r:id="rId4" imgW="10311111" imgH="755555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476770"/>
                        <a:ext cx="71755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Text Box 8"/>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
        <p:nvSpPr>
          <p:cNvPr id="14342" name="Rectangle 9"/>
          <p:cNvSpPr>
            <a:spLocks noChangeArrowheads="1"/>
          </p:cNvSpPr>
          <p:nvPr/>
        </p:nvSpPr>
        <p:spPr bwMode="auto">
          <a:xfrm>
            <a:off x="5348598" y="3621992"/>
            <a:ext cx="3200400" cy="1316038"/>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5663459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rmAutofit fontScale="90000"/>
          </a:bodyPr>
          <a:lstStyle/>
          <a:p>
            <a:r>
              <a:rPr lang="en-US" smtClean="0"/>
              <a:t>Factorizing the measurement matrix</a:t>
            </a:r>
          </a:p>
        </p:txBody>
      </p:sp>
      <p:sp>
        <p:nvSpPr>
          <p:cNvPr id="15364" name="Rectangle 3"/>
          <p:cNvSpPr>
            <a:spLocks noGrp="1" noChangeArrowheads="1"/>
          </p:cNvSpPr>
          <p:nvPr>
            <p:ph type="body" idx="1"/>
          </p:nvPr>
        </p:nvSpPr>
        <p:spPr/>
        <p:txBody>
          <a:bodyPr/>
          <a:lstStyle/>
          <a:p>
            <a:pPr>
              <a:buFontTx/>
              <a:buChar char="•"/>
            </a:pPr>
            <a:r>
              <a:rPr lang="en-US" smtClean="0"/>
              <a:t>Singular value decomposition of D:</a:t>
            </a:r>
          </a:p>
        </p:txBody>
      </p:sp>
      <p:graphicFrame>
        <p:nvGraphicFramePr>
          <p:cNvPr id="15362" name="Object 4"/>
          <p:cNvGraphicFramePr>
            <a:graphicFrameLocks noGrp="1" noChangeAspect="1"/>
          </p:cNvGraphicFramePr>
          <p:nvPr>
            <p:ph idx="4294967295"/>
          </p:nvPr>
        </p:nvGraphicFramePr>
        <p:xfrm>
          <a:off x="1054100" y="1371600"/>
          <a:ext cx="7175500" cy="5257800"/>
        </p:xfrm>
        <a:graphic>
          <a:graphicData uri="http://schemas.openxmlformats.org/presentationml/2006/ole">
            <mc:AlternateContent xmlns:mc="http://schemas.openxmlformats.org/markup-compatibility/2006">
              <mc:Choice xmlns:v="urn:schemas-microsoft-com:vml" Requires="v">
                <p:oleObj spid="_x0000_s34878" name="Image" r:id="rId4" imgW="10311111" imgH="7555556" progId="Photoshop.Image.10">
                  <p:embed/>
                </p:oleObj>
              </mc:Choice>
              <mc:Fallback>
                <p:oleObj name="Image" r:id="rId4" imgW="10311111" imgH="755555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371600"/>
                        <a:ext cx="71755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39928804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644</TotalTime>
  <Words>1938</Words>
  <Application>Microsoft Macintosh PowerPoint</Application>
  <PresentationFormat>On-screen Show (4:3)</PresentationFormat>
  <Paragraphs>217</Paragraphs>
  <Slides>36</Slides>
  <Notes>21</Notes>
  <HiddenSlides>5</HiddenSlides>
  <MMClips>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Office Theme</vt:lpstr>
      <vt:lpstr>Equation</vt:lpstr>
      <vt:lpstr>Image</vt:lpstr>
      <vt:lpstr>Structure From Motion</vt:lpstr>
      <vt:lpstr>Structure from motion</vt:lpstr>
      <vt:lpstr>PowerPoint Presentation</vt:lpstr>
      <vt:lpstr>Solving structure from motion</vt:lpstr>
      <vt:lpstr>Suppose we know 3D points and affine camera parameters …</vt:lpstr>
      <vt:lpstr>What if we instead observe corresponding 2d image points?</vt:lpstr>
      <vt:lpstr>Factorizing the measurement matrix</vt:lpstr>
      <vt:lpstr>Factorizing the measurement matrix</vt:lpstr>
      <vt:lpstr>Factorizing the measurement matrix</vt:lpstr>
      <vt:lpstr>Factorizing the measurement matrix</vt:lpstr>
      <vt:lpstr>Factorizing the measurement matrix</vt:lpstr>
      <vt:lpstr>Algorithm summary</vt:lpstr>
      <vt:lpstr>Structure from motion</vt:lpstr>
      <vt:lpstr>Structure from motion</vt:lpstr>
      <vt:lpstr>PowerPoint Presentation</vt:lpstr>
      <vt:lpstr>PowerPoint Presentation</vt:lpstr>
      <vt:lpstr>PowerPoint Presentation</vt:lpstr>
      <vt:lpstr>Scene reconstruction</vt:lpstr>
      <vt:lpstr>Feature detection</vt:lpstr>
      <vt:lpstr>Feature detection</vt:lpstr>
      <vt:lpstr>Feature detection</vt:lpstr>
      <vt:lpstr>Correspondence estimation</vt:lpstr>
      <vt:lpstr>Feature matching</vt:lpstr>
      <vt:lpstr>Feature matching</vt:lpstr>
      <vt:lpstr>Incremental structure from motion</vt:lpstr>
      <vt:lpstr>Incremental structure from motion</vt:lpstr>
      <vt:lpstr>Photo Explorer</vt:lpstr>
      <vt:lpstr>PowerPoint Presentation</vt:lpstr>
      <vt:lpstr>Navigation: Prague Old Town Square</vt:lpstr>
      <vt:lpstr>Hierarchical annotations</vt:lpstr>
      <vt:lpstr>Locking the camera (stabilization)</vt:lpstr>
      <vt:lpstr>Applications</vt:lpstr>
      <vt:lpstr>Community photo collections</vt:lpstr>
      <vt:lpstr>Community photo collections</vt:lpstr>
      <vt:lpstr>Virtual tour guide scenario</vt:lpstr>
      <vt:lpstr>Rephotography</vt:lpstr>
    </vt:vector>
  </TitlesOfParts>
  <Company>UW 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From Motion</dc:title>
  <dc:creator>Ali Farhadi</dc:creator>
  <cp:lastModifiedBy>Ali Farhadi</cp:lastModifiedBy>
  <cp:revision>36</cp:revision>
  <dcterms:created xsi:type="dcterms:W3CDTF">2013-04-23T16:32:52Z</dcterms:created>
  <dcterms:modified xsi:type="dcterms:W3CDTF">2014-02-10T20:25:52Z</dcterms:modified>
</cp:coreProperties>
</file>