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41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9" d="100"/>
          <a:sy n="169" d="100"/>
        </p:scale>
        <p:origin x="-104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D502-654C-554A-AA31-7C7273086463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A2DE-1375-9243-86BD-04E3F744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15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A2DE-1375-9243-86BD-04E3F7443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1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0AB1-4EC0-644B-963A-EAA198637A66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116A-A103-9F48-8AAE-8BFFF092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://www.imaging-resource.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</a:t>
            </a:r>
            <a:r>
              <a:rPr lang="en-US" dirty="0" smtClean="0"/>
              <a:t>576</a:t>
            </a:r>
            <a:endParaRPr lang="en-US" dirty="0" smtClean="0"/>
          </a:p>
          <a:p>
            <a:r>
              <a:rPr lang="en-US" dirty="0" smtClean="0"/>
              <a:t>Ali Farhadi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6479443"/>
            <a:ext cx="85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Many slides from Steve Seitz and Larry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Zitnick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4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6" y="1435990"/>
            <a:ext cx="2682425" cy="35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3" name="Picture 3" descr="vg-gauss-quart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32" y="1461839"/>
            <a:ext cx="2687891" cy="35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4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7281"/>
            <a:ext cx="2684189" cy="35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33244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pre-filtering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reduction.  Why?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How can we speed this up?</a:t>
            </a:r>
          </a:p>
        </p:txBody>
      </p:sp>
    </p:spTree>
    <p:extLst>
      <p:ext uri="{BB962C8B-B14F-4D97-AF65-F5344CB8AC3E}">
        <p14:creationId xmlns:p14="http://schemas.microsoft.com/office/powerpoint/2010/main" val="4261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vg-nn-hal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2" y="1461219"/>
            <a:ext cx="2688336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67" name="Picture 3" descr="vg-nn-quart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2" y="1458828"/>
            <a:ext cx="2688336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68" name="Picture 4" descr="vg-nn-eighth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26" y="1461219"/>
            <a:ext cx="2688336" cy="35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7591"/>
            <a:ext cx="8229600" cy="1143000"/>
          </a:xfrm>
        </p:spPr>
        <p:txBody>
          <a:bodyPr/>
          <a:lstStyle/>
          <a:p>
            <a:r>
              <a:rPr lang="en-US" dirty="0"/>
              <a:t>Compare with...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  </a:t>
            </a:r>
            <a:r>
              <a:rPr lang="en-US" sz="1600">
                <a:latin typeface="Arial" charset="0"/>
              </a:rPr>
              <a:t>(2x zoom)</a:t>
            </a:r>
          </a:p>
        </p:txBody>
      </p: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  </a:t>
            </a:r>
            <a:r>
              <a:rPr lang="en-US" sz="1600">
                <a:latin typeface="Arial" charset="0"/>
              </a:rPr>
              <a:t>(4x zoom)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3480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1" name="Picture 5" descr="artif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775" y="-28575"/>
            <a:ext cx="11133138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-76200" y="5338763"/>
            <a:ext cx="9525000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42" name="Rectangle 6"/>
          <p:cNvSpPr>
            <a:spLocks noChangeArrowheads="1"/>
          </p:cNvSpPr>
          <p:nvPr/>
        </p:nvSpPr>
        <p:spPr bwMode="auto">
          <a:xfrm>
            <a:off x="76200" y="5540375"/>
            <a:ext cx="9067800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 err="1">
                <a:latin typeface="Arial" charset="0"/>
              </a:rPr>
              <a:t>Moire</a:t>
            </a:r>
            <a:r>
              <a:rPr lang="en-US" sz="1400" dirty="0">
                <a:latin typeface="Arial" charset="0"/>
              </a:rPr>
              <a:t> patterns in real-world images. Here are comparison images by Dave </a:t>
            </a:r>
            <a:r>
              <a:rPr lang="en-US" sz="1400" dirty="0" err="1">
                <a:latin typeface="Arial" charset="0"/>
              </a:rPr>
              <a:t>Etchells</a:t>
            </a:r>
            <a:r>
              <a:rPr lang="en-US" sz="1400" dirty="0">
                <a:latin typeface="Arial" charset="0"/>
              </a:rPr>
              <a:t> of </a:t>
            </a:r>
            <a:r>
              <a:rPr lang="en-US" sz="1400" dirty="0">
                <a:latin typeface="Arial" charset="0"/>
                <a:hlinkClick r:id="rId3"/>
              </a:rPr>
              <a:t>Imaging Resource</a:t>
            </a:r>
            <a:r>
              <a:rPr lang="en-US" sz="1400" dirty="0">
                <a:latin typeface="Arial" charset="0"/>
              </a:rPr>
              <a:t> using the Canon D60 (with an </a:t>
            </a:r>
            <a:r>
              <a:rPr lang="en-US" sz="1400" dirty="0" err="1">
                <a:latin typeface="Arial" charset="0"/>
              </a:rPr>
              <a:t>antialias</a:t>
            </a:r>
            <a:r>
              <a:rPr lang="en-US" sz="1400" dirty="0">
                <a:latin typeface="Arial" charset="0"/>
              </a:rPr>
              <a:t> filter) and the Sigma SD-9 (which has no </a:t>
            </a:r>
            <a:r>
              <a:rPr lang="en-US" sz="1400" dirty="0" err="1">
                <a:latin typeface="Arial" charset="0"/>
              </a:rPr>
              <a:t>antialias</a:t>
            </a:r>
            <a:r>
              <a:rPr lang="en-US" sz="1400" dirty="0">
                <a:latin typeface="Arial" charset="0"/>
              </a:rPr>
              <a:t> filter). The bands below the fur in the image at right are the kinds of artifacts that appear in images when no </a:t>
            </a:r>
            <a:r>
              <a:rPr lang="en-US" sz="1400" dirty="0" err="1">
                <a:latin typeface="Arial" charset="0"/>
              </a:rPr>
              <a:t>antialias</a:t>
            </a:r>
            <a:r>
              <a:rPr lang="en-US" sz="1400" dirty="0">
                <a:latin typeface="Arial" charset="0"/>
              </a:rPr>
              <a:t> filter is used. Sigma chose to eliminate the filter to get more sharpness, but the resulting apparent detail may or may not reflect features in the image.</a:t>
            </a:r>
          </a:p>
        </p:txBody>
      </p:sp>
    </p:spTree>
    <p:extLst>
      <p:ext uri="{BB962C8B-B14F-4D97-AF65-F5344CB8AC3E}">
        <p14:creationId xmlns:p14="http://schemas.microsoft.com/office/powerpoint/2010/main" val="407928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More examples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http://www.hawgood.co.uk/photo/moire/Guinness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4" b="19437"/>
          <a:stretch/>
        </p:blipFill>
        <p:spPr bwMode="auto">
          <a:xfrm>
            <a:off x="4988729" y="2286000"/>
            <a:ext cx="32408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5154"/>
            <a:ext cx="35382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</a:t>
            </a:r>
            <a:r>
              <a:rPr lang="en-US" dirty="0" err="1" smtClean="0"/>
              <a:t>Moire</a:t>
            </a:r>
            <a:r>
              <a:rPr lang="en-US" dirty="0" smtClean="0"/>
              <a:t> patterns on the web.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Up-sampling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429000" y="2450068"/>
            <a:ext cx="0" cy="318873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76800" y="2450068"/>
            <a:ext cx="0" cy="318873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62200" y="4659868"/>
            <a:ext cx="35052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62200" y="3288268"/>
            <a:ext cx="3505200" cy="6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32120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00600" y="319884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93673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52800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90869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8123" y="145220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compute the values of pixels at fractional positions?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090869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90869" y="32120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90869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006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006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14923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4923" y="319884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14923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14923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44298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44298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73612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73612" y="321269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670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73612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193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2800" y="5193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090869" y="5193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793673" y="5193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14923" y="5193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Up-sampling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2450068"/>
            <a:ext cx="0" cy="28194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24200" y="2450068"/>
            <a:ext cx="0" cy="28194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4659868"/>
            <a:ext cx="3200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400" y="3288268"/>
            <a:ext cx="3200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00200" y="32120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48000" y="319884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41073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0200" y="45836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36692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8700" y="298049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(x,y)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67023" y="298049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(x+1,y)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8587" y="435209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(x+1,y+1)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200" y="435856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(x,y+1)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8800" y="3364640"/>
            <a:ext cx="1541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(x+0.8,y+0.3)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0" y="3381128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 + a, y + b)  =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(1 - a)(1 - 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(x, y) +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a(1 - 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 + 1, y) +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(1 - a)b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(x,y + 1) +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 + 1, y + 1)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90571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Bilinear sampling: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68244" y="5955268"/>
            <a:ext cx="720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Bicubic</a:t>
            </a:r>
            <a:r>
              <a:rPr lang="en-US" dirty="0" smtClean="0"/>
              <a:t> sampling fits a higher order function using a larger area of support.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8123" y="145220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we compute the values of pixels at fractional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Up-sampling Methods</a:t>
            </a:r>
            <a:endParaRPr lang="en-US" dirty="0"/>
          </a:p>
        </p:txBody>
      </p:sp>
      <p:pic>
        <p:nvPicPr>
          <p:cNvPr id="3" name="Picture 2" descr="760px-Nearest2DInterpol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76" y="1867161"/>
            <a:ext cx="4317622" cy="34029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2616267" y="1867161"/>
            <a:ext cx="136554" cy="1365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33788" y="1867161"/>
            <a:ext cx="136554" cy="13656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5448" y="1867161"/>
            <a:ext cx="136554" cy="13656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16625" y="1867161"/>
            <a:ext cx="136554" cy="136563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16267" y="2941358"/>
            <a:ext cx="136554" cy="13656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3788" y="2941358"/>
            <a:ext cx="136554" cy="13656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85448" y="2941358"/>
            <a:ext cx="136554" cy="136563"/>
          </a:xfrm>
          <a:prstGeom prst="ellipse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16625" y="2941358"/>
            <a:ext cx="136554" cy="1365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6267" y="4001899"/>
            <a:ext cx="136554" cy="136563"/>
          </a:xfrm>
          <a:prstGeom prst="ellipse">
            <a:avLst/>
          </a:prstGeom>
          <a:solidFill>
            <a:srgbClr val="87341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33788" y="4001899"/>
            <a:ext cx="136554" cy="136563"/>
          </a:xfrm>
          <a:prstGeom prst="ellipse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85448" y="4001899"/>
            <a:ext cx="136554" cy="1365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16625" y="4001899"/>
            <a:ext cx="136554" cy="136563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16267" y="5069268"/>
            <a:ext cx="136554" cy="13656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33788" y="5069268"/>
            <a:ext cx="136554" cy="136563"/>
          </a:xfrm>
          <a:prstGeom prst="ellipse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85448" y="5069268"/>
            <a:ext cx="136554" cy="13656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16625" y="5069268"/>
            <a:ext cx="136554" cy="13656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02"/>
            <a:ext cx="8229600" cy="1143000"/>
          </a:xfrm>
        </p:spPr>
        <p:txBody>
          <a:bodyPr/>
          <a:lstStyle/>
          <a:p>
            <a:r>
              <a:rPr lang="en-US" dirty="0" smtClean="0"/>
              <a:t>Up-sampling</a:t>
            </a:r>
            <a:endParaRPr lang="en-US" dirty="0"/>
          </a:p>
        </p:txBody>
      </p:sp>
      <p:pic>
        <p:nvPicPr>
          <p:cNvPr id="3" name="Picture 2" descr="773px-BilinearInterpol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50" y="2321563"/>
            <a:ext cx="2595086" cy="2014297"/>
          </a:xfrm>
          <a:prstGeom prst="rect">
            <a:avLst/>
          </a:prstGeom>
        </p:spPr>
      </p:pic>
      <p:pic>
        <p:nvPicPr>
          <p:cNvPr id="4" name="Picture 3" descr="760px-Nearest2DInterpol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" y="2321563"/>
            <a:ext cx="2558267" cy="2016319"/>
          </a:xfrm>
          <a:prstGeom prst="rect">
            <a:avLst/>
          </a:prstGeom>
        </p:spPr>
      </p:pic>
      <p:pic>
        <p:nvPicPr>
          <p:cNvPr id="6" name="Picture 5" descr="769px-BicubicInterpolationEx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5" y="2321563"/>
            <a:ext cx="2571723" cy="2003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444340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neighbor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444340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Bilinear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3723" y="4467641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Bicubic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Up-sampling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7" descr="Input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0" t="31064" r="18094" b="23780"/>
          <a:stretch/>
        </p:blipFill>
        <p:spPr bwMode="auto">
          <a:xfrm>
            <a:off x="5890701" y="2032302"/>
            <a:ext cx="2796099" cy="25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Input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9" t="31074" r="18667" b="23769"/>
          <a:stretch/>
        </p:blipFill>
        <p:spPr bwMode="auto">
          <a:xfrm>
            <a:off x="3025958" y="2032302"/>
            <a:ext cx="2745720" cy="25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Input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0" t="31087" r="19019" b="23889"/>
          <a:stretch/>
        </p:blipFill>
        <p:spPr bwMode="auto">
          <a:xfrm>
            <a:off x="194741" y="2032302"/>
            <a:ext cx="2720381" cy="25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666924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neighbor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4666924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Bilinear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31323" y="4690225"/>
            <a:ext cx="182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Bicubic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err="1">
                <a:latin typeface="Arial" charset="0"/>
              </a:rPr>
              <a:t>crufty</a:t>
            </a:r>
            <a:r>
              <a:rPr lang="en-US" sz="3200" dirty="0">
                <a:latin typeface="Arial" charset="0"/>
              </a:rPr>
              <a:t>?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0056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359"/>
            <a:ext cx="8229600" cy="1143000"/>
          </a:xfrm>
        </p:spPr>
        <p:txBody>
          <a:bodyPr/>
          <a:lstStyle/>
          <a:p>
            <a:r>
              <a:rPr lang="en-US" dirty="0"/>
              <a:t>Sampling and the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886200"/>
          </a:xfrm>
        </p:spPr>
        <p:txBody>
          <a:bodyPr/>
          <a:lstStyle/>
          <a:p>
            <a:r>
              <a:rPr lang="en-US" sz="2000" b="1" dirty="0"/>
              <a:t>Aliasing</a:t>
            </a:r>
            <a:r>
              <a:rPr lang="en-US" sz="2000" dirty="0"/>
              <a:t> can arise when you sample a continuous signal or image</a:t>
            </a:r>
          </a:p>
          <a:p>
            <a:pPr lvl="1"/>
            <a:r>
              <a:rPr lang="en-US" sz="1800" dirty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/>
              <a:t>Can give you the wrong signal/image—an </a:t>
            </a:r>
            <a:r>
              <a:rPr lang="en-US" sz="1800" i="1" dirty="0"/>
              <a:t>alias</a:t>
            </a:r>
          </a:p>
          <a:p>
            <a:pPr lvl="1"/>
            <a:r>
              <a:rPr lang="en-US" sz="1800" dirty="0"/>
              <a:t>formally, the image contains structure at different scales</a:t>
            </a:r>
          </a:p>
          <a:p>
            <a:pPr lvl="2"/>
            <a:r>
              <a:rPr lang="en-US" sz="1600" dirty="0"/>
              <a:t>called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frequencies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/>
              <a:t> in the Fourier domain</a:t>
            </a:r>
          </a:p>
          <a:p>
            <a:pPr lvl="1"/>
            <a:r>
              <a:rPr lang="en-US" sz="1800" dirty="0"/>
              <a:t>the sampling rate must be high enough to capture the highest frequency in the image</a:t>
            </a:r>
          </a:p>
          <a:p>
            <a:r>
              <a:rPr lang="en-US" sz="2000" dirty="0"/>
              <a:t>To avoid aliasing:</a:t>
            </a:r>
          </a:p>
          <a:p>
            <a:pPr lvl="1"/>
            <a:r>
              <a:rPr lang="en-US" sz="1800" dirty="0"/>
              <a:t>sampling rate </a:t>
            </a:r>
            <a:r>
              <a:rPr lang="en-US" sz="1800" dirty="0">
                <a:cs typeface="Arial" charset="0"/>
              </a:rPr>
              <a:t>≥</a:t>
            </a:r>
            <a:r>
              <a:rPr lang="en-US" sz="1800" dirty="0"/>
              <a:t> 2 * max frequency in the image</a:t>
            </a:r>
          </a:p>
          <a:p>
            <a:pPr lvl="2"/>
            <a:r>
              <a:rPr lang="en-US" sz="1600" dirty="0"/>
              <a:t>said another way: </a:t>
            </a:r>
            <a:r>
              <a:rPr lang="en-US" sz="1600" dirty="0">
                <a:cs typeface="Arial" charset="0"/>
              </a:rPr>
              <a:t>≥</a:t>
            </a:r>
            <a:r>
              <a:rPr lang="en-US" sz="1600" dirty="0"/>
              <a:t> two samples per cycle</a:t>
            </a:r>
          </a:p>
          <a:p>
            <a:pPr lvl="1"/>
            <a:r>
              <a:rPr lang="en-US" sz="1800" dirty="0"/>
              <a:t>This minimum sampling rate is called the </a:t>
            </a:r>
            <a:r>
              <a:rPr lang="en-US" sz="1800" b="1" dirty="0" err="1"/>
              <a:t>Nyquist</a:t>
            </a:r>
            <a:r>
              <a:rPr lang="en-US" sz="1800" b="1" dirty="0"/>
              <a:t> rate</a:t>
            </a:r>
          </a:p>
        </p:txBody>
      </p:sp>
      <p:pic>
        <p:nvPicPr>
          <p:cNvPr id="401413" name="Picture 5" descr="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0668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5" name="Freeform 7"/>
          <p:cNvSpPr>
            <a:spLocks/>
          </p:cNvSpPr>
          <p:nvPr/>
        </p:nvSpPr>
        <p:spPr bwMode="auto">
          <a:xfrm>
            <a:off x="1981200" y="1041400"/>
            <a:ext cx="5181600" cy="1447800"/>
          </a:xfrm>
          <a:custGeom>
            <a:avLst/>
            <a:gdLst>
              <a:gd name="T0" fmla="*/ 0 w 3264"/>
              <a:gd name="T1" fmla="*/ 448 h 912"/>
              <a:gd name="T2" fmla="*/ 288 w 3264"/>
              <a:gd name="T3" fmla="*/ 208 h 912"/>
              <a:gd name="T4" fmla="*/ 624 w 3264"/>
              <a:gd name="T5" fmla="*/ 64 h 912"/>
              <a:gd name="T6" fmla="*/ 960 w 3264"/>
              <a:gd name="T7" fmla="*/ 16 h 912"/>
              <a:gd name="T8" fmla="*/ 1248 w 3264"/>
              <a:gd name="T9" fmla="*/ 160 h 912"/>
              <a:gd name="T10" fmla="*/ 1632 w 3264"/>
              <a:gd name="T11" fmla="*/ 448 h 912"/>
              <a:gd name="T12" fmla="*/ 1920 w 3264"/>
              <a:gd name="T13" fmla="*/ 688 h 912"/>
              <a:gd name="T14" fmla="*/ 2256 w 3264"/>
              <a:gd name="T15" fmla="*/ 880 h 912"/>
              <a:gd name="T16" fmla="*/ 2592 w 3264"/>
              <a:gd name="T17" fmla="*/ 880 h 912"/>
              <a:gd name="T18" fmla="*/ 2928 w 3264"/>
              <a:gd name="T19" fmla="*/ 736 h 912"/>
              <a:gd name="T20" fmla="*/ 3264 w 3264"/>
              <a:gd name="T21" fmla="*/ 49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4" h="912">
                <a:moveTo>
                  <a:pt x="0" y="448"/>
                </a:moveTo>
                <a:cubicBezTo>
                  <a:pt x="92" y="360"/>
                  <a:pt x="184" y="272"/>
                  <a:pt x="288" y="208"/>
                </a:cubicBezTo>
                <a:cubicBezTo>
                  <a:pt x="392" y="144"/>
                  <a:pt x="512" y="96"/>
                  <a:pt x="624" y="64"/>
                </a:cubicBezTo>
                <a:cubicBezTo>
                  <a:pt x="736" y="32"/>
                  <a:pt x="856" y="0"/>
                  <a:pt x="960" y="16"/>
                </a:cubicBezTo>
                <a:cubicBezTo>
                  <a:pt x="1064" y="32"/>
                  <a:pt x="1136" y="88"/>
                  <a:pt x="1248" y="160"/>
                </a:cubicBezTo>
                <a:cubicBezTo>
                  <a:pt x="1360" y="232"/>
                  <a:pt x="1520" y="360"/>
                  <a:pt x="1632" y="448"/>
                </a:cubicBezTo>
                <a:cubicBezTo>
                  <a:pt x="1744" y="536"/>
                  <a:pt x="1816" y="616"/>
                  <a:pt x="1920" y="688"/>
                </a:cubicBezTo>
                <a:cubicBezTo>
                  <a:pt x="2024" y="760"/>
                  <a:pt x="2144" y="848"/>
                  <a:pt x="2256" y="880"/>
                </a:cubicBezTo>
                <a:cubicBezTo>
                  <a:pt x="2368" y="912"/>
                  <a:pt x="2480" y="904"/>
                  <a:pt x="2592" y="880"/>
                </a:cubicBezTo>
                <a:cubicBezTo>
                  <a:pt x="2704" y="856"/>
                  <a:pt x="2816" y="800"/>
                  <a:pt x="2928" y="736"/>
                </a:cubicBezTo>
                <a:cubicBezTo>
                  <a:pt x="3040" y="672"/>
                  <a:pt x="3152" y="584"/>
                  <a:pt x="3264" y="49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  <p:bldP spid="4014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0472"/>
            <a:ext cx="8229600" cy="1143000"/>
          </a:xfrm>
        </p:spPr>
        <p:txBody>
          <a:bodyPr/>
          <a:lstStyle/>
          <a:p>
            <a:r>
              <a:rPr lang="en-US" dirty="0" smtClean="0"/>
              <a:t>2D example</a:t>
            </a:r>
            <a:endParaRPr lang="en-US" dirty="0"/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Good sampling</a:t>
            </a:r>
          </a:p>
          <a:p>
            <a:endParaRPr lang="en-US" sz="1800">
              <a:latin typeface="Arial" charset="0"/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Bad sampling</a:t>
            </a:r>
          </a:p>
          <a:p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9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65684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271971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0896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</a:t>
            </a:r>
            <a:r>
              <a:rPr lang="en-US" dirty="0"/>
              <a:t>-filtering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402396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805496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49459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898264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reduction.  Why?</a:t>
            </a: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627</Words>
  <Application>Microsoft Macintosh PowerPoint</Application>
  <PresentationFormat>On-screen Show (4:3)</PresentationFormat>
  <Paragraphs>96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Image Sampling</vt:lpstr>
      <vt:lpstr>Image Sampling</vt:lpstr>
      <vt:lpstr>Image Scaling</vt:lpstr>
      <vt:lpstr>Image sub-sampling</vt:lpstr>
      <vt:lpstr>Image sub-sampling</vt:lpstr>
      <vt:lpstr>PowerPoint Presentation</vt:lpstr>
      <vt:lpstr>Sampling and the Nyquist rate</vt:lpstr>
      <vt:lpstr>2D example</vt:lpstr>
      <vt:lpstr>Subsampling with Gaussian  pre-filtering</vt:lpstr>
      <vt:lpstr>Subsampling with Gaussian pre-filtering</vt:lpstr>
      <vt:lpstr>Compare with...</vt:lpstr>
      <vt:lpstr>PowerPoint Presentation</vt:lpstr>
      <vt:lpstr>PowerPoint Presentation</vt:lpstr>
      <vt:lpstr>PowerPoint Presentation</vt:lpstr>
      <vt:lpstr>PowerPoint Presentation</vt:lpstr>
      <vt:lpstr>Up-sampling Methods</vt:lpstr>
      <vt:lpstr>Up-sampling</vt:lpstr>
      <vt:lpstr>PowerPoint Presentation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Sampling</dc:title>
  <dc:creator>Ali Farhadi</dc:creator>
  <cp:lastModifiedBy>Ali Farhadi</cp:lastModifiedBy>
  <cp:revision>8</cp:revision>
  <dcterms:created xsi:type="dcterms:W3CDTF">2013-04-03T17:41:10Z</dcterms:created>
  <dcterms:modified xsi:type="dcterms:W3CDTF">2014-01-13T19:42:48Z</dcterms:modified>
</cp:coreProperties>
</file>