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2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ink/ink3.xml" ContentType="application/inkml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4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5.xml" ContentType="application/inkml+xml"/>
  <Override PartName="/ppt/notesSlides/notesSlide37.xml" ContentType="application/vnd.openxmlformats-officedocument.presentationml.notesSlide+xml"/>
  <Override PartName="/ppt/ink/ink6.xml" ContentType="application/inkml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299" r:id="rId3"/>
    <p:sldId id="302" r:id="rId4"/>
    <p:sldId id="303" r:id="rId5"/>
    <p:sldId id="304" r:id="rId6"/>
    <p:sldId id="305" r:id="rId7"/>
    <p:sldId id="306" r:id="rId8"/>
    <p:sldId id="308" r:id="rId9"/>
    <p:sldId id="269" r:id="rId10"/>
    <p:sldId id="270" r:id="rId11"/>
    <p:sldId id="309" r:id="rId12"/>
    <p:sldId id="310" r:id="rId13"/>
    <p:sldId id="311" r:id="rId14"/>
    <p:sldId id="312" r:id="rId15"/>
    <p:sldId id="313" r:id="rId16"/>
    <p:sldId id="278" r:id="rId17"/>
    <p:sldId id="279" r:id="rId18"/>
    <p:sldId id="280" r:id="rId19"/>
    <p:sldId id="281" r:id="rId20"/>
    <p:sldId id="282" r:id="rId21"/>
    <p:sldId id="257" r:id="rId22"/>
    <p:sldId id="290" r:id="rId23"/>
    <p:sldId id="291" r:id="rId24"/>
    <p:sldId id="258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292" r:id="rId35"/>
    <p:sldId id="293" r:id="rId36"/>
    <p:sldId id="294" r:id="rId37"/>
    <p:sldId id="271" r:id="rId38"/>
    <p:sldId id="272" r:id="rId39"/>
    <p:sldId id="273" r:id="rId40"/>
    <p:sldId id="274" r:id="rId41"/>
    <p:sldId id="275" r:id="rId42"/>
    <p:sldId id="277" r:id="rId43"/>
    <p:sldId id="295" r:id="rId44"/>
    <p:sldId id="296" r:id="rId45"/>
    <p:sldId id="324" r:id="rId46"/>
    <p:sldId id="314" r:id="rId47"/>
    <p:sldId id="315" r:id="rId48"/>
    <p:sldId id="316" r:id="rId49"/>
    <p:sldId id="317" r:id="rId50"/>
    <p:sldId id="318" r:id="rId51"/>
    <p:sldId id="283" r:id="rId52"/>
    <p:sldId id="284" r:id="rId53"/>
    <p:sldId id="285" r:id="rId54"/>
    <p:sldId id="319" r:id="rId55"/>
    <p:sldId id="320" r:id="rId56"/>
    <p:sldId id="321" r:id="rId57"/>
    <p:sldId id="286" r:id="rId58"/>
    <p:sldId id="325" r:id="rId59"/>
    <p:sldId id="287" r:id="rId60"/>
    <p:sldId id="288" r:id="rId61"/>
    <p:sldId id="289" r:id="rId62"/>
    <p:sldId id="322" r:id="rId63"/>
    <p:sldId id="323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image" Target="../media/image96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4T20:36:59.2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866 11092 894 0,'0'-1'17'0,"2"2"14"0,0-1-13 0,-2 1-10 16,0-1-8-16,0 0 0 16,0 0-1-16,0 0 0 15,0 0 1-15,0 0 0 16,0 0 0-16,3 5 0 15,1 3 0-15,5 0 0 16,2 1 2-16,32 30 1 16,-26-25 4-16,2-1 1 0,3 2 3 15,1 0 2-15,5 0-2 16,4 3-2-16,7 0-3 16,-2 1-1-16,4 0-2 15,3 6-1-15,0 2-1 16,3 6 1-16,-8-1 0 15,2-1 0-15,-13-4 0 16,-3-3-1-16,-3-2 0 16,-5-4-1-16,-2-2-15 15,-5-2-16-15,-2-4-48 16,-2-1-24-16,-5-6-44 16,1-3-14-16,0-13 106 15</inkml:trace>
  <inkml:trace contextRef="#ctx0" brushRef="#br0" timeOffset="458.613">1349 11061 630 0,'-10'-3'241'16,"-3"1"-170"-16,5 0-102 15,-1 1-9-15,1-1 0 16,-1 2 14-16,0 0 30 16,-1 2 0-16,-3 2-2 15,-2 1-2-15,-2 10-4 16,-2 8-1-16,-7 13 0 16,0 4 0-16,-2 5 2 15,1 1 0-15,3 5 1 16,-1 3 0-16,1 5 1 15,-3 3 0-15,0 5-1 16,5-3-2-16,0-1-34 16,0-9-24-16,6-8-77 0,-5-5 82 15</inkml:trace>
  <inkml:trace contextRef="#ctx0" brushRef="#br0" timeOffset="943.738">707 11291 898 0,'0'0'317'0,"0"-1"-300"15,0 1-26-15,0 0-23 16,0 0-1-16,0 0 18 15,0 0 13-15,0-1 4 0,12 0 2 16,8 0 2 0,32 1 1-16,-22 3 2 0,4 1 1 15,8-1 0-15,1 2 0 16,5-1-2-16,5 1 0 16,5-1-3-16,4 1 1 15,5-2-2-15,0 4-1 16,-2-2-2-16,-1 3 1 15,1-1-1-15,2 0-1 16,9 4-53-16,8 2-181 16,10 17 162-16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4T20:46:43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6013 7338 627 0,'2'-1'262'0,"1"-1"-99"16,3-1-252-16,-6 2-24 15,0 0-12-15,0 0 12 16,0 0 83-16,0-1 46 16,0 2 70-16,0 0 18 15,0 0 14-15,0 0-15 16,0-1-40-16,0 0-20 15,0 1-25 1,0 0-7-16,0-1-11 0,0 0 0 0,-1 0 0 16,0 0 1-16,0-1 5 15,-1 1 6-15,-8-2 8 16,0-1 3-16,2 2-3 16,-32-8-5-16,31 7-11 15,-1 3-3-15,-3-1-2 16,0 5-2-16,-3-2 1 15,-1 4-1-15,1-3 3 16,0 1 0-16,2-2 2 16,-1 0 2-16,-1-1 3 15,1-1 0-15,1 2 0 16,0-2-1-16,-1 3-4 16,1 3-2-16,-5 1-1 15,-1 2-1-15,-2 0 0 16,-3-5 1-16,1 5 1 15,-2-5 1-15,0 3 1 0,-1 3 1 16,-4 0 1-16,-2 1 1 16,-2 6-1-16,1 0-2 15,-2 6-2-15,-1 3-1 16,-1 2 0-16,-3 4 0 16,2-3-1-16,4-1 0 15,0 0 0-15,3-3 1 16,1 5-1-16,-1 3 2 15,1 1 0-15,0 0 1 0,6-1 0 16,3 0 1-16,6 3-1 16,2 3-1-1,4 11-3-15,0-3-1 0,7 5 0 16,1-2 0-16,6-5 0 16,5 3 1-16,4-7 0 15,3-4 1-15,6-2 2 16,2-2 0-16,5-1 1 15,6 2-1-15,3-6 0 16,2-4 0-16,6-5 0 16,2-3 1-16,-1-9 1 15,-3-3 0-15,-2-5 0 16,-1-5 0-16,4-2 0 16,0-4 0-16,5-5 0 15,2 1 0-15,1-9-1 16,1 3 0-16,-5-5-1 0,-3-2 0 15,-1-1 1-15,-1-3 0 16,-11-1 1 0,-17 18 1-1,2 0 0-15,48-50 9 0,-4-5 6 0,-6-2 6 16,-33 28 13-16,-7 2-4 16,-11 7 8-16,-6 5 2 15,-11 4-3-15,-4 1-5 16,-9-3-7-16,-10-1-4 15,-8-2-1-15,-3 0 1 16,-2 5 7-16,-1 0-1 0,3 5-9 16,0 2-4-16,-6-2-20 15,3-1-4-15,-1 1-6 16,4-2-10-16,16 4-56 16,5-1-80-16,19 0 101 15</inkml:trace>
  <inkml:trace contextRef="#ctx0" brushRef="#br0" timeOffset="1538.877">18603 7398 436 0,'5'-6'213'15,"-7"4"-70"-15,-3 0-218 16,-8 0-13-16,0 1 23 16,-4 0 93-16,0 1 38 15,3 0 13-15,-1 2-10 0,0-2-18 16,-1 2-1-16,1-1 7 15,1 1 5-15,-2 1-3 16,1 0-5-16,-5 0-12 16,-4-3-9-16,-6 1-12 15,-1 1-4-15,-6-1-12 16,-2 0-2-16,-4 0-2 16,-5 1-1-16,-10-1 0 15,-5 4 0-15,-9 3 0 16,-4 3-1-16,4 1 0 15,-6 2 0-15,-8 2 0 16,-3 1-1-16,-9 7 0 16,7 2-1-16,11 2-2 15,12-2-1-15,13 1-14 16,8-4-11-16,13 6-17 16,8 3-2-16,15 1 14 0,7 3 12 15,14-2 22-15,8 0 4 16,15 4 2-16,8 4 4 15,7 5 3-15,6 0 0 16,4-8-1-16,3-1-2 16,7-6 5-16,-3-2 3 15,3 0 8-15,-3-4 5 16,-4-3 8-16,-4-4 4 16,-2-8-1-16,-2-1-3 0,2-5-12 15,2-1-6-15,-2-1-5 16,2-2 0-16,-9 1 4 15,-2-2 2-15,-9 0 7 16,-5-3 3-16,-4-3-1 16,-3 0-1-16,0 0-9 15,1 0-4-15,-2-5-10 16,1-1 9-16,-2-4 16 16,-4-5 6-16,-2-2 10 15,0-3-6-15,-1 0-16 16,-1-2-6-16,-1-6-8 15,-2-2-5-15,-1-8 2 16,-4-4 0-16,-4-1-1 16,-3-5 0-16,-7-8-4 15,-2 0 4-15,-10-5 4 16,-2 2 3-16,-5 11 3 16,-2 2-5-16,-5 12-13 0,-4 7-9 15,-11 7-28-15,-4 2-18 16,-10 8-29-16,-5-1-32 15,1 15 78-15</inkml:trace>
  <inkml:trace contextRef="#ctx0" brushRef="#br0" timeOffset="21880.359">7213 11473 672 0,'0'0'249'16,"0"0"-112"-16,0-2-218 15,-1 1-2-15,-1 0 46 16,1 0 23-16,0-1 21 15,0 1 8-15,-4 1 29 16,-7-1 8-16,-7-2 7 16,-32-9-7-16,26 3-30 15,1 3-9-15,-5-2-3 16,5-2 1-16,-4 0 11 16,1 1 5-16,2 2-1 15,0 2-4-15,0 0-17 16,-2-1-6-16,2 2-8 15,-3 0 2-15,5 4 7 16,-4-1 0-16,2 2 1 0,-3-1-1 16,-3 4-15-16,1 4-1 15,-7 3 2-15,2 3 2 16,-2 0 14-16,0 1 4 16,3-2-1-16,3-1-1 15,3 0-1-15,0-2 2 16,2 4 0-16,3-3 1 15,0 3 2-15,6-2 0 16,3 2 1-16,-3 2 0 0,3 3-1 16,-2 0 1-16,1 6-2 15,3-2-1-15,2 5-3 16,2 2-2-16,1 0-1 16,1 3 1-16,6 3 1 15,-2 2-1-15,4 4-1 16,3-5 0-16,3 2-1 15,4 0 0-15,-2-5 0 16,1 6 0-16,-1-5 1 16,0 0 0-16,-2-3 1 15,2 1-1-15,3-5 0 16,-4 1-1-16,4-3 0 16,-1-3 0-16,4 4-1 15,1 0 1-15,3 0 0 16,2-2 0-16,-2-1 0 15,6 1 0-15,5 2-2 0,1 4-1 16,6-3-2-16,1-3 0 16,1-3 0-16,1-3 1 15,-3-4 0-15,-2-2 1 16,-5-4 0-16,0 1-1 16,0-2 0-16,4-5 1 15,2 6-1-15,0-5 0 16,2-2 1-16,-2 3 2 15,0-5 2-15,-2-1 0 0,0 1 2 16,-1-5 1-16,-2-2 0 16,-4 2 0-16,-1-4 1 15,-1 5 0-15,0-6 0 16,0 3 0-16,-3-2 3 16,-3-3 2-16,-3 0 6 15,-2-1 4-15,-3 1 15 16,-2 0 8-16,-2-1 14 15,-3-2 4-15,-1 4-4 16,0-2-5-16,-4 1-16 16,0-3-6-16,0 1-11 15,-2-2-4-15,-2 2-4 16,2 0-1-16,-3-2 2 16,-1 0 5-16,2-3 4 15,-2-4 3-15,-1-2-3 16,0 2-3-16,-1 0-6 15,2 4-1-15,-3 3-1 16,3-1 0-16,-3-1 0 0,0 2 0 16,0 0-5-16,-3 1-1 15,0-1-2-15,0 0-1 16,4 0 1-16,-4-5-1 16,5 0 0-16,1-1 0 15,-5 2 0-15,0-3 0 16,1 1 0-16,2 1-1 0,-1 5 0 31,3 1 0-31,4 1-1 0,-5 0-1 0,1-2 0 16,3 2-3-16,-4 1-1 15,0-3 0-15,6 4-1 16,-8-6 1-16,1 3 2 16,1 2 1-16,-5 1 1 15,9 3 0-15,-4 1-4 16,0 4-2-16,1-5-6 15,-3 2-6-15,2 1-18 16,1-1-10-16,3 4-11 16,-3 0 1-16,1-2 16 15,0-1 10-15,-1 4 13 16,0-4-3-16,3 3-27 16,-2 0-30-16,3-2-125 15,-1 6 131-15</inkml:trace>
  <inkml:trace contextRef="#ctx0" brushRef="#br0" timeOffset="24224.591">18283 11710 903 0,'0'0'289'15,"0"0"-305"-15,0 0-26 16,0 0 1-16,0 0 13 16,0 0 17-16,0 0 5 15,0 0 21-15,0 0 14 16,-2 0 11-16,2 0-2 0,0 0-14 15,0 0-14-15,0-1-10 16,0 1-2-16,0 0-4 16,0 0 1-16,0 0-1 15,0 0 0-15,0 0 2 16,13 5-1-16,5 3 0 16,33 18-1-16,-25-10-1 15,2 0-3-15,5 11-2 16,1-2 0-16,2 6 3 15,0 4 2-15,-2-8 4 16,-3 1 2-16,-4 1 1 16,1-2 1-16,0 5 0 15,4 2 0-15,1-2 1 16,0-2 0-16,3 0 0 16,-1-4-1-16,3 1-1 15,0 2 1-15,2-3 0 0,3 2 2 16,0-3 4-16,-4 0 2 15,-1-2 2-15,-5-3 0 16,3-3 0-16,4-2 0 16,3 1 2-16,1 3-2 15,2 1-3-15,-1 3-3 16,2-2-3-16,-4-4 0 16,-2 0 0-16,-3-4 0 0,-8 0 4 15,1-3 1-15,-3-2 2 16,3 1 2-16,0-5-2 15,3 1-1-15,-5-4-2 16,-1 0-2-16,0-2 0 16,0-4 0-16,-3-2 0 15,-2-2 0-15,0-5 0 16,-2 0 1-16,0-7-2 16,-2-5-2-16,3-6-5 15,-2-1-5-15,-2-6-5 16,2-1-5-16,-6-8-10 15,2-3 2-15,-3-1 8 16,-2-2 8-16,-5 2 14 16,-2-2 4-16,-1 4 0 15,-2 0-3-15,-2 0-7 16,-4 2-5-16,-6 0-17 16,-3 6-7-16,-4 6-14 0,-2-1-5 15,-3-2 1-15,-2-6 0 16,-13-1 8-16,2 3 9 15,-11 5 21-15,-2 3 14 16,2 5 22-16,2 3 1 16,-1 3-7-16,-1 2-9 15,-2 3-12-15,-4 4 0 16,3 6 14-16,-1 2 11 0,7 4 20 16,-1 3 3-1,-8 1-13-15,-1 3-6 0,-1 3-14 16,1-2-1-16,7 5 8 15,-1 2 7-15,-5 4 10 16,-1 2 1-16,-13 3-6 16,-2 1-3-16,2 1-2 15,0-2 4-15,7-4 8 16,2 0 1-16,-2-3-7 16,-1 4-5-16,-2 0-14 15,2 3-6-15,4 4-5 16,2 1-2-16,9 2 1 15,5 0 1-15,-3-1-1 16,4 0-1-16,-3 2-11 16,-1 6-10-16,5 7-36 15,1 3-40-15,7 7-147 16,5 7 157-16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4T21:07:54.0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3127 4474 720 0,'-7'-8'16'0,"2"2"13"0,-2 1-12 16,-6-9-8-16,-1 0-5 15,0-1-3-15,-2 0-3 16,0 2-2-16,-5 1-3 16,-2 0-4-16,-7 5-4 15,-1 4-3-15,-8 5-8 16,-5 5-1-16,-9 8-7 16,-5 3-8-16,-3 8 5 15,3 1 3-15,10 8-1 16,2 1-3-16,7 5-21 15,4 4-2-15,6-1 17 0,5 3 18 16,8-1 37-16,3 6 6 16,6-3 2-16,6-3-3 15,7-2-8-15,1-3-2 16,8 3 3-16,0-4-1 16,2-7 3-16,6-5 3 15,-1-8 23-15,2-5 11 16,6-2 10-16,0-3-1 15,5-6-21-15,-1-3-10 0,1-5-9 16,-3-4-1-16,0-3-1 16,-3-1 2-16,1-5 6 15,3 2 1-15,-3-8 2 16,-3-4-1-16,-1-4-2 16,-5-2 1-16,0 3 4 15,-1-1 3-15,-3 4 8 16,-3 3 3-16,-4-2 9 15,0 2-3-15,-7-1-5 16,-2 0-10-16,-2 6 24 16,1 4-4-16,-3 8-6 15,-1 1 2-15,3 5-31 16,-1-2 2-16,0 2-7 16,1 0-4-16,0-1-9 15,0 1-5-15,0 0 4 16,0 1 2-16,0 0 5 15,-1 0 1-15,1-1 1 0,0 0-2 16,0 0-7-16,0 1-7 16,0 0-8-16,-1 0-1 15,0 3 2-15,-4 21 3 16,2 37 6-16,6-27 2 16,3 4 2-16,-1 1 1 0,3 6-2 15,-2 2-2-15,1 4-9 16,-1-3-10-16,0-3-29 15,0-2-18-15,-3-10-34 16,0-4-15-16,1-13-74 16,-2-9 123-16</inkml:trace>
  <inkml:trace contextRef="#ctx0" brushRef="#br0" timeOffset="493.884">3612 4375 1198 0,'-4'-1'371'0,"-2"-1"-439"16,2 4-95-16,4-2 3 16,-1 0 35-16,0 0 46 15,0 0 90-15,0 0 2 16,0 0-6-16,-6 12-1 16,0 2-5-16,-9 31 0 15,12-23 0-15,4 4 3 16,1 9 4-16,3 8 3 15,2 7 6-15,-1 5 0 0,5 6-5 16,-1-3-3-16,1-2-7 16,2-5-2-16,-2-6 1 15,-2 0 0-15,-3-5-1 16,-1-3 0-16,-2-10-1 16,-1-7-3-16,-1-9-4 15,-1-5-1-15,1-4-2 16,0-2-10-16,-2 0-36 15,1-1-37-15,0 0-54 16,0-1-22-16,-3-3-38 16,-5-11 128-16</inkml:trace>
  <inkml:trace contextRef="#ctx0" brushRef="#br0" timeOffset="1005.393">3438 4833 303 0,'-6'-4'78'16,"0"3"-116"-16,0 0-3 15,-1 0 18-15,-1 2 60 16,2 0 33-16,4-2 19 16,-1 1-4-16,3 0-18 15,0 0-8-15,-1 0-10 16,0 0-6-16,0 0-10 16,0 0-5-16,0 0-10 15,-1 0-2-15,2 0 7 16,0 0 6-16,0 0 8 15,0 0 0-15,10 5-11 16,8 2-7-16,35 3-9 16,-25-10-4-16,3-2-2 15,1-1 0-15,13 1-1 16,-2-3 1-16,5 0 0 16,4-2 2-16,-8-2 2 15,0 0 3-15,-5 1 0 0,-4 1-1 16,-4 4-4-16,-4 2-3 15,-6 2-2-15,0 2-1 16,-8 3-10-16,-2-2-31 16,-4-1-170-16,-2 4 146 15</inkml:trace>
  <inkml:trace contextRef="#ctx0" brushRef="#br0" timeOffset="1296.113">4886 4798 656 0,'-2'6'121'16,"6"-6"-158"-16</inkml:trace>
  <inkml:trace contextRef="#ctx0" brushRef="#br0" timeOffset="2882.351">4894 4826 187 0,'31'37'119'16,"-28"-33"-13"-16,0 4-30 16,4 2-46-16,0-1-14 15,1 2-10-15,2-1 2 0,3 0 20 16,1 0 13 0,3 1 16-16,3-2 4 0,4-2-14 15,3-1-12-15,5-3-17 16,1-1-7-16,4 0-5 15,4-4 1-15,-5-6 3 16,2-1 10-16,-4-6 22 16,-3 3 8-16,-2-6 11 15,-3 3-3-15,0 0-16 16,-4-2-8-16,-4 4-13 16,-4 1 0-16,-5-1 12 15,-4 1 4-15,-2 2 6 16,0-3-2-16,-3-2-12 15,0-3-2-15,-3-2-4 16,-4-2-1-16,-3 2-4 16,-5 1-6-16,-8 3-11 15,-4 1-4-15,-7 0-11 16,-8 1 0-16,-4 2 4 0,-7 2 2 16,-8 6 2-16,3 1 0 15,-9 7-3-15,4 3-5 16,5 5-15-16,2 6-5 15,17 0-7-15,2 4-1 16,8 5 5-16,6 1 3 16,5 8 4-16,5 1 4 15,13-3 10-15,4 1 5 16,15 0 5-16,5 2 3 0,10 4 3 31,-1 1 0-31,7-1 4 0,5-4 1 0,6-3 4 16,6-3 1-16,0-6 4 15,2 3-2-15,-3-5-4 16,-4-4-2-16,-6-4-5 16,-3-2-1-16,-7-6 1 15,0-2 0-15,-3-5-10 16,3-6-10-16,1-8-23 16,-2-4-10-16,2-6 0 15,-2-2 7-15,-2-2 12 16,3-1 8-16,-6 0-5 15,0-5-7-15,5-2-12 16,-4-1-2-16,2 2 14 16,2 2 10-16,-1 5 24 15,1 1 3-15,-1 4 2 16,0 1 1-16,-6 7-1 0,-1-1 3 16,0 3 3-16,-2-1 1 15,-4-1 4-15,-3 2 18 16,-2-2 38-16,-2 3 19 15,-3-1 27-15,-3 1-6 16,-6 1-22-16,2 0-13 16,-1 0-20-16,0 2-7 15,1-1-9-15,-2-2-3 16,-2-1-5-16,0-4-3 0,-3-2 1 16,-2 0 0-16,-2 1-2 15,0 1-1-15,-3-2-6 16,2 3-2-16,-4 3-7 15,-3 1-5-15,-2 4-9 16,-5 0-5-16,-4 1-1 16,-1 2 0-16,1 5-2 15,0 0-1-15,2 7-4 16,-1 2-1-16,2 7 3 16,0 2 2-16,2 3 5 15,3 5-1-15,6 1 1 16,0 1-1-16,8 1 0 15,0-1 1-15,0 2 3 16,4 1 1-16,-2 2 1 16,4 5-1-16,3-9 0 15,1 0 0-15,0-8 0 0,2-5-1 16,1-2 0-16,3-2-1 16,4-1 0-16,-1-2 1 15,3-4 4-15,1-3 1 16,-1-3 3-16,-1-2 2 15,1-1-1-15,0-1 0 16,-1-2 3-16,2-2 0 16,-2-1 2-16,-1-3-1 15,-1-1 1-15,-1 0 2 0,-3-3 4 16,-1 0 0-16,-4-3 2 16,-5 0-2-16,0-1-2 15,-2-4 1-15,-1 1-5 16,-2 0 0-16,-2 5-3 15,-1 3-3-15,-1 3-1 16,3-2-1-16,-1 0-1 16,0 2-1-16,3 5-3 15,-1 3-1-15,4 4-4 16,0-1-1-16,0 2-3 16,0 0-2-16,0 0 2 15,0 0 0-15,0 0 4 16,6 16 3-16,41 45 4 15,-31-23 1-15,0 8 1 16,-1 5 0-16,0-2-1 16,2 2 1-16,-2 0 2 15,0 1 0-15,-2-5 1 0,-1-3 0 16,2-8-1-16,-5-5 0 16,1-7-2-16,0-3-3 15,-4-10-33-15,0-3-15 16,1-8-32-16,0-7-9 15,5-17-8-15,4-7-22 16,6-19-8-16,0-4 11 16,2-2 22-16,-2-1-3 15,2 7 80-15</inkml:trace>
  <inkml:trace contextRef="#ctx0" brushRef="#br0" timeOffset="3376.568">6965 4661 251 0,'4'0'200'0,"-1"0"37"16,-2 0-35-16,-1 0-63 15,0 0-26-15,0 0-33 16,0-1-10-16,-1 0-14 15,0 0-10-15,-1-1-21 16,1 1-7-16,-18-3-12 16,-36-10 0-16,21 10-2 0,-4 3-1 15,-5 4-3-15,-2 1-2 16,-2 5-3-16,-4 3-1 16,-9 7-5-16,-1 6-2 15,1 8 1-15,5 3 1 16,11 1 3-16,8-3 0 15,13-5-4-15,6 0-2 16,8 1 3-16,6 2 4 16,6 7 5-16,0 3 1 0,13-3-4 15,4 0 0-15,15-1-4 16,7-2 3-16,17 1 4 16,3-9 2-16,10-10 4 15,-2-5 0-15,-1-12-4 16,-1-3-12-16,-3-8-72 15,-1-5-37-15,-4-12-50 16,-2-1-27-16,-5-10 27 16,-2-3 21-16,-9-10 96 15</inkml:trace>
  <inkml:trace contextRef="#ctx0" brushRef="#br0" timeOffset="4261.628">7473 3917 1165 0,'3'30'284'16,"-6"-18"-433"-16,-3 4 8 0,-2 11 86 16,-1 8 46-16,1 15 12 15,0 3 0-15,5 14-3 16,1 2 0-16,2-4-1 16,3-2 1-16,-3-5 0 15,1-5 0-15,-2 1 0 16,-3-5 1-16,2-5 0 15,-3-1 2-15,2-5 2 16,-3 2 2-16,-2-4 4 16,0-3 0-16,-1-4-2 15,1-2-2-15,1-1-5 16,0-2-1-16,1 1 0 16,1-3 1-16,3-5 0 15,-1-1 2-15,0-6 1 16,2-3 2-16,0-1 7 15,1-5 8-15,1-2 28 16,-1 1 11-16,0-1 4 0,0 0-4 16,0 0-24-16,0-1-14 15,0 1-12-15,3-10-7 16,5-13-5-16,12-36-2 16,-10 29 2-16,0-1 1 15,-1 1 0-15,3-3 1 16,0-8-1-16,0-3 0 15,-1 4 0-15,1 5 0 16,1 5-3-16,1 5-2 0,-1 5-3 16,5 2-3-16,0 9-4 15,2 2-3-15,3 3-10 16,1 3-2-16,2 4 2 16,-1 3 3-16,2 2 14 15,0 2 5-15,2 2 6 16,4 3 0-16,-4 7 2 15,3-1 1-15,-2 3 2 16,0 3 1-16,1 2 0 16,-3 4 1-16,-4 5 1 15,-4-6-1-15,-6 1-1 16,-2-3 0-16,-2-3 0 16,-4-1 1-16,-1-2-1 15,0 0-1-15,0 1-2 16,-2 0-2-16,0-2-3 15,1-2-8-15,-3-5-28 0,2-2-22 16,0-5-54-16,-1-1-21 16,2-5-46-16,-1 0-88 15,0-2 184-15</inkml:trace>
  <inkml:trace contextRef="#ctx0" brushRef="#br0" timeOffset="5096.141">9100 4479 1094 0,'5'3'86'0,"1"13"-503"16,1 6 5-16,0 14 173 15,-2 4 173-15,-6 0 116 16,1-1 15-16,-6 6 2 15,5 3 6-15,-4 2 1 0,2 2-4 16,0-4 7 0,2 3-8-16,1 2-30 0,-1-4-9 15,0 0-10-15,-4-4 2 16,1-6 4-16,1 0-1 16,2-9-5-16,0-7-3 15,1-7-6-15,-1-5-1 16,0-7 9-16,0 0 21 15,1-3 58-15,0-1 11 0,0-1 2 16,0 0-21-16,0 0-66 16,0-3-14-16,5-27-17 15,5-43-1-15,-6 19 0 16,2-7 2-16,0-5 3 16,3-1-1-16,0-4 4 15,3 2 2-15,2 3 1 16,2 8 0-16,3 4-2 15,2 2-1-15,2 8-2 16,0 5 0-16,1 15-1 16,1 7-4-1,2 8-11-15,1 4-2 0,1 2-9 16,1 5-4-16,-6 6 9 16,1 0 4-16,-2 6 13 15,-2 2 14-15,0 5 9 16,-5 0 2-16,-4 5 5 15,-3 0 0-15,-6 3-3 0,2-1 0 16,-5-3-4-16,-2-1-1 16,-10-4-2-16,3 1 2 15,-8-2 0-15,2 0 1 16,-5-1 4-16,-8-4 0 16,-6 1-2-16,-11-2-4 15,-8-3-7-15,1-3-2 16,7-2-6-16,7 1-19 15,7-4-139-15,4-1 113 0</inkml:trace>
  <inkml:trace contextRef="#ctx0" brushRef="#br0" timeOffset="5551.167">10172 4466 1123 0,'4'-9'430'16,"9"6"-378"-16,1-1-418 16,-1-1 6-16,-2 4 59 15,-6 1 268-15,-4 0 82 16,3 5 17-16,-4-5-4 16,0 0-25-16,0 0-18 15,3 24-2-15,2 35 5 0,-8-21 13 16,-2 2 8-16,-3 5 4 15,-2 3-3-15,1 1-18 16,0 0-11-16,-1-8-11 16,-3-5-3-16,1-6 0 15,-2 0-1-15,1-4-17 16,0-2-18-16,-1-6-61 16,3-6-55-16,4-6 94 15</inkml:trace>
  <inkml:trace contextRef="#ctx0" brushRef="#br0" timeOffset="5852.207">10110 3984 1253 0,'-4'0'254'0,"7"12"-507"0,0 5-46 16,-2 11 53-16,0 6 144 0,-2 4 70 15,-1-1-38-15,2-2 44 16</inkml:trace>
  <inkml:trace contextRef="#ctx0" brushRef="#br0" timeOffset="6420.838">10661 4289 1280 0,'0'7'315'16,"5"-7"-627"-16,5 3-27 16,-1 6 42-16,3 4 90 15,-3 1 205-15,0 7 15 0,5 3 17 16,1-2 16-16,2 2 21 15,4 0-1-15,2 7-3 16,0 4-11-16,5 11-11 16,-2 1 7-16,4 9 33 15,-1 3-4-15,-1 0-12 16,-2 0-13-16,-8-7-46 16,-2-4-1-16,-6-2 0 15,-1-2-3-15,0-7-2 16,-4-2 0-16,2-12 1 15,-1-1-1-15,-3-11-6 16,1-2-6-16,-3-4-14 16,3-4-2-16,-2-1-4 15,-2 0 0-15,0-1-11 16,0 0-25-16,2-6-65 16,7-23-78-16,14-43 132 0</inkml:trace>
  <inkml:trace contextRef="#ctx0" brushRef="#br0" timeOffset="6809.349">11097 4502 228 0,'-4'-12'147'0,"-2"4"-2"15,3 1-15-15,3 5-25 16,-5 0-25-16,2 2-35 15,2-1-6-15,0 1-21 16,-1 0-3-16,1 0-10 16,0 0-3-16,0 0 6 15,-1 8 6-15,-3 6 7 16,-31 31 1-16,27-21-5 16,1 2-3-16,-2 8 3 15,-2 5 0-15,1 7-1 16,-2 8-3-16,0 0-7 15,-2-2-2-15,1-7-2 16,1-7 0-16,0-2-1 16,4 0 1-16,2-5-1 15,-1-5-1-15,4-3 0 16,1-6-1-16,-1-5-5 16,1-4-11-16,1-3-75 15,-2 1-102-15,3-1 123 0</inkml:trace>
  <inkml:trace contextRef="#ctx0" brushRef="#br0" timeOffset="7603.18">11429 4639 1182 0,'7'1'155'0,"8"6"-519"15,1 4 33-15,2 4 217 16,-2 1 85-16,-2 1 38 16,2 1 1-16,-2 0 5 15,7 2 1-15,-1-3-1 16,-1-5 6-16,1-2 26 16,-6-5 12-16,1 0 22 0,0 0 0 15,1-4-23-15,0 0-13 16,-2-5-26-16,-1 2-7 15,0-5-6-15,0 1-1 16,-2-1 1-16,-1-1 2 16,-2 1 23-16,-5 1 5 15,-1-3 1-15,0 3 1 16,-2-1-21-16,-2-1-3 0,0 2 3 16,-5-5 1-1,-3 3-3-15,-2-2-2 0,-5 1-6 16,-4-2-2-16,-3 2-2 15,-5-1 2-15,-3 1 4 16,-2-1 1-16,3 0 7 16,1 1 3-16,7 2-5 15,1 2-2-15,-1 8-14 16,3 3-7-16,-3 7-3 16,4 3 1-16,3 8 5 15,3 5 2-15,4 9 1 16,2 6 2-16,5 2 2 15,4 0 1-15,6 1 1 16,5 0 0-16,7 2-1 16,3-1 3-16,2-2 9 15,6-2 2-15,6-8 5 16,2 0 3-16,8-13-7 0,2-1-2 16,3-13-7-16,2-1-8 15,-2-6-25-15,-3-5-13 16,-5-5-30-16,-2-6-16 15,-7-6-50-15,2-10-41 16,5-10 110-16</inkml:trace>
  <inkml:trace contextRef="#ctx0" brushRef="#br0" timeOffset="8143.319">12795 4110 1474 0,'6'2'372'0,"-8"-1"-689"16,-2 5-31-16,-2 2 84 16,-1 0 114-16,-1 0 220 15,2-1-9-15,3 3-37 16,-1-1 0-16,4 3 0 0,0 2-2 16,3 6-2-16,1 3 4 15,6 13 20-15,0 6 5 16,3 7-8-1,-1 4-6-15,-1 16-3 0,0 0-3 16,-4 15 0-16,1 6 0 16,-3-6-1-16,-1 4 1 15,-1 1 17-15,-3 1 0 0,-1-4-19 16,-2-6-6-16,3-12-17 16,0-7-1-16,3-6-1 15,-2-5 1-15,1-11-1 16,3-8 1-16,-3-16 0 15,3-5 0-15,-2-5-6 16,2-3-7-16,0-2-34 16,-1-2-25-16,-4 1-67 15,0 0-64-15,11-30 128 16</inkml:trace>
  <inkml:trace contextRef="#ctx0" brushRef="#br0" timeOffset="9137.087">14860 4337 673 0,'1'-2'103'16,"0"-2"-220"-16,-4 0-68 15,1 3 82-15,1-1 178 16,0 1 62-16,0 0 17 16,0 0-20-16,0 1-25 15,-1 0-7-15,1 0-40 16,0 0-20-16,0 0-27 15,0 0-6-15,-7 15-3 16,-10 37 2-16,20-21 2 16,3 7 0-16,3 21-1 0,3 3-1 15,-1 18-3-15,1 1-1 16,0-2 2-16,-2-1 5 16,-3-2 3-16,0-4 0 15,-3 2-1-15,2-5-5 16,0-17-3-16,-3-6 1 15,1-17 1-15,0-8 2 16,2-6 9-16,-2-6 9 16,-1-5 29-16,-1-3 14 15,0-2-3-15,-1 1-10 0,0-1-31 16,0 0-15-16,16-6-4 16,27-22 0-16,-29 0 2 15,-1-3 3-15,-2-13 2 16,0-1-1-16,-3-7-2 15,-3-4-5-15,-4 0-3 16,-1-3-1-16,-4-2-7 16,0-6-1-16,-1 1 1 15,-2-3-1-15,-1 1 6 16,-3 7 0-16,0 4-4 16,-2 9 0-16,-7 3-5 15,-3 2-6-15,-1 0-4 16,-1-1-20-16,2 11-12 15,1 4 2-15,3 10-15 16,4 4-15-16,5 7-54 16,3 4-32-16,4 4-39 0,-3 2-32 15,6 11 161-15</inkml:trace>
  <inkml:trace contextRef="#ctx0" brushRef="#br0" timeOffset="9837.014">15316 5559 769 0,'1'1'61'0,"-3"-1"-382"15,0 4 33-15,1-4 189 16,-1 0 119-16,1 0 136 15,0 0 20-15,1 0 2 16,-1 0-20-16,0 0-50 0,0 0-16 16,0 0-17-16,-1 0-5 15,0 0-14-15,-9 1-11 16,-9 0-21-16,-30-3-8 16,25-3-7-16,-5-1-2 15,-5 2-1-15,-4-1-2 16,-6 3-2-16,-2 0-2 15,5 4-1-15,-1 2 0 16,12 7-1-16,3-1-2 0,3 2-11 16,10 2-6-16,4 4-2 15,5 6 1-15,8 6 14 16,1 5 4-16,9-1 2 16,4-1 1-16,4-5 4 15,12-1 4-15,6-4 3 16,3-3 0-16,12-8-2 15,0-4-2-15,3-10 2 16,-1 0 10-16,-4-5 24 16,-5-2 10-16,-7-2 16 15,-1 0-2-15,-9-3-9 16,-6-1-3-16,-9 5 7 16,-11-1-3-16,-3 2-15 15,-1 0-13-15,-12-10-51 16,-5-6-40-16,-21-5-114 15,-17 0 112-15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4T21:11:20.4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16226 6455 9 0,'3'0'8'0,"-2"0"8"16,2 0 17-16,-3 0 7 16,0 0 18-16,0 0-4 15,0 0-17-15,3 1-7 16,3 0-19-16,2 2-4 16,1-2-1-16,-3 0 3 15,3 1 2-15,-2 0-1 16,2 1-2-16,5 0-2 0,25 11-4 15,-26-12 0-15,-3 1-1 16,2 0 0-16,2 2 0 16,0-2 1-16,3-1 2 15,0 1 4-15,1-3 7 16,-1 2 0-16,1-2 2 16,3 0 1-1,2 0-3-15,2 0 0 0,1 4-4 16,-2-3-4-16,4 0-3 15,-3-2 0-15,4-2 16 16,4 0 9-16,-2-5 17 16,5 2 6-16,-1-3-8 15,-3 1-7-15,5 1-16 16,-5-5-7-16,2 4 3 16,-1-4 5-16,-2-1 1 15,1 4-3-15,0 3-10 16,-1-1-7-16,-4 7-2 0,-2-6 0 15,0-1 1-15,-3 4-1 16,3-5 1-16,-3 4-1 16,-2 0 0-16,-1-7 0 15,-3 6 1-15,4-2 4 16,-1-1 5-16,-1 2 3 16,2-2 1-16,-1 1-2 15,1 1-5-15,1 0-2 16,-5-3-2-16,0 3-2 0,1 2-1 15,-3 3 1 1,2 1-1-16,0-3 0 0,-3 2 1 16,0-5 0-16,0 3 3 15,2 3 2-15,-2-5 5 16,2 4 3-16,-2-5 3 16,-1 1 1-16,2-2 4 15,-2-4 2-15,3 3 4 16,-4-2 0-16,3-2-6 15,0 2-3-15,-5 0-11 16,2-2-2-16,-2 3-3 16,-1 0 0-16,0 1 3 15,-2-1 1-15,-3 4 2 16,-1 0-1-16,1-1-2 16,0 4-1-16,-3 1-4 15,0 0 0-15,0 0-1 16,0-1-1-16,0 1 1 15,0 0 0-15,3 0-1 0,-1 0 0 16,5-1 0-16,-1-1 1 16,0 0-1-16,3 0 0 15,-4 1 0-15,-5 1-1 32,0 0 0-32,6 0 0 0,0 0 0 0,-2-1 0 15,0 2 1-15,-2 0 0 0,0 0 0 16,1 0 1-16,-1 0 1 15,2 2-1-15,0-1 0 16,0 0 0-16,-1 0-1 16,-1 0 0-16,0-1 1 15,1 1-1-15,-1 0 0 16,2 1 0-16,-1-1-2 16,2 0-23-16,2 1-58 15,4 2-47-15,4-1 72 16</inkml:trace>
  <inkml:trace contextRef="#ctx0" brushRef="#br0" timeOffset="4519.304">16515 6470 166 0,'2'0'72'0,"0"-1"-32"15,-1 1 1-15,-1 0 25 16,0 0 20-16,0 0 20 16,-1 0-11-16,-1 0-20 15,2 0-18-15,0 0-24 0,0 0-6 16,0 0-12-16,0 0 0 16,-1 0 10-16,1 0 8 15,0 0 11-15,0 0-3 16,-1 0-10-16,0 0-9 15,0 0-12-15,0 0-2 16,0 0-3-16,-1 0-1 16,1 0-1-16,0 0-1 15,-4 0 0-15,-3 0-1 0,-1 0 0 16,-2 1 1-16,-32 5 0 16,28-6 1-16,-1 0 5 15,-1 0 0-15,0 0 0 16,-1 0-1-16,4 0-6 15,1 3 1-15,1-4-1 16,3 1 0-16,-6 2 1 16,3-2 2-16,1 0 5 15,-7 0 2-15,3-2 1 16,-3 2 0-16,-1 0-4 16,3 0-1-16,-1 0-2 15,1 0-1-15,-3-2 4 16,1 2 2-16,-1-4 5 15,-1 1 3-15,0 2 2 16,1-4-1-16,0 4-4 16,1 0-2-16,-1 1-6 0,1-1-3 15,-5 1-2-15,1-3-1 16,-1 2 0-16,-3 1 1 16,2-2-1-16,-1 2 1 15,-4 1-1-15,1 0 1 16,-5 4 0-1,-3-2-1-15,-3-1-1 0,-3 1 1 16,3-1-1-16,-1 0 1 0,0 1-1 16,-2-1 1-16,3-1 1 15,4-1 0-15,-2 0 1 16,4 0 0-16,-5-1 1 16,-5 0 0-16,2-1 6 15,-4-4 2-15,3 2-1 16,0 0-2-16,-1-3-6 15,4 3-1-15,1-3-1 16,-4 2 0-16,2 0 1 16,-5-3 0-16,-2 2 5 15,2-2 1-15,-1-3 2 16,2 4-1-16,3-6-2 16,2 3 0-16,2-1 0 15,2-3 0-15,1 7-3 16,2-2 0-16,-2-1-2 15,3 2 2-15,-7-4 0 16,1 2 0-16,-2 4 0 0,-1-2 0 16,5 3-2-16,-1 0-1 15,5-2 0-15,0 2-1 16,1-3 0-16,-1 2 1 16,5 3-1-16,0-3 2 15,0 3 1-15,-2-3 2 16,-2 1 1-16,-2 2 0 15,1 3-2-15,3-2-1 16,1 4-1-16,0-1-1 0,-2 1 0 16,-2 1-1-16,0-3 0 15,1 1 0-15,-1-1 0 16,3 0 0-16,-2 3 0 16,3-1 0-16,2 2-1 15,-5 1 1-15,0-2-1 16,-6 0 0-16,0 3 0 15,0 1 0-15,0-1 0 16,-1 2 1-16,1-3-1 16,1 0 0-16,2-1 1 15,0-1 0 1,6 1 0-16,-1-3 0 0,1 1 0 16,2 1-1-16,-6-2 1 15,2 1 0-15,-5 0-1 16,2-2 1-16,0 1-1 15,1-1 1-15,1 3-1 16,0-1 1-16,0 4 0 0,-3 0-1 16,5-3 1-16,-1-1 0 15,-1-1 0-15,3 3 1 16,3-1 0-16,2-1 0 16,4-4-1-16,-1-1 1 15,-3 1 0-15,3 2 0 16,-1 2 0-16,1-1 0 15,0-3 0-15,-3-3-1 16,4 2 0-16,-3-3 0 0,-1 2-1 16,3 4-1-16,-1-1 1 15,2 2-1-15,-3 1 2 16,2-4-1-16,2 2 0 16,1 2 1-16,1-1-1 15,1 1 1-15,-1 0 0 16,0-3-1-16,0 2 1 15,1 2 0-15,3-3 1 16,3 3-1-16,0-3 1 16,0 0 0-16,-2-2 0 15,2 2-1-15,2 0 0 16,-4-1 1-16,4 0-1 16,-1-1 0-16,-1 0 0 15,1 2 0-15,1 1 0 16,-3 0-1-16,-1 2 0 15,5-2 0-15,-1-2-2 0,-1 1-1 16,2 1-1-16,-3 1 0 16,1 2 2-16,5-3 2 15,-3 0 1-15,0 0 1 16,4-1 1-16,0 0-1 16,0 0-1-16,0 0-3 15,0 0-6-15,0 0-3 16,-1-1-26-16,1 0-31 15,0 0 45-15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4T21:21:11.1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18082 9988 443 0,'9'71'46'0,"-11"-71"-35"16</inkml:trace>
  <inkml:trace contextRef="#ctx0" brushRef="#br0" timeOffset="408.091">18076 10061 232 0,'-7'2'176'0,"3"0"10"16,-1-2-43-16,2-2-24 0,0 2-36 15,1-1-23-15,1 0-38 16,0 0-9-16,-1 0-13 16,2-2-4-16,0 1 3 15,2 0 0-15,0 0-1 16,0-2-2-16,2 1-1 16,0-1-1-16,3 2 2 15,2 0 0-15,6 0 3 16,29 5 1-16,-26 1 0 15,-1 0 0-15,6 0 0 16,0 0-2-16,7 0 1 16,3 2 0-16,5-2-1 15,9 1 1-15,1-1 0 16,5-2 0-16,6 1 1 16,1-3 1-16,2-3 0 15,-1 0 1-15,5-5-1 16,1 1 0-16,3 2-1 0,3-1 0 15,-9 6 0-15,3-1 0 16,-6 1 0-16,-1 4 0 16,-1-4 0-16,-3 2 0 15,-4 1 0-15,-3 2-1 16,-8 4-37-16,-3 4-30 16,-5 9-69-16,-8 1-71 15,-6 5 133-15</inkml:trace>
  <inkml:trace contextRef="#ctx0" brushRef="#br0" timeOffset="1577.003">18323 9607 330 0,'0'0'134'16,"1"0"-77"-16,-1 2-39 15,0-2-11-15,0 0-2 16,0 0 0-16,0 0 23 16,0 0 23-16,0 0 48 15,0 0 18-15,0 1-10 16,0-1-22-16,0 0-46 15,0 0-19-15,1 0-16 16,0 0-1-16,2 0-2 16,0 0 0-16,1 0 0 15,0 0-1-15,2 0 0 16,0 0 0-16,1 1-2 16,1 2 0-16,2 1-1 0,5 4-1 15,33 22 2 1,-27-16-1-16,0 2 2 0,1 2 0 15,1-1 1-15,2 1 0 16,4 1 0-16,2-2 1 16,3-1-1-16,-3-4 1 15,3-5 0-15,2-1 0 16,6-6 3-16,3 2 0 16,5-4 0-16,2-5 0 15,-2-1-1-15,-1-3-1 0,-7 7-2 16,-3 0 0-16,-2 5 0 15,-5 2 0-15,-2 6 0 16,1 2-2-16,-2 4-2 16,-1 5 0-16,-2 2-3 15,-3 2 0-15,-3 5 1 16,2 3 0-16,-5 6 4 16,-1 4 1-16,-1-3 1 15,0 0 0-15,-3-6 1 16,3-3 0-16,-4 3 0 15,2-2 1-15,0 5-1 16,-1-4 0-16,-2-4 1 16,-1-3 0-16,-6-9 3 15,3 1 2-15,0 2 7 16,-3-4 5-16,-2 2 8 16,-2-2 4-16,-1 4 4 0,-3-3-1 15,2 3-8-15,-3 1-7 16,-2-2-6-16,1 1-1 15,-3-5 7 1,-3-1 3-16,-4 1 8 0,-4 2 1 16,-5 4 2-16,-3 3-2 15,-6 2-9-15,-5 1-5 16,-6 3-11-16,0-1-2 0,-5-1-3 16,1-1-1-16,1 3 0 15,-8 5 1-15,-7 11-19 16,-3 3-32-16,3-5-69 15,4-3-72-15,11-3 115 16</inkml:trace>
  <inkml:trace contextRef="#ctx0" brushRef="#br0" timeOffset="38030.714">10523 8747 429 0,'-3'7'138'15,"-1"0"-142"-15,-3 1-2 0,6 2 5 16,-5-3 2-16,-1-1 2 16,2 0 2-16,0-3 11 15,-2-2 11-15,0 0 25 16,-4-2 9-16,1 1 12 15,3-1 0-15,-2 1-5 16,2 0 0-16,3 0-13 16,1-1-10-16,2 1-23 15,1 0-14-15,0 0-14 16,0 0-2-16,0 0 3 16,16 3 5-16,43 5 3 15,-27-9 0-15,3-5-2 16,0 1-1-16,-2-1-1 15,0 0 0-15,-2 4 1 16,-1 1 0-16,-2-2 0 16,-4 2-1-16,-2 2 0 15,-4-1-2-15,-4 4-1 0,-1-1 0 16,-3 2-2-16,0-2 1 16,-4 1-1-16,2-1 1 15,-2 1 2-15,0 2 0 16,0-2 0-16,0 2-1 15,0 4 2-15,1-3 0 16,-2 5 1-16,-3-7 1 0,-2-5 0 16,3 3 1-16,-3-3 2 15,0 0 3-15,0 0 2 16,0 0 1-16,-2 0-24 16,1 0-50-16,-1 2 43 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4T21:23:36.6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886 14533 135 0,'1'-1'61'16,"-1"-3"-21"-16,0 3-31 15,0 0 0-15,0 0 17 16,0 1 12-16,0 0 28 16,0 0 15-16,0 0 13 15,0 0 2-15,0 0-16 16,0 0-19-16,0 0-28 15,0 0-12-15,0 0-8 16,0 0 3-16,0 0 4 16,-1 0 0-16,0-1-8 15,1 1-5-15,0 0-6 16,0 0-1-16,0 0-3 16,0-1 1-16,0 0 1 15,0-1 0-15,0 1 1 0,5-2-1 16,3-1 0-16,3 0-1 15,-3 0 0-15,2 0 1 16,29-18 0-16,-30 16 0 16,8-2 1-16,-2 0-1 15,6-1 1-15,0-3 0 16,0-1 0-16,0 2 0 16,-4 2-1-16,3-1 0 15,-1 3-1-15,3 2 1 0,0-1 0 16,-1 3 0-16,-3 1-1 15,1 2 0 1,-2 2 0-16,3 0 0 0,1 2 0 16,-3 1 1-16,4 2 0 15,-4 0 0-15,0-1 1 16,6 2-1-16,-5 1 0 16,0 0 0-16,0 2 0 15,-2-1-1-15,0 0 1 16,3 2-1-16,1 0 0 15,1 1-1-15,3 1 1 16,1 2-1-16,-2 0 1 16,2 0 0-16,-2-1 1 15,-2-3 0-15,0 1 0 16,0-5 1-16,-2 0-1 16,5-2 1-16,0-4 0 0,-1 2-1 15,5 0 0 1,-1-2 0-16,-1-1 0 0,2-1 0 15,-2-4 1-15,-1 4 0 16,2-3 0-16,1 3 0 16,1 0-1-16,0-1 0 15,3 0 0-15,0 0-1 16,3 0 1-16,-2-3-1 16,-1 7-1-16,-2-3 1 15,1 2 0-15,2-2 1 0,-5-3 0 16,1-2 0-16,0-1 0 15,2 0-1-15,2 1-1 16,2-2 2-16,-1-1 1 16,-3 1 0-16,-1-1 0 15,0 3 1-15,-1-2 0 16,-1 0 0-16,1 3-1 16,-1-1 1-16,-3 2-1 15,3-1 0-15,-6 3 0 16,2 0 1-16,-1 1 0 15,2 1 0-15,1 0 0 16,-1 0 0-16,0 0 0 16,-2 3 0-16,0-3 0 15,-1-1 1-15,4 0 0 16,-1-1-1-16,1 0 0 0,3 1 0 16,-4-1-1-16,2-1-1 15,-3 2-1-15,-5 0 0 16,3 6-86-16,2 6 65 15</inkml:trace>
  <inkml:trace contextRef="#ctx0" brushRef="#br0" timeOffset="29335.175">2397 10831 80 0,'0'0'41'0,"-1"-1"1"15,-1 1 0-15,2-1 19 16,0 1 3-16,0 0-9 16,-1 0-9-16,1 0-23 0,0 0-9 15,-2 0-8-15,2-1 2 16,-1 1 13-16,0 0 12 15,0-1 20-15,0-1 6 16,0 1-6-16,-1 0-11 16,1 0-18-16,0 0-10 15,0 0-10-15,0 0-5 16,0 1-6-16,0 0-2 0,-1 0 1 16,1 0 1-16,0 0 5 15,0-2 1-15,0 2 0 16,0 0 0-16,-1 0-2 15,1 0-1-15,0 0 0 16,1 0 0-16,0 0 2 16,0 0 1-16,0 0 0 15,0 0 0-15,0 0 1 16,0 0 0-16,5 4 0 16,2 0-1-16,0 1 0 15,-3-3-1-15,5 3-1 16,-2-2 1-16,5 2-1 15,28 12 1-15,-26-14 1 16,-2-1-1-16,-3 0 1 16,1 1-1-16,-2-2 2 15,3-1-1-15,-2 2 0 16,1-2-1-16,2 2-45 0,0 2-58 16,10 5 67-16</inkml:trace>
  <inkml:trace contextRef="#ctx0" brushRef="#br0" timeOffset="31422.207">2447 10893 176 0,'-29'29'91'0,"31"-29"-27"15,-1 1-16-15,-1 1-18 16,0-2-3-16,-1 0 1 16,0 0 0-16,0 0-1 0,0 0 0 15,0 0-1-15,-1 0 2 16,1 0 9-16,0 0 5 16,0 0 10-16,0 0 1 15,0 0-1-15,0 0-1 16,-1 0-9-16,1 0-6 15,0 0-15-15,1 0-8 16,0 0-8-16,0 0 2 16,0 0 1-16,-1 0-1 0,1 0-2 15,-1 0-5-15,0 0-3 16,1 0 0-16,0 0-2 16,0 0 2-16,0-2 0 15,0 1-1 1,0 0 0-16,0 0-2 0,0 0 0 15,0 0-2-15,2 0 0 16,3-2-2-16,1 1-1 16,-2 1-1-16,4-2 1 15,2 0-2-15,0 0 1 16,32-14 1-16,-30 10 2 16,0-1 2-16,5 1 4 15,-2 2 1-15,0-3 2 16,-3 1 0-16,-3 2 0 15,3-2 0-15,-2 5 0 16,0 0 0-16,-2-2 0 0,-3 4 0 16,0-1 1-16,0 0 1 15,-2 1 0-15,-3 0 1 16,0 0-2-16,0 0 0 16,0 0 0-16,0 0-1 15,0 0 1-15,0 0 0 16,0 0 1-16,0 0 0 15,0 0 1-15,0 0 0 16,0 0-1-16,0 0-1 0,0 0-33 16,0 0-48-16,0 0 52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4T21:33:32.1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10206 5372 128 0,'-7'0'103'0,"-5"-1"32"16,3-1-1-16,0-2-10 0,-26-11-10 16,29 10-34-16,1 0-21 15,2 5-34-15,0-3-8 16,0 3 5-16,2-2 9 16,0 1 10-16,0 0 1 15,0 0-11-15,0 0-8 16,0 0-15-16,-1 0-2 15,1 1 0-15,0-2 2 16,0 2 6-16,1 0 5 0,0 0 0 16,0 0-3-1,0 0-7-15,-1 0-6 0,0 0-6 16,-1 0-1-16,2 0-2 16,0 0 1-16,0 0 1 15,0 0 0-15,0 0 0 16,0 0 0-16,4 2 0 15,6 1 2-15,3 2 0 16,28 11 1-16,-26-9 0 16,-2-5 1-16,2 0 0 15,-1 3 0-15,0-2 1 16,4 2 0-16,2-2 0 16,3-1 1-16,5 0-1 15,-3-2 0-15,1 0-1 16,0 5 0-16,-2-3 1 15,-1 0-1-15,0 0 1 16,-6-2-1-16,3 0 2 0,2 3 2 16,-2-2 1-16,4 0 1 15,0 1-2-15,2-3 0 16,4 1-2-16,0 0 0 16,3-2 1-16,0 1 0 15,-1-2 0-15,0-1-1 16,-1 4-2-16,-3 1 1 15,-1 2-1-15,-2 0 0 0,-4-3 0 32,2 0 0-32,-1 0 0 0,-2 4 1 0,0 0-1 15,1-3 2-15,1-1-1 16,6 0 2-16,5-1-1 16,-2 3 0-1,3-3 0-15,-1 1 0 0,-1 2 0 16,3-2-1-16,-2 4 0 15,0-2-1-15,-6 0 1 16,3 3-1-16,-2 0 0 16,-4-3 1-16,2-1 0 15,-2 0 0-15,0-1 5 16,4 0 5-16,4-3 8 16,3 0 2-16,5-4-2 15,0-1-6-15,3 4-6 16,-2-4-3-16,0 3-1 15,1 2-2-15,-5-1-1 0,-2 3 1 16,-3 1-1-16,-2-2 1 16,1 3-1-16,2-1 0 15,-1 2 1-15,0 3-1 16,2-4 0-16,-1-1 0 16,0 2 0-16,3-2 1 15,2 0 0-15,1 1 0 16,2-1 0-16,-3 2-1 0,-2-2 0 15,-1 2 0 1,-1 0 0-16,0-2 0 0,2 2 1 16,2-4-1-16,1 1 0 15,1 1 0-15,1-3 1 16,-3 4-1-16,1-1 1 16,-1 0-1-16,-3 2 0 15,2-2 0-15,-3 0 0 16,1 0 0-16,1 0 0 15,-1 5 0-15,0-3-1 16,0 4 1-16,-1-1-1 16,0 1 1-16,5 0 0 15,-1 2 0-15,-1-4 1 16,0 0 0-16,-5-2 0 16,5 0-1-16,2 1 1 15,0-3 0-15,4 1 0 16,-2 0-1-16,3-1 1 15,1 4-1-15,0-4 1 0,-2 2-1 16,-1 5 0-16,0 0 0 16,-4 1 0-16,0-1 1 15,-3-2 0-15,0 0 0 16,3 1-1-16,3 1 0 16,0-1 0-16,2-3 1 15,-2 1-1-15,4-2 1 16,-1-1-1-16,-1 0 1 0,-4-1 0 15,1 0-1-15,3 3 0 16,0-3 0-16,7 0 1 16,-1 1 0-16,2-2 1 15,0 1-1-15,-2 0 0 16,-5 0 0-16,-3-2 0 16,-5 1-1-16,0-2 1 15,-1 1 0-15,2-2 0 16,1 2 0-16,-2-2 0 15,0 2 0-15,-6 2-1 16,-1-1 1-16,-4 3-1 16,-3-1 0-16,-5 3 0 15,-2-2 0-15,1 2 0 16,-1 1 0-16,-1-1 0 16,-1-1 0-16,-3 1 0 15,-4-1 0-15,-3-1 0 16,5 2 0-16,-4-2 0 0,-1 1-1 15,1 1-3-15,-4-4-18 16,0 0-94-16,0 0-66 16,0 1 105-16</inkml:trace>
  <inkml:trace contextRef="#ctx0" brushRef="#br0" timeOffset="780.158">14001 5347 759 0,'0'0'155'0,"0"0"-328"15,0 0-92-15,0 0 14 0,0 0 153 16,0 3 110-16,1 6 56 16,0-5 8-16,1 3-17 15,3 5 5-15,1-1 5 16,16 32-7-16,-19-33-24 16,2 2-11-16,-2 2-11 15,1-1 1-15,-1 8-3 16,-1 0-1-16,0 3 4 15,-2 6 10-15,-2 7-2 16,0 4-1-16,0 7-9 16,-1-2-13-16,1 1-2 15,-1-2 0-15,0-1 0 16,2 0 0-16,2-5 0 16,-1-2 0-16,3 5 1 15,-1 1 1-15,1 2 0 16,2 1-1-16,0-11-1 0,-2-5 0 15,1-7 0-15,-1-2 0 16,-1-3 0-16,2-3-1 16,-1-1-7-16,2-2-9 15,-2 1-51-15,1 0-64 16,0 0 83-16</inkml:trace>
  <inkml:trace contextRef="#ctx0" brushRef="#br0" timeOffset="2124.132">14380 6665 743 0,'4'2'272'0,"-4"-2"-228"16,2-1-81-16,-2 1-27 15,0 0 2-15,0 0 26 16,0 0 18-16,0 13 25 16,0 8 7-16,1 44 4 15,-2-26-1-15,0 11-10 16,1 1-4-16,0 5-1 16,0 5 0-16,-1 3 1 15,-4 1 1-15,0-4 2 16,3-5-2-16,1-8-3 15,-3-6-11-15,4-10-44 16,-5-3-27-16,-2-3-88 16,3 2 103-16</inkml:trace>
  <inkml:trace contextRef="#ctx0" brushRef="#br0" timeOffset="2504.621">13940 6936 1127 0,'4'-3'329'0,"3"2"-460"16,0 0-27-16,2 2 16 16,3 2 42-16,4 3 93 15,2 1 9-15,7 1 7 16,1-1 3-16,8 3 12 16,5 0 8-16,13-3 18 15,2 2-1-15,5-4-8 16,-1-2-7-16,-3-1-24 15,-1 1-2-15,1 1-5 16,-2 3-2-16,-2 4-101 16,-3 5-122-16,-6 5 141 15</inkml:trace>
  <inkml:trace contextRef="#ctx0" brushRef="#br0" timeOffset="2774.98">14586 7059 671 0,'28'71'120'0,"-31"-71"-127"16</inkml:trace>
  <inkml:trace contextRef="#ctx0" brushRef="#br0" timeOffset="3310.381">14588 7140 150 0,'-3'0'125'0,"1"0"29"16,-1 1-20-16,-2 0-37 16,3-1-16-16,-4 2-22 0,0-1-5 15,-1 2-9-15,-3 3-4 16,-1-1-16-16,-27 35-7 16,30-28-14-16,4 4-3 15,0 5-3-15,0-1 0 16,4 4-1-16,0 0 0 15,8 0 4-15,0-2 2 16,3-2 1-16,3-5 1 16,2 0-4-16,-1-1 1 0,3-3 1 15,0 5 0-15,3-4 1 16,1-1-1-16,0-1 4 16,-2-2 1-16,0-4 4 15,-1-3 4-15,0-2 6 16,-2-5 5-16,-1-3 8 15,-1-1 1-15,0-3 2 16,-1 1-1-16,-7-3-8 16,2 1-3-16,-3 0-8 15,0 0-4-15,-3-3-2 16,0 2 0-16,-3-4-1 16,-3 3 1-16,0 0-1 15,-1-4-2-15,-5 3-2 16,0-6-2-16,-8 3-2 15,-4 1-1-15,-2 3 0 16,-5 2-1-16,2 2 0 16,-2 5-1-16,-5-1 0 15,0 4-1-15,1 1-4 0,2 1-5 16,7 6-30-16,-1-1-37 16,5 6-183-16,3 1 171 15</inkml:trace>
  <inkml:trace contextRef="#ctx0" brushRef="#br0" timeOffset="4091.743">16305 7234 1209 0,'8'-7'349'0,"4"2"-490"16,1-5-6-16,-5 5 42 15,-3 2 35-15,-3 2 88 16,-1 0 11-16,-1 1 19 16,0-1 8-16,0 0 9 0,0 0-5 15,0-1-11-15,-1 1-11 16,-1 0-12-16,1 0-2 16,-24-5-7-16,-26-5-1 15,22 5-3-15,-2 0-2 16,2 0-7-16,-6 1-1 15,-1 1-3-15,-3 1 0 16,-3 0 0-16,-2 3-1 16,1 3 0-16,2 1 0 0,10 5 0 15,4 0-2-15,6-1-7 16,5 3-6-16,3 1-8 16,4 0-10-16,11 9-5 15,5-1 6-15,10 6 7 16,6 0 11-16,12-3 11 15,4 1 0-15,3-9 1 16,4 3 1-16,-3-7 2 16,-1 1 0-16,-4 0 1 15,-6-1 0-15,-7 3-1 16,-6 0 1-16,-7 2-1 16,-7 0 2-16,-1 0 7 15,-2 2 6-15,-4-2 9 16,-4 0 8-16,-10 1 9 15,-6-2 1-15,-14-2 4 16,-5 1-4-16,-18-1-10 0,-8 0-5 16,0 5-11-16,0 0-6 15,4-5-6-15,2-2-1 16,3-6-2-16,5-4 1 16,11-1-3-16,5-2-5 15,9-3-19-15,4-3-22 16,10 1-99-16,2 0-62 15,11-11 124-15</inkml:trace>
  <inkml:trace contextRef="#ctx0" brushRef="#br0" timeOffset="4372.61">17138 7011 1108 0,'14'-11'288'0,"-10"5"-599"16,-3 3 197-16</inkml:trace>
  <inkml:trace contextRef="#ctx0" brushRef="#br0" timeOffset="5080.58">17156 6991 261 0,'-1'0'171'15,"0"0"9"-15,0 0-24 16,-2 0-52-16,-6 1-23 15,-3-1-43-15,1 0-16 16,-32 1-16-16,30-2-2 0,-4 1-2 16,-1 0-1-16,-5 1 0 15,-5-1-1-15,-2 1-1 16,-2 2-2-16,-1 1 0 16,2 3 0-16,-4 7-1 15,3 3 1-15,-3 4-1 16,-2 1-2-16,4 2-6 15,3 3-4-15,4-3-3 16,6 0 1-16,1 3 4 16,3 4 3-16,3 6 4 15,4 2 3-15,3 2 4 16,3-4 1-16,5 5 3 16,3 2 0-16,3 2-4 15,2-4-1-15,4-5 0 16,1-3 1-16,5-9 0 15,2 2 5-15,4-8 6 0,-2-1 4 16,7-9 3-16,-1-5-1 16,3-7 2-16,0-4 1 15,4-8 0-15,0-6-1 16,1 0-7-16,3 1-4 16,-5-1-3-16,0-1-1 15,-6-8 0-15,-2-2 0 16,-5-7-4-16,-3-1 0 15,-3 7 0-15,-5 2 3 16,-5 4 8-16,-5 1 0 0,-2-3-5 16,-3-2-4-16,-2-3-5 15,0 2 1-15,-7 5 6 16,2 2 5-16,-1 7 10 16,1 2 1-16,3 3 1 15,-2 2-4-15,2 5-12 16,2 1-5-16,0 4-8 15,2 1-3-15,1 2-7 16,1-2 1-16,0 0 4 16,1 7 5-16,2 17 8 15,13 33 0-15,1-24 0 16,0 9-2-16,3 3 0 16,-3 2 1-16,0 0-13 15,-2-1-18-15,0 6-78 16,-4-1-55-16,0-4 99 0</inkml:trace>
  <inkml:trace contextRef="#ctx0" brushRef="#br0" timeOffset="6139.717">17388 7310 1040 0,'-1'0'318'0,"1"-2"-421"16,2 3-24-16,-2-1 1 15,0 0 30-15,2 8 84 16,6 13 6-16,15 35 5 16,-11-28 1-16,2 9 8 15,-3 0 2-15,2 2-1 16,-1-3 1-16,-4-12-6 16,1-4 2-16,-5-12 22 15,-1-4 10-15,-1 0 22 16,-1-2 9-16,-1-2-5 15,0-1-6-15,0 0-12 0,0 0-4 16,0 0-10-16,0-1-4 16,0 1-10-16,0 0-10 15,0-1-6-15,5-19-2 16,4-35-1-16,-8 24 1 16,0 2 1-16,2-1 1 15,0 5 3-15,1 3 2 16,0 4 0-16,1 2-1 0,3 3-7 15,-1-1-3-15,3 0-5 16,2 4-1-16,-2 3 1 16,4-2 0-16,2 6 1 15,-2-3 0-15,2 0 0 16,-2 5-3-16,0-2-9 16,2 2-5-16,-2 3-8 15,1 1 3-15,1 2 6 16,5 7 8-16,0 4 8 15,4-2 2-15,-1 9 3 16,2-4 1-16,-3 1 0 16,-2 5 0-16,0-6 1 15,-7 2 0-15,1 2 1 16,0-1 0-16,-5-2 1 16,4 0 0-16,-5-5 1 15,-2-4 0-15,-3-4 2 0,-1-2 1 16,-2 0 4-1,-1-4 1-15,0 0 3 0,0-1 1 16,0-1-5-16,0 1-2 16,0 0-9-16,3-8-3 15,1-11 0-15,10-33 1 16,-11 26-4-16,2-2-6 16,0-5-24-16,0-3-8 15,2-6 9-15,1-1 12 16,-1 6 39-16,3 7 11 0,0 8-4 15,-1 3-11-15,2 4-28 16,-1 2-13-16,3 8-22 16,3 5-14-16,6 9 1 15,-2 5 9-15,3 6 26 16,-1 5 17-16,4 4 12 16,1 5 1-16,1 9 1 15,0 0 2-15,-5 2 8 16,1 2 7-16,-4-2 3 15,-1 7 0-15,0-1-9 16,-6-5-6-16,1-2-7 16,-3-7-22-16,-2-1-94 15,-1-1 82-15</inkml:trace>
  <inkml:trace contextRef="#ctx0" brushRef="#br0" timeOffset="6894.085">18440 7343 1051 0,'119'62'351'0,"-103"-68"-416"15,4 0-113 1,3 1 2-16,5 2 25 0,-6 3 122 16,-1 0 29-16,7 4 0 15,0-3 1-15,2 1 5 16,1-2 2-16,-2-2 7 15,2-3 5-15,-2-3 11 16,-2 2 7-16,0-3 7 16,-5-3 1-16,1-3-11 15,-2-4-7-15,-3 0-13 16,-1 1-3-16,-4 2 2 16,1 0 4-16,-8 1 3 15,1 3-2-15,-5 1-3 0,-3 1-10 16,1 3-6-16,-4-1-1 15,1-3-4-15,-3 2 4 16,-3-4 1-16,0 1 1 16,-6 0 1-16,0 2 0 15,-10 4-1-15,-1 4 0 16,-3 2-6-16,-2 8-6 16,4 4-9-16,2 3-4 15,1 3 3-15,2-2 4 16,6-1 11-16,3 4 4 0,3 4 3 15,2 5 3-15,1-6 2 16,0 2-1-16,7 2 0 16,0-5-1-16,1 8 5 15,1-3 3-15,1 0 9 16,2 5 3-16,6-1-4 16,0 5-3-1,3-3-5-15,2-5-3 0,4-3 1 16,4-2 1-16,5-1 2 15,2 3-1-15,6-1-3 16,1-2-7-16,0-2-21 16,1-2-22-16,-2-2-65 15,-1-3-45-15,4-6 93 16</inkml:trace>
  <inkml:trace contextRef="#ctx0" brushRef="#br0" timeOffset="7533.997">20656 7186 1205 0,'7'-1'367'0,"0"-3"-514"15,1 1-42-15,-4 0 10 16,-1 1 32-16,-2 0 129 16,-1 1 40-16,0 0 14 15,0-1 1-15,0 1-13 16,0 1-3-16,-1-1-13 15,0 0-4-15,0 0-7 16,-14 0 0-16,-16-2 1 16,-35 2 2-16,14 6 7 15,-6 3 3-15,-7 5 0 16,-3 3-1-16,10 8-10 16,8 0-10-16,15 4-22 0,5-3-11 15,16-5-4-15,5-4-1 16,9-5 18-16,8 2 10 15,17-1 6-15,9 0 5 16,17 0-9-16,8 0-5 16,4-3-2-16,1-3 4 15,-4 3 10-15,-2 0 7 16,-5 2 5-16,-5-1 2 0,-1 1 1 16,-5 2 2-1,-8 3 2-15,-5 1 1 0,-10 7 9 16,-8 1 8-16,-8 1 9 15,-6 5 0-15,-13 0-9 16,-5 5-9-16,-18 0-7 16,-3-4 1-16,2-5-2 15,0-7-27-15,13-6-191 16,1-2 150-16</inkml:trace>
  <inkml:trace contextRef="#ctx0" brushRef="#br0" timeOffset="8044.181">21191 7394 327 0,'4'11'179'0,"-1"-1"-37"16,1 3-31-16,-2 2-39 15,0 3-13-15,-1 10-24 16,1 3-8-16,0 7-18 15,-1-3-5-15,1-1-3 16,1 1 0-16,0 2-1 16,2 0 2-16,2-6 0 15,-3-5-2-15,4-7-16 0,-2-4-31 16,0-4-121-16,0 0 110 16</inkml:trace>
  <inkml:trace contextRef="#ctx0" brushRef="#br0" timeOffset="8271.471">21191 6880 1249 0,'5'-2'312'0</inkml:trace>
  <inkml:trace contextRef="#ctx0" brushRef="#br0" timeOffset="9307.663">21477 7262 963 0,'8'2'299'0,"-2"-2"-422"15,4-1-21-15,5 1 14 16,0 0 21-16,4 2 105 16,-4 1 16-16,8 2 0 15,4 2-1-15,3 3 5 16,4-2 3-16,-5 3 5 16,-2 0 2-16,3-2-2 15,-1 7 4-15,0-5 10 16,-2 3 1-16,-8 2-7 15,0-2-7-15,-6 6-17 16,-1 2-4-16,-3 1 0 16,-2 6 0-16,-3 6-4 15,-6-1-1-15,-5-1-3 0,-2-2-1 16,-6-4 3-16,1 2 0 16,-6 1 1-16,-2-6 0 15,-5-2 2-15,-3-3 7 16,1-7 15-16,1 3 6 15,6-6 5-15,2-4-4 16,5 2-13-16,5-6-3 16,6 1 1-16,2 0 5 0,2-2 14 15,0 0-2-15,0 0-8 16,0 0-9-16,26 5-16 16,40 7-2-1,-17-8 2-15,1 0 1 0,10-1 0 16,-3-1 1-16,0-2 2 15,5 0 2-15,-1-1 2 16,3-6 0-16,-2 2 4 16,-4-2-1-16,-11-3 6 15,-4 4 2-15,-6-5-2 16,-4 1 0-16,0-4-4 16,-3-1-1-16,-3-1 5 15,1-4 1-15,-5-1 4 16,-1 4 0-16,-8-2-2 15,-4 0 1-15,-3 3-7 16,-4 0-4-16,-4-4-6 16,-2-4-5-16,-8-6-6 0,-1-3 0 15,-8 0 4-15,-3 6 3 16,-6 5 6 0,2 3 2-16,-4 7-2 0,1 1-1 15,4 10-8-15,1 1-5 16,6 5-24-16,6 4-9 15,2 8 2-15,2 5 5 16,9 18 30-16,8 7 10 16,10 11 6-16,6 8 1 0,11 2-7 15,4-1-2-15,11-1-3 16,9 2-3-16,8-1-75 16,5 8-66-16,12 4 88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64c11462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64c11462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70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6d6019af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36d6019af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037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d6019af2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d6019af2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8938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6d6019af2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6d6019af2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9267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6d6019af2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6d6019af2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1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d6019af2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d6019af2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337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6d6019af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6d6019af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049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6d6019af2_0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6d6019af2_0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694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6d6019af2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6d6019af2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2242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6d6019af2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6d6019af2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82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6d6019af2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6d6019af2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2822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64c114621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64c114621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404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9815CF2-FDAF-4AD0-8696-85856DACFC2F}" type="slidenum">
              <a:rPr lang="en-US" sz="1100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90123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r>
              <a:rPr lang="en-US" sz="2000" strike="noStrike">
                <a:latin typeface="Arial"/>
              </a:rPr>
              <a:t>Your eyes don’t see everything at once, but they jump around.  You see only about 2 degrees with high resolution</a:t>
            </a:r>
            <a:endParaRPr/>
          </a:p>
        </p:txBody>
      </p:sp>
      <p:sp>
        <p:nvSpPr>
          <p:cNvPr id="69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C65B2D-BE5C-4822-A965-F68F61F75C56}" type="slidenum">
              <a:rPr lang="en-US" sz="1200" strike="noStrike">
                <a:solidFill>
                  <a:srgbClr val="000000"/>
                </a:solidFill>
                <a:latin typeface="+mn-lt"/>
                <a:ea typeface="+mn-ea"/>
              </a:r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532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D4E39B2-A885-43A7-80F5-ADE6A02CB408}" type="slidenum">
              <a:rPr lang="en-US" sz="1200" strike="noStrike">
                <a:latin typeface="Times New Roman"/>
              </a:rPr>
              <a:t>29</a:t>
            </a:fld>
            <a:endParaRPr/>
          </a:p>
        </p:txBody>
      </p:sp>
      <p:sp>
        <p:nvSpPr>
          <p:cNvPr id="70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3092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moving around causes no difference, b. moving up and down no difference, but left and right yes, c. moving in two directions causes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75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C9DEE25-21A9-4258-BE5B-1169B13B103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33</a:t>
            </a:fld>
            <a:endParaRPr/>
          </a:p>
        </p:txBody>
      </p:sp>
      <p:sp>
        <p:nvSpPr>
          <p:cNvPr id="703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1136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6d6019af2_0_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6d6019af2_0_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9896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6d6019af2_0_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6d6019af2_0_5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531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36d6019af2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36d6019af2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0285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B6B2BF1-17F4-4336-8FE9-3E8BF3A54588}" type="slidenum">
              <a:rPr lang="en-US" sz="1200" strike="noStrike">
                <a:latin typeface="Times New Roman"/>
              </a:rPr>
              <a:t>37</a:t>
            </a:fld>
            <a:endParaRPr/>
          </a:p>
        </p:txBody>
      </p:sp>
      <p:sp>
        <p:nvSpPr>
          <p:cNvPr id="707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9064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97C4F2D-4735-4873-9A9E-527EFC6285CF}" type="slidenum">
              <a:rPr lang="en-US" sz="1200" strike="noStrike">
                <a:latin typeface="Times New Roman"/>
              </a:rPr>
              <a:t>38</a:t>
            </a:fld>
            <a:endParaRPr/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Shown</a:t>
            </a:r>
            <a:r>
              <a:rPr lang="en-US" baseline="0" dirty="0"/>
              <a:t> as a heat map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3225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64c114621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64c114621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2737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9571CDB-8DC3-423B-B4DE-1572C2C9A5D2}" type="slidenum">
              <a:rPr lang="en-US" sz="1200" strike="noStrike">
                <a:latin typeface="Times New Roman"/>
              </a:rPr>
              <a:t>39</a:t>
            </a:fld>
            <a:endParaRPr/>
          </a:p>
        </p:txBody>
      </p:sp>
      <p:sp>
        <p:nvSpPr>
          <p:cNvPr id="711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9636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1F1E35-1AC0-4F80-9343-E55F6F7CA4BC}" type="slidenum">
              <a:rPr lang="en-US" sz="1200" strike="noStrike">
                <a:latin typeface="Times New Roman"/>
              </a:rPr>
              <a:t>40</a:t>
            </a:fld>
            <a:endParaRPr/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6422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919C4F4-B76B-4582-B2CC-0462F1186CED}" type="slidenum">
              <a:rPr lang="en-US" sz="1200" strike="noStrike">
                <a:latin typeface="Times New Roman"/>
              </a:rPr>
              <a:t>41</a:t>
            </a:fld>
            <a:endParaRPr/>
          </a:p>
        </p:txBody>
      </p:sp>
      <p:sp>
        <p:nvSpPr>
          <p:cNvPr id="715" name="PlaceHolder 2"/>
          <p:cNvSpPr>
            <a:spLocks noGrp="1"/>
          </p:cNvSpPr>
          <p:nvPr>
            <p:ph type="body"/>
          </p:nvPr>
        </p:nvSpPr>
        <p:spPr>
          <a:xfrm>
            <a:off x="889920" y="4323960"/>
            <a:ext cx="5047920" cy="417096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7228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6d6019af2_0_5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6d6019af2_0_5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05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d6019af2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6d6019af2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5260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Laplacian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61EE53B1-B6E5-4D2C-B8B2-5309B39F17B7}" type="slidenum">
              <a:rPr lang="en-US" sz="1400" smtClean="0">
                <a:latin typeface="Times New Roman"/>
              </a:r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0129F3D-8867-4983-AADA-9BFFC46A74F8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41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B7F77482-3EC4-45A2-968F-F284EC8E7993}" type="slidenum">
              <a:rPr lang="en-US" altLang="zh-CN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zh-CN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37854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78020A0E-3FF6-4A46-8FFC-23A4C4C86322}" type="slidenum">
              <a:rPr lang="en-US" altLang="zh-CN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zh-CN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5222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6667ABB4-48F9-43BB-ACAE-5AB934E24F8E}" type="slidenum">
              <a:rPr lang="en-US" altLang="zh-CN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zh-CN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zh-CN"/>
              <a:t>We could not evaluate the</a:t>
            </a:r>
          </a:p>
        </p:txBody>
      </p:sp>
    </p:spTree>
    <p:extLst>
      <p:ext uri="{BB962C8B-B14F-4D97-AF65-F5344CB8AC3E}">
        <p14:creationId xmlns:p14="http://schemas.microsoft.com/office/powerpoint/2010/main" val="1804300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64c114621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64c114621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99482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60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406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64c114621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64c114621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402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6d6019af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6d6019af2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83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6d6019af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6d6019af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5174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6d6019af2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6d6019af2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673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d6019af2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d6019af2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698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68480" y="914400"/>
            <a:ext cx="379260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2289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B08E0-B629-4AC1-B104-D52F067E23F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2856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685800" y="3660840"/>
            <a:ext cx="7772040" cy="25077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154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customXml" Target="../ink/ink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wmf"/><Relationship Id="rId5" Type="http://schemas.openxmlformats.org/officeDocument/2006/relationships/image" Target="../media/image50.wmf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png"/><Relationship Id="rId4" Type="http://schemas.openxmlformats.org/officeDocument/2006/relationships/customXml" Target="../ink/ink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0" Type="http://schemas.openxmlformats.org/officeDocument/2006/relationships/customXml" Target="../ink/ink5.xml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png"/><Relationship Id="rId4" Type="http://schemas.openxmlformats.org/officeDocument/2006/relationships/customXml" Target="../ink/ink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8.wmf"/><Relationship Id="rId5" Type="http://schemas.openxmlformats.org/officeDocument/2006/relationships/image" Target="../media/image96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9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>
                <a:cs typeface="Arial Rounded MT Bold"/>
              </a:rPr>
            </a:br>
            <a:r>
              <a:rPr lang="en-US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Corner Detection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8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022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pic>
        <p:nvPicPr>
          <p:cNvPr id="195" name="Google Shape;19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2689" y="1622126"/>
            <a:ext cx="4378625" cy="4378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08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Non-maximum suppression</a:t>
            </a:r>
            <a:endParaRPr/>
          </a:p>
        </p:txBody>
      </p:sp>
      <p:sp>
        <p:nvSpPr>
          <p:cNvPr id="201" name="Google Shape;201;p2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1826" y="1622126"/>
            <a:ext cx="4262675" cy="426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2770601" y="2308680"/>
            <a:ext cx="2611525" cy="696125"/>
          </a:xfrm>
          <a:custGeom>
            <a:avLst/>
            <a:gdLst/>
            <a:ahLst/>
            <a:cxnLst/>
            <a:rect l="l" t="t" r="r" b="b"/>
            <a:pathLst>
              <a:path w="104461" h="27845" extrusionOk="0">
                <a:moveTo>
                  <a:pt x="0" y="27845"/>
                </a:moveTo>
                <a:cubicBezTo>
                  <a:pt x="16303" y="14049"/>
                  <a:pt x="37207" y="4500"/>
                  <a:pt x="58328" y="1332"/>
                </a:cubicBezTo>
                <a:cubicBezTo>
                  <a:pt x="64970" y="336"/>
                  <a:pt x="72179" y="-1001"/>
                  <a:pt x="78478" y="1332"/>
                </a:cubicBezTo>
                <a:cubicBezTo>
                  <a:pt x="88962" y="5215"/>
                  <a:pt x="96552" y="14640"/>
                  <a:pt x="104461" y="22542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sp>
    </p:spTree>
    <p:extLst>
      <p:ext uri="{BB962C8B-B14F-4D97-AF65-F5344CB8AC3E}">
        <p14:creationId xmlns:p14="http://schemas.microsoft.com/office/powerpoint/2010/main" val="3725465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Threshold edges</a:t>
            </a:r>
            <a:endParaRPr/>
          </a:p>
        </p:txBody>
      </p:sp>
      <p:sp>
        <p:nvSpPr>
          <p:cNvPr id="210" name="Google Shape;210;p3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Still some noise</a:t>
            </a:r>
            <a:endParaRPr/>
          </a:p>
          <a:p>
            <a:pPr>
              <a:buChar char="-"/>
            </a:pPr>
            <a:r>
              <a:rPr lang="en"/>
              <a:t>Only want strong edges</a:t>
            </a:r>
            <a:endParaRPr/>
          </a:p>
          <a:p>
            <a:pPr>
              <a:buChar char="-"/>
            </a:pPr>
            <a:r>
              <a:rPr lang="en"/>
              <a:t>2 thresholds, 3 cases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&gt; T: strong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 but R &gt; t: weak edge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 &lt; t: no edge</a:t>
            </a:r>
            <a:endParaRPr/>
          </a:p>
          <a:p>
            <a:pPr>
              <a:buChar char="-"/>
            </a:pPr>
            <a:r>
              <a:rPr lang="en"/>
              <a:t>Why two thresholds?</a:t>
            </a:r>
            <a:endParaRPr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0151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52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Connect ‘em up!</a:t>
            </a:r>
            <a:endParaRPr/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Strong edges are edges!</a:t>
            </a:r>
            <a:endParaRPr/>
          </a:p>
          <a:p>
            <a:pPr>
              <a:buChar char="-"/>
            </a:pPr>
            <a:r>
              <a:rPr lang="en"/>
              <a:t>Weak edges are edges </a:t>
            </a:r>
            <a:br>
              <a:rPr lang="en"/>
            </a:br>
            <a:r>
              <a:rPr lang="en"/>
              <a:t>iff they connect to strong</a:t>
            </a:r>
            <a:endParaRPr/>
          </a:p>
          <a:p>
            <a:pPr>
              <a:buChar char="-"/>
            </a:pPr>
            <a:r>
              <a:rPr lang="en"/>
              <a:t>Look in some neighborhood</a:t>
            </a:r>
            <a:br>
              <a:rPr lang="en"/>
            </a:br>
            <a:r>
              <a:rPr lang="en"/>
              <a:t>(usually 8 closest)</a:t>
            </a:r>
            <a:endParaRPr/>
          </a:p>
        </p:txBody>
      </p:sp>
      <p:sp>
        <p:nvSpPr>
          <p:cNvPr id="219" name="Google Shape;219;p3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726" y="2339626"/>
            <a:ext cx="3527775" cy="3527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063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Features!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Highly descriptive local regions</a:t>
            </a:r>
            <a:endParaRPr/>
          </a:p>
          <a:p>
            <a:pPr>
              <a:buChar char="-"/>
            </a:pPr>
            <a:r>
              <a:rPr lang="en"/>
              <a:t>Ways to describe those regions</a:t>
            </a:r>
            <a:endParaRPr/>
          </a:p>
          <a:p>
            <a:pPr>
              <a:buChar char="-"/>
            </a:pPr>
            <a:r>
              <a:rPr lang="en"/>
              <a:t>Useful for: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Matching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Recognition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Detection</a:t>
            </a:r>
            <a:endParaRPr/>
          </a:p>
        </p:txBody>
      </p:sp>
      <p:sp>
        <p:nvSpPr>
          <p:cNvPr id="241" name="Google Shape;241;p3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grpSp>
        <p:nvGrpSpPr>
          <p:cNvPr id="242" name="Google Shape;242;p34"/>
          <p:cNvGrpSpPr/>
          <p:nvPr/>
        </p:nvGrpSpPr>
        <p:grpSpPr>
          <a:xfrm>
            <a:off x="369636" y="4092480"/>
            <a:ext cx="3988790" cy="1419552"/>
            <a:chOff x="838200" y="995363"/>
            <a:chExt cx="7485063" cy="2663825"/>
          </a:xfrm>
        </p:grpSpPr>
        <p:pic>
          <p:nvPicPr>
            <p:cNvPr id="243" name="Google Shape;243;p34" descr="SIFT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48200" y="995363"/>
              <a:ext cx="3675063" cy="266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34" descr="SIFT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38200" y="995363"/>
              <a:ext cx="3675063" cy="26638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5" name="Google Shape;245;p34"/>
            <p:cNvCxnSpPr/>
            <p:nvPr/>
          </p:nvCxnSpPr>
          <p:spPr>
            <a:xfrm rot="10800000" flipH="1">
              <a:off x="3289300" y="1828800"/>
              <a:ext cx="1905000" cy="1524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6" name="Google Shape;246;p34"/>
            <p:cNvSpPr/>
            <p:nvPr/>
          </p:nvSpPr>
          <p:spPr>
            <a:xfrm>
              <a:off x="4232275" y="2046288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7" name="Google Shape;247;p34"/>
            <p:cNvCxnSpPr/>
            <p:nvPr/>
          </p:nvCxnSpPr>
          <p:spPr>
            <a:xfrm rot="10800000" flipH="1">
              <a:off x="3724275" y="3200475"/>
              <a:ext cx="1698600" cy="1428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48" name="Google Shape;248;p34"/>
            <p:cNvSpPr/>
            <p:nvPr/>
          </p:nvSpPr>
          <p:spPr>
            <a:xfrm>
              <a:off x="4154488" y="2608263"/>
              <a:ext cx="1733550" cy="47625"/>
            </a:xfrm>
            <a:custGeom>
              <a:avLst/>
              <a:gdLst/>
              <a:ahLst/>
              <a:cxnLst/>
              <a:rect l="l" t="t" r="r" b="b"/>
              <a:pathLst>
                <a:path w="1092" h="30" extrusionOk="0">
                  <a:moveTo>
                    <a:pt x="0" y="30"/>
                  </a:moveTo>
                  <a:lnTo>
                    <a:pt x="1092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9" name="Google Shape;249;p34"/>
            <p:cNvCxnSpPr/>
            <p:nvPr/>
          </p:nvCxnSpPr>
          <p:spPr>
            <a:xfrm rot="10800000" flipH="1">
              <a:off x="3444875" y="23240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0" name="Google Shape;250;p34"/>
            <p:cNvSpPr/>
            <p:nvPr/>
          </p:nvSpPr>
          <p:spPr>
            <a:xfrm>
              <a:off x="4016375" y="29289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4"/>
            <p:cNvSpPr/>
            <p:nvPr/>
          </p:nvSpPr>
          <p:spPr>
            <a:xfrm>
              <a:off x="30480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4"/>
            <p:cNvSpPr/>
            <p:nvPr/>
          </p:nvSpPr>
          <p:spPr>
            <a:xfrm>
              <a:off x="4168775" y="2714625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4"/>
            <p:cNvSpPr/>
            <p:nvPr/>
          </p:nvSpPr>
          <p:spPr>
            <a:xfrm>
              <a:off x="4419600" y="21574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" name="Google Shape;254;p34"/>
            <p:cNvCxnSpPr/>
            <p:nvPr/>
          </p:nvCxnSpPr>
          <p:spPr>
            <a:xfrm rot="10800000" flipH="1">
              <a:off x="3597275" y="2438375"/>
              <a:ext cx="1825500" cy="1302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255" name="Google Shape;255;p34"/>
            <p:cNvSpPr/>
            <p:nvPr/>
          </p:nvSpPr>
          <p:spPr>
            <a:xfrm>
              <a:off x="4267200" y="2386013"/>
              <a:ext cx="1790700" cy="52387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4"/>
            <p:cNvSpPr/>
            <p:nvPr/>
          </p:nvSpPr>
          <p:spPr>
            <a:xfrm>
              <a:off x="3886200" y="3402013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4"/>
            <p:cNvSpPr/>
            <p:nvPr/>
          </p:nvSpPr>
          <p:spPr>
            <a:xfrm>
              <a:off x="3657600" y="3081338"/>
              <a:ext cx="1614488" cy="103187"/>
            </a:xfrm>
            <a:custGeom>
              <a:avLst/>
              <a:gdLst/>
              <a:ahLst/>
              <a:cxnLst/>
              <a:rect l="l" t="t" r="r" b="b"/>
              <a:pathLst>
                <a:path w="1017" h="65" extrusionOk="0">
                  <a:moveTo>
                    <a:pt x="0" y="65"/>
                  </a:moveTo>
                  <a:lnTo>
                    <a:pt x="101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4"/>
            <p:cNvSpPr/>
            <p:nvPr/>
          </p:nvSpPr>
          <p:spPr>
            <a:xfrm>
              <a:off x="3776663" y="2819400"/>
              <a:ext cx="1709738" cy="55563"/>
            </a:xfrm>
            <a:custGeom>
              <a:avLst/>
              <a:gdLst/>
              <a:ahLst/>
              <a:cxnLst/>
              <a:rect l="l" t="t" r="r" b="b"/>
              <a:pathLst>
                <a:path w="1077" h="35" extrusionOk="0">
                  <a:moveTo>
                    <a:pt x="0" y="35"/>
                  </a:moveTo>
                  <a:lnTo>
                    <a:pt x="1077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4"/>
            <p:cNvSpPr/>
            <p:nvPr/>
          </p:nvSpPr>
          <p:spPr>
            <a:xfrm>
              <a:off x="3581400" y="22860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4"/>
            <p:cNvSpPr/>
            <p:nvPr/>
          </p:nvSpPr>
          <p:spPr>
            <a:xfrm>
              <a:off x="3429000" y="2133600"/>
              <a:ext cx="1790700" cy="52388"/>
            </a:xfrm>
            <a:custGeom>
              <a:avLst/>
              <a:gdLst/>
              <a:ahLst/>
              <a:cxnLst/>
              <a:rect l="l" t="t" r="r" b="b"/>
              <a:pathLst>
                <a:path w="1128" h="33" extrusionOk="0">
                  <a:moveTo>
                    <a:pt x="0" y="33"/>
                  </a:moveTo>
                  <a:lnTo>
                    <a:pt x="1128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4"/>
            <p:cNvSpPr/>
            <p:nvPr/>
          </p:nvSpPr>
          <p:spPr>
            <a:xfrm>
              <a:off x="3733800" y="1958975"/>
              <a:ext cx="1785938" cy="174625"/>
            </a:xfrm>
            <a:custGeom>
              <a:avLst/>
              <a:gdLst/>
              <a:ahLst/>
              <a:cxnLst/>
              <a:rect l="l" t="t" r="r" b="b"/>
              <a:pathLst>
                <a:path w="1125" h="110" extrusionOk="0">
                  <a:moveTo>
                    <a:pt x="0" y="110"/>
                  </a:moveTo>
                  <a:lnTo>
                    <a:pt x="1125" y="0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62" name="Google Shape;2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6976" y="3249551"/>
            <a:ext cx="3374299" cy="337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726" y="2535074"/>
            <a:ext cx="3108100" cy="141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6700" y="1622125"/>
            <a:ext cx="2107800" cy="210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3949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How to </a:t>
            </a:r>
            <a:r>
              <a:rPr lang="en-US" dirty="0"/>
              <a:t>create a </a:t>
            </a:r>
            <a:r>
              <a:rPr lang="en" dirty="0"/>
              <a:t>panorama</a:t>
            </a:r>
            <a:endParaRPr dirty="0"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Say we are stitching a panorama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Want patches in image to match to other image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Hopefully only match one spot</a:t>
            </a:r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72" name="Google Shape;27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88" y="3011176"/>
            <a:ext cx="2150031" cy="2866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784" y="3011181"/>
            <a:ext cx="2150031" cy="286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953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Q1: </a:t>
            </a:r>
            <a:r>
              <a:rPr lang="en" dirty="0"/>
              <a:t>How close are two patches?</a:t>
            </a:r>
            <a:endParaRPr dirty="0"/>
          </a:p>
        </p:txBody>
      </p:sp>
      <p:sp>
        <p:nvSpPr>
          <p:cNvPr id="279" name="Google Shape;279;p3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Font typeface="Consolas"/>
              <a:buChar char="-"/>
            </a:pPr>
            <a:r>
              <a:rPr lang="en"/>
              <a:t>Sum squared difference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Images I, J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>
                <a:solidFill>
                  <a:schemeClr val="dk1"/>
                </a:solidFill>
              </a:rPr>
              <a:t>Σ</a:t>
            </a:r>
            <a:r>
              <a:rPr lang="en" baseline="-25000">
                <a:solidFill>
                  <a:schemeClr val="dk1"/>
                </a:solidFill>
              </a:rPr>
              <a:t>x</a:t>
            </a:r>
            <a:r>
              <a:rPr lang="en" baseline="-25000"/>
              <a:t>,y</a:t>
            </a:r>
            <a:r>
              <a:rPr lang="en"/>
              <a:t> (I(x,y) - J(x,y))</a:t>
            </a:r>
            <a:r>
              <a:rPr lang="en" baseline="30000"/>
              <a:t>2</a:t>
            </a:r>
            <a:endParaRPr/>
          </a:p>
        </p:txBody>
      </p:sp>
      <p:sp>
        <p:nvSpPr>
          <p:cNvPr id="280" name="Google Shape;280;p3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579862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Q2: </a:t>
            </a:r>
            <a:r>
              <a:rPr lang="en" dirty="0"/>
              <a:t>How can we find unique patches?</a:t>
            </a:r>
            <a:endParaRPr dirty="0"/>
          </a:p>
        </p:txBody>
      </p:sp>
      <p:sp>
        <p:nvSpPr>
          <p:cNvPr id="286" name="Google Shape;286;p3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</p:txBody>
      </p:sp>
      <p:sp>
        <p:nvSpPr>
          <p:cNvPr id="287" name="Google Shape;287;p3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88" name="Google Shape;2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7"/>
          <p:cNvSpPr/>
          <p:nvPr/>
        </p:nvSpPr>
        <p:spPr>
          <a:xfrm>
            <a:off x="4984425" y="20238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7973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295" name="Google Shape;295;p3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</p:txBody>
      </p:sp>
      <p:sp>
        <p:nvSpPr>
          <p:cNvPr id="296" name="Google Shape;296;p3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8"/>
          <p:cNvSpPr/>
          <p:nvPr/>
        </p:nvSpPr>
        <p:spPr>
          <a:xfrm>
            <a:off x="7092175" y="519212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360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Review: </a:t>
            </a:r>
            <a:r>
              <a:rPr lang="en" dirty="0"/>
              <a:t>What’s an edge?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Image is a function</a:t>
            </a:r>
            <a:endParaRPr/>
          </a:p>
          <a:p>
            <a:pPr>
              <a:buChar char="-"/>
            </a:pPr>
            <a:r>
              <a:rPr lang="en"/>
              <a:t>Edges are rapid changes in this function</a:t>
            </a: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288" y="2613526"/>
            <a:ext cx="3205635" cy="32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075" y="2613525"/>
            <a:ext cx="3836555" cy="327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64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can we find unique patches?</a:t>
            </a:r>
            <a:endParaRPr/>
          </a:p>
        </p:txBody>
      </p:sp>
      <p:sp>
        <p:nvSpPr>
          <p:cNvPr id="304" name="Google Shape;304;p3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/>
              <a:t>Sky: bad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Very little variation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any other sky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Edge: ok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Variation in one direction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Could match other patches</a:t>
            </a:r>
            <a:br>
              <a:rPr lang="en"/>
            </a:br>
            <a:r>
              <a:rPr lang="en"/>
              <a:t>along same edge</a:t>
            </a:r>
            <a:endParaRPr/>
          </a:p>
          <a:p>
            <a:pPr>
              <a:lnSpc>
                <a:spcPct val="115000"/>
              </a:lnSpc>
              <a:buChar char="-"/>
            </a:pPr>
            <a:r>
              <a:rPr lang="en"/>
              <a:t>Corners: good!</a:t>
            </a:r>
            <a:endParaRPr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/>
              <a:t>Only one alignment matches</a:t>
            </a:r>
            <a:endParaRPr/>
          </a:p>
        </p:txBody>
      </p:sp>
      <p:sp>
        <p:nvSpPr>
          <p:cNvPr id="305" name="Google Shape;305;p3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700" y="1622125"/>
            <a:ext cx="4255798" cy="42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/>
          <p:nvPr/>
        </p:nvSpPr>
        <p:spPr>
          <a:xfrm>
            <a:off x="5978625" y="3256675"/>
            <a:ext cx="234900" cy="2349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4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04FF-DAB1-4920-BB27-FB3B0E680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going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D2DDE-0633-4D93-BDA5-ECF98107B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We are going to build a panorama from two (or more) images.</a:t>
            </a:r>
          </a:p>
          <a:p>
            <a:r>
              <a:rPr lang="en-US" dirty="0"/>
              <a:t>We need to learn about</a:t>
            </a:r>
          </a:p>
          <a:p>
            <a:pPr lvl="1"/>
            <a:r>
              <a:rPr lang="en-US" dirty="0"/>
              <a:t>Finding interest points</a:t>
            </a:r>
          </a:p>
          <a:p>
            <a:pPr lvl="1"/>
            <a:r>
              <a:rPr lang="en-US" dirty="0"/>
              <a:t>Describing small patches about such points</a:t>
            </a:r>
          </a:p>
          <a:p>
            <a:pPr lvl="1"/>
            <a:r>
              <a:rPr lang="en-US" dirty="0"/>
              <a:t>Finding matches between pairs of such points on two images, using the descriptors</a:t>
            </a:r>
          </a:p>
          <a:p>
            <a:pPr lvl="1"/>
            <a:r>
              <a:rPr lang="en-US" dirty="0"/>
              <a:t>Selecting the best set of matches and saving them</a:t>
            </a:r>
          </a:p>
          <a:p>
            <a:pPr lvl="1"/>
            <a:r>
              <a:rPr lang="en-US" dirty="0"/>
              <a:t>Constructing </a:t>
            </a:r>
            <a:r>
              <a:rPr lang="en-US" dirty="0" err="1"/>
              <a:t>homographies</a:t>
            </a:r>
            <a:r>
              <a:rPr lang="en-US" dirty="0"/>
              <a:t> (transformations) from one image to the other and picking the best one</a:t>
            </a:r>
          </a:p>
          <a:p>
            <a:pPr lvl="1"/>
            <a:r>
              <a:rPr lang="en-US" dirty="0"/>
              <a:t>Stitching the images together to make the panorama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47C9-2F54-44E2-B374-03464F4C2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3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34000" y="61722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5A6591A-286E-41B8-9BE4-348246BA9F2F}" type="slidenum">
              <a:rPr lang="en-US" altLang="en-US" sz="1400" smtClean="0"/>
              <a:pPr/>
              <a:t>22</a:t>
            </a:fld>
            <a:endParaRPr lang="en-US" altLang="en-US" sz="1400"/>
          </a:p>
        </p:txBody>
      </p:sp>
      <p:sp>
        <p:nvSpPr>
          <p:cNvPr id="11267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1882775" y="423863"/>
            <a:ext cx="5381625" cy="677862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Preview: Harris detector</a:t>
            </a:r>
            <a:endParaRPr lang="fr-FR" altLang="en-US"/>
          </a:p>
        </p:txBody>
      </p:sp>
      <p:pic>
        <p:nvPicPr>
          <p:cNvPr id="11268" name="Picture 4" descr="crop_corners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650" y="2185988"/>
            <a:ext cx="4124325" cy="3097212"/>
          </a:xfrm>
          <a:prstGeom prst="rect">
            <a:avLst/>
          </a:prstGeom>
          <a:noFill/>
        </p:spPr>
      </p:pic>
      <p:pic>
        <p:nvPicPr>
          <p:cNvPr id="11269" name="Picture 6" descr="crop_corners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75" y="2184400"/>
            <a:ext cx="4125913" cy="3098800"/>
          </a:xfrm>
          <a:prstGeom prst="rect">
            <a:avLst/>
          </a:prstGeom>
          <a:noFill/>
        </p:spPr>
      </p:pic>
      <p:sp>
        <p:nvSpPr>
          <p:cNvPr id="11270" name="Text Box 8"/>
          <p:cNvSpPr txBox="1">
            <a:spLocks noChangeArrowheads="1"/>
          </p:cNvSpPr>
          <p:nvPr/>
        </p:nvSpPr>
        <p:spPr bwMode="auto">
          <a:xfrm>
            <a:off x="1119188" y="5851525"/>
            <a:ext cx="6919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400">
                <a:latin typeface="Arial" charset="0"/>
              </a:rPr>
              <a:t>Interest points extracted with Harris (~ 500 points)</a:t>
            </a:r>
            <a:endParaRPr lang="fr-FR" altLang="en-US" sz="2400">
              <a:latin typeface="Arial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D23CF38-837E-4DC0-A491-7A08DD641593}"/>
                  </a:ext>
                </a:extLst>
              </p14:cNvPr>
              <p14:cNvContentPartPr/>
              <p14:nvPr/>
            </p14:nvContentPartPr>
            <p14:xfrm>
              <a:off x="1757520" y="2625840"/>
              <a:ext cx="5509800" cy="1945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D23CF38-837E-4DC0-A491-7A08DD6415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748160" y="2616480"/>
                <a:ext cx="5528520" cy="196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8650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380880" y="57276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How can we find corresponding points?</a:t>
            </a:r>
            <a:endParaRPr/>
          </a:p>
        </p:txBody>
      </p:sp>
      <p:pic>
        <p:nvPicPr>
          <p:cNvPr id="201" name="Picture 2"/>
          <p:cNvPicPr/>
          <p:nvPr/>
        </p:nvPicPr>
        <p:blipFill>
          <a:blip r:embed="rId2"/>
          <a:stretch/>
        </p:blipFill>
        <p:spPr>
          <a:xfrm>
            <a:off x="625320" y="186768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202" name="Picture 3"/>
          <p:cNvPicPr/>
          <p:nvPr/>
        </p:nvPicPr>
        <p:blipFill>
          <a:blip r:embed="rId3"/>
          <a:stretch/>
        </p:blipFill>
        <p:spPr>
          <a:xfrm>
            <a:off x="4740120" y="1867680"/>
            <a:ext cx="3717720" cy="2973960"/>
          </a:xfrm>
          <a:prstGeom prst="rect">
            <a:avLst/>
          </a:prstGeom>
          <a:ln>
            <a:noFill/>
          </a:ln>
        </p:spPr>
      </p:pic>
      <p:sp>
        <p:nvSpPr>
          <p:cNvPr id="203" name="CustomShape 2"/>
          <p:cNvSpPr/>
          <p:nvPr/>
        </p:nvSpPr>
        <p:spPr>
          <a:xfrm>
            <a:off x="1523880" y="2514600"/>
            <a:ext cx="4723920" cy="7596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3"/>
          <p:cNvSpPr/>
          <p:nvPr/>
        </p:nvSpPr>
        <p:spPr>
          <a:xfrm>
            <a:off x="3048120" y="2895480"/>
            <a:ext cx="3809520" cy="22824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4"/>
          <p:cNvSpPr/>
          <p:nvPr/>
        </p:nvSpPr>
        <p:spPr>
          <a:xfrm>
            <a:off x="2286000" y="3886200"/>
            <a:ext cx="4312800" cy="266400"/>
          </a:xfrm>
          <a:prstGeom prst="straightConnector1">
            <a:avLst/>
          </a:prstGeom>
          <a:noFill/>
          <a:ln w="57240">
            <a:solidFill>
              <a:srgbClr val="FFFF00"/>
            </a:solidFill>
            <a:round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5779953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icture 6"/>
          <p:cNvPicPr/>
          <p:nvPr/>
        </p:nvPicPr>
        <p:blipFill>
          <a:blip r:embed="rId2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07" name="Picture 5"/>
          <p:cNvPicPr/>
          <p:nvPr/>
        </p:nvPicPr>
        <p:blipFill>
          <a:blip r:embed="rId3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08" name="TextShape 1"/>
          <p:cNvSpPr txBox="1"/>
          <p:nvPr/>
        </p:nvSpPr>
        <p:spPr>
          <a:xfrm>
            <a:off x="60948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Not always easy</a:t>
            </a:r>
            <a:endParaRPr/>
          </a:p>
        </p:txBody>
      </p:sp>
      <p:sp>
        <p:nvSpPr>
          <p:cNvPr id="209" name="CustomShape 2"/>
          <p:cNvSpPr/>
          <p:nvPr/>
        </p:nvSpPr>
        <p:spPr>
          <a:xfrm>
            <a:off x="2781360" y="5910120"/>
            <a:ext cx="3619080" cy="333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911725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3"/>
          <p:cNvPicPr/>
          <p:nvPr/>
        </p:nvPicPr>
        <p:blipFill>
          <a:blip r:embed="rId3"/>
          <a:stretch/>
        </p:blipFill>
        <p:spPr>
          <a:xfrm>
            <a:off x="4572000" y="1447920"/>
            <a:ext cx="4419360" cy="4419360"/>
          </a:xfrm>
          <a:prstGeom prst="rect">
            <a:avLst/>
          </a:prstGeom>
          <a:ln>
            <a:noFill/>
          </a:ln>
        </p:spPr>
      </p:pic>
      <p:pic>
        <p:nvPicPr>
          <p:cNvPr id="211" name="Picture 2"/>
          <p:cNvPicPr/>
          <p:nvPr/>
        </p:nvPicPr>
        <p:blipFill>
          <a:blip r:embed="rId4"/>
          <a:stretch/>
        </p:blipFill>
        <p:spPr>
          <a:xfrm>
            <a:off x="152280" y="1447920"/>
            <a:ext cx="4419360" cy="441936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2781360" y="5910120"/>
            <a:ext cx="3619080" cy="82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NASA Mars Rover images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1600" strike="noStrike">
                <a:solidFill>
                  <a:srgbClr val="000000"/>
                </a:solidFill>
                <a:latin typeface="Arial"/>
                <a:ea typeface="ＭＳ Ｐゴシック"/>
              </a:rPr>
              <a:t>with SIFT feature matches
Figure by Noah Snavely</a:t>
            </a:r>
            <a:endParaRPr/>
          </a:p>
        </p:txBody>
      </p:sp>
      <p:sp>
        <p:nvSpPr>
          <p:cNvPr id="213" name="TextShape 2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Answer below </a:t>
            </a:r>
            <a:r>
              <a:rPr lang="en-US" sz="2400" strike="noStrike">
                <a:solidFill>
                  <a:srgbClr val="000000"/>
                </a:solidFill>
                <a:latin typeface="Arial"/>
                <a:ea typeface="ＭＳ Ｐゴシック"/>
              </a:rPr>
              <a:t>(look for tiny colored squares…)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437871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457200" y="-8352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Human eye movements</a:t>
            </a:r>
            <a:endParaRPr/>
          </a:p>
        </p:txBody>
      </p:sp>
      <p:pic>
        <p:nvPicPr>
          <p:cNvPr id="215" name="Picture 2"/>
          <p:cNvPicPr/>
          <p:nvPr/>
        </p:nvPicPr>
        <p:blipFill>
          <a:blip r:embed="rId3"/>
          <a:srcRect r="53253"/>
          <a:stretch/>
        </p:blipFill>
        <p:spPr>
          <a:xfrm>
            <a:off x="2799720" y="1182240"/>
            <a:ext cx="2911680" cy="464796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3521160" y="5882760"/>
            <a:ext cx="21744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Yarbus eye tracking</a:t>
            </a:r>
            <a:endParaRPr/>
          </a:p>
        </p:txBody>
      </p:sp>
      <p:pic>
        <p:nvPicPr>
          <p:cNvPr id="217" name="Picture 2"/>
          <p:cNvPicPr/>
          <p:nvPr/>
        </p:nvPicPr>
        <p:blipFill>
          <a:blip r:embed="rId3"/>
          <a:srcRect l="49517" r="3214"/>
          <a:stretch/>
        </p:blipFill>
        <p:spPr>
          <a:xfrm>
            <a:off x="2859120" y="1182240"/>
            <a:ext cx="2943360" cy="464796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477000" y="2133600"/>
            <a:ext cx="209544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catches your</a:t>
            </a:r>
          </a:p>
          <a:p>
            <a:r>
              <a:rPr lang="en-US" dirty="0">
                <a:solidFill>
                  <a:srgbClr val="FF0000"/>
                </a:solidFill>
              </a:rPr>
              <a:t>interest?</a:t>
            </a:r>
          </a:p>
        </p:txBody>
      </p:sp>
    </p:spTree>
    <p:extLst>
      <p:ext uri="{BB962C8B-B14F-4D97-AF65-F5344CB8AC3E}">
        <p14:creationId xmlns:p14="http://schemas.microsoft.com/office/powerpoint/2010/main" val="1760125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298080" y="-669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Interest points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457200" y="990720"/>
            <a:ext cx="4343040" cy="5572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Suppose you have to click on some point,  go away and come back after I deform the image, and click on the same points again.  </a:t>
            </a:r>
            <a:endParaRPr dirty="0"/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Which points would you choose?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20" name="Picture 11"/>
          <p:cNvPicPr/>
          <p:nvPr/>
        </p:nvPicPr>
        <p:blipFill>
          <a:blip r:embed="rId2"/>
          <a:stretch/>
        </p:blipFill>
        <p:spPr>
          <a:xfrm>
            <a:off x="5335920" y="1223280"/>
            <a:ext cx="3191040" cy="2485080"/>
          </a:xfrm>
          <a:prstGeom prst="rect">
            <a:avLst/>
          </a:prstGeom>
          <a:ln w="12600">
            <a:solidFill>
              <a:srgbClr val="002060"/>
            </a:solidFill>
            <a:miter/>
          </a:ln>
        </p:spPr>
      </p:pic>
      <p:pic>
        <p:nvPicPr>
          <p:cNvPr id="221" name="Picture 11"/>
          <p:cNvPicPr/>
          <p:nvPr/>
        </p:nvPicPr>
        <p:blipFill>
          <a:blip r:embed="rId2"/>
          <a:stretch/>
        </p:blipFill>
        <p:spPr>
          <a:xfrm rot="14826000">
            <a:off x="5189400" y="3888360"/>
            <a:ext cx="3545640" cy="2463120"/>
          </a:xfrm>
          <a:prstGeom prst="rect">
            <a:avLst/>
          </a:prstGeom>
          <a:ln w="12600">
            <a:solidFill>
              <a:srgbClr val="002060"/>
            </a:solidFill>
            <a:miter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222" name="CustomShape 3"/>
          <p:cNvSpPr/>
          <p:nvPr/>
        </p:nvSpPr>
        <p:spPr>
          <a:xfrm>
            <a:off x="6483960" y="838080"/>
            <a:ext cx="914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original</a:t>
            </a:r>
            <a:endParaRPr/>
          </a:p>
        </p:txBody>
      </p:sp>
      <p:sp>
        <p:nvSpPr>
          <p:cNvPr id="223" name="CustomShape 4"/>
          <p:cNvSpPr/>
          <p:nvPr/>
        </p:nvSpPr>
        <p:spPr>
          <a:xfrm>
            <a:off x="7694280" y="6194520"/>
            <a:ext cx="11440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deformed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371761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Intuition</a:t>
            </a:r>
            <a:endParaRPr/>
          </a:p>
        </p:txBody>
      </p:sp>
      <p:sp>
        <p:nvSpPr>
          <p:cNvPr id="225" name="CustomShape 2"/>
          <p:cNvSpPr/>
          <p:nvPr/>
        </p:nvSpPr>
        <p:spPr>
          <a:xfrm>
            <a:off x="1219320" y="1295280"/>
            <a:ext cx="6781320" cy="441936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>
            <a:off x="2438280" y="2209680"/>
            <a:ext cx="4038120" cy="2895120"/>
          </a:xfrm>
          <a:prstGeom prst="trapezoid">
            <a:avLst>
              <a:gd name="adj" fmla="val 12316"/>
            </a:avLst>
          </a:prstGeom>
          <a:solidFill>
            <a:schemeClr val="tx1"/>
          </a:solidFill>
          <a:ln>
            <a:solidFill>
              <a:srgbClr val="00C795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12878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319680" y="204480"/>
            <a:ext cx="7772040" cy="533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Calibri"/>
                <a:ea typeface="ＭＳ Ｐゴシック"/>
              </a:rPr>
              <a:t>Corners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685800" y="990720"/>
            <a:ext cx="7467120" cy="1828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We should easily recognize the point by looking through a small window</a:t>
            </a:r>
            <a:endParaRPr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Shifting a window in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any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direc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tion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should give </a:t>
            </a:r>
            <a:r>
              <a:rPr lang="en-US" sz="2400" i="1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a </a:t>
            </a:r>
            <a:r>
              <a:rPr lang="en-US" sz="2400" i="1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large change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in intensity</a:t>
            </a:r>
            <a:endParaRPr dirty="0"/>
          </a:p>
        </p:txBody>
      </p:sp>
      <p:pic>
        <p:nvPicPr>
          <p:cNvPr id="229" name="Picture 8"/>
          <p:cNvPicPr/>
          <p:nvPr/>
        </p:nvPicPr>
        <p:blipFill>
          <a:blip r:embed="rId3"/>
          <a:stretch/>
        </p:blipFill>
        <p:spPr>
          <a:xfrm>
            <a:off x="342900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0" name="CustomShape 3"/>
          <p:cNvSpPr/>
          <p:nvPr/>
        </p:nvSpPr>
        <p:spPr>
          <a:xfrm>
            <a:off x="342900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“edge”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no change along the edge direction</a:t>
            </a:r>
            <a:endParaRPr/>
          </a:p>
        </p:txBody>
      </p:sp>
      <p:sp>
        <p:nvSpPr>
          <p:cNvPr id="231" name="CustomShape 4"/>
          <p:cNvSpPr/>
          <p:nvPr/>
        </p:nvSpPr>
        <p:spPr>
          <a:xfrm>
            <a:off x="39625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2" name="Line 5"/>
          <p:cNvSpPr/>
          <p:nvPr/>
        </p:nvSpPr>
        <p:spPr>
          <a:xfrm flipV="1">
            <a:off x="3733560" y="4038480"/>
            <a:ext cx="0" cy="533520"/>
          </a:xfrm>
          <a:prstGeom prst="line">
            <a:avLst/>
          </a:prstGeom>
          <a:ln w="9360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sp>
      <p:pic>
        <p:nvPicPr>
          <p:cNvPr id="233" name="Picture 9"/>
          <p:cNvPicPr/>
          <p:nvPr/>
        </p:nvPicPr>
        <p:blipFill>
          <a:blip r:embed="rId3"/>
          <a:stretch/>
        </p:blipFill>
        <p:spPr>
          <a:xfrm>
            <a:off x="601992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34" name="CustomShape 6"/>
          <p:cNvSpPr/>
          <p:nvPr/>
        </p:nvSpPr>
        <p:spPr>
          <a:xfrm>
            <a:off x="6248520" y="5213520"/>
            <a:ext cx="2437920" cy="1552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“corner”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:
significant change in all directions</a:t>
            </a:r>
            <a:endParaRPr/>
          </a:p>
        </p:txBody>
      </p:sp>
      <p:sp>
        <p:nvSpPr>
          <p:cNvPr id="235" name="CustomShape 7"/>
          <p:cNvSpPr/>
          <p:nvPr/>
        </p:nvSpPr>
        <p:spPr>
          <a:xfrm>
            <a:off x="6705720" y="320040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6" name="Line 8"/>
          <p:cNvSpPr/>
          <p:nvPr/>
        </p:nvSpPr>
        <p:spPr>
          <a:xfrm flipH="1">
            <a:off x="6476760" y="38862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7" name="Line 9"/>
          <p:cNvSpPr/>
          <p:nvPr/>
        </p:nvSpPr>
        <p:spPr>
          <a:xfrm flipH="1" flipV="1">
            <a:off x="64767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sp>
        <p:nvSpPr>
          <p:cNvPr id="238" name="Line 10"/>
          <p:cNvSpPr/>
          <p:nvPr/>
        </p:nvSpPr>
        <p:spPr>
          <a:xfrm>
            <a:off x="7391160" y="388620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39" name="Line 11"/>
          <p:cNvSpPr/>
          <p:nvPr/>
        </p:nvSpPr>
        <p:spPr>
          <a:xfrm flipV="1">
            <a:off x="7391160" y="2971800"/>
            <a:ext cx="228600" cy="228600"/>
          </a:xfrm>
          <a:prstGeom prst="line">
            <a:avLst/>
          </a:prstGeom>
          <a:ln w="9360">
            <a:solidFill>
              <a:schemeClr val="tx1"/>
            </a:solidFill>
            <a:round/>
            <a:tailEnd type="triangle" w="med" len="med"/>
          </a:ln>
        </p:spPr>
      </p:sp>
      <p:pic>
        <p:nvPicPr>
          <p:cNvPr id="240" name="Picture 7"/>
          <p:cNvPicPr/>
          <p:nvPr/>
        </p:nvPicPr>
        <p:blipFill>
          <a:blip r:embed="rId3"/>
          <a:stretch/>
        </p:blipFill>
        <p:spPr>
          <a:xfrm>
            <a:off x="838080" y="2895480"/>
            <a:ext cx="2285640" cy="22856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241" name="CustomShape 12"/>
          <p:cNvSpPr/>
          <p:nvPr/>
        </p:nvSpPr>
        <p:spPr>
          <a:xfrm>
            <a:off x="762120" y="5213520"/>
            <a:ext cx="2057040" cy="1918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3399"/>
                </a:solidFill>
                <a:latin typeface="Arial Unicode MS"/>
              </a:rPr>
              <a:t>“flat”</a:t>
            </a:r>
            <a:r>
              <a:rPr lang="en-US" sz="2400" strike="noStrike">
                <a:solidFill>
                  <a:srgbClr val="000000"/>
                </a:solidFill>
                <a:latin typeface="Arial Unicode MS"/>
              </a:rPr>
              <a:t> region:
no change in all directions</a:t>
            </a:r>
            <a:endParaRPr/>
          </a:p>
        </p:txBody>
      </p:sp>
      <p:sp>
        <p:nvSpPr>
          <p:cNvPr id="242" name="CustomShape 13"/>
          <p:cNvSpPr/>
          <p:nvPr/>
        </p:nvSpPr>
        <p:spPr>
          <a:xfrm>
            <a:off x="2133720" y="3962520"/>
            <a:ext cx="685440" cy="685440"/>
          </a:xfrm>
          <a:prstGeom prst="rect">
            <a:avLst/>
          </a:prstGeom>
          <a:solidFill>
            <a:srgbClr val="FFCC99">
              <a:alpha val="40000"/>
            </a:srgb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Line 14"/>
          <p:cNvSpPr/>
          <p:nvPr/>
        </p:nvSpPr>
        <p:spPr>
          <a:xfrm>
            <a:off x="28191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4" name="Line 15"/>
          <p:cNvSpPr/>
          <p:nvPr/>
        </p:nvSpPr>
        <p:spPr>
          <a:xfrm flipH="1">
            <a:off x="1904760" y="46479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5" name="Line 16"/>
          <p:cNvSpPr/>
          <p:nvPr/>
        </p:nvSpPr>
        <p:spPr>
          <a:xfrm flipH="1" flipV="1">
            <a:off x="19047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6" name="Line 17"/>
          <p:cNvSpPr/>
          <p:nvPr/>
        </p:nvSpPr>
        <p:spPr>
          <a:xfrm flipV="1">
            <a:off x="2819160" y="3733560"/>
            <a:ext cx="228600" cy="228600"/>
          </a:xfrm>
          <a:prstGeom prst="line">
            <a:avLst/>
          </a:prstGeom>
          <a:ln w="9360">
            <a:solidFill>
              <a:schemeClr val="bg1"/>
            </a:solidFill>
            <a:round/>
            <a:tailEnd type="triangle" w="med" len="med"/>
          </a:ln>
        </p:spPr>
      </p:sp>
      <p:sp>
        <p:nvSpPr>
          <p:cNvPr id="247" name="CustomShape 18"/>
          <p:cNvSpPr/>
          <p:nvPr/>
        </p:nvSpPr>
        <p:spPr>
          <a:xfrm>
            <a:off x="48600" y="6553080"/>
            <a:ext cx="1473480" cy="303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Source: A. Efros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9498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Image derivatives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Recall: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 </a:t>
            </a:r>
            <a:endParaRPr/>
          </a:p>
          <a:p>
            <a:pPr>
              <a:buChar char="-"/>
            </a:pPr>
            <a:r>
              <a:rPr lang="en"/>
              <a:t>Want smoothing too!</a:t>
            </a: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 idx="2"/>
          </p:nvPr>
        </p:nvSpPr>
        <p:spPr>
          <a:xfrm>
            <a:off x="153101" y="557367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33506"/>
          <a:stretch/>
        </p:blipFill>
        <p:spPr>
          <a:xfrm>
            <a:off x="4648400" y="2016502"/>
            <a:ext cx="4266100" cy="386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6164" y="2016489"/>
            <a:ext cx="221932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801" y="3612800"/>
            <a:ext cx="4541825" cy="22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AC78A3-E20C-4E0F-8220-FFB24F77DD3D}"/>
              </a:ext>
            </a:extLst>
          </p:cNvPr>
          <p:cNvSpPr txBox="1"/>
          <p:nvPr/>
        </p:nvSpPr>
        <p:spPr>
          <a:xfrm>
            <a:off x="3616663" y="4088950"/>
            <a:ext cx="1666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Sobel Operator</a:t>
            </a:r>
          </a:p>
        </p:txBody>
      </p:sp>
    </p:spTree>
    <p:extLst>
      <p:ext uri="{BB962C8B-B14F-4D97-AF65-F5344CB8AC3E}">
        <p14:creationId xmlns:p14="http://schemas.microsoft.com/office/powerpoint/2010/main" val="616343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Let’s look at the </a:t>
            </a:r>
            <a:r>
              <a:rPr lang="en-US" sz="3400" strike="noStrike" dirty="0">
                <a:solidFill>
                  <a:srgbClr val="FF0000"/>
                </a:solidFill>
                <a:latin typeface="Arial"/>
                <a:ea typeface="ＭＳ Ｐゴシック"/>
              </a:rPr>
              <a:t>gradient</a:t>
            </a:r>
            <a:r>
              <a:rPr lang="en-US" sz="3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 distributions</a:t>
            </a:r>
            <a:endParaRPr dirty="0"/>
          </a:p>
        </p:txBody>
      </p:sp>
      <p:sp>
        <p:nvSpPr>
          <p:cNvPr id="249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4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55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2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73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1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2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5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6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297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7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827129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533520" y="249840"/>
            <a:ext cx="830556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Principal  Component  Analysis</a:t>
            </a:r>
            <a:endParaRPr dirty="0"/>
          </a:p>
        </p:txBody>
      </p:sp>
      <p:sp>
        <p:nvSpPr>
          <p:cNvPr id="316" name="CustomShape 2"/>
          <p:cNvSpPr/>
          <p:nvPr/>
        </p:nvSpPr>
        <p:spPr>
          <a:xfrm>
            <a:off x="533520" y="1219320"/>
            <a:ext cx="373356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Principal component is the direction of highest variance.</a:t>
            </a:r>
            <a:endParaRPr/>
          </a:p>
        </p:txBody>
      </p:sp>
      <p:sp>
        <p:nvSpPr>
          <p:cNvPr id="317" name="CustomShape 3"/>
          <p:cNvSpPr/>
          <p:nvPr/>
        </p:nvSpPr>
        <p:spPr>
          <a:xfrm>
            <a:off x="4709520" y="1211760"/>
            <a:ext cx="4038120" cy="1582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How to compute PCA components: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Subtract off the mean for each data point.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the covariance matrix.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Compute eigenvectors and eigenvalues.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The components are the eigenvectors ranked by the eigenvalues.</a:t>
            </a:r>
            <a:endParaRPr/>
          </a:p>
        </p:txBody>
      </p:sp>
      <p:sp>
        <p:nvSpPr>
          <p:cNvPr id="318" name="CustomShape 4"/>
          <p:cNvSpPr/>
          <p:nvPr/>
        </p:nvSpPr>
        <p:spPr>
          <a:xfrm>
            <a:off x="533520" y="1905120"/>
            <a:ext cx="3733560" cy="72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Next, highest component is the direction with highest variance </a:t>
            </a:r>
            <a:r>
              <a:rPr lang="en-US" sz="1400" i="1" strike="noStrike" dirty="0">
                <a:solidFill>
                  <a:srgbClr val="000000"/>
                </a:solidFill>
                <a:latin typeface="Arial"/>
              </a:rPr>
              <a:t>orthogonal</a:t>
            </a:r>
            <a:r>
              <a:rPr lang="en-US" sz="1400" strike="noStrike" dirty="0">
                <a:solidFill>
                  <a:srgbClr val="000000"/>
                </a:solidFill>
                <a:latin typeface="Arial"/>
              </a:rPr>
              <a:t> to the previous components.</a:t>
            </a:r>
            <a:endParaRPr dirty="0"/>
          </a:p>
        </p:txBody>
      </p:sp>
      <p:sp>
        <p:nvSpPr>
          <p:cNvPr id="319" name="Line 5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0" name="Line 6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21" name="CustomShape 7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8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9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10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11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12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13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14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15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16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17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18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19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20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21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22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Line 23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8" name="Line 24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39" name="CustomShape 25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26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27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28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29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30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31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32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7" name="CustomShape 33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34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5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36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37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38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39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40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Line 41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6" name="Line 42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57" name="CustomShape 43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8" name="CustomShape 44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45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0" name="CustomShape 46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47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48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49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0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5" name="CustomShape 51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6" name="CustomShape 52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7" name="CustomShape 53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54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55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CustomShape 56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1" name="CustomShape 57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2" name="CustomShape 58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59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60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5" name="CustomShape 61"/>
          <p:cNvSpPr/>
          <p:nvPr/>
        </p:nvSpPr>
        <p:spPr>
          <a:xfrm flipH="1" flipV="1">
            <a:off x="3809160" y="4806000"/>
            <a:ext cx="808920" cy="7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2"/>
          <p:cNvSpPr/>
          <p:nvPr/>
        </p:nvSpPr>
        <p:spPr>
          <a:xfrm flipH="1">
            <a:off x="6886440" y="4800960"/>
            <a:ext cx="598320" cy="380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7" name="CustomShape 63"/>
          <p:cNvSpPr/>
          <p:nvPr/>
        </p:nvSpPr>
        <p:spPr>
          <a:xfrm flipH="1" flipV="1">
            <a:off x="1571040" y="4634640"/>
            <a:ext cx="162360" cy="181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8" name="CustomShape 64"/>
          <p:cNvSpPr/>
          <p:nvPr/>
        </p:nvSpPr>
        <p:spPr>
          <a:xfrm flipV="1">
            <a:off x="4600800" y="4608360"/>
            <a:ext cx="2880" cy="20808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9" name="CustomShape 65"/>
          <p:cNvSpPr/>
          <p:nvPr/>
        </p:nvSpPr>
        <p:spPr>
          <a:xfrm flipV="1">
            <a:off x="1747080" y="4660200"/>
            <a:ext cx="136800" cy="1645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66"/>
          <p:cNvSpPr/>
          <p:nvPr/>
        </p:nvSpPr>
        <p:spPr>
          <a:xfrm flipH="1" flipV="1">
            <a:off x="7116120" y="4343400"/>
            <a:ext cx="364680" cy="47592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rgbClr val="00B05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1" name="Picture 2"/>
          <p:cNvPicPr/>
          <p:nvPr/>
        </p:nvPicPr>
        <p:blipFill>
          <a:blip r:embed="rId2"/>
          <a:stretch/>
        </p:blipFill>
        <p:spPr>
          <a:xfrm>
            <a:off x="5741280" y="2920320"/>
            <a:ext cx="1535760" cy="375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9097" y="5995194"/>
            <a:ext cx="9296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Definition: A scalar 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 is called an eigenvalue of the </a:t>
            </a:r>
            <a:r>
              <a:rPr lang="en-US" dirty="0" err="1">
                <a:solidFill>
                  <a:srgbClr val="FF0000"/>
                </a:solidFill>
              </a:rPr>
              <a:t>n×n</a:t>
            </a:r>
            <a:r>
              <a:rPr lang="en-US" dirty="0">
                <a:solidFill>
                  <a:srgbClr val="FF0000"/>
                </a:solidFill>
              </a:rPr>
              <a:t> matrix A if there is a nontrivial </a:t>
            </a:r>
          </a:p>
          <a:p>
            <a:r>
              <a:rPr lang="en-US" dirty="0">
                <a:solidFill>
                  <a:srgbClr val="FF0000"/>
                </a:solidFill>
              </a:rPr>
              <a:t>solution x of Ax=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x. Such x is called an eigenvector corresponding to the eigenvalue </a:t>
            </a:r>
            <a:r>
              <a:rPr lang="el-GR" dirty="0">
                <a:solidFill>
                  <a:srgbClr val="FF0000"/>
                </a:solidFill>
              </a:rPr>
              <a:t>λ.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776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Corners have …</a:t>
            </a:r>
            <a:endParaRPr/>
          </a:p>
        </p:txBody>
      </p:sp>
      <p:sp>
        <p:nvSpPr>
          <p:cNvPr id="383" name="CustomShape 2"/>
          <p:cNvSpPr/>
          <p:nvPr/>
        </p:nvSpPr>
        <p:spPr>
          <a:xfrm>
            <a:off x="533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4" name="CustomShape 3"/>
          <p:cNvSpPr/>
          <p:nvPr/>
        </p:nvSpPr>
        <p:spPr>
          <a:xfrm>
            <a:off x="342900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4"/>
          <p:cNvSpPr/>
          <p:nvPr/>
        </p:nvSpPr>
        <p:spPr>
          <a:xfrm>
            <a:off x="3886200" y="1600200"/>
            <a:ext cx="1599840" cy="1447560"/>
          </a:xfrm>
          <a:custGeom>
            <a:avLst/>
            <a:gdLst/>
            <a:ahLst/>
            <a:cxnLst/>
            <a:rect l="0" t="0" r="r" b="b"/>
            <a:pathLst>
              <a:path w="1009" h="913">
                <a:moveTo>
                  <a:pt x="0" y="912"/>
                </a:moveTo>
                <a:lnTo>
                  <a:pt x="0" y="0"/>
                </a:lnTo>
                <a:lnTo>
                  <a:pt x="1008" y="528"/>
                </a:lnTo>
              </a:path>
            </a:pathLst>
          </a:custGeom>
          <a:noFill/>
          <a:ln w="4140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5"/>
          <p:cNvSpPr/>
          <p:nvPr/>
        </p:nvSpPr>
        <p:spPr>
          <a:xfrm>
            <a:off x="6248520" y="1219320"/>
            <a:ext cx="2361960" cy="2209320"/>
          </a:xfrm>
          <a:prstGeom prst="rect">
            <a:avLst/>
          </a:prstGeom>
          <a:solidFill>
            <a:srgbClr val="C0C0C0"/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7" name="Line 6"/>
          <p:cNvSpPr/>
          <p:nvPr/>
        </p:nvSpPr>
        <p:spPr>
          <a:xfrm>
            <a:off x="17420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8" name="Line 7"/>
          <p:cNvSpPr/>
          <p:nvPr/>
        </p:nvSpPr>
        <p:spPr>
          <a:xfrm>
            <a:off x="79812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389" name="CustomShape 8"/>
          <p:cNvSpPr/>
          <p:nvPr/>
        </p:nvSpPr>
        <p:spPr>
          <a:xfrm>
            <a:off x="168300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9"/>
          <p:cNvSpPr/>
          <p:nvPr/>
        </p:nvSpPr>
        <p:spPr>
          <a:xfrm>
            <a:off x="1747080" y="4697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10"/>
          <p:cNvSpPr/>
          <p:nvPr/>
        </p:nvSpPr>
        <p:spPr>
          <a:xfrm>
            <a:off x="1799280" y="4853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11"/>
          <p:cNvSpPr/>
          <p:nvPr/>
        </p:nvSpPr>
        <p:spPr>
          <a:xfrm>
            <a:off x="1828800" y="4724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3" name="CustomShape 12"/>
          <p:cNvSpPr/>
          <p:nvPr/>
        </p:nvSpPr>
        <p:spPr>
          <a:xfrm>
            <a:off x="1704600" y="4764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13"/>
          <p:cNvSpPr/>
          <p:nvPr/>
        </p:nvSpPr>
        <p:spPr>
          <a:xfrm>
            <a:off x="163116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5" name="CustomShape 14"/>
          <p:cNvSpPr/>
          <p:nvPr/>
        </p:nvSpPr>
        <p:spPr>
          <a:xfrm>
            <a:off x="1636920" y="4581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15"/>
          <p:cNvSpPr/>
          <p:nvPr/>
        </p:nvSpPr>
        <p:spPr>
          <a:xfrm>
            <a:off x="1654920" y="4682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CustomShape 16"/>
          <p:cNvSpPr/>
          <p:nvPr/>
        </p:nvSpPr>
        <p:spPr>
          <a:xfrm>
            <a:off x="1771560" y="47916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17"/>
          <p:cNvSpPr/>
          <p:nvPr/>
        </p:nvSpPr>
        <p:spPr>
          <a:xfrm>
            <a:off x="1774800" y="4633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18"/>
          <p:cNvSpPr/>
          <p:nvPr/>
        </p:nvSpPr>
        <p:spPr>
          <a:xfrm>
            <a:off x="164232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19"/>
          <p:cNvSpPr/>
          <p:nvPr/>
        </p:nvSpPr>
        <p:spPr>
          <a:xfrm>
            <a:off x="1726200" y="48088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20"/>
          <p:cNvSpPr/>
          <p:nvPr/>
        </p:nvSpPr>
        <p:spPr>
          <a:xfrm>
            <a:off x="1676880" y="4848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21"/>
          <p:cNvSpPr/>
          <p:nvPr/>
        </p:nvSpPr>
        <p:spPr>
          <a:xfrm>
            <a:off x="1571760" y="4690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22"/>
          <p:cNvSpPr/>
          <p:nvPr/>
        </p:nvSpPr>
        <p:spPr>
          <a:xfrm>
            <a:off x="1625040" y="4798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23"/>
          <p:cNvSpPr/>
          <p:nvPr/>
        </p:nvSpPr>
        <p:spPr>
          <a:xfrm>
            <a:off x="1771200" y="47653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Line 24"/>
          <p:cNvSpPr/>
          <p:nvPr/>
        </p:nvSpPr>
        <p:spPr>
          <a:xfrm>
            <a:off x="460080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6" name="Line 25"/>
          <p:cNvSpPr/>
          <p:nvPr/>
        </p:nvSpPr>
        <p:spPr>
          <a:xfrm>
            <a:off x="3656880" y="4798440"/>
            <a:ext cx="194328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07" name="CustomShape 26"/>
          <p:cNvSpPr/>
          <p:nvPr/>
        </p:nvSpPr>
        <p:spPr>
          <a:xfrm>
            <a:off x="3990240" y="4717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27"/>
          <p:cNvSpPr/>
          <p:nvPr/>
        </p:nvSpPr>
        <p:spPr>
          <a:xfrm>
            <a:off x="4520160" y="4840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9" name="CustomShape 28"/>
          <p:cNvSpPr/>
          <p:nvPr/>
        </p:nvSpPr>
        <p:spPr>
          <a:xfrm>
            <a:off x="4631400" y="48682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0" name="CustomShape 29"/>
          <p:cNvSpPr/>
          <p:nvPr/>
        </p:nvSpPr>
        <p:spPr>
          <a:xfrm>
            <a:off x="4520160" y="479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1" name="CustomShape 30"/>
          <p:cNvSpPr/>
          <p:nvPr/>
        </p:nvSpPr>
        <p:spPr>
          <a:xfrm>
            <a:off x="43509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31"/>
          <p:cNvSpPr/>
          <p:nvPr/>
        </p:nvSpPr>
        <p:spPr>
          <a:xfrm>
            <a:off x="4489920" y="49489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32"/>
          <p:cNvSpPr/>
          <p:nvPr/>
        </p:nvSpPr>
        <p:spPr>
          <a:xfrm>
            <a:off x="3886200" y="4705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33"/>
          <p:cNvSpPr/>
          <p:nvPr/>
        </p:nvSpPr>
        <p:spPr>
          <a:xfrm>
            <a:off x="4619160" y="4751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34"/>
          <p:cNvSpPr/>
          <p:nvPr/>
        </p:nvSpPr>
        <p:spPr>
          <a:xfrm>
            <a:off x="4635360" y="467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35"/>
          <p:cNvSpPr/>
          <p:nvPr/>
        </p:nvSpPr>
        <p:spPr>
          <a:xfrm>
            <a:off x="4489920" y="4727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6"/>
          <p:cNvSpPr/>
          <p:nvPr/>
        </p:nvSpPr>
        <p:spPr>
          <a:xfrm>
            <a:off x="399024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37"/>
          <p:cNvSpPr/>
          <p:nvPr/>
        </p:nvSpPr>
        <p:spPr>
          <a:xfrm>
            <a:off x="4563720" y="47566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38"/>
          <p:cNvSpPr/>
          <p:nvPr/>
        </p:nvSpPr>
        <p:spPr>
          <a:xfrm>
            <a:off x="4217040" y="4730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0" name="CustomShape 39"/>
          <p:cNvSpPr/>
          <p:nvPr/>
        </p:nvSpPr>
        <p:spPr>
          <a:xfrm>
            <a:off x="4071240" y="4704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CustomShape 40"/>
          <p:cNvSpPr/>
          <p:nvPr/>
        </p:nvSpPr>
        <p:spPr>
          <a:xfrm>
            <a:off x="4576320" y="4710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2" name="CustomShape 41"/>
          <p:cNvSpPr/>
          <p:nvPr/>
        </p:nvSpPr>
        <p:spPr>
          <a:xfrm>
            <a:off x="3879000" y="48430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2"/>
          <p:cNvSpPr/>
          <p:nvPr/>
        </p:nvSpPr>
        <p:spPr>
          <a:xfrm>
            <a:off x="386532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43"/>
          <p:cNvSpPr/>
          <p:nvPr/>
        </p:nvSpPr>
        <p:spPr>
          <a:xfrm>
            <a:off x="3613320" y="217008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44"/>
          <p:cNvSpPr/>
          <p:nvPr/>
        </p:nvSpPr>
        <p:spPr>
          <a:xfrm>
            <a:off x="6677640" y="158760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45"/>
          <p:cNvSpPr/>
          <p:nvPr/>
        </p:nvSpPr>
        <p:spPr>
          <a:xfrm>
            <a:off x="6440760" y="135756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46"/>
          <p:cNvSpPr/>
          <p:nvPr/>
        </p:nvSpPr>
        <p:spPr>
          <a:xfrm>
            <a:off x="965880" y="1586160"/>
            <a:ext cx="1906920" cy="1822680"/>
          </a:xfrm>
          <a:custGeom>
            <a:avLst/>
            <a:gdLst/>
            <a:ahLst/>
            <a:cxnLst/>
            <a:rect l="0" t="0" r="r" b="b"/>
            <a:pathLst>
              <a:path w="1907338" h="1823192">
                <a:moveTo>
                  <a:pt x="0" y="1823191"/>
                </a:moveTo>
                <a:cubicBezTo>
                  <a:pt x="1870" y="1215461"/>
                  <a:pt x="3739" y="607730"/>
                  <a:pt x="5609" y="0"/>
                </a:cubicBezTo>
                <a:lnTo>
                  <a:pt x="1907337" y="959279"/>
                </a:lnTo>
                <a:lnTo>
                  <a:pt x="1907337" y="1817581"/>
                </a:lnTo>
                <a:lnTo>
                  <a:pt x="0" y="1823191"/>
                </a:lnTo>
              </a:path>
            </a:pathLst>
          </a:custGeom>
          <a:solidFill>
            <a:schemeClr val="tx1"/>
          </a:solidFill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47"/>
          <p:cNvSpPr/>
          <p:nvPr/>
        </p:nvSpPr>
        <p:spPr>
          <a:xfrm>
            <a:off x="1495440" y="2502000"/>
            <a:ext cx="485280" cy="46944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Line 48"/>
          <p:cNvSpPr/>
          <p:nvPr/>
        </p:nvSpPr>
        <p:spPr>
          <a:xfrm>
            <a:off x="7496640" y="3846240"/>
            <a:ext cx="0" cy="190476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0" name="Line 49"/>
          <p:cNvSpPr/>
          <p:nvPr/>
        </p:nvSpPr>
        <p:spPr>
          <a:xfrm>
            <a:off x="6553080" y="4798440"/>
            <a:ext cx="1942920" cy="0"/>
          </a:xfrm>
          <a:prstGeom prst="line">
            <a:avLst/>
          </a:prstGeom>
          <a:ln w="19080">
            <a:solidFill>
              <a:schemeClr val="tx1"/>
            </a:solidFill>
            <a:round/>
          </a:ln>
        </p:spPr>
      </p:sp>
      <p:sp>
        <p:nvSpPr>
          <p:cNvPr id="431" name="CustomShape 50"/>
          <p:cNvSpPr/>
          <p:nvPr/>
        </p:nvSpPr>
        <p:spPr>
          <a:xfrm>
            <a:off x="7527600" y="47671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51"/>
          <p:cNvSpPr/>
          <p:nvPr/>
        </p:nvSpPr>
        <p:spPr>
          <a:xfrm>
            <a:off x="7224840" y="534348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52"/>
          <p:cNvSpPr/>
          <p:nvPr/>
        </p:nvSpPr>
        <p:spPr>
          <a:xfrm>
            <a:off x="7258680" y="5238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53"/>
          <p:cNvSpPr/>
          <p:nvPr/>
        </p:nvSpPr>
        <p:spPr>
          <a:xfrm>
            <a:off x="7437960" y="48495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5" name="CustomShape 54"/>
          <p:cNvSpPr/>
          <p:nvPr/>
        </p:nvSpPr>
        <p:spPr>
          <a:xfrm>
            <a:off x="7160760" y="48261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55"/>
          <p:cNvSpPr/>
          <p:nvPr/>
        </p:nvSpPr>
        <p:spPr>
          <a:xfrm>
            <a:off x="7354800" y="48362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56"/>
          <p:cNvSpPr/>
          <p:nvPr/>
        </p:nvSpPr>
        <p:spPr>
          <a:xfrm>
            <a:off x="7429680" y="46890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57"/>
          <p:cNvSpPr/>
          <p:nvPr/>
        </p:nvSpPr>
        <p:spPr>
          <a:xfrm>
            <a:off x="7354800" y="471996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8"/>
          <p:cNvSpPr/>
          <p:nvPr/>
        </p:nvSpPr>
        <p:spPr>
          <a:xfrm>
            <a:off x="7410240" y="50036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59"/>
          <p:cNvSpPr/>
          <p:nvPr/>
        </p:nvSpPr>
        <p:spPr>
          <a:xfrm>
            <a:off x="7497000" y="4716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60"/>
          <p:cNvSpPr/>
          <p:nvPr/>
        </p:nvSpPr>
        <p:spPr>
          <a:xfrm>
            <a:off x="6858720" y="48200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61"/>
          <p:cNvSpPr/>
          <p:nvPr/>
        </p:nvSpPr>
        <p:spPr>
          <a:xfrm>
            <a:off x="7133040" y="54864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62"/>
          <p:cNvSpPr/>
          <p:nvPr/>
        </p:nvSpPr>
        <p:spPr>
          <a:xfrm>
            <a:off x="7469280" y="4752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63"/>
          <p:cNvSpPr/>
          <p:nvPr/>
        </p:nvSpPr>
        <p:spPr>
          <a:xfrm>
            <a:off x="7089120" y="53708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64"/>
          <p:cNvSpPr/>
          <p:nvPr/>
        </p:nvSpPr>
        <p:spPr>
          <a:xfrm>
            <a:off x="7527600" y="48528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65"/>
          <p:cNvSpPr/>
          <p:nvPr/>
        </p:nvSpPr>
        <p:spPr>
          <a:xfrm>
            <a:off x="7058160" y="472644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66"/>
          <p:cNvSpPr/>
          <p:nvPr/>
        </p:nvSpPr>
        <p:spPr>
          <a:xfrm>
            <a:off x="6800760" y="472572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67"/>
          <p:cNvSpPr/>
          <p:nvPr/>
        </p:nvSpPr>
        <p:spPr>
          <a:xfrm>
            <a:off x="6926400" y="4822200"/>
            <a:ext cx="55080" cy="54000"/>
          </a:xfrm>
          <a:prstGeom prst="ellipse">
            <a:avLst/>
          </a:prstGeom>
          <a:solidFill>
            <a:srgbClr val="C00000"/>
          </a:solidFill>
          <a:ln w="93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68"/>
          <p:cNvSpPr/>
          <p:nvPr/>
        </p:nvSpPr>
        <p:spPr>
          <a:xfrm>
            <a:off x="5744160" y="6095880"/>
            <a:ext cx="327636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strike="noStrike" dirty="0">
                <a:solidFill>
                  <a:srgbClr val="FF0000"/>
                </a:solidFill>
                <a:latin typeface="Arial"/>
              </a:rPr>
              <a:t>Both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 eigenvalues are large!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450" name="CustomShape 69"/>
          <p:cNvSpPr/>
          <p:nvPr/>
        </p:nvSpPr>
        <p:spPr>
          <a:xfrm flipV="1">
            <a:off x="6914160" y="5637960"/>
            <a:ext cx="67680" cy="533160"/>
          </a:xfrm>
          <a:prstGeom prst="straightConnector1">
            <a:avLst/>
          </a:prstGeom>
          <a:solidFill>
            <a:schemeClr val="accent1"/>
          </a:solidFill>
          <a:ln w="381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959143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Picture 10"/>
          <p:cNvPicPr/>
          <p:nvPr/>
        </p:nvPicPr>
        <p:blipFill>
          <a:blip r:embed="rId3"/>
          <a:stretch/>
        </p:blipFill>
        <p:spPr>
          <a:xfrm>
            <a:off x="534360" y="3505200"/>
            <a:ext cx="1655280" cy="1317240"/>
          </a:xfrm>
          <a:prstGeom prst="rect">
            <a:avLst/>
          </a:prstGeom>
          <a:ln w="9360">
            <a:noFill/>
          </a:ln>
        </p:spPr>
      </p:pic>
      <p:pic>
        <p:nvPicPr>
          <p:cNvPr id="452" name="Picture 17"/>
          <p:cNvPicPr/>
          <p:nvPr/>
        </p:nvPicPr>
        <p:blipFill>
          <a:blip r:embed="rId4"/>
          <a:srcRect l="8233" t="10319" r="50983" b="48759"/>
          <a:stretch/>
        </p:blipFill>
        <p:spPr>
          <a:xfrm>
            <a:off x="2581560" y="3543566"/>
            <a:ext cx="1618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3" name="Picture 18"/>
          <p:cNvPicPr/>
          <p:nvPr/>
        </p:nvPicPr>
        <p:blipFill>
          <a:blip r:embed="rId4"/>
          <a:srcRect l="7510" t="59252" r="49461"/>
          <a:stretch/>
        </p:blipFill>
        <p:spPr>
          <a:xfrm>
            <a:off x="6704205" y="3559612"/>
            <a:ext cx="1699920" cy="1294920"/>
          </a:xfrm>
          <a:prstGeom prst="rect">
            <a:avLst/>
          </a:prstGeom>
          <a:ln w="9360">
            <a:noFill/>
          </a:ln>
        </p:spPr>
      </p:pic>
      <p:pic>
        <p:nvPicPr>
          <p:cNvPr id="454" name="Picture 19"/>
          <p:cNvPicPr/>
          <p:nvPr/>
        </p:nvPicPr>
        <p:blipFill>
          <a:blip r:embed="rId4"/>
          <a:srcRect l="57798" t="59252"/>
          <a:stretch/>
        </p:blipFill>
        <p:spPr>
          <a:xfrm>
            <a:off x="4668840" y="3559612"/>
            <a:ext cx="1672920" cy="1294920"/>
          </a:xfrm>
          <a:prstGeom prst="rect">
            <a:avLst/>
          </a:prstGeom>
          <a:ln w="9360">
            <a:noFill/>
          </a:ln>
        </p:spPr>
      </p:pic>
      <p:sp>
        <p:nvSpPr>
          <p:cNvPr id="455" name="CustomShape 1"/>
          <p:cNvSpPr/>
          <p:nvPr/>
        </p:nvSpPr>
        <p:spPr>
          <a:xfrm>
            <a:off x="0" y="152280"/>
            <a:ext cx="8610600" cy="5331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Second Moment Matrix or </a:t>
            </a:r>
            <a:r>
              <a:rPr lang="en-US" sz="4000" strike="noStrike" dirty="0">
                <a:solidFill>
                  <a:srgbClr val="FF0000"/>
                </a:solidFill>
                <a:latin typeface="Calibri"/>
              </a:rPr>
              <a:t>H</a:t>
            </a:r>
            <a:r>
              <a:rPr lang="en-US" sz="4000" strike="noStrike" dirty="0">
                <a:solidFill>
                  <a:srgbClr val="000000"/>
                </a:solidFill>
                <a:latin typeface="Calibri"/>
              </a:rPr>
              <a:t>arris Matrix</a:t>
            </a:r>
            <a:endParaRPr dirty="0"/>
          </a:p>
        </p:txBody>
      </p:sp>
      <p:sp>
        <p:nvSpPr>
          <p:cNvPr id="456" name="CustomShape 2"/>
          <p:cNvSpPr/>
          <p:nvPr/>
        </p:nvSpPr>
        <p:spPr>
          <a:xfrm>
            <a:off x="959417" y="2438280"/>
            <a:ext cx="7813440" cy="9435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2 x 2 matrix of image derivatives smoothed by Gaussian weights.</a:t>
            </a:r>
            <a:endParaRPr dirty="0"/>
          </a:p>
        </p:txBody>
      </p:sp>
      <p:sp>
        <p:nvSpPr>
          <p:cNvPr id="457" name="CustomShape 3"/>
          <p:cNvSpPr/>
          <p:nvPr/>
        </p:nvSpPr>
        <p:spPr>
          <a:xfrm>
            <a:off x="701829" y="5192932"/>
            <a:ext cx="1496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Notation:</a:t>
            </a:r>
            <a:endParaRPr dirty="0"/>
          </a:p>
        </p:txBody>
      </p:sp>
      <p:pic>
        <p:nvPicPr>
          <p:cNvPr id="459" name="Picture 458"/>
          <p:cNvPicPr/>
          <p:nvPr/>
        </p:nvPicPr>
        <p:blipFill>
          <a:blip r:embed="rId5"/>
          <a:stretch/>
        </p:blipFill>
        <p:spPr>
          <a:xfrm>
            <a:off x="2668954" y="4838486"/>
            <a:ext cx="1422360" cy="977760"/>
          </a:xfrm>
          <a:prstGeom prst="rect">
            <a:avLst/>
          </a:prstGeom>
          <a:ln>
            <a:noFill/>
          </a:ln>
        </p:spPr>
      </p:pic>
      <p:pic>
        <p:nvPicPr>
          <p:cNvPr id="460" name="Picture 459"/>
          <p:cNvPicPr/>
          <p:nvPr/>
        </p:nvPicPr>
        <p:blipFill>
          <a:blip r:embed="rId6"/>
          <a:stretch/>
        </p:blipFill>
        <p:spPr>
          <a:xfrm>
            <a:off x="4737240" y="4854532"/>
            <a:ext cx="1460520" cy="1041480"/>
          </a:xfrm>
          <a:prstGeom prst="rect">
            <a:avLst/>
          </a:prstGeom>
          <a:ln>
            <a:noFill/>
          </a:ln>
        </p:spPr>
      </p:pic>
      <p:pic>
        <p:nvPicPr>
          <p:cNvPr id="461" name="Picture 460"/>
          <p:cNvPicPr/>
          <p:nvPr/>
        </p:nvPicPr>
        <p:blipFill>
          <a:blip r:embed="rId7"/>
          <a:stretch/>
        </p:blipFill>
        <p:spPr>
          <a:xfrm>
            <a:off x="6442845" y="4854532"/>
            <a:ext cx="2222640" cy="10414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93649" y="5787242"/>
            <a:ext cx="8694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First compute I</a:t>
            </a:r>
            <a:r>
              <a:rPr lang="en-US" sz="2400" baseline="-25000" dirty="0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, and I</a:t>
            </a:r>
            <a:r>
              <a:rPr lang="en-US" sz="2400" baseline="-25000" dirty="0">
                <a:solidFill>
                  <a:srgbClr val="FF0000"/>
                </a:solidFill>
              </a:rPr>
              <a:t>x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baseline="-25000" dirty="0">
                <a:solidFill>
                  <a:srgbClr val="FF0000"/>
                </a:solidFill>
              </a:rPr>
              <a:t>,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baseline="-25000" dirty="0">
                <a:solidFill>
                  <a:srgbClr val="FF0000"/>
                </a:solidFill>
              </a:rPr>
              <a:t>,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 err="1">
                <a:solidFill>
                  <a:srgbClr val="FF0000"/>
                </a:solidFill>
              </a:rPr>
              <a:t>I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; then apply Gaussian to each.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70101" y="1156764"/>
            <a:ext cx="3642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/>
              <a:t>| 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 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x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  <a:p>
            <a:r>
              <a:rPr lang="en-US" sz="3200" dirty="0"/>
              <a:t>|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I</a:t>
            </a:r>
            <a:r>
              <a:rPr lang="en-US" sz="3200" baseline="-25000" dirty="0">
                <a:solidFill>
                  <a:srgbClr val="FF0000"/>
                </a:solidFill>
              </a:rPr>
              <a:t>x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   </a:t>
            </a:r>
            <a:r>
              <a:rPr lang="el-GR" sz="3200" dirty="0"/>
              <a:t>Σ</a:t>
            </a:r>
            <a:r>
              <a:rPr lang="en-US" sz="3200" baseline="-25000" dirty="0"/>
              <a:t>i</a:t>
            </a:r>
            <a:r>
              <a:rPr lang="en-US" sz="3200" dirty="0"/>
              <a:t>w</a:t>
            </a:r>
            <a:r>
              <a:rPr lang="en-US" sz="3200" baseline="-25000" dirty="0"/>
              <a:t>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en-US" sz="3200" baseline="-25000" dirty="0" err="1">
                <a:solidFill>
                  <a:srgbClr val="FF0000"/>
                </a:solidFill>
              </a:rPr>
              <a:t>y</a:t>
            </a:r>
            <a:r>
              <a:rPr lang="en-US" sz="3200" dirty="0"/>
              <a:t> |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D3DA-02A0-4D1F-8112-8751426F4EDF}"/>
              </a:ext>
            </a:extLst>
          </p:cNvPr>
          <p:cNvSpPr txBox="1"/>
          <p:nvPr/>
        </p:nvSpPr>
        <p:spPr>
          <a:xfrm>
            <a:off x="1362000" y="1410835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 =</a:t>
            </a:r>
          </a:p>
        </p:txBody>
      </p:sp>
    </p:spTree>
    <p:extLst>
      <p:ext uri="{BB962C8B-B14F-4D97-AF65-F5344CB8AC3E}">
        <p14:creationId xmlns:p14="http://schemas.microsoft.com/office/powerpoint/2010/main" val="220412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-US" dirty="0"/>
              <a:t>From HW3: </a:t>
            </a:r>
            <a:r>
              <a:rPr lang="en" dirty="0"/>
              <a:t>Structure matrix</a:t>
            </a:r>
            <a:endParaRPr dirty="0"/>
          </a:p>
        </p:txBody>
      </p:sp>
      <p:sp>
        <p:nvSpPr>
          <p:cNvPr id="389" name="Google Shape;389;p4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Weighted sum of gradient information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|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   Σ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w</a:t>
            </a:r>
            <a:r>
              <a:rPr lang="en" baseline="-25000" dirty="0">
                <a:solidFill>
                  <a:schemeClr val="dk1"/>
                </a:solidFill>
              </a:rPr>
              <a:t>i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(i) |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Use Gaussian weighting </a:t>
            </a: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Eigen vectors/values of this matrix summarize the distribution of the gradients nearby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are eigenvalues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both small: no gradient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&gt;&gt;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: gradient in one direction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 </a:t>
            </a:r>
            <a:r>
              <a:rPr lang="en" dirty="0">
                <a:solidFill>
                  <a:srgbClr val="0000FF"/>
                </a:solidFill>
              </a:rPr>
              <a:t>and 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r>
              <a:rPr lang="en" dirty="0">
                <a:solidFill>
                  <a:srgbClr val="0000FF"/>
                </a:solidFill>
              </a:rPr>
              <a:t> similar: multiple gradient directions, corner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390" name="Google Shape;390;p4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EEFA8-758B-49D4-9518-C91BBAAABD32}"/>
              </a:ext>
            </a:extLst>
          </p:cNvPr>
          <p:cNvSpPr txBox="1"/>
          <p:nvPr/>
        </p:nvSpPr>
        <p:spPr>
          <a:xfrm flipH="1">
            <a:off x="4871719" y="2335580"/>
            <a:ext cx="326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We’ll tell you how to store this!</a:t>
            </a:r>
          </a:p>
        </p:txBody>
      </p:sp>
    </p:spTree>
    <p:extLst>
      <p:ext uri="{BB962C8B-B14F-4D97-AF65-F5344CB8AC3E}">
        <p14:creationId xmlns:p14="http://schemas.microsoft.com/office/powerpoint/2010/main" val="8285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Estimating </a:t>
            </a:r>
            <a:r>
              <a:rPr lang="en-US" dirty="0"/>
              <a:t>Response</a:t>
            </a:r>
            <a:endParaRPr dirty="0"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9650" y="138751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endParaRPr lang="en" dirty="0">
              <a:solidFill>
                <a:schemeClr val="dk1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A few methods </a:t>
            </a:r>
            <a:r>
              <a:rPr lang="en-US" dirty="0">
                <a:solidFill>
                  <a:schemeClr val="dk1"/>
                </a:solidFill>
              </a:rPr>
              <a:t>we use to estimate</a:t>
            </a:r>
            <a:r>
              <a:rPr lang="en" dirty="0">
                <a:solidFill>
                  <a:schemeClr val="dk1"/>
                </a:solidFill>
              </a:rPr>
              <a:t>:</a:t>
            </a:r>
          </a:p>
          <a:p>
            <a:pPr>
              <a:lnSpc>
                <a:spcPct val="115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rgbClr val="0000FF"/>
                </a:solidFill>
              </a:rPr>
              <a:t>Calculate </a:t>
            </a:r>
            <a:r>
              <a:rPr lang="en-US" dirty="0">
                <a:solidFill>
                  <a:srgbClr val="0000FF"/>
                </a:solidFill>
              </a:rPr>
              <a:t>these </a:t>
            </a:r>
            <a:r>
              <a:rPr lang="en" dirty="0">
                <a:solidFill>
                  <a:srgbClr val="0000FF"/>
                </a:solidFill>
              </a:rPr>
              <a:t>directly from the 2x2 matrix</a:t>
            </a:r>
            <a:endParaRPr dirty="0">
              <a:solidFill>
                <a:srgbClr val="0000FF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det(S) = </a:t>
            </a:r>
            <a:r>
              <a:rPr lang="en-US" dirty="0">
                <a:solidFill>
                  <a:srgbClr val="0000FF"/>
                </a:solidFill>
              </a:rPr>
              <a:t>ad – </a:t>
            </a:r>
            <a:r>
              <a:rPr lang="en-US" dirty="0" err="1">
                <a:solidFill>
                  <a:srgbClr val="0000FF"/>
                </a:solidFill>
              </a:rPr>
              <a:t>bc</a:t>
            </a:r>
            <a:r>
              <a:rPr lang="en-US" dirty="0">
                <a:solidFill>
                  <a:srgbClr val="0000FF"/>
                </a:solidFill>
              </a:rPr>
              <a:t> =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*λ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rgbClr val="0000FF"/>
                </a:solidFill>
              </a:rPr>
              <a:t>trace(S) = </a:t>
            </a:r>
            <a:r>
              <a:rPr lang="en-US" dirty="0">
                <a:solidFill>
                  <a:srgbClr val="0000FF"/>
                </a:solidFill>
              </a:rPr>
              <a:t>a + d =  </a:t>
            </a:r>
            <a:r>
              <a:rPr lang="en" dirty="0">
                <a:solidFill>
                  <a:srgbClr val="0000FF"/>
                </a:solidFill>
              </a:rPr>
              <a:t>λ</a:t>
            </a:r>
            <a:r>
              <a:rPr lang="en" baseline="-25000" dirty="0">
                <a:solidFill>
                  <a:srgbClr val="0000FF"/>
                </a:solidFill>
              </a:rPr>
              <a:t>1</a:t>
            </a:r>
            <a:r>
              <a:rPr lang="en" dirty="0">
                <a:solidFill>
                  <a:srgbClr val="0000FF"/>
                </a:solidFill>
              </a:rPr>
              <a:t>+λ</a:t>
            </a:r>
            <a:r>
              <a:rPr lang="en" baseline="-25000" dirty="0">
                <a:solidFill>
                  <a:srgbClr val="0000FF"/>
                </a:solidFill>
              </a:rPr>
              <a:t>2</a:t>
            </a:r>
            <a:endParaRPr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FF0000"/>
                </a:solidFill>
              </a:rPr>
              <a:t>Estimate formula 1: R = </a:t>
            </a:r>
            <a:r>
              <a:rPr lang="en" dirty="0">
                <a:solidFill>
                  <a:srgbClr val="FF0000"/>
                </a:solidFill>
              </a:rPr>
              <a:t>det(S) - α trace(S)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= 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 - α(λ</a:t>
            </a:r>
            <a:r>
              <a:rPr lang="en" baseline="-25000" dirty="0">
                <a:solidFill>
                  <a:srgbClr val="FF0000"/>
                </a:solidFill>
              </a:rPr>
              <a:t>1</a:t>
            </a:r>
            <a:r>
              <a:rPr lang="en" dirty="0">
                <a:solidFill>
                  <a:srgbClr val="FF0000"/>
                </a:solidFill>
              </a:rPr>
              <a:t>+λ</a:t>
            </a:r>
            <a:r>
              <a:rPr lang="en" baseline="-25000" dirty="0">
                <a:solidFill>
                  <a:srgbClr val="FF0000"/>
                </a:solidFill>
              </a:rPr>
              <a:t>2</a:t>
            </a:r>
            <a:r>
              <a:rPr lang="en" dirty="0">
                <a:solidFill>
                  <a:srgbClr val="FF0000"/>
                </a:solidFill>
              </a:rPr>
              <a:t>)</a:t>
            </a:r>
            <a:r>
              <a:rPr lang="en" baseline="30000" dirty="0">
                <a:solidFill>
                  <a:srgbClr val="FF0000"/>
                </a:solidFill>
              </a:rPr>
              <a:t>2</a:t>
            </a:r>
            <a:endParaRPr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-US" dirty="0">
                <a:solidFill>
                  <a:srgbClr val="002060"/>
                </a:solidFill>
              </a:rPr>
              <a:t>Estimate formula 2: R = </a:t>
            </a:r>
            <a:r>
              <a:rPr lang="en" dirty="0">
                <a:solidFill>
                  <a:srgbClr val="002060"/>
                </a:solidFill>
              </a:rPr>
              <a:t>det(S) / trace(S) = 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/(λ</a:t>
            </a:r>
            <a:r>
              <a:rPr lang="en" baseline="-25000" dirty="0">
                <a:solidFill>
                  <a:srgbClr val="002060"/>
                </a:solidFill>
              </a:rPr>
              <a:t>1</a:t>
            </a:r>
            <a:r>
              <a:rPr lang="en" dirty="0">
                <a:solidFill>
                  <a:srgbClr val="002060"/>
                </a:solidFill>
              </a:rPr>
              <a:t>+λ</a:t>
            </a:r>
            <a:r>
              <a:rPr lang="en" baseline="-25000" dirty="0">
                <a:solidFill>
                  <a:srgbClr val="002060"/>
                </a:solidFill>
              </a:rPr>
              <a:t>2</a:t>
            </a:r>
            <a:r>
              <a:rPr lang="en" dirty="0">
                <a:solidFill>
                  <a:srgbClr val="002060"/>
                </a:solidFill>
              </a:rPr>
              <a:t>)</a:t>
            </a:r>
            <a:endParaRPr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If these estimates are large, we call it a corner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397" name="Google Shape;397;p4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D7E1E-A3CF-4E91-993F-07BC815BE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568" y="1506690"/>
            <a:ext cx="1646063" cy="8779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21A658C-AE28-48F9-B0D0-11C9D803A2E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603494" y="1541685"/>
            <a:ext cx="5409720" cy="734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8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Harris Corner Detector</a:t>
            </a:r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50000"/>
              </a:lnSpc>
              <a:buClr>
                <a:schemeClr val="dk1"/>
              </a:buClr>
              <a:buFont typeface="Consolas"/>
              <a:buChar char="-"/>
            </a:pPr>
            <a:r>
              <a:rPr lang="en" dirty="0">
                <a:solidFill>
                  <a:schemeClr val="dk1"/>
                </a:solidFill>
              </a:rPr>
              <a:t>Calculate derivatives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 and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3 measures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r>
              <a:rPr lang="en" dirty="0">
                <a:solidFill>
                  <a:schemeClr val="dk1"/>
                </a:solidFill>
              </a:rPr>
              <a:t>, I</a:t>
            </a:r>
            <a:r>
              <a:rPr lang="en" baseline="-25000" dirty="0">
                <a:solidFill>
                  <a:schemeClr val="dk1"/>
                </a:solidFill>
              </a:rPr>
              <a:t>x</a:t>
            </a:r>
            <a:r>
              <a:rPr lang="en" dirty="0">
                <a:solidFill>
                  <a:schemeClr val="dk1"/>
                </a:solidFill>
              </a:rPr>
              <a:t>I</a:t>
            </a:r>
            <a:r>
              <a:rPr lang="en" baseline="-25000" dirty="0">
                <a:solidFill>
                  <a:schemeClr val="dk1"/>
                </a:solidFill>
              </a:rPr>
              <a:t>y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Calculate weighted sums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Want a weighted sum of nearby pixels, guess what this is?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Gaussian!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Estimate response</a:t>
            </a:r>
            <a:endParaRPr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Non-max suppression!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404" name="Google Shape;404;p5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EE6A45C-4655-4873-99C7-83BE8869353C}"/>
                  </a:ext>
                </a:extLst>
              </p14:cNvPr>
              <p14:cNvContentPartPr/>
              <p14:nvPr/>
            </p14:nvContentPartPr>
            <p14:xfrm>
              <a:off x="849240" y="1410120"/>
              <a:ext cx="4702680" cy="7088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EE6A45C-4655-4873-99C7-83BE886935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9880" y="1400760"/>
                <a:ext cx="4721400" cy="727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0003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0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18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32675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TextShape 1"/>
          <p:cNvSpPr txBox="1"/>
          <p:nvPr/>
        </p:nvSpPr>
        <p:spPr>
          <a:xfrm>
            <a:off x="457200" y="-928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pic>
        <p:nvPicPr>
          <p:cNvPr id="482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  <p:sp>
        <p:nvSpPr>
          <p:cNvPr id="483" name="CustomShape 2"/>
          <p:cNvSpPr/>
          <p:nvPr/>
        </p:nvSpPr>
        <p:spPr>
          <a:xfrm>
            <a:off x="876240" y="774720"/>
            <a:ext cx="395748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Compute corner response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364647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TextShape 1"/>
          <p:cNvSpPr txBox="1"/>
          <p:nvPr/>
        </p:nvSpPr>
        <p:spPr>
          <a:xfrm>
            <a:off x="457200" y="-7056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5" name="CustomShape 2"/>
          <p:cNvSpPr/>
          <p:nvPr/>
        </p:nvSpPr>
        <p:spPr>
          <a:xfrm>
            <a:off x="1188720" y="774720"/>
            <a:ext cx="675432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Find points with large corner response: </a:t>
            </a:r>
            <a:r>
              <a:rPr lang="en-US" i="1" strike="noStrike" dirty="0">
                <a:solidFill>
                  <a:srgbClr val="000000"/>
                </a:solidFill>
                <a:latin typeface="Arial"/>
              </a:rPr>
              <a:t>R &gt; </a:t>
            </a:r>
            <a:r>
              <a:rPr lang="en-US" strike="noStrike" dirty="0">
                <a:solidFill>
                  <a:srgbClr val="000000"/>
                </a:solidFill>
                <a:latin typeface="Arial"/>
              </a:rPr>
              <a:t>threshold</a:t>
            </a:r>
            <a:endParaRPr dirty="0"/>
          </a:p>
        </p:txBody>
      </p:sp>
      <p:pic>
        <p:nvPicPr>
          <p:cNvPr id="486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6860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772119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 (2nd derivative)!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229500" y="1629002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Crosses zero at extrema</a:t>
            </a:r>
            <a:endParaRPr dirty="0"/>
          </a:p>
          <a:p>
            <a:pPr>
              <a:buChar char="-"/>
            </a:pPr>
            <a:r>
              <a:rPr lang="en" dirty="0"/>
              <a:t>Recall: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Laplacian: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 </a:t>
            </a:r>
            <a:endParaRPr dirty="0"/>
          </a:p>
          <a:p>
            <a:pPr>
              <a:buChar char="-"/>
            </a:pPr>
            <a:r>
              <a:rPr lang="en" dirty="0"/>
              <a:t>Again, have to</a:t>
            </a:r>
            <a:br>
              <a:rPr lang="en" dirty="0"/>
            </a:br>
            <a:r>
              <a:rPr lang="en" dirty="0"/>
              <a:t>estimate f’’(x):</a:t>
            </a:r>
            <a:endParaRPr dirty="0"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1651" y="2235131"/>
            <a:ext cx="2676425" cy="364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8076" y="2235126"/>
            <a:ext cx="2676425" cy="36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814" y="2377257"/>
            <a:ext cx="3228975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0908" y="2957341"/>
            <a:ext cx="1390650" cy="48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1376" y="4494151"/>
            <a:ext cx="139065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71000" y="4494150"/>
            <a:ext cx="139065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412658-F9BE-4688-AF1A-CF630E0577D7}"/>
              </a:ext>
            </a:extLst>
          </p:cNvPr>
          <p:cNvSpPr txBox="1"/>
          <p:nvPr/>
        </p:nvSpPr>
        <p:spPr>
          <a:xfrm flipH="1">
            <a:off x="6913878" y="1199507"/>
            <a:ext cx="86868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0   1  0</a:t>
            </a:r>
          </a:p>
          <a:p>
            <a:r>
              <a:rPr lang="en-US" dirty="0"/>
              <a:t>1  -4  1</a:t>
            </a:r>
          </a:p>
          <a:p>
            <a:r>
              <a:rPr lang="en-US" dirty="0"/>
              <a:t>0   1   0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795FE2-56CE-477B-AFBE-CDE69CDD5FE8}"/>
              </a:ext>
            </a:extLst>
          </p:cNvPr>
          <p:cNvSpPr txBox="1"/>
          <p:nvPr/>
        </p:nvSpPr>
        <p:spPr>
          <a:xfrm>
            <a:off x="6372859" y="864757"/>
            <a:ext cx="195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Laplacian Operator</a:t>
            </a:r>
          </a:p>
        </p:txBody>
      </p:sp>
    </p:spTree>
    <p:extLst>
      <p:ext uri="{BB962C8B-B14F-4D97-AF65-F5344CB8AC3E}">
        <p14:creationId xmlns:p14="http://schemas.microsoft.com/office/powerpoint/2010/main" val="354377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457200" y="-374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>
                <a:solidFill>
                  <a:srgbClr val="000000"/>
                </a:solidFill>
                <a:latin typeface="Arial"/>
                <a:ea typeface="ＭＳ Ｐゴシック"/>
              </a:rPr>
              <a:t>Harris Detector: Steps</a:t>
            </a:r>
            <a:endParaRPr/>
          </a:p>
        </p:txBody>
      </p:sp>
      <p:sp>
        <p:nvSpPr>
          <p:cNvPr id="488" name="CustomShape 2"/>
          <p:cNvSpPr/>
          <p:nvPr/>
        </p:nvSpPr>
        <p:spPr>
          <a:xfrm>
            <a:off x="900720" y="774720"/>
            <a:ext cx="567036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Take only the points of local maxima of </a:t>
            </a:r>
            <a:r>
              <a:rPr lang="en-US" i="1" strike="noStrike">
                <a:solidFill>
                  <a:srgbClr val="000000"/>
                </a:solidFill>
                <a:latin typeface="Arial"/>
              </a:rPr>
              <a:t>R</a:t>
            </a:r>
            <a:endParaRPr/>
          </a:p>
        </p:txBody>
      </p:sp>
      <p:pic>
        <p:nvPicPr>
          <p:cNvPr id="489" name="Picture 4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5096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2322354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TextShape 1"/>
          <p:cNvSpPr txBox="1"/>
          <p:nvPr/>
        </p:nvSpPr>
        <p:spPr>
          <a:xfrm>
            <a:off x="45720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Harris Detector: </a:t>
            </a:r>
            <a:r>
              <a:rPr lang="en-US" sz="3200" dirty="0">
                <a:solidFill>
                  <a:srgbClr val="000000"/>
                </a:solidFill>
                <a:latin typeface="Arial"/>
                <a:ea typeface="ＭＳ Ｐゴシック"/>
              </a:rPr>
              <a:t>Results</a:t>
            </a:r>
            <a:endParaRPr dirty="0"/>
          </a:p>
        </p:txBody>
      </p:sp>
      <p:pic>
        <p:nvPicPr>
          <p:cNvPr id="491" name="Picture 3"/>
          <p:cNvPicPr/>
          <p:nvPr/>
        </p:nvPicPr>
        <p:blipFill>
          <a:blip r:embed="rId3"/>
          <a:stretch/>
        </p:blipFill>
        <p:spPr>
          <a:xfrm>
            <a:off x="533520" y="1295280"/>
            <a:ext cx="8152920" cy="5277960"/>
          </a:xfrm>
          <a:prstGeom prst="rect">
            <a:avLst/>
          </a:prstGeom>
          <a:ln w="9360"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3DC0A76-4023-482D-B888-917AC23DF9DB}"/>
                  </a:ext>
                </a:extLst>
              </p14:cNvPr>
              <p14:cNvContentPartPr/>
              <p14:nvPr/>
            </p14:nvContentPartPr>
            <p14:xfrm>
              <a:off x="4272840" y="2194560"/>
              <a:ext cx="2186280" cy="151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3DC0A76-4023-482D-B888-917AC23DF9D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63480" y="2185200"/>
                <a:ext cx="2205000" cy="16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933391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609480" y="-1522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Properties of the Harris corner detector</a:t>
            </a:r>
            <a:endParaRPr/>
          </a:p>
        </p:txBody>
      </p:sp>
      <p:sp>
        <p:nvSpPr>
          <p:cNvPr id="496" name="TextShape 2"/>
          <p:cNvSpPr txBox="1"/>
          <p:nvPr/>
        </p:nvSpPr>
        <p:spPr>
          <a:xfrm>
            <a:off x="609480" y="1448100"/>
            <a:ext cx="7772040" cy="2285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Translation invariant?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Rotation invariant? </a:t>
            </a:r>
            <a:endParaRPr dirty="0"/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Scale invariant?</a:t>
            </a:r>
            <a:endParaRPr dirty="0"/>
          </a:p>
        </p:txBody>
      </p:sp>
      <p:sp>
        <p:nvSpPr>
          <p:cNvPr id="497" name="CustomShape 3"/>
          <p:cNvSpPr/>
          <p:nvPr/>
        </p:nvSpPr>
        <p:spPr>
          <a:xfrm>
            <a:off x="5791320" y="3267000"/>
            <a:ext cx="2742840" cy="200628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381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4"/>
          <p:cNvSpPr/>
          <p:nvPr/>
        </p:nvSpPr>
        <p:spPr>
          <a:xfrm>
            <a:off x="5715000" y="38257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9" name="CustomShape 5"/>
          <p:cNvSpPr/>
          <p:nvPr/>
        </p:nvSpPr>
        <p:spPr>
          <a:xfrm>
            <a:off x="6095880" y="329256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0" name="CustomShape 6"/>
          <p:cNvSpPr/>
          <p:nvPr/>
        </p:nvSpPr>
        <p:spPr>
          <a:xfrm>
            <a:off x="6948360" y="304812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7"/>
          <p:cNvSpPr/>
          <p:nvPr/>
        </p:nvSpPr>
        <p:spPr>
          <a:xfrm>
            <a:off x="5867280" y="5578560"/>
            <a:ext cx="2590560" cy="700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strike="noStrike" dirty="0">
                <a:solidFill>
                  <a:srgbClr val="000000"/>
                </a:solidFill>
                <a:latin typeface="Arial"/>
              </a:rPr>
              <a:t>All points will be classified as </a:t>
            </a:r>
            <a:r>
              <a:rPr lang="en-US" sz="2000" strike="noStrike" dirty="0">
                <a:solidFill>
                  <a:srgbClr val="0033CC"/>
                </a:solidFill>
                <a:latin typeface="Arial"/>
              </a:rPr>
              <a:t>edges</a:t>
            </a:r>
            <a:endParaRPr dirty="0"/>
          </a:p>
        </p:txBody>
      </p:sp>
      <p:sp>
        <p:nvSpPr>
          <p:cNvPr id="503" name="CustomShape 9"/>
          <p:cNvSpPr/>
          <p:nvPr/>
        </p:nvSpPr>
        <p:spPr>
          <a:xfrm>
            <a:off x="1523880" y="3305160"/>
            <a:ext cx="380520" cy="329760"/>
          </a:xfrm>
          <a:custGeom>
            <a:avLst/>
            <a:gdLst/>
            <a:ahLst/>
            <a:cxnLst/>
            <a:rect l="0" t="0" r="r" b="b"/>
            <a:pathLst>
              <a:path w="1729" h="1265">
                <a:moveTo>
                  <a:pt x="0" y="1264"/>
                </a:moveTo>
                <a:cubicBezTo>
                  <a:pt x="12" y="932"/>
                  <a:pt x="24" y="600"/>
                  <a:pt x="96" y="400"/>
                </a:cubicBezTo>
                <a:cubicBezTo>
                  <a:pt x="168" y="200"/>
                  <a:pt x="272" y="128"/>
                  <a:pt x="432" y="64"/>
                </a:cubicBezTo>
                <a:cubicBezTo>
                  <a:pt x="592" y="0"/>
                  <a:pt x="840" y="0"/>
                  <a:pt x="1056" y="16"/>
                </a:cubicBezTo>
                <a:cubicBezTo>
                  <a:pt x="1272" y="32"/>
                  <a:pt x="1500" y="96"/>
                  <a:pt x="1728" y="160"/>
                </a:cubicBezTo>
              </a:path>
            </a:pathLst>
          </a:custGeom>
          <a:noFill/>
          <a:ln w="25560">
            <a:solidFill>
              <a:schemeClr val="tx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10"/>
          <p:cNvSpPr/>
          <p:nvPr/>
        </p:nvSpPr>
        <p:spPr>
          <a:xfrm>
            <a:off x="1461960" y="3200400"/>
            <a:ext cx="380520" cy="38052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36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11"/>
          <p:cNvSpPr/>
          <p:nvPr/>
        </p:nvSpPr>
        <p:spPr>
          <a:xfrm>
            <a:off x="1219320" y="5235480"/>
            <a:ext cx="1371240" cy="45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FF3300"/>
                </a:solidFill>
                <a:latin typeface="Arial"/>
              </a:rPr>
              <a:t>Corner !</a:t>
            </a:r>
            <a:endParaRPr/>
          </a:p>
        </p:txBody>
      </p:sp>
      <p:sp>
        <p:nvSpPr>
          <p:cNvPr id="506" name="CustomShape 12"/>
          <p:cNvSpPr/>
          <p:nvPr/>
        </p:nvSpPr>
        <p:spPr>
          <a:xfrm>
            <a:off x="4800600" y="142668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Yes</a:t>
            </a:r>
            <a:endParaRPr/>
          </a:p>
        </p:txBody>
      </p:sp>
      <p:sp>
        <p:nvSpPr>
          <p:cNvPr id="507" name="CustomShape 13"/>
          <p:cNvSpPr/>
          <p:nvPr/>
        </p:nvSpPr>
        <p:spPr>
          <a:xfrm>
            <a:off x="4876920" y="2493720"/>
            <a:ext cx="19047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No</a:t>
            </a:r>
            <a:endParaRPr dirty="0"/>
          </a:p>
        </p:txBody>
      </p:sp>
      <p:sp>
        <p:nvSpPr>
          <p:cNvPr id="508" name="CustomShape 14"/>
          <p:cNvSpPr/>
          <p:nvPr/>
        </p:nvSpPr>
        <p:spPr>
          <a:xfrm>
            <a:off x="4800600" y="1960200"/>
            <a:ext cx="99036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Yes</a:t>
            </a:r>
            <a:endParaRPr dirty="0"/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3047700" y="3936874"/>
            <a:ext cx="1676400" cy="838200"/>
          </a:xfrm>
          <a:custGeom>
            <a:avLst/>
            <a:gdLst>
              <a:gd name="T0" fmla="*/ 1257300 w 21600"/>
              <a:gd name="T1" fmla="*/ 0 h 21600"/>
              <a:gd name="T2" fmla="*/ 0 w 21600"/>
              <a:gd name="T3" fmla="*/ 419100 h 21600"/>
              <a:gd name="T4" fmla="*/ 1257300 w 21600"/>
              <a:gd name="T5" fmla="*/ 838200 h 21600"/>
              <a:gd name="T6" fmla="*/ 16764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2374" y="1620481"/>
            <a:ext cx="163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the</a:t>
            </a:r>
          </a:p>
          <a:p>
            <a:r>
              <a:rPr lang="en-US" sz="2400" dirty="0">
                <a:solidFill>
                  <a:srgbClr val="FF0000"/>
                </a:solidFill>
              </a:rPr>
              <a:t>problem?</a:t>
            </a:r>
          </a:p>
        </p:txBody>
      </p:sp>
    </p:spTree>
    <p:extLst>
      <p:ext uri="{BB962C8B-B14F-4D97-AF65-F5344CB8AC3E}">
        <p14:creationId xmlns:p14="http://schemas.microsoft.com/office/powerpoint/2010/main" val="6285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0" name="Google Shape;41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29175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219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16" name="Google Shape;416;p52"/>
          <p:cNvPicPr preferRelativeResize="0"/>
          <p:nvPr/>
        </p:nvPicPr>
        <p:blipFill rotWithShape="1">
          <a:blip r:embed="rId3">
            <a:alphaModFix/>
          </a:blip>
          <a:srcRect l="55741" t="42574" r="14596" b="40740"/>
          <a:stretch/>
        </p:blipFill>
        <p:spPr>
          <a:xfrm>
            <a:off x="0" y="857250"/>
            <a:ext cx="9144000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92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98E91-3EE7-438A-9A3F-BE8EF4625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5CE45-5566-42CE-9121-3E8BCE80A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do better than Harris?</a:t>
            </a:r>
          </a:p>
          <a:p>
            <a:r>
              <a:rPr lang="en-US" dirty="0"/>
              <a:t>The Harris corner detector is not widely used except in class assignments.</a:t>
            </a:r>
          </a:p>
          <a:p>
            <a:r>
              <a:rPr lang="en-US" dirty="0"/>
              <a:t>The SIFT detector/descriptor is the standard.</a:t>
            </a:r>
          </a:p>
          <a:p>
            <a:r>
              <a:rPr lang="en-US" dirty="0"/>
              <a:t>Let’s take a look.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31BCC-880F-4326-AC7B-BD4629124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685800" y="1890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 </a:t>
            </a:r>
            <a:endParaRPr/>
          </a:p>
        </p:txBody>
      </p:sp>
      <p:sp>
        <p:nvSpPr>
          <p:cNvPr id="510" name="CustomShape 2"/>
          <p:cNvSpPr/>
          <p:nvPr/>
        </p:nvSpPr>
        <p:spPr>
          <a:xfrm>
            <a:off x="838080" y="1523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11" name="Picture 3"/>
          <p:cNvPicPr/>
          <p:nvPr/>
        </p:nvPicPr>
        <p:blipFill>
          <a:blip r:embed="rId2"/>
          <a:stretch/>
        </p:blipFill>
        <p:spPr>
          <a:xfrm>
            <a:off x="1752480" y="2209680"/>
            <a:ext cx="5462280" cy="3657240"/>
          </a:xfrm>
          <a:prstGeom prst="rect">
            <a:avLst/>
          </a:prstGeom>
          <a:ln>
            <a:noFill/>
          </a:ln>
        </p:spPr>
      </p:pic>
      <p:sp>
        <p:nvSpPr>
          <p:cNvPr id="512" name="CustomShape 3"/>
          <p:cNvSpPr/>
          <p:nvPr/>
        </p:nvSpPr>
        <p:spPr>
          <a:xfrm>
            <a:off x="805680" y="6095880"/>
            <a:ext cx="38858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>
                <a:solidFill>
                  <a:srgbClr val="000000"/>
                </a:solidFill>
                <a:latin typeface="Arial"/>
              </a:rPr>
              <a:t>What is the “best” scale?</a:t>
            </a:r>
            <a:endParaRPr/>
          </a:p>
        </p:txBody>
      </p:sp>
      <p:sp>
        <p:nvSpPr>
          <p:cNvPr id="513" name="CustomShape 4"/>
          <p:cNvSpPr/>
          <p:nvPr/>
        </p:nvSpPr>
        <p:spPr>
          <a:xfrm>
            <a:off x="4371120" y="2987640"/>
            <a:ext cx="151920" cy="15192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5"/>
          <p:cNvSpPr/>
          <p:nvPr/>
        </p:nvSpPr>
        <p:spPr>
          <a:xfrm>
            <a:off x="4295160" y="2911680"/>
            <a:ext cx="304560" cy="3045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6"/>
          <p:cNvSpPr/>
          <p:nvPr/>
        </p:nvSpPr>
        <p:spPr>
          <a:xfrm>
            <a:off x="4052520" y="2674800"/>
            <a:ext cx="789480" cy="77760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7"/>
          <p:cNvSpPr/>
          <p:nvPr/>
        </p:nvSpPr>
        <p:spPr>
          <a:xfrm>
            <a:off x="4204800" y="283140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394292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Invariance</a:t>
            </a:r>
            <a:endParaRPr/>
          </a:p>
        </p:txBody>
      </p:sp>
      <p:sp>
        <p:nvSpPr>
          <p:cNvPr id="518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19" name="Picture 3"/>
          <p:cNvPicPr/>
          <p:nvPr/>
        </p:nvPicPr>
        <p:blipFill>
          <a:blip r:embed="rId2"/>
          <a:stretch/>
        </p:blipFill>
        <p:spPr>
          <a:xfrm>
            <a:off x="1042920" y="1440000"/>
            <a:ext cx="3312720" cy="2649240"/>
          </a:xfrm>
          <a:prstGeom prst="rect">
            <a:avLst/>
          </a:prstGeom>
          <a:ln w="9360">
            <a:noFill/>
          </a:ln>
        </p:spPr>
      </p:pic>
      <p:pic>
        <p:nvPicPr>
          <p:cNvPr id="520" name="Picture 4"/>
          <p:cNvPicPr/>
          <p:nvPr/>
        </p:nvPicPr>
        <p:blipFill>
          <a:blip r:embed="rId3"/>
          <a:stretch/>
        </p:blipFill>
        <p:spPr>
          <a:xfrm>
            <a:off x="5265720" y="1476360"/>
            <a:ext cx="2619000" cy="2663640"/>
          </a:xfrm>
          <a:prstGeom prst="rect">
            <a:avLst/>
          </a:prstGeom>
          <a:ln w="9360">
            <a:noFill/>
          </a:ln>
        </p:spPr>
      </p:pic>
      <p:sp>
        <p:nvSpPr>
          <p:cNvPr id="521" name="CustomShape 3"/>
          <p:cNvSpPr/>
          <p:nvPr/>
        </p:nvSpPr>
        <p:spPr>
          <a:xfrm>
            <a:off x="1871640" y="2052720"/>
            <a:ext cx="215640" cy="21564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2" name="CustomShape 4"/>
          <p:cNvSpPr/>
          <p:nvPr/>
        </p:nvSpPr>
        <p:spPr>
          <a:xfrm>
            <a:off x="5651640" y="1728720"/>
            <a:ext cx="396360" cy="394920"/>
          </a:xfrm>
          <a:prstGeom prst="rect">
            <a:avLst/>
          </a:prstGeom>
          <a:noFill/>
          <a:ln w="25560">
            <a:solidFill>
              <a:srgbClr val="FFFF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3" name="Line 5"/>
          <p:cNvSpPr/>
          <p:nvPr/>
        </p:nvSpPr>
        <p:spPr>
          <a:xfrm>
            <a:off x="5821200" y="1881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4" name="Line 6"/>
          <p:cNvSpPr/>
          <p:nvPr/>
        </p:nvSpPr>
        <p:spPr>
          <a:xfrm flipH="1">
            <a:off x="5822640" y="1881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5" name="Line 7"/>
          <p:cNvSpPr/>
          <p:nvPr/>
        </p:nvSpPr>
        <p:spPr>
          <a:xfrm>
            <a:off x="1942920" y="2124000"/>
            <a:ext cx="7308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6" name="Line 8"/>
          <p:cNvSpPr/>
          <p:nvPr/>
        </p:nvSpPr>
        <p:spPr>
          <a:xfrm flipH="1">
            <a:off x="1944360" y="2124000"/>
            <a:ext cx="71640" cy="73080"/>
          </a:xfrm>
          <a:prstGeom prst="line">
            <a:avLst/>
          </a:prstGeom>
          <a:ln w="25560">
            <a:solidFill>
              <a:srgbClr val="FFFF00"/>
            </a:solidFill>
            <a:round/>
          </a:ln>
        </p:spPr>
      </p:sp>
      <p:sp>
        <p:nvSpPr>
          <p:cNvPr id="527" name="Line 9"/>
          <p:cNvSpPr/>
          <p:nvPr/>
        </p:nvSpPr>
        <p:spPr>
          <a:xfrm>
            <a:off x="1979280" y="2303280"/>
            <a:ext cx="1116000" cy="208908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8" name="Line 10"/>
          <p:cNvSpPr/>
          <p:nvPr/>
        </p:nvSpPr>
        <p:spPr>
          <a:xfrm flipH="1">
            <a:off x="5616360" y="2160360"/>
            <a:ext cx="250920" cy="2268720"/>
          </a:xfrm>
          <a:prstGeom prst="line">
            <a:avLst/>
          </a:prstGeom>
          <a:ln w="19080">
            <a:solidFill>
              <a:srgbClr val="FF0000"/>
            </a:solidFill>
            <a:round/>
            <a:tailEnd type="triangle" w="med" len="med"/>
          </a:ln>
        </p:spPr>
      </p:sp>
      <p:sp>
        <p:nvSpPr>
          <p:cNvPr id="529" name="CustomShape 11"/>
          <p:cNvSpPr/>
          <p:nvPr/>
        </p:nvSpPr>
        <p:spPr>
          <a:xfrm>
            <a:off x="685800" y="5034240"/>
            <a:ext cx="7543440" cy="1187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How can we independently select interest points in each image, such that the detections are repeatable across </a:t>
            </a:r>
            <a:r>
              <a:rPr lang="en-US" sz="2400" strike="noStrike" dirty="0">
                <a:solidFill>
                  <a:srgbClr val="FF0000"/>
                </a:solidFill>
                <a:latin typeface="Arial"/>
              </a:rPr>
              <a:t>different scales</a:t>
            </a:r>
            <a:r>
              <a:rPr lang="en-US" sz="2400" strike="noStrike" dirty="0">
                <a:solidFill>
                  <a:srgbClr val="000000"/>
                </a:solidFill>
                <a:latin typeface="Arial"/>
              </a:rPr>
              <a:t>?</a:t>
            </a:r>
            <a:endParaRPr dirty="0"/>
          </a:p>
        </p:txBody>
      </p:sp>
      <p:pic>
        <p:nvPicPr>
          <p:cNvPr id="530" name="Picture 529"/>
          <p:cNvPicPr/>
          <p:nvPr/>
        </p:nvPicPr>
        <p:blipFill>
          <a:blip r:embed="rId4"/>
          <a:stretch/>
        </p:blipFill>
        <p:spPr>
          <a:xfrm>
            <a:off x="2997360" y="4432320"/>
            <a:ext cx="3492360" cy="393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877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3191040" y="18403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2" name="CustomShape 1"/>
          <p:cNvSpPr/>
          <p:nvPr/>
        </p:nvSpPr>
        <p:spPr>
          <a:xfrm>
            <a:off x="3557160" y="2176200"/>
            <a:ext cx="761760" cy="761760"/>
          </a:xfrm>
          <a:prstGeom prst="ellipse">
            <a:avLst/>
          </a:prstGeom>
          <a:solidFill>
            <a:srgbClr val="000000">
              <a:alpha val="51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TextShape 2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2800" strike="noStrike" dirty="0">
                <a:solidFill>
                  <a:srgbClr val="000000"/>
                </a:solidFill>
                <a:latin typeface="Kalinga"/>
              </a:rPr>
              <a:t>Differences between Inside and Outside</a:t>
            </a:r>
            <a:endParaRPr sz="2800" dirty="0"/>
          </a:p>
        </p:txBody>
      </p:sp>
      <p:pic>
        <p:nvPicPr>
          <p:cNvPr id="534" name="Picture 3"/>
          <p:cNvPicPr/>
          <p:nvPr/>
        </p:nvPicPr>
        <p:blipFill>
          <a:blip r:embed="rId3"/>
          <a:srcRect l="38600" t="4239" r="37472" b="47632"/>
          <a:stretch/>
        </p:blipFill>
        <p:spPr>
          <a:xfrm>
            <a:off x="1024920" y="1847520"/>
            <a:ext cx="1613880" cy="1900080"/>
          </a:xfrm>
          <a:prstGeom prst="rect">
            <a:avLst/>
          </a:prstGeom>
          <a:ln>
            <a:noFill/>
          </a:ln>
        </p:spPr>
      </p:pic>
      <p:sp>
        <p:nvSpPr>
          <p:cNvPr id="535" name="CustomShape 3"/>
          <p:cNvSpPr/>
          <p:nvPr/>
        </p:nvSpPr>
        <p:spPr>
          <a:xfrm>
            <a:off x="1524240" y="2325240"/>
            <a:ext cx="486720" cy="464760"/>
          </a:xfrm>
          <a:prstGeom prst="ellipse">
            <a:avLst/>
          </a:prstGeom>
          <a:noFill/>
          <a:ln w="1908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6" name="Picture 2"/>
          <p:cNvPicPr/>
          <p:nvPr/>
        </p:nvPicPr>
        <p:blipFill>
          <a:blip r:embed="rId4"/>
          <a:stretch/>
        </p:blipFill>
        <p:spPr>
          <a:xfrm>
            <a:off x="5553000" y="1923840"/>
            <a:ext cx="2523600" cy="3010680"/>
          </a:xfrm>
          <a:prstGeom prst="rect">
            <a:avLst/>
          </a:prstGeom>
          <a:ln>
            <a:noFill/>
          </a:ln>
        </p:spPr>
      </p:pic>
      <p:sp>
        <p:nvSpPr>
          <p:cNvPr id="537" name="CustomShape 4"/>
          <p:cNvSpPr/>
          <p:nvPr/>
        </p:nvSpPr>
        <p:spPr>
          <a:xfrm>
            <a:off x="3711600" y="2328840"/>
            <a:ext cx="452880" cy="456840"/>
          </a:xfrm>
          <a:prstGeom prst="ellipse">
            <a:avLst/>
          </a:prstGeom>
          <a:solidFill>
            <a:srgbClr val="FFFFFF">
              <a:alpha val="77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extBox 1"/>
          <p:cNvSpPr txBox="1"/>
          <p:nvPr/>
        </p:nvSpPr>
        <p:spPr>
          <a:xfrm>
            <a:off x="969575" y="4749854"/>
            <a:ext cx="3835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  We can use a Laplacian function</a:t>
            </a:r>
          </a:p>
        </p:txBody>
      </p:sp>
    </p:spTree>
    <p:extLst>
      <p:ext uri="{BB962C8B-B14F-4D97-AF65-F5344CB8AC3E}">
        <p14:creationId xmlns:p14="http://schemas.microsoft.com/office/powerpoint/2010/main" val="26331182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Scale</a:t>
            </a:r>
            <a:endParaRPr/>
          </a:p>
        </p:txBody>
      </p:sp>
      <p:pic>
        <p:nvPicPr>
          <p:cNvPr id="539" name="Picture 1"/>
          <p:cNvPicPr/>
          <p:nvPr/>
        </p:nvPicPr>
        <p:blipFill>
          <a:blip r:embed="rId2"/>
          <a:stretch/>
        </p:blipFill>
        <p:spPr>
          <a:xfrm>
            <a:off x="1233720" y="2658240"/>
            <a:ext cx="2423520" cy="320760"/>
          </a:xfrm>
          <a:prstGeom prst="rect">
            <a:avLst/>
          </a:prstGeom>
          <a:ln>
            <a:noFill/>
          </a:ln>
        </p:spPr>
      </p:pic>
      <p:sp>
        <p:nvSpPr>
          <p:cNvPr id="540" name="CustomShape 2"/>
          <p:cNvSpPr/>
          <p:nvPr/>
        </p:nvSpPr>
        <p:spPr>
          <a:xfrm>
            <a:off x="762120" y="1819800"/>
            <a:ext cx="320004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Why Gaussian?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It is invariant to scale change, i.e., </a:t>
            </a:r>
            <a:endParaRPr dirty="0"/>
          </a:p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000000"/>
                </a:solidFill>
                <a:latin typeface="Arial"/>
              </a:rPr>
              <a:t>and has several other nice properties.  </a:t>
            </a:r>
            <a:r>
              <a:rPr lang="en-US" sz="1200" strike="noStrike" dirty="0" err="1">
                <a:solidFill>
                  <a:srgbClr val="000000"/>
                </a:solidFill>
                <a:latin typeface="Arial"/>
              </a:rPr>
              <a:t>Lindeberg</a:t>
            </a:r>
            <a:r>
              <a:rPr lang="en-US" sz="1200" strike="noStrike" dirty="0">
                <a:solidFill>
                  <a:srgbClr val="000000"/>
                </a:solidFill>
                <a:latin typeface="Arial"/>
              </a:rPr>
              <a:t>, 1994</a:t>
            </a:r>
            <a:endParaRPr dirty="0"/>
          </a:p>
        </p:txBody>
      </p:sp>
      <p:sp>
        <p:nvSpPr>
          <p:cNvPr id="541" name="CustomShape 3"/>
          <p:cNvSpPr/>
          <p:nvPr/>
        </p:nvSpPr>
        <p:spPr>
          <a:xfrm>
            <a:off x="762120" y="3877200"/>
            <a:ext cx="33451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 dirty="0">
                <a:solidFill>
                  <a:srgbClr val="FF0000"/>
                </a:solidFill>
                <a:latin typeface="Arial"/>
              </a:rPr>
              <a:t>In practice, the Laplacian is approximated using a Difference of Gaussian (</a:t>
            </a:r>
            <a:r>
              <a:rPr lang="en-US" strike="noStrike" dirty="0" err="1">
                <a:solidFill>
                  <a:srgbClr val="FF0000"/>
                </a:solidFill>
                <a:latin typeface="Arial"/>
              </a:rPr>
              <a:t>DoG</a:t>
            </a:r>
            <a:r>
              <a:rPr lang="en-US" strike="noStrike" dirty="0">
                <a:solidFill>
                  <a:srgbClr val="FF0000"/>
                </a:solidFill>
                <a:latin typeface="Arial"/>
              </a:rPr>
              <a:t>).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42" name="Picture 2"/>
          <p:cNvPicPr/>
          <p:nvPr/>
        </p:nvPicPr>
        <p:blipFill>
          <a:blip r:embed="rId3"/>
          <a:stretch/>
        </p:blipFill>
        <p:spPr>
          <a:xfrm>
            <a:off x="4495680" y="1969200"/>
            <a:ext cx="4195080" cy="320940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62120" y="106632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we use a Gaussian.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107240" y="4419600"/>
            <a:ext cx="191256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049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Laplacians also sensitive to noise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Again, use gaussian smoothing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just use one kernel since convs commute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>
                <a:solidFill>
                  <a:srgbClr val="C00000"/>
                </a:solidFill>
              </a:rPr>
              <a:t>Laplacian of Gaussian, LoG</a:t>
            </a:r>
            <a:endParaRPr dirty="0">
              <a:solidFill>
                <a:srgbClr val="C00000"/>
              </a:solidFill>
            </a:endParaRPr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Can get good approx. with</a:t>
            </a:r>
            <a:br>
              <a:rPr lang="en" dirty="0"/>
            </a:br>
            <a:r>
              <a:rPr lang="en" dirty="0"/>
              <a:t>5x5 - 9x9 kernels</a:t>
            </a: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20" name="Google Shape;120;p2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1" name="Google Shape;121;p20" descr="log_col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64338" y="3065301"/>
            <a:ext cx="3750174" cy="281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91344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Difference-of-Gaussian (DoG)</a:t>
            </a:r>
            <a:endParaRPr/>
          </a:p>
        </p:txBody>
      </p:sp>
      <p:sp>
        <p:nvSpPr>
          <p:cNvPr id="544" name="TextShape 2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45" name="Picture 4"/>
          <p:cNvPicPr/>
          <p:nvPr/>
        </p:nvPicPr>
        <p:blipFill>
          <a:blip r:embed="rId2"/>
          <a:stretch/>
        </p:blipFill>
        <p:spPr>
          <a:xfrm>
            <a:off x="6294000" y="1447800"/>
            <a:ext cx="2015640" cy="2015640"/>
          </a:xfrm>
          <a:prstGeom prst="rect">
            <a:avLst/>
          </a:prstGeom>
          <a:ln w="9360">
            <a:noFill/>
          </a:ln>
        </p:spPr>
      </p:pic>
      <p:pic>
        <p:nvPicPr>
          <p:cNvPr id="546" name="Picture 5"/>
          <p:cNvPicPr/>
          <p:nvPr/>
        </p:nvPicPr>
        <p:blipFill>
          <a:blip r:embed="rId3"/>
          <a:stretch/>
        </p:blipFill>
        <p:spPr>
          <a:xfrm>
            <a:off x="336096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7" name="Picture 6"/>
          <p:cNvPicPr/>
          <p:nvPr/>
        </p:nvPicPr>
        <p:blipFill>
          <a:blip r:embed="rId4"/>
          <a:stretch/>
        </p:blipFill>
        <p:spPr>
          <a:xfrm>
            <a:off x="770040" y="4616280"/>
            <a:ext cx="2169720" cy="1698120"/>
          </a:xfrm>
          <a:prstGeom prst="rect">
            <a:avLst/>
          </a:prstGeom>
          <a:ln w="12600">
            <a:noFill/>
          </a:ln>
        </p:spPr>
      </p:pic>
      <p:pic>
        <p:nvPicPr>
          <p:cNvPr id="548" name="Picture 7"/>
          <p:cNvPicPr/>
          <p:nvPr/>
        </p:nvPicPr>
        <p:blipFill>
          <a:blip r:embed="rId5"/>
          <a:stretch/>
        </p:blipFill>
        <p:spPr>
          <a:xfrm>
            <a:off x="6324480" y="4614840"/>
            <a:ext cx="2160360" cy="1699920"/>
          </a:xfrm>
          <a:prstGeom prst="rect">
            <a:avLst/>
          </a:prstGeom>
          <a:ln w="12600">
            <a:noFill/>
          </a:ln>
        </p:spPr>
      </p:pic>
      <p:sp>
        <p:nvSpPr>
          <p:cNvPr id="549" name="CustomShape 3"/>
          <p:cNvSpPr/>
          <p:nvPr/>
        </p:nvSpPr>
        <p:spPr>
          <a:xfrm>
            <a:off x="2940120" y="517860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-</a:t>
            </a:r>
            <a:endParaRPr/>
          </a:p>
        </p:txBody>
      </p:sp>
      <p:sp>
        <p:nvSpPr>
          <p:cNvPr id="550" name="CustomShape 4"/>
          <p:cNvSpPr/>
          <p:nvPr/>
        </p:nvSpPr>
        <p:spPr>
          <a:xfrm>
            <a:off x="5711760" y="5121360"/>
            <a:ext cx="4312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1" strike="noStrike">
                <a:solidFill>
                  <a:srgbClr val="000000"/>
                </a:solidFill>
                <a:latin typeface="Arial"/>
              </a:rPr>
              <a:t>=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676400" y="3886200"/>
            <a:ext cx="7082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G1        -          G2            =        </a:t>
            </a:r>
            <a:r>
              <a:rPr lang="en-US" sz="2800" dirty="0" err="1"/>
              <a:t>DoG</a:t>
            </a:r>
            <a:r>
              <a:rPr lang="en-US" sz="28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5239308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609480" y="240480"/>
            <a:ext cx="8380080" cy="7498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>
                <a:solidFill>
                  <a:srgbClr val="000000"/>
                </a:solidFill>
                <a:latin typeface="Kalinga"/>
              </a:rPr>
              <a:t>DoG example</a:t>
            </a:r>
            <a:endParaRPr/>
          </a:p>
        </p:txBody>
      </p:sp>
      <p:pic>
        <p:nvPicPr>
          <p:cNvPr id="552" name="Picture 2"/>
          <p:cNvPicPr/>
          <p:nvPr/>
        </p:nvPicPr>
        <p:blipFill>
          <a:blip r:embed="rId2"/>
          <a:stretch/>
        </p:blipFill>
        <p:spPr>
          <a:xfrm>
            <a:off x="72388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3" name="Picture 3"/>
          <p:cNvPicPr/>
          <p:nvPr/>
        </p:nvPicPr>
        <p:blipFill>
          <a:blip r:embed="rId3"/>
          <a:stretch/>
        </p:blipFill>
        <p:spPr>
          <a:xfrm>
            <a:off x="3416400" y="1116360"/>
            <a:ext cx="1904760" cy="1550520"/>
          </a:xfrm>
          <a:prstGeom prst="rect">
            <a:avLst/>
          </a:prstGeom>
          <a:ln>
            <a:noFill/>
          </a:ln>
        </p:spPr>
      </p:pic>
      <p:pic>
        <p:nvPicPr>
          <p:cNvPr id="554" name="Picture 4"/>
          <p:cNvPicPr/>
          <p:nvPr/>
        </p:nvPicPr>
        <p:blipFill>
          <a:blip r:embed="rId4"/>
          <a:stretch/>
        </p:blipFill>
        <p:spPr>
          <a:xfrm>
            <a:off x="2286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5" name="Picture 5"/>
          <p:cNvPicPr/>
          <p:nvPr/>
        </p:nvPicPr>
        <p:blipFill>
          <a:blip r:embed="rId5"/>
          <a:stretch/>
        </p:blipFill>
        <p:spPr>
          <a:xfrm>
            <a:off x="198108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6" name="Picture 7"/>
          <p:cNvPicPr/>
          <p:nvPr/>
        </p:nvPicPr>
        <p:blipFill>
          <a:blip r:embed="rId6"/>
          <a:stretch/>
        </p:blipFill>
        <p:spPr>
          <a:xfrm>
            <a:off x="373392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7" name="Picture 8"/>
          <p:cNvPicPr/>
          <p:nvPr/>
        </p:nvPicPr>
        <p:blipFill>
          <a:blip r:embed="rId7"/>
          <a:stretch/>
        </p:blipFill>
        <p:spPr>
          <a:xfrm>
            <a:off x="5486400" y="303372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8" name="Picture 9"/>
          <p:cNvPicPr/>
          <p:nvPr/>
        </p:nvPicPr>
        <p:blipFill>
          <a:blip r:embed="rId8"/>
          <a:stretch/>
        </p:blipFill>
        <p:spPr>
          <a:xfrm>
            <a:off x="7238880" y="30279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59" name="Picture 10"/>
          <p:cNvPicPr/>
          <p:nvPr/>
        </p:nvPicPr>
        <p:blipFill>
          <a:blip r:embed="rId9"/>
          <a:stretch/>
        </p:blipFill>
        <p:spPr>
          <a:xfrm>
            <a:off x="228600" y="475956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0" name="Picture 11"/>
          <p:cNvPicPr/>
          <p:nvPr/>
        </p:nvPicPr>
        <p:blipFill>
          <a:blip r:embed="rId10"/>
          <a:stretch/>
        </p:blipFill>
        <p:spPr>
          <a:xfrm>
            <a:off x="198108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1" name="Picture 12"/>
          <p:cNvPicPr/>
          <p:nvPr/>
        </p:nvPicPr>
        <p:blipFill>
          <a:blip r:embed="rId11"/>
          <a:stretch/>
        </p:blipFill>
        <p:spPr>
          <a:xfrm>
            <a:off x="3733920" y="4793400"/>
            <a:ext cx="1599840" cy="1302480"/>
          </a:xfrm>
          <a:prstGeom prst="rect">
            <a:avLst/>
          </a:prstGeom>
          <a:ln>
            <a:noFill/>
          </a:ln>
        </p:spPr>
      </p:pic>
      <p:pic>
        <p:nvPicPr>
          <p:cNvPr id="562" name="Picture 13"/>
          <p:cNvPicPr/>
          <p:nvPr/>
        </p:nvPicPr>
        <p:blipFill>
          <a:blip r:embed="rId12"/>
          <a:stretch/>
        </p:blipFill>
        <p:spPr>
          <a:xfrm>
            <a:off x="5486400" y="4793400"/>
            <a:ext cx="1599840" cy="1302480"/>
          </a:xfrm>
          <a:prstGeom prst="rect">
            <a:avLst/>
          </a:prstGeom>
          <a:ln>
            <a:noFill/>
          </a:ln>
        </p:spPr>
      </p:pic>
      <p:sp>
        <p:nvSpPr>
          <p:cNvPr id="563" name="CustomShape 2"/>
          <p:cNvSpPr/>
          <p:nvPr/>
        </p:nvSpPr>
        <p:spPr>
          <a:xfrm>
            <a:off x="457200" y="4336200"/>
            <a:ext cx="837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1</a:t>
            </a:r>
            <a:endParaRPr/>
          </a:p>
        </p:txBody>
      </p:sp>
      <p:sp>
        <p:nvSpPr>
          <p:cNvPr id="564" name="CustomShape 3"/>
          <p:cNvSpPr/>
          <p:nvPr/>
        </p:nvSpPr>
        <p:spPr>
          <a:xfrm>
            <a:off x="7620120" y="6080400"/>
            <a:ext cx="1142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σ = 66</a:t>
            </a: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609480" y="1295400"/>
            <a:ext cx="2716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Take Gaussians at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multiple spreads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and uses </a:t>
            </a:r>
            <a:r>
              <a:rPr lang="en-US" sz="2400" dirty="0" err="1">
                <a:solidFill>
                  <a:srgbClr val="FF0000"/>
                </a:solidFill>
              </a:rPr>
              <a:t>DoGs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5590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CustomShape 1"/>
          <p:cNvSpPr/>
          <p:nvPr/>
        </p:nvSpPr>
        <p:spPr>
          <a:xfrm rot="5400000">
            <a:off x="7567200" y="3282120"/>
            <a:ext cx="2482560" cy="1080"/>
          </a:xfrm>
          <a:prstGeom prst="straightConnector1">
            <a:avLst/>
          </a:prstGeom>
          <a:noFill/>
          <a:ln w="9360">
            <a:solidFill>
              <a:schemeClr val="tx1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6" name="CustomShape 2"/>
          <p:cNvSpPr/>
          <p:nvPr/>
        </p:nvSpPr>
        <p:spPr>
          <a:xfrm>
            <a:off x="3581280" y="5728320"/>
            <a:ext cx="625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s1</a:t>
            </a:r>
            <a:endParaRPr/>
          </a:p>
        </p:txBody>
      </p:sp>
      <p:sp>
        <p:nvSpPr>
          <p:cNvPr id="567" name="CustomShape 3"/>
          <p:cNvSpPr/>
          <p:nvPr/>
        </p:nvSpPr>
        <p:spPr>
          <a:xfrm>
            <a:off x="3581280" y="4719960"/>
            <a:ext cx="55224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s2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3618000" y="3760920"/>
            <a:ext cx="58860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s3</a:t>
            </a:r>
            <a:endParaRPr/>
          </a:p>
        </p:txBody>
      </p:sp>
      <p:sp>
        <p:nvSpPr>
          <p:cNvPr id="569" name="CustomShape 5"/>
          <p:cNvSpPr/>
          <p:nvPr/>
        </p:nvSpPr>
        <p:spPr>
          <a:xfrm>
            <a:off x="3652920" y="2752920"/>
            <a:ext cx="51732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s4</a:t>
            </a:r>
            <a:endParaRPr/>
          </a:p>
        </p:txBody>
      </p:sp>
      <p:sp>
        <p:nvSpPr>
          <p:cNvPr id="570" name="CustomShape 6"/>
          <p:cNvSpPr/>
          <p:nvPr/>
        </p:nvSpPr>
        <p:spPr>
          <a:xfrm>
            <a:off x="3689280" y="1779480"/>
            <a:ext cx="541080" cy="36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i="1" strike="noStrike">
                <a:solidFill>
                  <a:srgbClr val="808080"/>
                </a:solidFill>
                <a:latin typeface="Symbol"/>
              </a:rPr>
              <a:t>s5</a:t>
            </a:r>
            <a:endParaRPr/>
          </a:p>
        </p:txBody>
      </p:sp>
      <p:pic>
        <p:nvPicPr>
          <p:cNvPr id="576" name="Picture 27"/>
          <p:cNvPicPr/>
          <p:nvPr/>
        </p:nvPicPr>
        <p:blipFill>
          <a:blip r:embed="rId3"/>
          <a:stretch/>
        </p:blipFill>
        <p:spPr>
          <a:xfrm>
            <a:off x="619894" y="3349800"/>
            <a:ext cx="1749240" cy="1164960"/>
          </a:xfrm>
          <a:prstGeom prst="rect">
            <a:avLst/>
          </a:prstGeom>
          <a:ln w="9360">
            <a:noFill/>
          </a:ln>
        </p:spPr>
      </p:pic>
      <p:pic>
        <p:nvPicPr>
          <p:cNvPr id="577" name="Picture 4"/>
          <p:cNvPicPr/>
          <p:nvPr/>
        </p:nvPicPr>
        <p:blipFill>
          <a:blip r:embed="rId4"/>
          <a:srcRect l="15132"/>
          <a:stretch/>
        </p:blipFill>
        <p:spPr>
          <a:xfrm>
            <a:off x="6981840" y="2473200"/>
            <a:ext cx="1912680" cy="2172960"/>
          </a:xfrm>
          <a:prstGeom prst="rect">
            <a:avLst/>
          </a:prstGeom>
          <a:ln w="9360">
            <a:noFill/>
          </a:ln>
        </p:spPr>
      </p:pic>
      <p:sp>
        <p:nvSpPr>
          <p:cNvPr id="578" name="Line 12"/>
          <p:cNvSpPr/>
          <p:nvPr/>
        </p:nvSpPr>
        <p:spPr>
          <a:xfrm>
            <a:off x="5886360" y="4049640"/>
            <a:ext cx="1204920" cy="14580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79" name="Line 13"/>
          <p:cNvSpPr/>
          <p:nvPr/>
        </p:nvSpPr>
        <p:spPr>
          <a:xfrm>
            <a:off x="5886360" y="3062160"/>
            <a:ext cx="1350720" cy="47628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0" name="Line 14"/>
          <p:cNvSpPr/>
          <p:nvPr/>
        </p:nvSpPr>
        <p:spPr>
          <a:xfrm>
            <a:off x="5881680" y="2179440"/>
            <a:ext cx="1428480" cy="736560"/>
          </a:xfrm>
          <a:prstGeom prst="line">
            <a:avLst/>
          </a:prstGeom>
          <a:ln w="126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581" name="CustomShape 15"/>
          <p:cNvSpPr/>
          <p:nvPr/>
        </p:nvSpPr>
        <p:spPr>
          <a:xfrm>
            <a:off x="7072200" y="5181480"/>
            <a:ext cx="2071440" cy="7002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>
                <a:solidFill>
                  <a:srgbClr val="000000"/>
                </a:solidFill>
                <a:latin typeface="Symbol"/>
              </a:rPr>
              <a:t></a:t>
            </a:r>
            <a:r>
              <a:rPr lang="en-US" sz="2000" b="1" strike="noStrike">
                <a:solidFill>
                  <a:srgbClr val="000000"/>
                </a:solidFill>
                <a:latin typeface="Arial"/>
              </a:rPr>
              <a:t> List of       
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    (x, y, </a:t>
            </a:r>
            <a:r>
              <a:rPr lang="en-US" sz="2000" strike="noStrike">
                <a:solidFill>
                  <a:srgbClr val="000000"/>
                </a:solidFill>
                <a:latin typeface="Arial"/>
              </a:rPr>
              <a:t>σ</a:t>
            </a:r>
            <a:r>
              <a:rPr lang="en-US" sz="2000" b="1" i="1" strike="noStrike">
                <a:solidFill>
                  <a:srgbClr val="000000"/>
                </a:solidFill>
                <a:latin typeface="Arial"/>
              </a:rPr>
              <a:t>)</a:t>
            </a:r>
            <a:endParaRPr/>
          </a:p>
        </p:txBody>
      </p:sp>
      <p:sp>
        <p:nvSpPr>
          <p:cNvPr id="582" name="CustomShape 16"/>
          <p:cNvSpPr/>
          <p:nvPr/>
        </p:nvSpPr>
        <p:spPr>
          <a:xfrm>
            <a:off x="8413920" y="3171960"/>
            <a:ext cx="729720" cy="364680"/>
          </a:xfrm>
          <a:prstGeom prst="rect">
            <a:avLst/>
          </a:prstGeom>
          <a:solidFill>
            <a:schemeClr val="bg1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scale</a:t>
            </a:r>
            <a:endParaRPr/>
          </a:p>
        </p:txBody>
      </p:sp>
      <p:sp>
        <p:nvSpPr>
          <p:cNvPr id="583" name="TextShape 17"/>
          <p:cNvSpPr txBox="1"/>
          <p:nvPr/>
        </p:nvSpPr>
        <p:spPr>
          <a:xfrm>
            <a:off x="685800" y="76320"/>
            <a:ext cx="84578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Scale invariant interest points</a:t>
            </a:r>
            <a:endParaRPr/>
          </a:p>
        </p:txBody>
      </p:sp>
      <p:sp>
        <p:nvSpPr>
          <p:cNvPr id="584" name="CustomShape 18"/>
          <p:cNvSpPr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strike="noStrike">
                <a:solidFill>
                  <a:srgbClr val="000000"/>
                </a:solidFill>
                <a:latin typeface="Arial"/>
              </a:rPr>
              <a:t>Interest points are local maxima in both position and scale.</a:t>
            </a:r>
            <a:endParaRPr/>
          </a:p>
        </p:txBody>
      </p:sp>
      <p:pic>
        <p:nvPicPr>
          <p:cNvPr id="585" name="Picture 35"/>
          <p:cNvPicPr/>
          <p:nvPr/>
        </p:nvPicPr>
        <p:blipFill>
          <a:blip r:embed="rId5"/>
          <a:stretch/>
        </p:blipFill>
        <p:spPr>
          <a:xfrm>
            <a:off x="3913920" y="116532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6" name="Picture 37"/>
          <p:cNvPicPr/>
          <p:nvPr/>
        </p:nvPicPr>
        <p:blipFill>
          <a:blip r:embed="rId6"/>
          <a:stretch/>
        </p:blipFill>
        <p:spPr>
          <a:xfrm>
            <a:off x="3902400" y="2266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7" name="Picture 41"/>
          <p:cNvPicPr/>
          <p:nvPr/>
        </p:nvPicPr>
        <p:blipFill>
          <a:blip r:embed="rId7"/>
          <a:stretch/>
        </p:blipFill>
        <p:spPr>
          <a:xfrm>
            <a:off x="3878280" y="337356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8" name="Picture 42"/>
          <p:cNvPicPr/>
          <p:nvPr/>
        </p:nvPicPr>
        <p:blipFill>
          <a:blip r:embed="rId8"/>
          <a:stretch/>
        </p:blipFill>
        <p:spPr>
          <a:xfrm>
            <a:off x="3878280" y="4442040"/>
            <a:ext cx="2140560" cy="1605240"/>
          </a:xfrm>
          <a:prstGeom prst="rect">
            <a:avLst/>
          </a:prstGeom>
          <a:ln w="9360">
            <a:noFill/>
          </a:ln>
        </p:spPr>
      </p:pic>
      <p:pic>
        <p:nvPicPr>
          <p:cNvPr id="589" name="Picture 43"/>
          <p:cNvPicPr/>
          <p:nvPr/>
        </p:nvPicPr>
        <p:blipFill>
          <a:blip r:embed="rId9"/>
          <a:stretch/>
        </p:blipFill>
        <p:spPr>
          <a:xfrm>
            <a:off x="3878280" y="5474880"/>
            <a:ext cx="2140560" cy="1605240"/>
          </a:xfrm>
          <a:prstGeom prst="rect">
            <a:avLst/>
          </a:prstGeom>
          <a:ln w="9360">
            <a:noFill/>
          </a:ln>
        </p:spPr>
      </p:pic>
      <p:sp>
        <p:nvSpPr>
          <p:cNvPr id="590" name="CustomShape 19"/>
          <p:cNvSpPr/>
          <p:nvPr/>
        </p:nvSpPr>
        <p:spPr>
          <a:xfrm>
            <a:off x="838200" y="5155380"/>
            <a:ext cx="2336400" cy="639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000000"/>
                </a:solidFill>
                <a:latin typeface="Arial"/>
              </a:rPr>
              <a:t>Apply Gaussians with different </a:t>
            </a:r>
            <a:r>
              <a:rPr lang="el-GR" dirty="0">
                <a:solidFill>
                  <a:srgbClr val="000000"/>
                </a:solidFill>
                <a:latin typeface="Arial"/>
              </a:rPr>
              <a:t>σ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’s.</a:t>
            </a:r>
            <a:endParaRPr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69134" y="2144160"/>
            <a:ext cx="1212146" cy="918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514600" y="3117600"/>
            <a:ext cx="1066680" cy="442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514600" y="4049640"/>
            <a:ext cx="106668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567" idx="1"/>
          </p:cNvCxnSpPr>
          <p:nvPr/>
        </p:nvCxnSpPr>
        <p:spPr>
          <a:xfrm>
            <a:off x="2514600" y="4442040"/>
            <a:ext cx="1066680" cy="460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14600" y="4672170"/>
            <a:ext cx="1066680" cy="1056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1500155"/>
            <a:ext cx="1915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for extrema</a:t>
            </a:r>
          </a:p>
          <a:p>
            <a:r>
              <a:rPr lang="en-US" dirty="0"/>
              <a:t>in difference of</a:t>
            </a:r>
          </a:p>
          <a:p>
            <a:r>
              <a:rPr lang="en-US" dirty="0"/>
              <a:t>Gaussians.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C6B749-2C75-4579-B51F-09AF813EF9F2}"/>
                  </a:ext>
                </a:extLst>
              </p14:cNvPr>
              <p14:cNvContentPartPr/>
              <p14:nvPr/>
            </p14:nvContentPartPr>
            <p14:xfrm>
              <a:off x="3750840" y="3148920"/>
              <a:ext cx="3308760" cy="847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C6B749-2C75-4579-B51F-09AF813EF9F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741480" y="3139560"/>
                <a:ext cx="3327480" cy="86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37440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Scale (Lowe uses multiple scales) </a:t>
            </a:r>
            <a:endParaRPr dirty="0"/>
          </a:p>
        </p:txBody>
      </p:sp>
      <p:sp>
        <p:nvSpPr>
          <p:cNvPr id="593" name="CustomShape 2"/>
          <p:cNvSpPr/>
          <p:nvPr/>
        </p:nvSpPr>
        <p:spPr>
          <a:xfrm>
            <a:off x="1676520" y="16880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In practice the image is downsampled for larger sigmas.</a:t>
            </a:r>
            <a:endParaRPr/>
          </a:p>
        </p:txBody>
      </p:sp>
      <p:pic>
        <p:nvPicPr>
          <p:cNvPr id="594" name="Picture 2"/>
          <p:cNvPicPr/>
          <p:nvPr/>
        </p:nvPicPr>
        <p:blipFill>
          <a:blip r:embed="rId2"/>
          <a:stretch/>
        </p:blipFill>
        <p:spPr>
          <a:xfrm>
            <a:off x="1828800" y="2209680"/>
            <a:ext cx="5505120" cy="3952440"/>
          </a:xfrm>
          <a:prstGeom prst="rect">
            <a:avLst/>
          </a:prstGeom>
          <a:ln>
            <a:noFill/>
          </a:ln>
        </p:spPr>
      </p:pic>
      <p:sp>
        <p:nvSpPr>
          <p:cNvPr id="595" name="CustomShape 3"/>
          <p:cNvSpPr/>
          <p:nvPr/>
        </p:nvSpPr>
        <p:spPr>
          <a:xfrm>
            <a:off x="1828800" y="6162840"/>
            <a:ext cx="65527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Lowe, 2004.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00176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7577872-2D53-4353-B464-03B30B6A6E61}" type="slidenum">
              <a:rPr lang="en-US" altLang="zh-CN"/>
              <a:pPr>
                <a:defRPr/>
              </a:pPr>
              <a:t>54</a:t>
            </a:fld>
            <a:endParaRPr lang="en-US" altLang="zh-CN"/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Lowe</a:t>
            </a:r>
            <a:r>
              <a:rPr lang="en-US" altLang="en-US">
                <a:latin typeface="Arial" charset="0"/>
              </a:rPr>
              <a:t>’</a:t>
            </a:r>
            <a:r>
              <a:rPr lang="en-US" altLang="en-US"/>
              <a:t>s Pyramid Scheme</a:t>
            </a:r>
          </a:p>
        </p:txBody>
      </p:sp>
      <p:pic>
        <p:nvPicPr>
          <p:cNvPr id="2355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23546" r="9642" b="17589"/>
          <a:stretch>
            <a:fillRect/>
          </a:stretch>
        </p:blipFill>
        <p:spPr>
          <a:xfrm>
            <a:off x="1524000" y="1447800"/>
            <a:ext cx="6858000" cy="4706938"/>
          </a:xfrm>
          <a:prstGeom prst="rect">
            <a:avLst/>
          </a:prstGeom>
          <a:noFill/>
        </p:spPr>
      </p:pic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04800" y="3203575"/>
            <a:ext cx="1537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s+2 filters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s+1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(s+1)/s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=2</a:t>
            </a:r>
            <a:r>
              <a:rPr lang="en-US" altLang="en-US" sz="1800" baseline="30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s/s</a:t>
            </a:r>
            <a:r>
              <a:rPr lang="en-US" altLang="en-US" sz="18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</a:t>
            </a:r>
            <a:r>
              <a:rPr lang="en-US" altLang="en-US" sz="1800" baseline="-25000" dirty="0">
                <a:solidFill>
                  <a:prstClr val="black"/>
                </a:solidFill>
                <a:latin typeface="Calibri"/>
                <a:ea typeface="+mn-ea"/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="1" dirty="0">
              <a:sym typeface="Symbol" pitchFamily="18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 err="1">
                <a:sym typeface="Symbol" pitchFamily="18" charset="2"/>
              </a:rPr>
              <a:t>i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i/s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ym typeface="Symbol" pitchFamily="18" charset="2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2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2/s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1</a:t>
            </a:r>
            <a:r>
              <a:rPr lang="en-US" altLang="en-US" sz="1800" dirty="0">
                <a:sym typeface="Symbol" pitchFamily="18" charset="2"/>
              </a:rPr>
              <a:t>=2</a:t>
            </a:r>
            <a:r>
              <a:rPr lang="en-US" altLang="en-US" sz="1800" baseline="30000" dirty="0">
                <a:sym typeface="Symbol" pitchFamily="18" charset="2"/>
              </a:rPr>
              <a:t>1/s</a:t>
            </a: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</a:t>
            </a:r>
            <a:r>
              <a:rPr lang="en-US" altLang="en-US" sz="1800" baseline="-25000" dirty="0">
                <a:sym typeface="Symbol" pitchFamily="18" charset="2"/>
              </a:rPr>
              <a:t>0</a:t>
            </a: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1524000" y="5029200"/>
            <a:ext cx="10858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including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original</a:t>
            </a:r>
          </a:p>
        </p:txBody>
      </p:sp>
      <p:sp>
        <p:nvSpPr>
          <p:cNvPr id="23560" name="Text Box 6"/>
          <p:cNvSpPr txBox="1">
            <a:spLocks noChangeArrowheads="1"/>
          </p:cNvSpPr>
          <p:nvPr/>
        </p:nvSpPr>
        <p:spPr bwMode="auto">
          <a:xfrm>
            <a:off x="8001000" y="4953000"/>
            <a:ext cx="920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s+2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differ-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ence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3333CC"/>
                </a:solidFill>
              </a:rPr>
              <a:t>images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653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parameter </a:t>
            </a:r>
            <a:r>
              <a:rPr lang="en-US" altLang="en-US" sz="1800" b="1">
                <a:solidFill>
                  <a:srgbClr val="FF3300"/>
                </a:solidFill>
              </a:rPr>
              <a:t>s</a:t>
            </a:r>
            <a:r>
              <a:rPr lang="en-US" altLang="en-US" sz="1800">
                <a:solidFill>
                  <a:srgbClr val="FF3300"/>
                </a:solidFill>
              </a:rPr>
              <a:t> determines the number of images per octave.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5BF4AE1-6F43-49FB-A5D6-E7AB938FDE12}"/>
                  </a:ext>
                </a:extLst>
              </p14:cNvPr>
              <p14:cNvContentPartPr/>
              <p14:nvPr/>
            </p14:nvContentPartPr>
            <p14:xfrm>
              <a:off x="318600" y="3894120"/>
              <a:ext cx="903240" cy="1374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5BF4AE1-6F43-49FB-A5D6-E7AB938FDE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9240" y="3884760"/>
                <a:ext cx="921960" cy="139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32863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CA2A3D-6C3B-4FB6-B3B4-60B46BC79201}" type="slidenum">
              <a:rPr lang="en-US" altLang="zh-CN"/>
              <a:pPr>
                <a:defRPr/>
              </a:pPr>
              <a:t>55</a:t>
            </a:fld>
            <a:endParaRPr lang="en-US" altLang="zh-CN"/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375" y="28353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b="1" dirty="0"/>
              <a:t>Key point localization</a:t>
            </a:r>
          </a:p>
        </p:txBody>
      </p:sp>
      <p:sp>
        <p:nvSpPr>
          <p:cNvPr id="2458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584450"/>
            <a:ext cx="4338638" cy="35464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600"/>
              <a:t>Detect maxima and minima of difference-of-Gaussian in scale space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/>
          </a:p>
          <a:p>
            <a:pPr eaLnBrk="1" hangingPunct="1">
              <a:lnSpc>
                <a:spcPct val="90000"/>
              </a:lnSpc>
            </a:pPr>
            <a:r>
              <a:rPr lang="en-US" altLang="en-US" sz="2600"/>
              <a:t>Each point is compared to its 8 neighbors in the current image and 9 neighbors each in the scales above and below</a:t>
            </a:r>
          </a:p>
        </p:txBody>
      </p:sp>
      <p:graphicFrame>
        <p:nvGraphicFramePr>
          <p:cNvPr id="2458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95875" y="1862138"/>
          <a:ext cx="3460750" cy="273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Bitmap Image" r:id="rId4" imgW="3414056" imgH="3070476" progId="Paint.Picture">
                  <p:embed/>
                </p:oleObj>
              </mc:Choice>
              <mc:Fallback>
                <p:oleObj name="Bitmap Image" r:id="rId4" imgW="3414056" imgH="3070476" progId="Paint.Picture">
                  <p:embed/>
                  <p:pic>
                    <p:nvPicPr>
                      <p:cNvPr id="2458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5875" y="1862138"/>
                        <a:ext cx="3460750" cy="273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6" descr="maxim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585" name="Object 7"/>
          <p:cNvGraphicFramePr>
            <a:graphicFrameLocks noChangeAspect="1"/>
          </p:cNvGraphicFramePr>
          <p:nvPr/>
        </p:nvGraphicFramePr>
        <p:xfrm>
          <a:off x="4529138" y="3386138"/>
          <a:ext cx="84137" cy="8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CorelDRAW" r:id="rId7" imgW="84531" imgH="84647" progId="CorelDraw.Graphic.8">
                  <p:embed/>
                </p:oleObj>
              </mc:Choice>
              <mc:Fallback>
                <p:oleObj name="CorelDRAW" r:id="rId7" imgW="84531" imgH="84647" progId="CorelDraw.Graphic.8">
                  <p:embed/>
                  <p:pic>
                    <p:nvPicPr>
                      <p:cNvPr id="2458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9138" y="3386138"/>
                        <a:ext cx="84137" cy="8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6" name="Picture 8" descr="Pyrami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3425825"/>
            <a:ext cx="6350" cy="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5165725" y="4684713"/>
            <a:ext cx="2987675" cy="9255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For each max or min found,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output is the </a:t>
            </a:r>
            <a:r>
              <a:rPr lang="en-US" altLang="en-US" sz="1800" b="1">
                <a:solidFill>
                  <a:srgbClr val="FF3300"/>
                </a:solidFill>
              </a:rPr>
              <a:t>location</a:t>
            </a:r>
            <a:r>
              <a:rPr lang="en-US" altLang="en-US" sz="1800">
                <a:solidFill>
                  <a:srgbClr val="FF3300"/>
                </a:solidFill>
              </a:rPr>
              <a:t>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the </a:t>
            </a:r>
            <a:r>
              <a:rPr lang="en-US" altLang="en-US" sz="1800" b="1">
                <a:solidFill>
                  <a:srgbClr val="FF3300"/>
                </a:solidFill>
              </a:rPr>
              <a:t>scale</a:t>
            </a:r>
            <a:r>
              <a:rPr lang="en-US" altLang="en-US" sz="1800">
                <a:solidFill>
                  <a:srgbClr val="FF3300"/>
                </a:solidFill>
              </a:rPr>
              <a:t>.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6053544" y="1066800"/>
            <a:ext cx="2597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s+2 difference images.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top and bottom ignored.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CC"/>
                </a:solidFill>
              </a:rPr>
              <a:t>s planes searched.</a:t>
            </a:r>
          </a:p>
        </p:txBody>
      </p:sp>
    </p:spTree>
    <p:extLst>
      <p:ext uri="{BB962C8B-B14F-4D97-AF65-F5344CB8AC3E}">
        <p14:creationId xmlns:p14="http://schemas.microsoft.com/office/powerpoint/2010/main" val="1088897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3638"/>
            <a:ext cx="2133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C964484-5949-4DD3-863B-3FBEC5184C27}" type="slidenum">
              <a:rPr lang="en-US" altLang="zh-CN"/>
              <a:pPr>
                <a:defRPr/>
              </a:pPr>
              <a:t>56</a:t>
            </a:fld>
            <a:endParaRPr lang="en-US" altLang="zh-CN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2000" dirty="0"/>
              <a:t>Scale-space extrema detection: experimental results over 32 images that were synthetically transformed and noise added.</a:t>
            </a:r>
          </a:p>
        </p:txBody>
      </p:sp>
      <p:pic>
        <p:nvPicPr>
          <p:cNvPr id="25605" name="Picture 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143000"/>
            <a:ext cx="7315200" cy="2668588"/>
          </a:xfrm>
          <a:prstGeom prst="rect">
            <a:avLst/>
          </a:prstGeom>
        </p:spPr>
      </p:pic>
      <p:sp>
        <p:nvSpPr>
          <p:cNvPr id="25606" name="Rectangle 1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3941763"/>
            <a:ext cx="8229600" cy="218916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600"/>
              <a:t>Sampling in scale for efficiency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200">
                <a:solidFill>
                  <a:srgbClr val="3333CC"/>
                </a:solidFill>
              </a:rPr>
              <a:t>How many scales should be used per octave? S=?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More scales evaluated, more keypoints found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&lt; 3, stable keypoints increased too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&gt; 3, stable keypoints decreased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CN" sz="2000"/>
              <a:t>S = 3, maximum stable keypoints found</a:t>
            </a:r>
          </a:p>
        </p:txBody>
      </p:sp>
      <p:sp>
        <p:nvSpPr>
          <p:cNvPr id="25607" name="Text Box 18"/>
          <p:cNvSpPr txBox="1">
            <a:spLocks noChangeArrowheads="1"/>
          </p:cNvSpPr>
          <p:nvPr/>
        </p:nvSpPr>
        <p:spPr bwMode="auto">
          <a:xfrm>
            <a:off x="7162800" y="5629275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 baseline="30000"/>
          </a:p>
        </p:txBody>
      </p:sp>
      <p:sp>
        <p:nvSpPr>
          <p:cNvPr id="25608" name="Text Box 19"/>
          <p:cNvSpPr txBox="1">
            <a:spLocks noChangeArrowheads="1"/>
          </p:cNvSpPr>
          <p:nvPr/>
        </p:nvSpPr>
        <p:spPr bwMode="auto">
          <a:xfrm>
            <a:off x="1127125" y="1255713"/>
            <a:ext cx="29527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% detected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FF33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           % correctly matched</a:t>
            </a:r>
          </a:p>
        </p:txBody>
      </p:sp>
      <p:sp>
        <p:nvSpPr>
          <p:cNvPr id="25609" name="Text Box 21"/>
          <p:cNvSpPr txBox="1">
            <a:spLocks noChangeArrowheads="1"/>
          </p:cNvSpPr>
          <p:nvPr/>
        </p:nvSpPr>
        <p:spPr bwMode="auto">
          <a:xfrm>
            <a:off x="5943600" y="1295400"/>
            <a:ext cx="233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detected</a:t>
            </a:r>
          </a:p>
        </p:txBody>
      </p:sp>
      <p:sp>
        <p:nvSpPr>
          <p:cNvPr id="25610" name="Text Box 22"/>
          <p:cNvSpPr txBox="1">
            <a:spLocks noChangeArrowheads="1"/>
          </p:cNvSpPr>
          <p:nvPr/>
        </p:nvSpPr>
        <p:spPr bwMode="auto">
          <a:xfrm>
            <a:off x="6156325" y="2398713"/>
            <a:ext cx="233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average no. matched</a:t>
            </a:r>
          </a:p>
        </p:txBody>
      </p:sp>
      <p:sp>
        <p:nvSpPr>
          <p:cNvPr id="25611" name="Text Box 23"/>
          <p:cNvSpPr txBox="1">
            <a:spLocks noChangeArrowheads="1"/>
          </p:cNvSpPr>
          <p:nvPr/>
        </p:nvSpPr>
        <p:spPr bwMode="auto">
          <a:xfrm>
            <a:off x="1889125" y="3617913"/>
            <a:ext cx="984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Stability</a:t>
            </a:r>
          </a:p>
        </p:txBody>
      </p:sp>
      <p:sp>
        <p:nvSpPr>
          <p:cNvPr id="25612" name="Text Box 24"/>
          <p:cNvSpPr txBox="1">
            <a:spLocks noChangeArrowheads="1"/>
          </p:cNvSpPr>
          <p:nvPr/>
        </p:nvSpPr>
        <p:spPr bwMode="auto">
          <a:xfrm>
            <a:off x="5791200" y="3581400"/>
            <a:ext cx="107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rgbClr val="FF3300"/>
                </a:solidFill>
              </a:rPr>
              <a:t>Expense</a:t>
            </a:r>
          </a:p>
        </p:txBody>
      </p:sp>
    </p:spTree>
    <p:extLst>
      <p:ext uri="{BB962C8B-B14F-4D97-AF65-F5344CB8AC3E}">
        <p14:creationId xmlns:p14="http://schemas.microsoft.com/office/powerpoint/2010/main" val="79722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TextShape 1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Results: Difference-of-Gaussian</a:t>
            </a:r>
            <a:endParaRPr/>
          </a:p>
        </p:txBody>
      </p:sp>
      <p:sp>
        <p:nvSpPr>
          <p:cNvPr id="597" name="TextShape 2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598" name="TextShape 3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K. Grauman, B. Leibe</a:t>
            </a:r>
            <a:endParaRPr/>
          </a:p>
        </p:txBody>
      </p:sp>
      <p:pic>
        <p:nvPicPr>
          <p:cNvPr id="599" name="Picture 3"/>
          <p:cNvPicPr/>
          <p:nvPr/>
        </p:nvPicPr>
        <p:blipFill>
          <a:blip r:embed="rId2"/>
          <a:stretch/>
        </p:blipFill>
        <p:spPr>
          <a:xfrm>
            <a:off x="2035080" y="1238400"/>
            <a:ext cx="5316120" cy="4490640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6121898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8E73B9-A377-42DD-B7C8-D8933738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20832-4A52-4813-93C2-BBEA761C6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2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Picture 2"/>
          <p:cNvPicPr/>
          <p:nvPr/>
        </p:nvPicPr>
        <p:blipFill>
          <a:blip r:embed="rId2"/>
          <a:stretch/>
        </p:blipFill>
        <p:spPr>
          <a:xfrm>
            <a:off x="625320" y="1447920"/>
            <a:ext cx="3717720" cy="2973960"/>
          </a:xfrm>
          <a:prstGeom prst="rect">
            <a:avLst/>
          </a:prstGeom>
          <a:ln>
            <a:noFill/>
          </a:ln>
        </p:spPr>
      </p:pic>
      <p:pic>
        <p:nvPicPr>
          <p:cNvPr id="601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1925640" y="2110680"/>
            <a:ext cx="456840" cy="456840"/>
          </a:xfrm>
          <a:prstGeom prst="rect">
            <a:avLst/>
          </a:prstGeom>
          <a:ln>
            <a:noFill/>
          </a:ln>
        </p:spPr>
      </p:pic>
      <p:sp>
        <p:nvSpPr>
          <p:cNvPr id="602" name="TextShape 1"/>
          <p:cNvSpPr txBox="1"/>
          <p:nvPr/>
        </p:nvSpPr>
        <p:spPr>
          <a:xfrm>
            <a:off x="685800" y="22860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en-US" sz="3200" strike="noStrike" dirty="0">
                <a:solidFill>
                  <a:srgbClr val="000000"/>
                </a:solidFill>
                <a:latin typeface="Kalinga"/>
              </a:rPr>
              <a:t>How can we find correspondences</a:t>
            </a:r>
            <a:r>
              <a:rPr lang="en-US" sz="3600" strike="noStrike" dirty="0">
                <a:solidFill>
                  <a:srgbClr val="000000"/>
                </a:solidFill>
                <a:latin typeface="Kalinga"/>
              </a:rPr>
              <a:t>?</a:t>
            </a:r>
            <a:endParaRPr dirty="0"/>
          </a:p>
        </p:txBody>
      </p:sp>
      <p:pic>
        <p:nvPicPr>
          <p:cNvPr id="603" name="Picture 3"/>
          <p:cNvPicPr/>
          <p:nvPr/>
        </p:nvPicPr>
        <p:blipFill>
          <a:blip r:embed="rId3"/>
          <a:stretch/>
        </p:blipFill>
        <p:spPr>
          <a:xfrm>
            <a:off x="4800600" y="1449000"/>
            <a:ext cx="3715920" cy="2972520"/>
          </a:xfrm>
          <a:prstGeom prst="rect">
            <a:avLst/>
          </a:prstGeom>
          <a:ln>
            <a:noFill/>
          </a:ln>
        </p:spPr>
      </p:pic>
      <p:sp>
        <p:nvSpPr>
          <p:cNvPr id="604" name="CustomShape 2"/>
          <p:cNvSpPr/>
          <p:nvPr/>
        </p:nvSpPr>
        <p:spPr>
          <a:xfrm>
            <a:off x="1925640" y="2110680"/>
            <a:ext cx="456840" cy="4568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3"/>
          <p:cNvSpPr/>
          <p:nvPr/>
        </p:nvSpPr>
        <p:spPr>
          <a:xfrm rot="20454600">
            <a:off x="5945040" y="2443320"/>
            <a:ext cx="415080" cy="413640"/>
          </a:xfrm>
          <a:prstGeom prst="rect">
            <a:avLst/>
          </a:prstGeom>
          <a:solidFill>
            <a:srgbClr val="FFFF00">
              <a:alpha val="24000"/>
            </a:srgbClr>
          </a:solidFill>
          <a:ln w="2844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CustomShape 4"/>
          <p:cNvSpPr/>
          <p:nvPr/>
        </p:nvSpPr>
        <p:spPr>
          <a:xfrm rot="4144200">
            <a:off x="239724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7" name="CustomShape 5"/>
          <p:cNvSpPr/>
          <p:nvPr/>
        </p:nvSpPr>
        <p:spPr>
          <a:xfrm rot="6105000">
            <a:off x="5262480" y="4155120"/>
            <a:ext cx="1045800" cy="5331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360">
            <a:solidFill>
              <a:srgbClr val="FFFF00"/>
            </a:solidFill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8" name="Picture 2"/>
          <p:cNvPicPr/>
          <p:nvPr/>
        </p:nvPicPr>
        <p:blipFill>
          <a:blip r:embed="rId2"/>
          <a:srcRect l="37756" t="24065" r="56942" b="67318"/>
          <a:stretch/>
        </p:blipFill>
        <p:spPr>
          <a:xfrm>
            <a:off x="304812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pic>
        <p:nvPicPr>
          <p:cNvPr id="609" name="Picture 2"/>
          <p:cNvPicPr/>
          <p:nvPr/>
        </p:nvPicPr>
        <p:blipFill>
          <a:blip r:embed="rId4"/>
          <a:srcRect l="34966" t="22285" r="52732" b="62338"/>
          <a:stretch/>
        </p:blipFill>
        <p:spPr>
          <a:xfrm>
            <a:off x="5230800" y="5118840"/>
            <a:ext cx="914040" cy="914040"/>
          </a:xfrm>
          <a:prstGeom prst="rect">
            <a:avLst/>
          </a:prstGeom>
          <a:ln w="19080">
            <a:solidFill>
              <a:schemeClr val="tx1"/>
            </a:solidFill>
            <a:round/>
          </a:ln>
        </p:spPr>
      </p:pic>
      <p:sp>
        <p:nvSpPr>
          <p:cNvPr id="610" name="CustomShape 6"/>
          <p:cNvSpPr/>
          <p:nvPr/>
        </p:nvSpPr>
        <p:spPr>
          <a:xfrm>
            <a:off x="3538440" y="6172200"/>
            <a:ext cx="23504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Similarity transform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669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Difference of Gaussian (DoG)</a:t>
            </a: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Gaussian is a low pass filter</a:t>
            </a:r>
            <a:endParaRPr dirty="0"/>
          </a:p>
          <a:p>
            <a:pPr>
              <a:buChar char="-"/>
            </a:pPr>
            <a:r>
              <a:rPr lang="en" dirty="0"/>
              <a:t>Strongly reduce components with frequency f &lt; σ</a:t>
            </a:r>
            <a:endParaRPr dirty="0"/>
          </a:p>
          <a:p>
            <a:pPr>
              <a:buChar char="-"/>
            </a:pPr>
            <a:r>
              <a:rPr lang="en" dirty="0"/>
              <a:t>(g*I) low frequency components</a:t>
            </a:r>
            <a:endParaRPr dirty="0"/>
          </a:p>
          <a:p>
            <a:pPr>
              <a:buChar char="-"/>
            </a:pPr>
            <a:r>
              <a:rPr lang="en" dirty="0"/>
              <a:t>I - (g*I) high frequency components</a:t>
            </a:r>
            <a:endParaRPr dirty="0"/>
          </a:p>
          <a:p>
            <a:pPr>
              <a:buChar char="-"/>
            </a:pPr>
            <a:r>
              <a:rPr lang="en" dirty="0"/>
              <a:t>g(</a:t>
            </a:r>
            <a:r>
              <a:rPr lang="en" dirty="0">
                <a:solidFill>
                  <a:schemeClr val="dk1"/>
                </a:solidFill>
              </a:rPr>
              <a:t>σ1)*I - g(σ2)*I</a:t>
            </a:r>
            <a:endParaRPr dirty="0">
              <a:solidFill>
                <a:schemeClr val="dk1"/>
              </a:solidFill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Components in between these frequencies</a:t>
            </a:r>
            <a:endParaRPr dirty="0">
              <a:solidFill>
                <a:schemeClr val="dk1"/>
              </a:solidFill>
            </a:endParaRPr>
          </a:p>
          <a:p>
            <a:pPr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g(σ1)*I - g(σ2)*I = </a:t>
            </a:r>
            <a:r>
              <a:rPr lang="en" dirty="0">
                <a:solidFill>
                  <a:srgbClr val="C00000"/>
                </a:solidFill>
              </a:rPr>
              <a:t>[g(σ1) - g(σ2)]*I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28" name="Google Shape;128;p2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8309" y="4327095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5283" y="4327102"/>
            <a:ext cx="1408771" cy="1504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2269" y="4273377"/>
            <a:ext cx="1408771" cy="1504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2849555" y="4768647"/>
            <a:ext cx="44055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457200">
              <a:buSzPts val="3600"/>
              <a:buChar char="-"/>
            </a:pPr>
            <a:r>
              <a:rPr lang="en" sz="3600"/>
              <a:t>           =</a:t>
            </a:r>
            <a:endParaRPr sz="3600"/>
          </a:p>
        </p:txBody>
      </p:sp>
      <p:sp>
        <p:nvSpPr>
          <p:cNvPr id="133" name="Google Shape;133;p21"/>
          <p:cNvSpPr txBox="1"/>
          <p:nvPr/>
        </p:nvSpPr>
        <p:spPr>
          <a:xfrm>
            <a:off x="3671695" y="4639745"/>
            <a:ext cx="1800600" cy="1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1</a:t>
            </a:r>
            <a:endParaRPr/>
          </a:p>
        </p:txBody>
      </p:sp>
      <p:sp>
        <p:nvSpPr>
          <p:cNvPr id="134" name="Google Shape;134;p21"/>
          <p:cNvSpPr txBox="1"/>
          <p:nvPr/>
        </p:nvSpPr>
        <p:spPr>
          <a:xfrm>
            <a:off x="1860700" y="40400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σ = 2</a:t>
            </a:r>
            <a:endParaRPr sz="24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0581115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87676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2622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What’s next?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</a:t>
            </a:r>
            <a:r>
              <a:rPr lang="en-US" dirty="0" err="1"/>
              <a:t>keypoints</a:t>
            </a:r>
            <a:r>
              <a:rPr lang="en-US" dirty="0"/>
              <a:t>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(rotated and scaled)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79C5FB1-F8FD-4E52-81A1-CD791D644A73}"/>
                  </a:ext>
                </a:extLst>
              </p14:cNvPr>
              <p14:cNvContentPartPr/>
              <p14:nvPr/>
            </p14:nvContentPartPr>
            <p14:xfrm>
              <a:off x="3635640" y="1917720"/>
              <a:ext cx="4591440" cy="10177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79C5FB1-F8FD-4E52-81A1-CD791D644A7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6280" y="1908360"/>
                <a:ext cx="4610160" cy="103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84547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US" sz="2800" dirty="0"/>
              <a:t>Important Point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85800" y="3048000"/>
            <a:ext cx="7772040" cy="2819400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People just say “SIFT”.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But there are TWO parts to SIFT.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an interest point detector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rgbClr val="0000CC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rgbClr val="0000CC"/>
                </a:solidFill>
              </a:rPr>
              <a:t>a region descriptor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/>
              <a:t>They are independent. Many people use the region descriptor without looking for the points.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4196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DoGs</a:t>
            </a:r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142" name="Google Shape;14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96" y="1622126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8388" y="1622125"/>
            <a:ext cx="2747224" cy="206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2500" y="3817501"/>
            <a:ext cx="2747224" cy="20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0275" y="3817506"/>
            <a:ext cx="2747224" cy="206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9320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Canny Edge Detection</a:t>
            </a:r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Your first image processing pipeline!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Old-school CV is all about pipelines</a:t>
            </a:r>
            <a:endParaRPr/>
          </a:p>
          <a:p>
            <a:pPr marL="0" indent="0">
              <a:spcBef>
                <a:spcPts val="1600"/>
              </a:spcBef>
              <a:buNone/>
            </a:pPr>
            <a:r>
              <a:rPr lang="en"/>
              <a:t>Algorithm:</a:t>
            </a:r>
            <a:endParaRPr/>
          </a:p>
          <a:p>
            <a:pPr>
              <a:spcBef>
                <a:spcPts val="1600"/>
              </a:spcBef>
              <a:buChar char="-"/>
            </a:pPr>
            <a:r>
              <a:rPr lang="en"/>
              <a:t>Smooth image (only want “real” edges, not noise)</a:t>
            </a:r>
            <a:endParaRPr/>
          </a:p>
          <a:p>
            <a:pPr>
              <a:buChar char="-"/>
            </a:pPr>
            <a:r>
              <a:rPr lang="en"/>
              <a:t>Calculate gradient direction and magnitude</a:t>
            </a:r>
            <a:endParaRPr/>
          </a:p>
          <a:p>
            <a:pPr>
              <a:buChar char="-"/>
            </a:pPr>
            <a:r>
              <a:rPr lang="en"/>
              <a:t>Non-maximum suppression perpendicular to edge</a:t>
            </a:r>
            <a:endParaRPr/>
          </a:p>
          <a:p>
            <a:pPr>
              <a:buChar char="-"/>
            </a:pPr>
            <a:r>
              <a:rPr lang="en"/>
              <a:t>Threshold into strong, weak, no edge</a:t>
            </a:r>
            <a:endParaRPr/>
          </a:p>
          <a:p>
            <a:pPr>
              <a:buChar char="-"/>
            </a:pPr>
            <a:r>
              <a:rPr lang="en"/>
              <a:t>Connect together components</a:t>
            </a:r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F6F8D90-6838-4D08-A204-6B62BB52D888}"/>
                  </a:ext>
                </a:extLst>
              </p14:cNvPr>
              <p14:cNvContentPartPr/>
              <p14:nvPr/>
            </p14:nvContentPartPr>
            <p14:xfrm>
              <a:off x="254520" y="3978360"/>
              <a:ext cx="397440" cy="280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F6F8D90-6838-4D08-A204-6B62BB52D8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160" y="3969000"/>
                <a:ext cx="416160" cy="29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100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Gradient magnitude and direction</a:t>
            </a:r>
            <a:endParaRPr/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Sobel filter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2426" y="2357026"/>
            <a:ext cx="3527775" cy="352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http://bigwww.epfl.ch/demo/ip/demos/edgeDetector/</a:t>
            </a: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126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3725551"/>
            <a:ext cx="2159249" cy="2159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7632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2655</TotalTime>
  <Words>2031</Words>
  <Application>Microsoft Office PowerPoint</Application>
  <PresentationFormat>On-screen Show (4:3)</PresentationFormat>
  <Paragraphs>360</Paragraphs>
  <Slides>63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9" baseType="lpstr">
      <vt:lpstr>ＭＳ Ｐゴシック</vt:lpstr>
      <vt:lpstr>宋体</vt:lpstr>
      <vt:lpstr>Arial</vt:lpstr>
      <vt:lpstr>Arial Rounded MT Bold</vt:lpstr>
      <vt:lpstr>Arial Unicode MS</vt:lpstr>
      <vt:lpstr>AvantGarde Bk BT</vt:lpstr>
      <vt:lpstr>Calibri</vt:lpstr>
      <vt:lpstr>Consolas</vt:lpstr>
      <vt:lpstr>Kalinga</vt:lpstr>
      <vt:lpstr>StarSymbol</vt:lpstr>
      <vt:lpstr>Symbol</vt:lpstr>
      <vt:lpstr>Times New Roman</vt:lpstr>
      <vt:lpstr>Wingdings</vt:lpstr>
      <vt:lpstr>Office Theme</vt:lpstr>
      <vt:lpstr>Bitmap Image</vt:lpstr>
      <vt:lpstr>CorelDRAW</vt:lpstr>
      <vt:lpstr>  Computer Vision   ECE/CSE 576 Corner Detection  Linda Shapiro Professor of Computer Science &amp; Engineering Professor of Electrical &amp; Computer Engineering</vt:lpstr>
      <vt:lpstr>Review: What’s an edge?</vt:lpstr>
      <vt:lpstr>Image derivatives</vt:lpstr>
      <vt:lpstr>Laplacian (2nd derivative)!</vt:lpstr>
      <vt:lpstr>Laplacians also sensitive to noise</vt:lpstr>
      <vt:lpstr>Difference of Gaussian (DoG)</vt:lpstr>
      <vt:lpstr>DoGs</vt:lpstr>
      <vt:lpstr>Canny Edge Detection</vt:lpstr>
      <vt:lpstr>Gradient magnitude and direction</vt:lpstr>
      <vt:lpstr>Non-maximum suppression</vt:lpstr>
      <vt:lpstr>Non-maximum suppression</vt:lpstr>
      <vt:lpstr>Non-maximum suppression</vt:lpstr>
      <vt:lpstr>Threshold edges</vt:lpstr>
      <vt:lpstr>Connect ‘em up!</vt:lpstr>
      <vt:lpstr>Features!</vt:lpstr>
      <vt:lpstr>How to create a panorama</vt:lpstr>
      <vt:lpstr>Q1: How close are two patches?</vt:lpstr>
      <vt:lpstr>Q2: How can we find unique patches?</vt:lpstr>
      <vt:lpstr>How can we find unique patches?</vt:lpstr>
      <vt:lpstr>How can we find unique patches?</vt:lpstr>
      <vt:lpstr>What are we going to do?</vt:lpstr>
      <vt:lpstr>Preview: Harris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HW3: Structure matrix</vt:lpstr>
      <vt:lpstr>Estimating Response</vt:lpstr>
      <vt:lpstr>Harris Corner Detector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Lowe’s Pyramid Scheme</vt:lpstr>
      <vt:lpstr>Key point localization</vt:lpstr>
      <vt:lpstr>Scale-space extrema detection: experimental results over 32 images that were synthetically transformed and noise added.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What’s next?</vt:lpstr>
      <vt:lpstr>  Important Point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268</cp:revision>
  <dcterms:created xsi:type="dcterms:W3CDTF">2013-01-06T19:09:38Z</dcterms:created>
  <dcterms:modified xsi:type="dcterms:W3CDTF">2021-04-14T21:35:53Z</dcterms:modified>
</cp:coreProperties>
</file>