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74630f1bf_0_18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74630f1bf_0_18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74630f1bf_0_2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874630f1bf_0_2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74630f1b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74630f1b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74630f1bf_0_2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74630f1bf_0_2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74630f1bf_0_2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874630f1bf_0_2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74630f1bf_0_2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874630f1bf_0_2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74630f1bf_0_2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874630f1bf_0_2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74630f1bf_0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74630f1bf_0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74630f1bf_0_2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874630f1bf_0_2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74630f1bf_0_2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874630f1bf_0_2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4630f1bf_0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74630f1bf_0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74630f1bf_0_2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874630f1bf_0_2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74630f1bf_0_2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874630f1bf_0_2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bf018c5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bf018c5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74630f1bf_0_2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874630f1bf_0_2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74630f1bf_0_2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874630f1bf_0_2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74630f1bf_0_2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874630f1bf_0_2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4630f1bf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4630f1bf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4630f1bf_0_2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74630f1bf_0_2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4630f1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4630f1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4630f1bf_0_1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874630f1bf_0_1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4630f1bf_0_1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874630f1bf_0_1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74630f1bf_0_1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874630f1bf_0_17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74630f1bf_0_1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74630f1bf_0_1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lideshare.net/EdwinEfranJimnezLepe/example-feedforward-backpropagation" TargetMode="External"/><Relationship Id="rId4" Type="http://schemas.openxmlformats.org/officeDocument/2006/relationships/hyperlink" Target="https://medium.com/@2017csm1006/forward-and-backpropagation-in-convolutional-neural-network-4dfa96d7b37e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272025"/>
            <a:ext cx="8520600" cy="25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for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15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Beibin Li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2021-05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2931950" y="205375"/>
            <a:ext cx="6105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Bottleneck in </a:t>
            </a:r>
            <a:r>
              <a:rPr lang="en">
                <a:solidFill>
                  <a:srgbClr val="000000"/>
                </a:solidFill>
              </a:rPr>
              <a:t>ResNet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279075" y="1829275"/>
            <a:ext cx="1397100" cy="7971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Depth-Conv Layer</a:t>
            </a:r>
            <a:endParaRPr sz="1800"/>
          </a:p>
        </p:txBody>
      </p:sp>
      <p:sp>
        <p:nvSpPr>
          <p:cNvPr id="178" name="Google Shape;178;p24"/>
          <p:cNvSpPr/>
          <p:nvPr/>
        </p:nvSpPr>
        <p:spPr>
          <a:xfrm>
            <a:off x="279082" y="2982516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1x1 Conv Layer</a:t>
            </a:r>
            <a:endParaRPr sz="1800"/>
          </a:p>
        </p:txBody>
      </p:sp>
      <p:sp>
        <p:nvSpPr>
          <p:cNvPr id="179" name="Google Shape;179;p24"/>
          <p:cNvSpPr/>
          <p:nvPr/>
        </p:nvSpPr>
        <p:spPr>
          <a:xfrm>
            <a:off x="840631" y="317544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4"/>
          <p:cNvCxnSpPr>
            <a:stCxn id="179" idx="4"/>
            <a:endCxn id="181" idx="0"/>
          </p:cNvCxnSpPr>
          <p:nvPr/>
        </p:nvCxnSpPr>
        <p:spPr>
          <a:xfrm>
            <a:off x="977731" y="591744"/>
            <a:ext cx="0" cy="3024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2" name="Google Shape;182;p24"/>
          <p:cNvCxnSpPr>
            <a:stCxn id="177" idx="2"/>
            <a:endCxn id="178" idx="0"/>
          </p:cNvCxnSpPr>
          <p:nvPr/>
        </p:nvCxnSpPr>
        <p:spPr>
          <a:xfrm>
            <a:off x="977625" y="2626375"/>
            <a:ext cx="0" cy="3561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3" name="Google Shape;183;p24"/>
          <p:cNvCxnSpPr>
            <a:stCxn id="178" idx="2"/>
            <a:endCxn id="184" idx="0"/>
          </p:cNvCxnSpPr>
          <p:nvPr/>
        </p:nvCxnSpPr>
        <p:spPr>
          <a:xfrm>
            <a:off x="977632" y="3668316"/>
            <a:ext cx="0" cy="324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85" name="Google Shape;185;p24"/>
          <p:cNvSpPr/>
          <p:nvPr/>
        </p:nvSpPr>
        <p:spPr>
          <a:xfrm>
            <a:off x="840631" y="455000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840631" y="3992223"/>
            <a:ext cx="274200" cy="274200"/>
          </a:xfrm>
          <a:prstGeom prst="flowChartOr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24"/>
          <p:cNvCxnSpPr>
            <a:stCxn id="184" idx="4"/>
            <a:endCxn id="185" idx="0"/>
          </p:cNvCxnSpPr>
          <p:nvPr/>
        </p:nvCxnSpPr>
        <p:spPr>
          <a:xfrm>
            <a:off x="977731" y="4266423"/>
            <a:ext cx="0" cy="2835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7" name="Google Shape;187;p24"/>
          <p:cNvCxnSpPr>
            <a:stCxn id="179" idx="6"/>
            <a:endCxn id="184" idx="6"/>
          </p:cNvCxnSpPr>
          <p:nvPr/>
        </p:nvCxnSpPr>
        <p:spPr>
          <a:xfrm>
            <a:off x="1114831" y="454644"/>
            <a:ext cx="600" cy="3674700"/>
          </a:xfrm>
          <a:prstGeom prst="bentConnector3">
            <a:avLst>
              <a:gd fmla="val 203453125" name="adj1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88" name="Google Shape;188;p24"/>
          <p:cNvSpPr txBox="1"/>
          <p:nvPr/>
        </p:nvSpPr>
        <p:spPr>
          <a:xfrm>
            <a:off x="2931948" y="950855"/>
            <a:ext cx="5691900" cy="3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Used in ResNet-50, ResNet-101, ResNet-152, etc...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Computationally Efficient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Influence: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Bottleneck unit with Depth-wise convs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MobileNetv2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ShuffleNetv2</a:t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MobileNetv2: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Sandler, Mark, et al. "Mobilenetv2: Inverted residuals and linear bottlenecks." CVPR,  2018.</a:t>
            </a:r>
            <a:endParaRPr sz="1100">
              <a:solidFill>
                <a:schemeClr val="dk1"/>
              </a:solidFill>
            </a:endParaRPr>
          </a:p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ShuffleNetv2: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Ma, Ningning, et al. "Shufflenet v2: Practical guidelines for efficient cnn architecture design." ECCV, 2018.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79082" y="8942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1x1 Conv Layer</a:t>
            </a:r>
            <a:endParaRPr sz="1800"/>
          </a:p>
        </p:txBody>
      </p:sp>
      <p:cxnSp>
        <p:nvCxnSpPr>
          <p:cNvPr id="189" name="Google Shape;189;p24"/>
          <p:cNvCxnSpPr>
            <a:stCxn id="181" idx="2"/>
            <a:endCxn id="177" idx="0"/>
          </p:cNvCxnSpPr>
          <p:nvPr/>
        </p:nvCxnSpPr>
        <p:spPr>
          <a:xfrm>
            <a:off x="977632" y="1580078"/>
            <a:ext cx="0" cy="249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4294967295"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800">
                <a:solidFill>
                  <a:srgbClr val="000000"/>
                </a:solidFill>
              </a:rPr>
              <a:t>CNN Structures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000">
                <a:solidFill>
                  <a:srgbClr val="000000"/>
                </a:solidFill>
              </a:rPr>
              <a:t>Semantic Segmentation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425" y="152400"/>
            <a:ext cx="59891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9688"/>
            <a:ext cx="8839201" cy="42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idx="4294967295"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Encoder-Decoder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471500" y="205375"/>
            <a:ext cx="83655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Encoder-Decoder in Semantic Segmentation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11" name="Google Shape;211;p28"/>
          <p:cNvGrpSpPr/>
          <p:nvPr/>
        </p:nvGrpSpPr>
        <p:grpSpPr>
          <a:xfrm>
            <a:off x="794989" y="1232741"/>
            <a:ext cx="7561245" cy="2129564"/>
            <a:chOff x="465785" y="1690688"/>
            <a:chExt cx="10081660" cy="2839419"/>
          </a:xfrm>
        </p:grpSpPr>
        <p:sp>
          <p:nvSpPr>
            <p:cNvPr id="212" name="Google Shape;212;p28"/>
            <p:cNvSpPr/>
            <p:nvPr/>
          </p:nvSpPr>
          <p:spPr>
            <a:xfrm>
              <a:off x="3127986" y="1988736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4821751" y="198875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6342665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8046597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9787245" y="198880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17" name="Google Shape;217;p28"/>
            <p:cNvCxnSpPr>
              <a:stCxn id="218" idx="3"/>
              <a:endCxn id="212" idx="1"/>
            </p:cNvCxnSpPr>
            <p:nvPr/>
          </p:nvCxnSpPr>
          <p:spPr>
            <a:xfrm>
              <a:off x="1777871" y="2255997"/>
              <a:ext cx="13500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19" name="Google Shape;219;p28"/>
            <p:cNvCxnSpPr>
              <a:stCxn id="212" idx="3"/>
              <a:endCxn id="213" idx="1"/>
            </p:cNvCxnSpPr>
            <p:nvPr/>
          </p:nvCxnSpPr>
          <p:spPr>
            <a:xfrm>
              <a:off x="3888186" y="2255886"/>
              <a:ext cx="933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0" name="Google Shape;220;p28"/>
            <p:cNvCxnSpPr>
              <a:stCxn id="213" idx="3"/>
              <a:endCxn id="214" idx="1"/>
            </p:cNvCxnSpPr>
            <p:nvPr/>
          </p:nvCxnSpPr>
          <p:spPr>
            <a:xfrm>
              <a:off x="5581951" y="2255901"/>
              <a:ext cx="760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1" name="Google Shape;221;p28"/>
            <p:cNvCxnSpPr>
              <a:stCxn id="214" idx="3"/>
              <a:endCxn id="215" idx="1"/>
            </p:cNvCxnSpPr>
            <p:nvPr/>
          </p:nvCxnSpPr>
          <p:spPr>
            <a:xfrm>
              <a:off x="7102865" y="2255867"/>
              <a:ext cx="943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2" name="Google Shape;222;p28"/>
            <p:cNvCxnSpPr>
              <a:stCxn id="215" idx="3"/>
              <a:endCxn id="216" idx="1"/>
            </p:cNvCxnSpPr>
            <p:nvPr/>
          </p:nvCxnSpPr>
          <p:spPr>
            <a:xfrm>
              <a:off x="8806797" y="2255867"/>
              <a:ext cx="9804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23" name="Google Shape;223;p28"/>
            <p:cNvSpPr/>
            <p:nvPr/>
          </p:nvSpPr>
          <p:spPr>
            <a:xfrm>
              <a:off x="8046583" y="362287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342670" y="362287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813752" y="362285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3127986" y="362280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27" name="Google Shape;227;p28"/>
            <p:cNvCxnSpPr>
              <a:stCxn id="216" idx="2"/>
              <a:endCxn id="223" idx="3"/>
            </p:cNvCxnSpPr>
            <p:nvPr/>
          </p:nvCxnSpPr>
          <p:spPr>
            <a:xfrm rot="5400000">
              <a:off x="8803695" y="2526250"/>
              <a:ext cx="1366800" cy="1360500"/>
            </a:xfrm>
            <a:prstGeom prst="bentConnector2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8" name="Google Shape;228;p28"/>
            <p:cNvCxnSpPr>
              <a:stCxn id="223" idx="1"/>
              <a:endCxn id="224" idx="3"/>
            </p:cNvCxnSpPr>
            <p:nvPr/>
          </p:nvCxnSpPr>
          <p:spPr>
            <a:xfrm rot="10800000">
              <a:off x="7102783" y="3890021"/>
              <a:ext cx="943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9" name="Google Shape;229;p28"/>
            <p:cNvCxnSpPr>
              <a:stCxn id="224" idx="1"/>
              <a:endCxn id="225" idx="3"/>
            </p:cNvCxnSpPr>
            <p:nvPr/>
          </p:nvCxnSpPr>
          <p:spPr>
            <a:xfrm rot="10800000">
              <a:off x="5574070" y="3890020"/>
              <a:ext cx="768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30" name="Google Shape;230;p28"/>
            <p:cNvCxnSpPr>
              <a:stCxn id="225" idx="1"/>
              <a:endCxn id="226" idx="3"/>
            </p:cNvCxnSpPr>
            <p:nvPr/>
          </p:nvCxnSpPr>
          <p:spPr>
            <a:xfrm rot="10800000">
              <a:off x="3888252" y="3890002"/>
              <a:ext cx="925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pic>
          <p:nvPicPr>
            <p:cNvPr id="231" name="Google Shape;23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785" y="3249947"/>
              <a:ext cx="1280160" cy="128016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riding a horse in a field&#10;&#10;Description generated with very high confidence" id="218" name="Google Shape;21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1023" y="1690688"/>
              <a:ext cx="1276848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32" name="Google Shape;232;p28"/>
            <p:cNvCxnSpPr>
              <a:stCxn id="226" idx="1"/>
              <a:endCxn id="231" idx="3"/>
            </p:cNvCxnSpPr>
            <p:nvPr/>
          </p:nvCxnSpPr>
          <p:spPr>
            <a:xfrm rot="10800000">
              <a:off x="1745886" y="3889951"/>
              <a:ext cx="13821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233" name="Google Shape;233;p28"/>
          <p:cNvSpPr/>
          <p:nvPr/>
        </p:nvSpPr>
        <p:spPr>
          <a:xfrm>
            <a:off x="225007" y="463744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234" name="Google Shape;234;p28"/>
          <p:cNvSpPr/>
          <p:nvPr/>
        </p:nvSpPr>
        <p:spPr>
          <a:xfrm>
            <a:off x="4854407" y="4647102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235" name="Google Shape;235;p28"/>
          <p:cNvSpPr/>
          <p:nvPr/>
        </p:nvSpPr>
        <p:spPr>
          <a:xfrm>
            <a:off x="7174337" y="4637447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236" name="Google Shape;236;p28"/>
          <p:cNvSpPr/>
          <p:nvPr/>
        </p:nvSpPr>
        <p:spPr>
          <a:xfrm>
            <a:off x="2549474" y="463744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237" name="Google Shape;237;p28"/>
          <p:cNvSpPr txBox="1"/>
          <p:nvPr/>
        </p:nvSpPr>
        <p:spPr>
          <a:xfrm>
            <a:off x="983188" y="4595455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38" name="Google Shape;238;p28"/>
          <p:cNvSpPr txBox="1"/>
          <p:nvPr/>
        </p:nvSpPr>
        <p:spPr>
          <a:xfrm>
            <a:off x="5546038" y="4595455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39" name="Google Shape;239;p28"/>
          <p:cNvSpPr txBox="1"/>
          <p:nvPr/>
        </p:nvSpPr>
        <p:spPr>
          <a:xfrm>
            <a:off x="3378225" y="4595450"/>
            <a:ext cx="1427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240" name="Google Shape;240;p28"/>
          <p:cNvSpPr txBox="1"/>
          <p:nvPr/>
        </p:nvSpPr>
        <p:spPr>
          <a:xfrm>
            <a:off x="7881101" y="45954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  <p:sp>
        <p:nvSpPr>
          <p:cNvPr id="241" name="Google Shape;241;p28"/>
          <p:cNvSpPr/>
          <p:nvPr/>
        </p:nvSpPr>
        <p:spPr>
          <a:xfrm>
            <a:off x="225007" y="3928211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UU</a:t>
            </a:r>
            <a:endParaRPr sz="1100"/>
          </a:p>
        </p:txBody>
      </p:sp>
      <p:sp>
        <p:nvSpPr>
          <p:cNvPr id="242" name="Google Shape;242;p28"/>
          <p:cNvSpPr txBox="1"/>
          <p:nvPr/>
        </p:nvSpPr>
        <p:spPr>
          <a:xfrm>
            <a:off x="1110683" y="3886218"/>
            <a:ext cx="1065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Up-sampling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471503" y="205375"/>
            <a:ext cx="7447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U-Net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225007" y="463744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249" name="Google Shape;249;p29"/>
          <p:cNvSpPr/>
          <p:nvPr/>
        </p:nvSpPr>
        <p:spPr>
          <a:xfrm>
            <a:off x="4854407" y="4647102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250" name="Google Shape;250;p29"/>
          <p:cNvSpPr/>
          <p:nvPr/>
        </p:nvSpPr>
        <p:spPr>
          <a:xfrm>
            <a:off x="7174337" y="4637447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251" name="Google Shape;251;p29"/>
          <p:cNvSpPr/>
          <p:nvPr/>
        </p:nvSpPr>
        <p:spPr>
          <a:xfrm>
            <a:off x="2549474" y="463744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252" name="Google Shape;252;p29"/>
          <p:cNvSpPr txBox="1"/>
          <p:nvPr/>
        </p:nvSpPr>
        <p:spPr>
          <a:xfrm>
            <a:off x="983188" y="4595455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53" name="Google Shape;253;p29"/>
          <p:cNvSpPr txBox="1"/>
          <p:nvPr/>
        </p:nvSpPr>
        <p:spPr>
          <a:xfrm>
            <a:off x="5546038" y="4595455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54" name="Google Shape;254;p29"/>
          <p:cNvSpPr txBox="1"/>
          <p:nvPr/>
        </p:nvSpPr>
        <p:spPr>
          <a:xfrm>
            <a:off x="3378225" y="4595450"/>
            <a:ext cx="1427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255" name="Google Shape;255;p29"/>
          <p:cNvSpPr txBox="1"/>
          <p:nvPr/>
        </p:nvSpPr>
        <p:spPr>
          <a:xfrm>
            <a:off x="7881101" y="45954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  <p:sp>
        <p:nvSpPr>
          <p:cNvPr id="256" name="Google Shape;256;p29"/>
          <p:cNvSpPr/>
          <p:nvPr/>
        </p:nvSpPr>
        <p:spPr>
          <a:xfrm>
            <a:off x="225007" y="3928211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UU</a:t>
            </a:r>
            <a:endParaRPr sz="1100"/>
          </a:p>
        </p:txBody>
      </p:sp>
      <p:sp>
        <p:nvSpPr>
          <p:cNvPr id="257" name="Google Shape;257;p29"/>
          <p:cNvSpPr txBox="1"/>
          <p:nvPr/>
        </p:nvSpPr>
        <p:spPr>
          <a:xfrm>
            <a:off x="1110683" y="3886218"/>
            <a:ext cx="1065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Up-sampling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grpSp>
        <p:nvGrpSpPr>
          <p:cNvPr id="258" name="Google Shape;258;p29"/>
          <p:cNvGrpSpPr/>
          <p:nvPr/>
        </p:nvGrpSpPr>
        <p:grpSpPr>
          <a:xfrm>
            <a:off x="794989" y="1232741"/>
            <a:ext cx="7561245" cy="2129564"/>
            <a:chOff x="465785" y="1690688"/>
            <a:chExt cx="10081660" cy="2839419"/>
          </a:xfrm>
        </p:grpSpPr>
        <p:sp>
          <p:nvSpPr>
            <p:cNvPr id="259" name="Google Shape;259;p29"/>
            <p:cNvSpPr/>
            <p:nvPr/>
          </p:nvSpPr>
          <p:spPr>
            <a:xfrm>
              <a:off x="3127986" y="1988736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4821751" y="198875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342665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8046597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9787245" y="198880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64" name="Google Shape;264;p29"/>
            <p:cNvCxnSpPr>
              <a:stCxn id="265" idx="3"/>
              <a:endCxn id="259" idx="1"/>
            </p:cNvCxnSpPr>
            <p:nvPr/>
          </p:nvCxnSpPr>
          <p:spPr>
            <a:xfrm>
              <a:off x="1777871" y="2255997"/>
              <a:ext cx="13500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6" name="Google Shape;266;p29"/>
            <p:cNvCxnSpPr>
              <a:stCxn id="259" idx="3"/>
              <a:endCxn id="260" idx="1"/>
            </p:cNvCxnSpPr>
            <p:nvPr/>
          </p:nvCxnSpPr>
          <p:spPr>
            <a:xfrm>
              <a:off x="3888186" y="2255886"/>
              <a:ext cx="933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7" name="Google Shape;267;p29"/>
            <p:cNvCxnSpPr>
              <a:stCxn id="260" idx="3"/>
              <a:endCxn id="261" idx="1"/>
            </p:cNvCxnSpPr>
            <p:nvPr/>
          </p:nvCxnSpPr>
          <p:spPr>
            <a:xfrm>
              <a:off x="5581951" y="2255901"/>
              <a:ext cx="760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8" name="Google Shape;268;p29"/>
            <p:cNvCxnSpPr>
              <a:stCxn id="261" idx="3"/>
              <a:endCxn id="262" idx="1"/>
            </p:cNvCxnSpPr>
            <p:nvPr/>
          </p:nvCxnSpPr>
          <p:spPr>
            <a:xfrm>
              <a:off x="7102865" y="2255867"/>
              <a:ext cx="943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9" name="Google Shape;269;p29"/>
            <p:cNvCxnSpPr>
              <a:stCxn id="262" idx="3"/>
              <a:endCxn id="263" idx="1"/>
            </p:cNvCxnSpPr>
            <p:nvPr/>
          </p:nvCxnSpPr>
          <p:spPr>
            <a:xfrm>
              <a:off x="8806797" y="2255867"/>
              <a:ext cx="9804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70" name="Google Shape;270;p29"/>
            <p:cNvSpPr/>
            <p:nvPr/>
          </p:nvSpPr>
          <p:spPr>
            <a:xfrm>
              <a:off x="8046583" y="362287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6342670" y="362287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813752" y="362285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127986" y="362280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74" name="Google Shape;274;p29"/>
            <p:cNvCxnSpPr>
              <a:stCxn id="263" idx="2"/>
              <a:endCxn id="270" idx="3"/>
            </p:cNvCxnSpPr>
            <p:nvPr/>
          </p:nvCxnSpPr>
          <p:spPr>
            <a:xfrm rot="5400000">
              <a:off x="8803695" y="2526250"/>
              <a:ext cx="1366800" cy="1360500"/>
            </a:xfrm>
            <a:prstGeom prst="bentConnector2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5" name="Google Shape;275;p29"/>
            <p:cNvCxnSpPr>
              <a:stCxn id="270" idx="1"/>
              <a:endCxn id="271" idx="3"/>
            </p:cNvCxnSpPr>
            <p:nvPr/>
          </p:nvCxnSpPr>
          <p:spPr>
            <a:xfrm rot="10800000">
              <a:off x="7102783" y="3890021"/>
              <a:ext cx="943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6" name="Google Shape;276;p29"/>
            <p:cNvCxnSpPr>
              <a:stCxn id="271" idx="1"/>
              <a:endCxn id="272" idx="3"/>
            </p:cNvCxnSpPr>
            <p:nvPr/>
          </p:nvCxnSpPr>
          <p:spPr>
            <a:xfrm rot="10800000">
              <a:off x="5574070" y="3890020"/>
              <a:ext cx="768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7" name="Google Shape;277;p29"/>
            <p:cNvCxnSpPr>
              <a:stCxn id="272" idx="1"/>
              <a:endCxn id="273" idx="3"/>
            </p:cNvCxnSpPr>
            <p:nvPr/>
          </p:nvCxnSpPr>
          <p:spPr>
            <a:xfrm rot="10800000">
              <a:off x="3888252" y="3890002"/>
              <a:ext cx="925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pic>
          <p:nvPicPr>
            <p:cNvPr id="278" name="Google Shape;27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785" y="3249947"/>
              <a:ext cx="1280160" cy="128016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riding a horse in a field&#10;&#10;Description generated with very high confidence" id="265" name="Google Shape;26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1023" y="1690688"/>
              <a:ext cx="1276848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79" name="Google Shape;279;p29"/>
            <p:cNvCxnSpPr>
              <a:stCxn id="273" idx="1"/>
              <a:endCxn id="278" idx="3"/>
            </p:cNvCxnSpPr>
            <p:nvPr/>
          </p:nvCxnSpPr>
          <p:spPr>
            <a:xfrm rot="10800000">
              <a:off x="1745886" y="3889951"/>
              <a:ext cx="13821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0" name="Google Shape;280;p29"/>
            <p:cNvCxnSpPr/>
            <p:nvPr/>
          </p:nvCxnSpPr>
          <p:spPr>
            <a:xfrm>
              <a:off x="5979955" y="2255927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1" name="Google Shape;281;p29"/>
            <p:cNvCxnSpPr/>
            <p:nvPr/>
          </p:nvCxnSpPr>
          <p:spPr>
            <a:xfrm>
              <a:off x="4362057" y="2255894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2" name="Google Shape;282;p29"/>
            <p:cNvCxnSpPr/>
            <p:nvPr/>
          </p:nvCxnSpPr>
          <p:spPr>
            <a:xfrm>
              <a:off x="7517727" y="2255861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Deep Learning Libraries</a:t>
            </a:r>
            <a:endParaRPr/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525" y="4225450"/>
            <a:ext cx="4453476" cy="9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6575" y="0"/>
            <a:ext cx="3237425" cy="269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048737"/>
            <a:ext cx="3818676" cy="11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975" y="213813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3038" y="2352139"/>
            <a:ext cx="2743611" cy="1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0" y="954674"/>
            <a:ext cx="4239035" cy="14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0000" y="2776325"/>
            <a:ext cx="2714001" cy="142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ctrTitle"/>
          </p:nvPr>
        </p:nvSpPr>
        <p:spPr>
          <a:xfrm>
            <a:off x="311708" y="1036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Homework 5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Convolutional Neural Networks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 PyTorch</a:t>
            </a:r>
            <a:endParaRPr sz="2400"/>
          </a:p>
        </p:txBody>
      </p:sp>
      <p:sp>
        <p:nvSpPr>
          <p:cNvPr id="300" name="Google Shape;300;p31"/>
          <p:cNvSpPr txBox="1"/>
          <p:nvPr>
            <p:ph idx="1" type="subTitle"/>
          </p:nvPr>
        </p:nvSpPr>
        <p:spPr>
          <a:xfrm>
            <a:off x="311700" y="365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Neural Network (Q1)</a:t>
            </a:r>
            <a:endParaRPr/>
          </a:p>
        </p:txBody>
      </p:sp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868" y="1152475"/>
            <a:ext cx="6102271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Convolutional Neural Network (Q2)</a:t>
            </a:r>
            <a:endParaRPr/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155850" y="1177100"/>
            <a:ext cx="21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Conv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Pool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FC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Cross Entropy</a:t>
            </a:r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700" y="1407913"/>
            <a:ext cx="6970450" cy="23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CNN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775" y="1672213"/>
            <a:ext cx="6970450" cy="23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453" y="1017725"/>
            <a:ext cx="2831100" cy="377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Yellow or Blue?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Color Normalization (Q3)</a:t>
            </a: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624" y="1152475"/>
            <a:ext cx="787475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Color of the Strawberry</a:t>
            </a:r>
            <a:endParaRPr/>
          </a:p>
        </p:txBody>
      </p:sp>
      <p:pic>
        <p:nvPicPr>
          <p:cNvPr id="331" name="Google Shape;3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850" y="1232625"/>
            <a:ext cx="4160301" cy="35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100" y="2665100"/>
            <a:ext cx="1603375" cy="1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6"/>
          <p:cNvSpPr/>
          <p:nvPr/>
        </p:nvSpPr>
        <p:spPr>
          <a:xfrm>
            <a:off x="4422000" y="1692050"/>
            <a:ext cx="1518900" cy="1473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Deep Convolutional Neural Network (Q4)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9" name="Google Shape;33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600" y="1465840"/>
            <a:ext cx="6408824" cy="306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Make the Design More Flexible</a:t>
            </a:r>
            <a:endParaRPr/>
          </a:p>
        </p:txBody>
      </p:sp>
      <p:sp>
        <p:nvSpPr>
          <p:cNvPr id="345" name="Google Shape;345;p38"/>
          <p:cNvSpPr txBox="1"/>
          <p:nvPr>
            <p:ph idx="1" type="body"/>
          </p:nvPr>
        </p:nvSpPr>
        <p:spPr>
          <a:xfrm>
            <a:off x="311700" y="1152475"/>
            <a:ext cx="503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Input: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[8, 16, 32, "pool"]</a:t>
            </a:r>
            <a:endParaRPr/>
          </a:p>
        </p:txBody>
      </p:sp>
      <p:pic>
        <p:nvPicPr>
          <p:cNvPr id="346" name="Google Shape;3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195" y="1314212"/>
            <a:ext cx="2272525" cy="30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Data Augmentation (Q5)</a:t>
            </a:r>
            <a:endParaRPr/>
          </a:p>
        </p:txBody>
      </p:sp>
      <p:pic>
        <p:nvPicPr>
          <p:cNvPr id="352" name="Google Shape;3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450" y="1459512"/>
            <a:ext cx="7907425" cy="28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>
            <p:ph idx="1" type="body"/>
          </p:nvPr>
        </p:nvSpPr>
        <p:spPr>
          <a:xfrm>
            <a:off x="311700" y="1152475"/>
            <a:ext cx="358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Random Affine Transformation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Operation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800600" y="956100"/>
            <a:ext cx="43434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Nowadays, we learn kernels from the data.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25" y="1423375"/>
            <a:ext cx="4343500" cy="28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2139" y="2525938"/>
            <a:ext cx="3338925" cy="222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Learning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4434000"/>
            <a:ext cx="85482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Details: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https://www.slideshare.net/EdwinEfranJimnezLepe/example-feedforward-backpropagation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https://medium.com/@2017csm1006/forward-and-backpropagation-in-convolutional-neural-network-4dfa96d7b37e</a:t>
            </a:r>
            <a:endParaRPr sz="1000"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6102" y="1321425"/>
            <a:ext cx="4691800" cy="2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407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 kernel size = 2, stride = 2 for both width and height.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kernel size for pooling can be an even number.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50" y="1318175"/>
            <a:ext cx="4268050" cy="29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CNN Structures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000">
                <a:solidFill>
                  <a:srgbClr val="000000"/>
                </a:solidFill>
              </a:rPr>
              <a:t>Image Classification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Image Classification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7" name="Google Shape;107;p21"/>
          <p:cNvGrpSpPr/>
          <p:nvPr/>
        </p:nvGrpSpPr>
        <p:grpSpPr>
          <a:xfrm>
            <a:off x="258503" y="2396396"/>
            <a:ext cx="8702862" cy="1532736"/>
            <a:chOff x="318054" y="2863724"/>
            <a:chExt cx="11603816" cy="2043648"/>
          </a:xfrm>
        </p:grpSpPr>
        <p:pic>
          <p:nvPicPr>
            <p:cNvPr id="108" name="Google Shape;108;p21"/>
            <p:cNvPicPr preferRelativeResize="0"/>
            <p:nvPr/>
          </p:nvPicPr>
          <p:blipFill rotWithShape="1">
            <a:blip r:embed="rId3">
              <a:alphaModFix/>
            </a:blip>
            <a:srcRect b="0" l="21105" r="15341" t="0"/>
            <a:stretch/>
          </p:blipFill>
          <p:spPr>
            <a:xfrm>
              <a:off x="318054" y="2863724"/>
              <a:ext cx="1276847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09" name="Google Shape;109;p21"/>
            <p:cNvSpPr txBox="1"/>
            <p:nvPr/>
          </p:nvSpPr>
          <p:spPr>
            <a:xfrm>
              <a:off x="379921" y="4076372"/>
              <a:ext cx="1276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28 x 28 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= [28]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2183374" y="316182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3460222" y="316182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4737070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2086218" y="4355276"/>
              <a:ext cx="95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[28]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3414715" y="4355276"/>
              <a:ext cx="84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[14]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4664680" y="4355275"/>
              <a:ext cx="90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[14]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013918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7290766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013918" y="4355274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[7]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7290765" y="4355274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[7]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8567614" y="3161820"/>
              <a:ext cx="8631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GAP</a:t>
              </a:r>
              <a:endParaRPr sz="1100"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9947336" y="3161819"/>
              <a:ext cx="8631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FC</a:t>
              </a:r>
              <a:endParaRPr sz="1100"/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8619050" y="4355273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1"/>
            <p:cNvSpPr txBox="1"/>
            <p:nvPr/>
          </p:nvSpPr>
          <p:spPr>
            <a:xfrm>
              <a:off x="11323670" y="3198162"/>
              <a:ext cx="598200" cy="461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Cat</a:t>
              </a:r>
              <a:endParaRPr sz="1100"/>
            </a:p>
          </p:txBody>
        </p:sp>
        <p:cxnSp>
          <p:nvCxnSpPr>
            <p:cNvPr id="124" name="Google Shape;124;p21"/>
            <p:cNvCxnSpPr>
              <a:stCxn id="108" idx="3"/>
              <a:endCxn id="110" idx="1"/>
            </p:cNvCxnSpPr>
            <p:nvPr/>
          </p:nvCxnSpPr>
          <p:spPr>
            <a:xfrm>
              <a:off x="1594901" y="3429033"/>
              <a:ext cx="588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5" name="Google Shape;125;p21"/>
            <p:cNvCxnSpPr>
              <a:stCxn id="110" idx="3"/>
              <a:endCxn id="111" idx="1"/>
            </p:cNvCxnSpPr>
            <p:nvPr/>
          </p:nvCxnSpPr>
          <p:spPr>
            <a:xfrm>
              <a:off x="2943574" y="3428972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6" name="Google Shape;126;p21"/>
            <p:cNvCxnSpPr>
              <a:stCxn id="111" idx="3"/>
              <a:endCxn id="112" idx="1"/>
            </p:cNvCxnSpPr>
            <p:nvPr/>
          </p:nvCxnSpPr>
          <p:spPr>
            <a:xfrm>
              <a:off x="4220422" y="3428971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7" name="Google Shape;127;p21"/>
            <p:cNvCxnSpPr>
              <a:stCxn id="112" idx="3"/>
              <a:endCxn id="116" idx="1"/>
            </p:cNvCxnSpPr>
            <p:nvPr/>
          </p:nvCxnSpPr>
          <p:spPr>
            <a:xfrm>
              <a:off x="5497270" y="3428970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8" name="Google Shape;128;p21"/>
            <p:cNvCxnSpPr>
              <a:stCxn id="116" idx="3"/>
              <a:endCxn id="117" idx="1"/>
            </p:cNvCxnSpPr>
            <p:nvPr/>
          </p:nvCxnSpPr>
          <p:spPr>
            <a:xfrm>
              <a:off x="6774118" y="3428970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9" name="Google Shape;129;p21"/>
            <p:cNvCxnSpPr>
              <a:stCxn id="117" idx="3"/>
              <a:endCxn id="120" idx="1"/>
            </p:cNvCxnSpPr>
            <p:nvPr/>
          </p:nvCxnSpPr>
          <p:spPr>
            <a:xfrm>
              <a:off x="8050966" y="3428970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30" name="Google Shape;130;p21"/>
            <p:cNvCxnSpPr>
              <a:stCxn id="120" idx="3"/>
              <a:endCxn id="121" idx="1"/>
            </p:cNvCxnSpPr>
            <p:nvPr/>
          </p:nvCxnSpPr>
          <p:spPr>
            <a:xfrm>
              <a:off x="9430714" y="3428970"/>
              <a:ext cx="516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31" name="Google Shape;131;p21"/>
            <p:cNvCxnSpPr>
              <a:stCxn id="121" idx="3"/>
              <a:endCxn id="123" idx="1"/>
            </p:cNvCxnSpPr>
            <p:nvPr/>
          </p:nvCxnSpPr>
          <p:spPr>
            <a:xfrm>
              <a:off x="10810436" y="3428969"/>
              <a:ext cx="5133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</p:grpSp>
      <p:sp>
        <p:nvSpPr>
          <p:cNvPr id="132" name="Google Shape;132;p21"/>
          <p:cNvSpPr/>
          <p:nvPr/>
        </p:nvSpPr>
        <p:spPr>
          <a:xfrm>
            <a:off x="4656989" y="76705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133" name="Google Shape;133;p21"/>
          <p:cNvSpPr/>
          <p:nvPr/>
        </p:nvSpPr>
        <p:spPr>
          <a:xfrm>
            <a:off x="4661526" y="1414987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134" name="Google Shape;134;p21"/>
          <p:cNvSpPr/>
          <p:nvPr/>
        </p:nvSpPr>
        <p:spPr>
          <a:xfrm>
            <a:off x="6981456" y="1405332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135" name="Google Shape;135;p21"/>
          <p:cNvSpPr/>
          <p:nvPr/>
        </p:nvSpPr>
        <p:spPr>
          <a:xfrm>
            <a:off x="6981456" y="76705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136" name="Google Shape;136;p21"/>
          <p:cNvSpPr txBox="1"/>
          <p:nvPr/>
        </p:nvSpPr>
        <p:spPr>
          <a:xfrm>
            <a:off x="5415171" y="725066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137" name="Google Shape;137;p21"/>
          <p:cNvSpPr txBox="1"/>
          <p:nvPr/>
        </p:nvSpPr>
        <p:spPr>
          <a:xfrm>
            <a:off x="5353157" y="1363339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138" name="Google Shape;138;p21"/>
          <p:cNvSpPr txBox="1"/>
          <p:nvPr/>
        </p:nvSpPr>
        <p:spPr>
          <a:xfrm>
            <a:off x="7810200" y="725075"/>
            <a:ext cx="133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139" name="Google Shape;139;p21"/>
          <p:cNvSpPr txBox="1"/>
          <p:nvPr/>
        </p:nvSpPr>
        <p:spPr>
          <a:xfrm>
            <a:off x="7910528" y="13633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Convolutional Unit (CU) - VGG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1062990" y="22227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46" name="Google Shape;146;p22"/>
          <p:cNvSpPr/>
          <p:nvPr/>
        </p:nvSpPr>
        <p:spPr>
          <a:xfrm>
            <a:off x="1062990" y="3388995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47" name="Google Shape;147;p22"/>
          <p:cNvSpPr/>
          <p:nvPr/>
        </p:nvSpPr>
        <p:spPr>
          <a:xfrm>
            <a:off x="1624489" y="1468041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22"/>
          <p:cNvCxnSpPr>
            <a:stCxn id="147" idx="4"/>
            <a:endCxn id="145" idx="0"/>
          </p:cNvCxnSpPr>
          <p:nvPr/>
        </p:nvCxnSpPr>
        <p:spPr>
          <a:xfrm>
            <a:off x="1761589" y="1742241"/>
            <a:ext cx="0" cy="4806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9" name="Google Shape;149;p22"/>
          <p:cNvCxnSpPr>
            <a:stCxn id="145" idx="2"/>
            <a:endCxn id="146" idx="0"/>
          </p:cNvCxnSpPr>
          <p:nvPr/>
        </p:nvCxnSpPr>
        <p:spPr>
          <a:xfrm>
            <a:off x="1761540" y="2908578"/>
            <a:ext cx="0" cy="480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50" name="Google Shape;150;p22"/>
          <p:cNvCxnSpPr>
            <a:stCxn id="146" idx="2"/>
            <a:endCxn id="151" idx="0"/>
          </p:cNvCxnSpPr>
          <p:nvPr/>
        </p:nvCxnSpPr>
        <p:spPr>
          <a:xfrm>
            <a:off x="1761540" y="4074795"/>
            <a:ext cx="0" cy="480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51" name="Google Shape;151;p22"/>
          <p:cNvSpPr/>
          <p:nvPr/>
        </p:nvSpPr>
        <p:spPr>
          <a:xfrm>
            <a:off x="1624489" y="4555212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oji, athletic game, building&#10;&#10;Description automatically generated"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486" y="1034110"/>
            <a:ext cx="3843338" cy="335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230651" y="4593600"/>
            <a:ext cx="5235000" cy="54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Image Source (Inception):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Szegedy, Christian, et al. "Rethinking the inception architecture for computer vision." </a:t>
            </a:r>
            <a:r>
              <a:rPr i="1" lang="en" sz="1400">
                <a:latin typeface="Calibri"/>
                <a:ea typeface="Calibri"/>
                <a:cs typeface="Calibri"/>
                <a:sym typeface="Calibri"/>
              </a:rPr>
              <a:t>CVPR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. 2016.</a:t>
            </a:r>
            <a:endParaRPr sz="110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836649" y="1883752"/>
            <a:ext cx="4970452" cy="13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Basic Block in </a:t>
            </a:r>
            <a:r>
              <a:rPr lang="en">
                <a:solidFill>
                  <a:srgbClr val="000000"/>
                </a:solidFill>
              </a:rPr>
              <a:t>ResNet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62990" y="17655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61" name="Google Shape;161;p23"/>
          <p:cNvSpPr/>
          <p:nvPr/>
        </p:nvSpPr>
        <p:spPr>
          <a:xfrm>
            <a:off x="1062990" y="2820352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62" name="Google Shape;162;p23"/>
          <p:cNvSpPr/>
          <p:nvPr/>
        </p:nvSpPr>
        <p:spPr>
          <a:xfrm>
            <a:off x="1624489" y="1113949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23"/>
          <p:cNvCxnSpPr>
            <a:stCxn id="162" idx="4"/>
            <a:endCxn id="160" idx="0"/>
          </p:cNvCxnSpPr>
          <p:nvPr/>
        </p:nvCxnSpPr>
        <p:spPr>
          <a:xfrm>
            <a:off x="1761589" y="1388149"/>
            <a:ext cx="0" cy="3774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4" name="Google Shape;164;p23"/>
          <p:cNvCxnSpPr>
            <a:stCxn id="160" idx="2"/>
            <a:endCxn id="161" idx="0"/>
          </p:cNvCxnSpPr>
          <p:nvPr/>
        </p:nvCxnSpPr>
        <p:spPr>
          <a:xfrm>
            <a:off x="1761540" y="2451378"/>
            <a:ext cx="0" cy="369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5" name="Google Shape;165;p23"/>
          <p:cNvCxnSpPr>
            <a:stCxn id="161" idx="2"/>
            <a:endCxn id="166" idx="0"/>
          </p:cNvCxnSpPr>
          <p:nvPr/>
        </p:nvCxnSpPr>
        <p:spPr>
          <a:xfrm>
            <a:off x="1761540" y="3506152"/>
            <a:ext cx="0" cy="303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67" name="Google Shape;167;p23"/>
          <p:cNvSpPr/>
          <p:nvPr/>
        </p:nvSpPr>
        <p:spPr>
          <a:xfrm>
            <a:off x="1624439" y="449492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1624489" y="3809285"/>
            <a:ext cx="274200" cy="274200"/>
          </a:xfrm>
          <a:prstGeom prst="flowChartOr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3"/>
          <p:cNvCxnSpPr>
            <a:stCxn id="166" idx="4"/>
            <a:endCxn id="167" idx="0"/>
          </p:cNvCxnSpPr>
          <p:nvPr/>
        </p:nvCxnSpPr>
        <p:spPr>
          <a:xfrm>
            <a:off x="1761589" y="4083485"/>
            <a:ext cx="0" cy="411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9" name="Google Shape;169;p23"/>
          <p:cNvCxnSpPr>
            <a:stCxn id="162" idx="6"/>
            <a:endCxn id="166" idx="6"/>
          </p:cNvCxnSpPr>
          <p:nvPr/>
        </p:nvCxnSpPr>
        <p:spPr>
          <a:xfrm>
            <a:off x="1898689" y="1251049"/>
            <a:ext cx="600" cy="2695200"/>
          </a:xfrm>
          <a:prstGeom prst="bentConnector3">
            <a:avLst>
              <a:gd fmla="val 198120000" name="adj1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70" name="Google Shape;170;p23"/>
          <p:cNvSpPr/>
          <p:nvPr/>
        </p:nvSpPr>
        <p:spPr>
          <a:xfrm>
            <a:off x="4650586" y="852344"/>
            <a:ext cx="4102200" cy="53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ResNet: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He, Kaiming, et al. "Deep residual learning for image recognition." CVPR. 2016.</a:t>
            </a:r>
            <a:endParaRPr sz="1100"/>
          </a:p>
        </p:txBody>
      </p:sp>
      <p:sp>
        <p:nvSpPr>
          <p:cNvPr id="171" name="Google Shape;171;p23"/>
          <p:cNvSpPr txBox="1"/>
          <p:nvPr/>
        </p:nvSpPr>
        <p:spPr>
          <a:xfrm>
            <a:off x="3896600" y="1708300"/>
            <a:ext cx="50961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Connection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Element-wise addition of input and output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Improves gradient flow and accuracy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 ResNet-18 and ResNet-34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Still c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omputationally expensive</a:t>
            </a:r>
            <a:endParaRPr sz="18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Hard to train very deep networks (&gt; 10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 layers)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