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76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theme" Target="theme/theme1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printerSettings" Target="printerSettings/printerSettings1.bin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viewProps" Target="viewProps.xml"/><Relationship Id="rId4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FA6AF-6C93-024F-9DC7-95842AA282A0}" type="datetimeFigureOut">
              <a:rPr lang="en-US" smtClean="0"/>
              <a:t>5/28/10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4A364-5AF3-9040-B2DC-B7F1B3EB276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FDDC4-4343-A342-8BF8-828A0A045325}" type="datetimeFigureOut">
              <a:rPr lang="en-US" smtClean="0"/>
              <a:t>5/28/10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83CDF-E43A-374E-B3C0-C5CC86A1AA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83CDF-E43A-374E-B3C0-C5CC86A1AA13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22BC92F-3BED-8347-8FB3-92A2FEE3637F}" type="datetimeFigureOut">
              <a:rPr lang="en-US" smtClean="0"/>
              <a:t>5/28/10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1AE940A-A2BB-9E4D-BD54-398FE4395E5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C92F-3BED-8347-8FB3-92A2FEE3637F}" type="datetimeFigureOut">
              <a:rPr lang="en-US" smtClean="0"/>
              <a:t>5/28/10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940A-A2BB-9E4D-BD54-398FE4395E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C92F-3BED-8347-8FB3-92A2FEE3637F}" type="datetimeFigureOut">
              <a:rPr lang="en-US" smtClean="0"/>
              <a:t>5/28/10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940A-A2BB-9E4D-BD54-398FE4395E5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C92F-3BED-8347-8FB3-92A2FEE3637F}" type="datetimeFigureOut">
              <a:rPr lang="en-US" smtClean="0"/>
              <a:t>5/28/10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940A-A2BB-9E4D-BD54-398FE4395E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22BC92F-3BED-8347-8FB3-92A2FEE3637F}" type="datetimeFigureOut">
              <a:rPr lang="en-US" smtClean="0"/>
              <a:t>5/28/10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1AE940A-A2BB-9E4D-BD54-398FE4395E5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C92F-3BED-8347-8FB3-92A2FEE3637F}" type="datetimeFigureOut">
              <a:rPr lang="en-US" smtClean="0"/>
              <a:t>5/28/10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940A-A2BB-9E4D-BD54-398FE4395E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C92F-3BED-8347-8FB3-92A2FEE3637F}" type="datetimeFigureOut">
              <a:rPr lang="en-US" smtClean="0"/>
              <a:t>5/28/10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940A-A2BB-9E4D-BD54-398FE4395E5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C92F-3BED-8347-8FB3-92A2FEE3637F}" type="datetimeFigureOut">
              <a:rPr lang="en-US" smtClean="0"/>
              <a:t>5/28/10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940A-A2BB-9E4D-BD54-398FE4395E5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C92F-3BED-8347-8FB3-92A2FEE3637F}" type="datetimeFigureOut">
              <a:rPr lang="en-US" smtClean="0"/>
              <a:t>5/28/10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940A-A2BB-9E4D-BD54-398FE4395E5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C92F-3BED-8347-8FB3-92A2FEE3637F}" type="datetimeFigureOut">
              <a:rPr lang="en-US" smtClean="0"/>
              <a:t>5/28/10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940A-A2BB-9E4D-BD54-398FE4395E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C92F-3BED-8347-8FB3-92A2FEE3637F}" type="datetimeFigureOut">
              <a:rPr lang="en-US" smtClean="0"/>
              <a:t>5/28/10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940A-A2BB-9E4D-BD54-398FE4395E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22BC92F-3BED-8347-8FB3-92A2FEE3637F}" type="datetimeFigureOut">
              <a:rPr lang="en-US" smtClean="0"/>
              <a:t>5/28/10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1AE940A-A2BB-9E4D-BD54-398FE4395E5E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df"/><Relationship Id="rId4" Type="http://schemas.openxmlformats.org/officeDocument/2006/relationships/image" Target="../media/image9.pdf"/><Relationship Id="rId5" Type="http://schemas.openxmlformats.org/officeDocument/2006/relationships/image" Target="../media/image10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Relationship Id="rId9" Type="http://schemas.openxmlformats.org/officeDocument/2006/relationships/image" Target="../media/image14.png"/><Relationship Id="rId3" Type="http://schemas.openxmlformats.org/officeDocument/2006/relationships/image" Target="../media/image8.png"/><Relationship Id="rId6" Type="http://schemas.openxmlformats.org/officeDocument/2006/relationships/image" Target="../media/image11.pdf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df"/><Relationship Id="rId5" Type="http://schemas.openxmlformats.org/officeDocument/2006/relationships/image" Target="../media/image12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Relationship Id="rId3" Type="http://schemas.openxmlformats.org/officeDocument/2006/relationships/image" Target="../media/image10.png"/><Relationship Id="rId6" Type="http://schemas.openxmlformats.org/officeDocument/2006/relationships/image" Target="../media/image15.pd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5.pdf"/><Relationship Id="rId4" Type="http://schemas.openxmlformats.org/officeDocument/2006/relationships/image" Target="../media/image15.pdf"/><Relationship Id="rId7" Type="http://schemas.openxmlformats.org/officeDocument/2006/relationships/image" Target="../media/image18.png"/><Relationship Id="rId11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df"/><Relationship Id="rId8" Type="http://schemas.openxmlformats.org/officeDocument/2006/relationships/image" Target="../media/image19.pdf"/><Relationship Id="rId13" Type="http://schemas.openxmlformats.org/officeDocument/2006/relationships/image" Target="../media/image24.png"/><Relationship Id="rId10" Type="http://schemas.openxmlformats.org/officeDocument/2006/relationships/image" Target="../media/image21.pdf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2" Type="http://schemas.openxmlformats.org/officeDocument/2006/relationships/image" Target="../media/image23.pdf"/><Relationship Id="rId2" Type="http://schemas.openxmlformats.org/officeDocument/2006/relationships/image" Target="../media/image13.pdf"/><Relationship Id="rId9" Type="http://schemas.openxmlformats.org/officeDocument/2006/relationships/image" Target="../media/image20.png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df"/><Relationship Id="rId4" Type="http://schemas.openxmlformats.org/officeDocument/2006/relationships/image" Target="../media/image19.pdf"/><Relationship Id="rId10" Type="http://schemas.openxmlformats.org/officeDocument/2006/relationships/image" Target="../media/image25.pdf"/><Relationship Id="rId5" Type="http://schemas.openxmlformats.org/officeDocument/2006/relationships/image" Target="../media/image20.png"/><Relationship Id="rId7" Type="http://schemas.openxmlformats.org/officeDocument/2006/relationships/image" Target="../media/image22.png"/><Relationship Id="rId11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df"/><Relationship Id="rId9" Type="http://schemas.openxmlformats.org/officeDocument/2006/relationships/image" Target="../media/image24.png"/><Relationship Id="rId3" Type="http://schemas.openxmlformats.org/officeDocument/2006/relationships/image" Target="../media/image18.png"/><Relationship Id="rId6" Type="http://schemas.openxmlformats.org/officeDocument/2006/relationships/image" Target="../media/image21.pd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df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df"/><Relationship Id="rId4" Type="http://schemas.openxmlformats.org/officeDocument/2006/relationships/image" Target="../media/image32.pdf"/><Relationship Id="rId10" Type="http://schemas.openxmlformats.org/officeDocument/2006/relationships/image" Target="../media/image38.pdf"/><Relationship Id="rId5" Type="http://schemas.openxmlformats.org/officeDocument/2006/relationships/image" Target="../media/image33.png"/><Relationship Id="rId7" Type="http://schemas.openxmlformats.org/officeDocument/2006/relationships/image" Target="../media/image35.png"/><Relationship Id="rId11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df"/><Relationship Id="rId9" Type="http://schemas.openxmlformats.org/officeDocument/2006/relationships/image" Target="../media/image37.png"/><Relationship Id="rId3" Type="http://schemas.openxmlformats.org/officeDocument/2006/relationships/image" Target="../media/image31.png"/><Relationship Id="rId6" Type="http://schemas.openxmlformats.org/officeDocument/2006/relationships/image" Target="../media/image34.pdf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2.pdf"/><Relationship Id="rId5" Type="http://schemas.openxmlformats.org/officeDocument/2006/relationships/image" Target="../media/image43.png"/><Relationship Id="rId7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df"/><Relationship Id="rId3" Type="http://schemas.openxmlformats.org/officeDocument/2006/relationships/image" Target="../media/image41.png"/><Relationship Id="rId6" Type="http://schemas.openxmlformats.org/officeDocument/2006/relationships/image" Target="../media/image44.pdf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48.pdf"/><Relationship Id="rId7" Type="http://schemas.openxmlformats.org/officeDocument/2006/relationships/image" Target="../media/image51.png"/><Relationship Id="rId11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df"/><Relationship Id="rId8" Type="http://schemas.openxmlformats.org/officeDocument/2006/relationships/image" Target="../media/image52.pdf"/><Relationship Id="rId13" Type="http://schemas.openxmlformats.org/officeDocument/2006/relationships/image" Target="../media/image57.png"/><Relationship Id="rId10" Type="http://schemas.openxmlformats.org/officeDocument/2006/relationships/image" Target="../media/image54.pdf"/><Relationship Id="rId5" Type="http://schemas.openxmlformats.org/officeDocument/2006/relationships/image" Target="../media/image49.png"/><Relationship Id="rId12" Type="http://schemas.openxmlformats.org/officeDocument/2006/relationships/image" Target="../media/image56.pdf"/><Relationship Id="rId2" Type="http://schemas.openxmlformats.org/officeDocument/2006/relationships/image" Target="../media/image46.pdf"/><Relationship Id="rId9" Type="http://schemas.openxmlformats.org/officeDocument/2006/relationships/image" Target="../media/image53.png"/><Relationship Id="rId3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df"/><Relationship Id="rId4" Type="http://schemas.openxmlformats.org/officeDocument/2006/relationships/image" Target="../media/image60.pdf"/><Relationship Id="rId10" Type="http://schemas.openxmlformats.org/officeDocument/2006/relationships/image" Target="../media/image66.pdf"/><Relationship Id="rId5" Type="http://schemas.openxmlformats.org/officeDocument/2006/relationships/image" Target="../media/image61.png"/><Relationship Id="rId7" Type="http://schemas.openxmlformats.org/officeDocument/2006/relationships/image" Target="../media/image63.png"/><Relationship Id="rId11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df"/><Relationship Id="rId9" Type="http://schemas.openxmlformats.org/officeDocument/2006/relationships/image" Target="../media/image65.png"/><Relationship Id="rId3" Type="http://schemas.openxmlformats.org/officeDocument/2006/relationships/image" Target="../media/image59.png"/><Relationship Id="rId6" Type="http://schemas.openxmlformats.org/officeDocument/2006/relationships/image" Target="../media/image62.pdf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8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df"/><Relationship Id="rId3" Type="http://schemas.openxmlformats.org/officeDocument/2006/relationships/image" Target="../media/image37.png"/><Relationship Id="rId5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df"/><Relationship Id="rId5" Type="http://schemas.openxmlformats.org/officeDocument/2006/relationships/image" Target="../media/image14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Relationship Id="rId3" Type="http://schemas.openxmlformats.org/officeDocument/2006/relationships/image" Target="../media/image10.png"/><Relationship Id="rId6" Type="http://schemas.openxmlformats.org/officeDocument/2006/relationships/image" Target="../media/image15.pd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df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Overview of Data Provenance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Why – How </a:t>
            </a:r>
            <a:r>
              <a:rPr lang="en-US" dirty="0" smtClean="0"/>
              <a:t>– </a:t>
            </a:r>
            <a:r>
              <a:rPr lang="en-US" dirty="0" smtClean="0"/>
              <a:t>Where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Provenance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Why</a:t>
            </a:r>
          </a:p>
          <a:p>
            <a:pPr lvl="1"/>
            <a:r>
              <a:rPr lang="en-US" sz="2000" i="1" dirty="0" smtClean="0">
                <a:solidFill>
                  <a:srgbClr val="727CA3"/>
                </a:solidFill>
                <a:latin typeface="Helvetica" pitchFamily="-105" charset="0"/>
                <a:ea typeface="Helvetica" pitchFamily="-105" charset="0"/>
                <a:cs typeface="Helvetica" pitchFamily="-105" charset="0"/>
                <a:sym typeface="Helvetica" pitchFamily="-105" charset="0"/>
              </a:rPr>
              <a:t>“What DB </a:t>
            </a:r>
            <a:r>
              <a:rPr lang="en-US" sz="2000" i="1" dirty="0" err="1" smtClean="0">
                <a:solidFill>
                  <a:srgbClr val="727CA3"/>
                </a:solidFill>
                <a:latin typeface="Helvetica" pitchFamily="-105" charset="0"/>
                <a:ea typeface="Helvetica" pitchFamily="-105" charset="0"/>
                <a:cs typeface="Helvetica" pitchFamily="-105" charset="0"/>
                <a:sym typeface="Helvetica" pitchFamily="-105" charset="0"/>
              </a:rPr>
              <a:t>tuples</a:t>
            </a:r>
            <a:r>
              <a:rPr lang="en-US" sz="2000" i="1" dirty="0" smtClean="0">
                <a:solidFill>
                  <a:srgbClr val="727CA3"/>
                </a:solidFill>
                <a:latin typeface="Helvetica" pitchFamily="-105" charset="0"/>
                <a:ea typeface="Helvetica" pitchFamily="-105" charset="0"/>
                <a:cs typeface="Helvetica" pitchFamily="-105" charset="0"/>
                <a:sym typeface="Helvetica" pitchFamily="-105" charset="0"/>
              </a:rPr>
              <a:t> contribute to the presence of each result </a:t>
            </a:r>
            <a:r>
              <a:rPr lang="en-US" sz="2000" i="1" dirty="0" err="1" smtClean="0">
                <a:solidFill>
                  <a:srgbClr val="727CA3"/>
                </a:solidFill>
                <a:latin typeface="Helvetica" pitchFamily="-105" charset="0"/>
                <a:ea typeface="Helvetica" pitchFamily="-105" charset="0"/>
                <a:cs typeface="Helvetica" pitchFamily="-105" charset="0"/>
                <a:sym typeface="Helvetica" pitchFamily="-105" charset="0"/>
              </a:rPr>
              <a:t>tuple</a:t>
            </a:r>
            <a:r>
              <a:rPr lang="en-US" sz="2000" i="1" dirty="0" smtClean="0">
                <a:solidFill>
                  <a:srgbClr val="727CA3"/>
                </a:solidFill>
                <a:latin typeface="Helvetica" pitchFamily="-105" charset="0"/>
                <a:ea typeface="Helvetica" pitchFamily="-105" charset="0"/>
                <a:cs typeface="Helvetica" pitchFamily="-105" charset="0"/>
                <a:sym typeface="Helvetica" pitchFamily="-105" charset="0"/>
              </a:rPr>
              <a:t>?”</a:t>
            </a:r>
            <a:endParaRPr lang="en-US" sz="2000" i="1" dirty="0" smtClean="0">
              <a:solidFill>
                <a:srgbClr val="727CA3"/>
              </a:solidFill>
              <a:latin typeface="Helvetica" pitchFamily="-105" charset="0"/>
              <a:ea typeface="Helvetica" pitchFamily="-105" charset="0"/>
              <a:cs typeface="Helvetica" pitchFamily="-105" charset="0"/>
              <a:sym typeface="Helvetica" pitchFamily="-105" charset="0"/>
            </a:endParaRPr>
          </a:p>
          <a:p>
            <a:pPr lvl="1"/>
            <a:endParaRPr lang="en-US" dirty="0" smtClean="0"/>
          </a:p>
          <a:p>
            <a:r>
              <a:rPr lang="en-US" dirty="0" smtClean="0"/>
              <a:t>How</a:t>
            </a:r>
          </a:p>
          <a:p>
            <a:pPr lvl="1"/>
            <a:r>
              <a:rPr lang="en-US" sz="2000" i="1" dirty="0" smtClean="0">
                <a:solidFill>
                  <a:srgbClr val="727CA3"/>
                </a:solidFill>
                <a:latin typeface="Helvetica" pitchFamily="-105" charset="0"/>
                <a:ea typeface="Helvetica" pitchFamily="-105" charset="0"/>
                <a:cs typeface="Helvetica" pitchFamily="-105" charset="0"/>
                <a:sym typeface="Helvetica" pitchFamily="-105" charset="0"/>
              </a:rPr>
              <a:t>“By what process is each output </a:t>
            </a:r>
            <a:r>
              <a:rPr lang="en-US" sz="2000" i="1" dirty="0" err="1" smtClean="0">
                <a:solidFill>
                  <a:srgbClr val="727CA3"/>
                </a:solidFill>
                <a:latin typeface="Helvetica" pitchFamily="-105" charset="0"/>
                <a:ea typeface="Helvetica" pitchFamily="-105" charset="0"/>
                <a:cs typeface="Helvetica" pitchFamily="-105" charset="0"/>
                <a:sym typeface="Helvetica" pitchFamily="-105" charset="0"/>
              </a:rPr>
              <a:t>tuple</a:t>
            </a:r>
            <a:r>
              <a:rPr lang="en-US" sz="2000" i="1" dirty="0" smtClean="0">
                <a:solidFill>
                  <a:srgbClr val="727CA3"/>
                </a:solidFill>
                <a:latin typeface="Helvetica" pitchFamily="-105" charset="0"/>
                <a:ea typeface="Helvetica" pitchFamily="-105" charset="0"/>
                <a:cs typeface="Helvetica" pitchFamily="-105" charset="0"/>
                <a:sym typeface="Helvetica" pitchFamily="-105" charset="0"/>
              </a:rPr>
              <a:t> produced from the DB instance?”</a:t>
            </a:r>
            <a:endParaRPr lang="en-US" sz="2000" i="1" dirty="0" smtClean="0">
              <a:solidFill>
                <a:srgbClr val="727CA3"/>
              </a:solidFill>
              <a:latin typeface="Helvetica" pitchFamily="-105" charset="0"/>
              <a:ea typeface="Helvetica" pitchFamily="-105" charset="0"/>
              <a:cs typeface="Helvetica" pitchFamily="-105" charset="0"/>
              <a:sym typeface="Helvetica" pitchFamily="-105" charset="0"/>
            </a:endParaRPr>
          </a:p>
          <a:p>
            <a:endParaRPr lang="en-US" dirty="0" smtClean="0"/>
          </a:p>
          <a:p>
            <a:r>
              <a:rPr lang="en-US" dirty="0" smtClean="0"/>
              <a:t>Where</a:t>
            </a:r>
          </a:p>
          <a:p>
            <a:pPr lvl="1"/>
            <a:r>
              <a:rPr lang="en-US" sz="2000" i="1" dirty="0" smtClean="0">
                <a:solidFill>
                  <a:schemeClr val="accent1"/>
                </a:solidFill>
                <a:latin typeface="Helvetica" pitchFamily="-105" charset="0"/>
                <a:ea typeface="Helvetica" pitchFamily="-105" charset="0"/>
                <a:cs typeface="Helvetica" pitchFamily="-105" charset="0"/>
                <a:sym typeface="Helvetica" pitchFamily="-105" charset="0"/>
              </a:rPr>
              <a:t>“Where (from what attribute of what </a:t>
            </a:r>
            <a:r>
              <a:rPr lang="en-US" sz="2000" i="1" dirty="0" err="1" smtClean="0">
                <a:solidFill>
                  <a:schemeClr val="accent1"/>
                </a:solidFill>
                <a:latin typeface="Helvetica" pitchFamily="-105" charset="0"/>
                <a:ea typeface="Helvetica" pitchFamily="-105" charset="0"/>
                <a:cs typeface="Helvetica" pitchFamily="-105" charset="0"/>
                <a:sym typeface="Helvetica" pitchFamily="-105" charset="0"/>
              </a:rPr>
              <a:t>tuple</a:t>
            </a:r>
            <a:r>
              <a:rPr lang="en-US" sz="2000" i="1" dirty="0" smtClean="0">
                <a:solidFill>
                  <a:schemeClr val="accent1"/>
                </a:solidFill>
                <a:latin typeface="Helvetica" pitchFamily="-105" charset="0"/>
                <a:ea typeface="Helvetica" pitchFamily="-105" charset="0"/>
                <a:cs typeface="Helvetica" pitchFamily="-105" charset="0"/>
                <a:sym typeface="Helvetica" pitchFamily="-105" charset="0"/>
              </a:rPr>
              <a:t>) does each output </a:t>
            </a:r>
            <a:r>
              <a:rPr lang="en-US" sz="2000" i="1" dirty="0" err="1" smtClean="0">
                <a:solidFill>
                  <a:schemeClr val="accent1"/>
                </a:solidFill>
                <a:latin typeface="Helvetica" pitchFamily="-105" charset="0"/>
                <a:ea typeface="Helvetica" pitchFamily="-105" charset="0"/>
                <a:cs typeface="Helvetica" pitchFamily="-105" charset="0"/>
                <a:sym typeface="Helvetica" pitchFamily="-105" charset="0"/>
              </a:rPr>
              <a:t>tuple</a:t>
            </a:r>
            <a:r>
              <a:rPr lang="en-US" sz="2000" i="1" dirty="0" smtClean="0">
                <a:solidFill>
                  <a:schemeClr val="accent1"/>
                </a:solidFill>
                <a:latin typeface="Helvetica" pitchFamily="-105" charset="0"/>
                <a:ea typeface="Helvetica" pitchFamily="-105" charset="0"/>
                <a:cs typeface="Helvetica" pitchFamily="-105" charset="0"/>
                <a:sym typeface="Helvetica" pitchFamily="-105" charset="0"/>
              </a:rPr>
              <a:t> value come from?”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5" y="1914791"/>
            <a:ext cx="8756650" cy="3636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2"/>
                </a:solidFill>
              </a:rPr>
              <a:t>Lineage </a:t>
            </a:r>
            <a:r>
              <a:rPr lang="en-US" dirty="0" smtClean="0"/>
              <a:t>for an output </a:t>
            </a:r>
            <a:r>
              <a:rPr lang="en-US" dirty="0" err="1" smtClean="0"/>
              <a:t>tuple</a:t>
            </a:r>
            <a:r>
              <a:rPr lang="en-US" dirty="0" smtClean="0"/>
              <a:t> </a:t>
            </a:r>
            <a:r>
              <a:rPr lang="en-US" i="1" dirty="0" err="1" smtClean="0"/>
              <a:t>t</a:t>
            </a:r>
            <a:r>
              <a:rPr lang="en-US" dirty="0" smtClean="0"/>
              <a:t> is a subset of the input </a:t>
            </a:r>
            <a:r>
              <a:rPr lang="en-US" dirty="0" err="1" smtClean="0"/>
              <a:t>tuples</a:t>
            </a:r>
            <a:r>
              <a:rPr lang="en-US" dirty="0" smtClean="0"/>
              <a:t> which are </a:t>
            </a:r>
            <a:r>
              <a:rPr lang="en-US" i="1" dirty="0" smtClean="0"/>
              <a:t>relevant</a:t>
            </a:r>
            <a:r>
              <a:rPr lang="en-US" dirty="0" smtClean="0"/>
              <a:t> to the output </a:t>
            </a:r>
            <a:r>
              <a:rPr lang="en-US" dirty="0" err="1" smtClean="0"/>
              <a:t>tuple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Rectangle 7"/>
          <p:cNvSpPr>
            <a:spLocks/>
          </p:cNvSpPr>
          <p:nvPr/>
        </p:nvSpPr>
        <p:spPr bwMode="auto">
          <a:xfrm>
            <a:off x="724585" y="2578198"/>
            <a:ext cx="3209994" cy="198002"/>
          </a:xfrm>
          <a:prstGeom prst="rect">
            <a:avLst/>
          </a:prstGeom>
          <a:noFill/>
          <a:ln w="50800" cap="flat">
            <a:solidFill>
              <a:srgbClr val="88000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8"/>
          <p:cNvSpPr>
            <a:spLocks/>
          </p:cNvSpPr>
          <p:nvPr/>
        </p:nvSpPr>
        <p:spPr bwMode="auto">
          <a:xfrm>
            <a:off x="4705911" y="2962718"/>
            <a:ext cx="3904689" cy="444619"/>
          </a:xfrm>
          <a:prstGeom prst="rect">
            <a:avLst/>
          </a:prstGeom>
          <a:noFill/>
          <a:ln w="50800" cap="flat">
            <a:solidFill>
              <a:srgbClr val="88000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326336" y="4682372"/>
            <a:ext cx="2217464" cy="194428"/>
          </a:xfrm>
          <a:prstGeom prst="rect">
            <a:avLst/>
          </a:prstGeom>
          <a:noFill/>
          <a:ln w="50800" cap="flat">
            <a:solidFill>
              <a:srgbClr val="88000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0"/>
          <p:cNvSpPr>
            <a:spLocks/>
          </p:cNvSpPr>
          <p:nvPr/>
        </p:nvSpPr>
        <p:spPr bwMode="auto">
          <a:xfrm>
            <a:off x="5708106" y="5273802"/>
            <a:ext cx="16788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Lineage: {t</a:t>
            </a:r>
            <a:r>
              <a:rPr lang="en-US" baseline="-6000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1</a:t>
            </a:r>
            <a:r>
              <a:rPr lang="en-US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, t</a:t>
            </a:r>
            <a:r>
              <a:rPr lang="en-US" baseline="-6000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5</a:t>
            </a:r>
            <a:r>
              <a:rPr lang="en-US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, t</a:t>
            </a:r>
            <a:r>
              <a:rPr lang="en-US" baseline="-6000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6</a:t>
            </a:r>
            <a:r>
              <a:rPr lang="en-US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}</a:t>
            </a:r>
          </a:p>
        </p:txBody>
      </p:sp>
      <p:sp>
        <p:nvSpPr>
          <p:cNvPr id="18" name="Rectangle 11"/>
          <p:cNvSpPr>
            <a:spLocks/>
          </p:cNvSpPr>
          <p:nvPr/>
        </p:nvSpPr>
        <p:spPr bwMode="auto">
          <a:xfrm>
            <a:off x="1319159" y="5612088"/>
            <a:ext cx="7367641" cy="54487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 Problem: Not very precise. </a:t>
            </a:r>
          </a:p>
          <a:p>
            <a:r>
              <a:rPr lang="en-US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e.g. lineage above does not specify that t</a:t>
            </a:r>
            <a:r>
              <a:rPr lang="en-US" baseline="-6000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5</a:t>
            </a:r>
            <a:r>
              <a:rPr lang="en-US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 and t</a:t>
            </a:r>
            <a:r>
              <a:rPr lang="en-US" baseline="-6000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6 </a:t>
            </a:r>
            <a:r>
              <a:rPr lang="en-US" dirty="0">
                <a:solidFill>
                  <a:schemeClr val="tx1"/>
                </a:solidFill>
                <a:ea typeface="Gill Sans" pitchFamily="-105" charset="0"/>
                <a:cs typeface="Gill Sans" pitchFamily="-105" charset="0"/>
              </a:rPr>
              <a:t>do not both need to exist.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utoUpdateAnimBg="0"/>
      <p:bldP spid="1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provenance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5" y="1143000"/>
            <a:ext cx="8756650" cy="3636010"/>
          </a:xfrm>
          <a:prstGeom prst="rect">
            <a:avLst/>
          </a:prstGeom>
        </p:spPr>
      </p:pic>
      <p:sp>
        <p:nvSpPr>
          <p:cNvPr id="5" name="Rectangle 7"/>
          <p:cNvSpPr>
            <a:spLocks/>
          </p:cNvSpPr>
          <p:nvPr/>
        </p:nvSpPr>
        <p:spPr bwMode="auto">
          <a:xfrm>
            <a:off x="724585" y="1810392"/>
            <a:ext cx="3209994" cy="198002"/>
          </a:xfrm>
          <a:prstGeom prst="rect">
            <a:avLst/>
          </a:prstGeom>
          <a:noFill/>
          <a:ln w="50800" cap="flat">
            <a:solidFill>
              <a:srgbClr val="88000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8"/>
          <p:cNvSpPr>
            <a:spLocks/>
          </p:cNvSpPr>
          <p:nvPr/>
        </p:nvSpPr>
        <p:spPr bwMode="auto">
          <a:xfrm>
            <a:off x="4705911" y="2194912"/>
            <a:ext cx="3904689" cy="444619"/>
          </a:xfrm>
          <a:prstGeom prst="rect">
            <a:avLst/>
          </a:prstGeom>
          <a:noFill/>
          <a:ln w="50800" cap="flat">
            <a:solidFill>
              <a:srgbClr val="88000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9"/>
          <p:cNvSpPr>
            <a:spLocks/>
          </p:cNvSpPr>
          <p:nvPr/>
        </p:nvSpPr>
        <p:spPr bwMode="auto">
          <a:xfrm>
            <a:off x="5333986" y="3899264"/>
            <a:ext cx="2217464" cy="194428"/>
          </a:xfrm>
          <a:prstGeom prst="rect">
            <a:avLst/>
          </a:prstGeom>
          <a:noFill/>
          <a:ln w="50800" cap="flat">
            <a:solidFill>
              <a:srgbClr val="88000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spect="1"/>
          </p:cNvSpPr>
          <p:nvPr/>
        </p:nvSpPr>
        <p:spPr bwMode="auto">
          <a:xfrm>
            <a:off x="426706" y="4387492"/>
            <a:ext cx="4668382" cy="92456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  <a:ea typeface="Helvetica" pitchFamily="-105" charset="0"/>
                <a:cs typeface="Helvetica" pitchFamily="-105" charset="0"/>
                <a:sym typeface="Helvetica" pitchFamily="-105" charset="0"/>
              </a:rPr>
              <a:t>Witness of </a:t>
            </a:r>
            <a:r>
              <a:rPr lang="en-US" b="1" i="1" dirty="0" err="1">
                <a:solidFill>
                  <a:schemeClr val="tx1"/>
                </a:solidFill>
                <a:ea typeface="Helvetica" pitchFamily="-105" charset="0"/>
                <a:cs typeface="Helvetica" pitchFamily="-105" charset="0"/>
                <a:sym typeface="Helvetica" pitchFamily="-105" charset="0"/>
              </a:rPr>
              <a:t>t</a:t>
            </a:r>
            <a:r>
              <a:rPr lang="en-US" dirty="0">
                <a:solidFill>
                  <a:schemeClr val="tx1"/>
                </a:solidFill>
                <a:ea typeface="Helvetica" pitchFamily="-105" charset="0"/>
                <a:cs typeface="Helvetica" pitchFamily="-105" charset="0"/>
                <a:sym typeface="Helvetica" pitchFamily="-105" charset="0"/>
              </a:rPr>
              <a:t>:  Any subset of the database sufficient to reconstruct </a:t>
            </a:r>
            <a:r>
              <a:rPr lang="en-US" dirty="0" err="1">
                <a:solidFill>
                  <a:schemeClr val="tx1"/>
                </a:solidFill>
                <a:ea typeface="Helvetica" pitchFamily="-105" charset="0"/>
                <a:cs typeface="Helvetica" pitchFamily="-105" charset="0"/>
                <a:sym typeface="Helvetica" pitchFamily="-105" charset="0"/>
              </a:rPr>
              <a:t>tuple</a:t>
            </a:r>
            <a:r>
              <a:rPr lang="en-US" dirty="0">
                <a:solidFill>
                  <a:schemeClr val="tx1"/>
                </a:solidFill>
                <a:ea typeface="Helvetica" pitchFamily="-105" charset="0"/>
                <a:cs typeface="Helvetica" pitchFamily="-105" charset="0"/>
                <a:sym typeface="Helvetica" pitchFamily="-105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ea typeface="Helvetica" pitchFamily="-105" charset="0"/>
                <a:cs typeface="Helvetica" pitchFamily="-105" charset="0"/>
                <a:sym typeface="Helvetica" pitchFamily="-105" charset="0"/>
              </a:rPr>
              <a:t>t</a:t>
            </a:r>
            <a:r>
              <a:rPr lang="en-US" dirty="0">
                <a:solidFill>
                  <a:schemeClr val="tx1"/>
                </a:solidFill>
                <a:ea typeface="Helvetica" pitchFamily="-105" charset="0"/>
                <a:cs typeface="Helvetica" pitchFamily="-105" charset="0"/>
                <a:sym typeface="Helvetica" pitchFamily="-105" charset="0"/>
              </a:rPr>
              <a:t> in the query result.</a:t>
            </a:r>
          </a:p>
        </p:txBody>
      </p:sp>
      <p:sp>
        <p:nvSpPr>
          <p:cNvPr id="9" name="Rectangle 7"/>
          <p:cNvSpPr>
            <a:spLocks noChangeAspect="1"/>
          </p:cNvSpPr>
          <p:nvPr/>
        </p:nvSpPr>
        <p:spPr bwMode="auto">
          <a:xfrm>
            <a:off x="426706" y="5312052"/>
            <a:ext cx="4668382" cy="64008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  <a:ea typeface="Helvetica" pitchFamily="-105" charset="0"/>
                <a:cs typeface="Helvetica" pitchFamily="-105" charset="0"/>
                <a:sym typeface="Helvetica" pitchFamily="-105" charset="0"/>
              </a:rPr>
              <a:t>Witness basis</a:t>
            </a:r>
            <a:r>
              <a:rPr lang="en-US" dirty="0">
                <a:solidFill>
                  <a:schemeClr val="tx1"/>
                </a:solidFill>
                <a:ea typeface="Helvetica" pitchFamily="-105" charset="0"/>
                <a:cs typeface="Helvetica" pitchFamily="-105" charset="0"/>
                <a:sym typeface="Helvetica" pitchFamily="-105" charset="0"/>
              </a:rPr>
              <a:t>:  Leaves of the “proof tree” showing how result </a:t>
            </a:r>
            <a:r>
              <a:rPr lang="en-US" dirty="0" err="1">
                <a:solidFill>
                  <a:schemeClr val="tx1"/>
                </a:solidFill>
                <a:ea typeface="Helvetica" pitchFamily="-105" charset="0"/>
                <a:cs typeface="Helvetica" pitchFamily="-105" charset="0"/>
                <a:sym typeface="Helvetica" pitchFamily="-105" charset="0"/>
              </a:rPr>
              <a:t>tuple</a:t>
            </a:r>
            <a:r>
              <a:rPr lang="en-US" dirty="0">
                <a:solidFill>
                  <a:schemeClr val="tx1"/>
                </a:solidFill>
                <a:ea typeface="Helvetica" pitchFamily="-105" charset="0"/>
                <a:cs typeface="Helvetica" pitchFamily="-105" charset="0"/>
                <a:sym typeface="Helvetica" pitchFamily="-105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ea typeface="Helvetica" pitchFamily="-105" charset="0"/>
                <a:cs typeface="Helvetica" pitchFamily="-105" charset="0"/>
                <a:sym typeface="Helvetica" pitchFamily="-105" charset="0"/>
              </a:rPr>
              <a:t>t</a:t>
            </a:r>
            <a:r>
              <a:rPr lang="en-US" dirty="0">
                <a:solidFill>
                  <a:schemeClr val="tx1"/>
                </a:solidFill>
                <a:ea typeface="Helvetica" pitchFamily="-105" charset="0"/>
                <a:cs typeface="Helvetica" pitchFamily="-105" charset="0"/>
                <a:sym typeface="Helvetica" pitchFamily="-105" charset="0"/>
              </a:rPr>
              <a:t> is generated</a:t>
            </a:r>
          </a:p>
        </p:txBody>
      </p:sp>
      <p:sp>
        <p:nvSpPr>
          <p:cNvPr id="10" name="Rectangle 8"/>
          <p:cNvSpPr>
            <a:spLocks noChangeAspect="1"/>
          </p:cNvSpPr>
          <p:nvPr/>
        </p:nvSpPr>
        <p:spPr bwMode="auto">
          <a:xfrm>
            <a:off x="5238364" y="4594343"/>
            <a:ext cx="825547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  <a:sym typeface="Times New Roman" pitchFamily="-105" charset="0"/>
              </a:rPr>
              <a:t>{</a:t>
            </a:r>
            <a:r>
              <a:rPr lang="en-US" sz="2400" i="1" dirty="0">
                <a:solidFill>
                  <a:schemeClr val="tx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  <a:sym typeface="Times New Roman" pitchFamily="-105" charset="0"/>
              </a:rPr>
              <a:t>t</a:t>
            </a:r>
            <a:r>
              <a:rPr lang="en-US" sz="2400" i="1" baseline="-6000" dirty="0">
                <a:solidFill>
                  <a:schemeClr val="tx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  <a:sym typeface="Times New Roman" pitchFamily="-105" charset="0"/>
              </a:rPr>
              <a:t>1</a:t>
            </a:r>
            <a:r>
              <a:rPr lang="en-US" sz="2400" i="1" dirty="0">
                <a:solidFill>
                  <a:schemeClr val="tx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  <a:sym typeface="Times New Roman" pitchFamily="-105" charset="0"/>
              </a:rPr>
              <a:t>, t</a:t>
            </a:r>
            <a:r>
              <a:rPr lang="en-US" sz="2400" i="1" baseline="-6000" dirty="0">
                <a:solidFill>
                  <a:schemeClr val="tx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  <a:sym typeface="Times New Roman" pitchFamily="-105" charset="0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  <a:sym typeface="Times New Roman" pitchFamily="-105" charset="0"/>
              </a:rPr>
              <a:t>}</a:t>
            </a:r>
          </a:p>
        </p:txBody>
      </p:sp>
      <p:sp>
        <p:nvSpPr>
          <p:cNvPr id="11" name="Rectangle 10"/>
          <p:cNvSpPr>
            <a:spLocks noChangeAspect="1"/>
          </p:cNvSpPr>
          <p:nvPr/>
        </p:nvSpPr>
        <p:spPr bwMode="auto">
          <a:xfrm>
            <a:off x="6273437" y="4594343"/>
            <a:ext cx="825547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  <a:sym typeface="Times New Roman" pitchFamily="-105" charset="0"/>
              </a:rPr>
              <a:t>{</a:t>
            </a:r>
            <a:r>
              <a:rPr lang="en-US" sz="2400" i="1" dirty="0">
                <a:solidFill>
                  <a:schemeClr val="tx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  <a:sym typeface="Times New Roman" pitchFamily="-105" charset="0"/>
              </a:rPr>
              <a:t>t</a:t>
            </a:r>
            <a:r>
              <a:rPr lang="en-US" sz="2400" i="1" baseline="-6000" dirty="0">
                <a:solidFill>
                  <a:schemeClr val="tx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  <a:sym typeface="Times New Roman" pitchFamily="-105" charset="0"/>
              </a:rPr>
              <a:t>1</a:t>
            </a:r>
            <a:r>
              <a:rPr lang="en-US" sz="2400" i="1" dirty="0">
                <a:solidFill>
                  <a:schemeClr val="tx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  <a:sym typeface="Times New Roman" pitchFamily="-105" charset="0"/>
              </a:rPr>
              <a:t>, t</a:t>
            </a:r>
            <a:r>
              <a:rPr lang="en-US" sz="2400" i="1" baseline="-6000" dirty="0">
                <a:solidFill>
                  <a:schemeClr val="tx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  <a:sym typeface="Times New Roman" pitchFamily="-105" charset="0"/>
              </a:rPr>
              <a:t>6</a:t>
            </a:r>
            <a:r>
              <a:rPr lang="en-US" sz="2400" dirty="0">
                <a:solidFill>
                  <a:schemeClr val="tx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  <a:sym typeface="Times New Roman" pitchFamily="-105" charset="0"/>
              </a:rPr>
              <a:t>}</a:t>
            </a:r>
          </a:p>
        </p:txBody>
      </p:sp>
      <p:sp>
        <p:nvSpPr>
          <p:cNvPr id="12" name="Rectangle 11"/>
          <p:cNvSpPr>
            <a:spLocks noChangeAspect="1"/>
          </p:cNvSpPr>
          <p:nvPr/>
        </p:nvSpPr>
        <p:spPr bwMode="auto">
          <a:xfrm>
            <a:off x="7308511" y="4594343"/>
            <a:ext cx="1458232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  <a:sym typeface="Times New Roman" pitchFamily="-105" charset="0"/>
              </a:rPr>
              <a:t>{</a:t>
            </a:r>
            <a:r>
              <a:rPr lang="en-US" sz="2400" i="1" dirty="0">
                <a:solidFill>
                  <a:schemeClr val="tx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  <a:sym typeface="Times New Roman" pitchFamily="-105" charset="0"/>
              </a:rPr>
              <a:t>t</a:t>
            </a:r>
            <a:r>
              <a:rPr lang="en-US" sz="2400" i="1" baseline="-6000" dirty="0">
                <a:solidFill>
                  <a:schemeClr val="tx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  <a:sym typeface="Times New Roman" pitchFamily="-105" charset="0"/>
              </a:rPr>
              <a:t>1</a:t>
            </a:r>
            <a:r>
              <a:rPr lang="en-US" sz="2400" i="1" dirty="0">
                <a:solidFill>
                  <a:schemeClr val="tx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  <a:sym typeface="Times New Roman" pitchFamily="-105" charset="0"/>
              </a:rPr>
              <a:t>, t</a:t>
            </a:r>
            <a:r>
              <a:rPr lang="en-US" sz="2400" i="1" baseline="-6000" dirty="0">
                <a:solidFill>
                  <a:schemeClr val="tx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  <a:sym typeface="Times New Roman" pitchFamily="-105" charset="0"/>
              </a:rPr>
              <a:t>2</a:t>
            </a:r>
            <a:r>
              <a:rPr lang="en-US" sz="2400" i="1" dirty="0">
                <a:solidFill>
                  <a:schemeClr val="tx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  <a:sym typeface="Times New Roman" pitchFamily="-105" charset="0"/>
              </a:rPr>
              <a:t>,</a:t>
            </a:r>
            <a:r>
              <a:rPr lang="en-US" sz="2400" i="1" baseline="-6000" dirty="0">
                <a:solidFill>
                  <a:schemeClr val="tx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  <a:sym typeface="Times New Roman" pitchFamily="-105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  <a:sym typeface="Times New Roman" pitchFamily="-105" charset="0"/>
              </a:rPr>
              <a:t>t</a:t>
            </a:r>
            <a:r>
              <a:rPr lang="en-US" sz="2400" i="1" baseline="-6000" dirty="0">
                <a:solidFill>
                  <a:schemeClr val="tx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  <a:sym typeface="Times New Roman" pitchFamily="-105" charset="0"/>
              </a:rPr>
              <a:t>6</a:t>
            </a:r>
            <a:r>
              <a:rPr lang="en-US" sz="2400" i="1" dirty="0">
                <a:solidFill>
                  <a:schemeClr val="tx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  <a:sym typeface="Times New Roman" pitchFamily="-105" charset="0"/>
              </a:rPr>
              <a:t>,</a:t>
            </a:r>
            <a:r>
              <a:rPr lang="en-US" sz="2400" i="1" baseline="-6000" dirty="0">
                <a:solidFill>
                  <a:schemeClr val="tx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  <a:sym typeface="Times New Roman" pitchFamily="-105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  <a:sym typeface="Times New Roman" pitchFamily="-105" charset="0"/>
              </a:rPr>
              <a:t>t</a:t>
            </a:r>
            <a:r>
              <a:rPr lang="en-US" sz="2400" i="1" baseline="-6000" dirty="0">
                <a:solidFill>
                  <a:schemeClr val="tx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  <a:sym typeface="Times New Roman" pitchFamily="-105" charset="0"/>
              </a:rPr>
              <a:t>8</a:t>
            </a:r>
            <a:r>
              <a:rPr lang="en-US" sz="2400" dirty="0">
                <a:solidFill>
                  <a:schemeClr val="tx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  <a:sym typeface="Times New Roman" pitchFamily="-105" charset="0"/>
              </a:rPr>
              <a:t>}</a:t>
            </a:r>
          </a:p>
        </p:txBody>
      </p:sp>
      <p:sp>
        <p:nvSpPr>
          <p:cNvPr id="18" name="Rectangle 8"/>
          <p:cNvSpPr>
            <a:spLocks noChangeAspect="1"/>
          </p:cNvSpPr>
          <p:nvPr/>
        </p:nvSpPr>
        <p:spPr bwMode="auto">
          <a:xfrm>
            <a:off x="5238364" y="5398134"/>
            <a:ext cx="2100435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  <a:sym typeface="Times New Roman" pitchFamily="-105" charset="0"/>
              </a:rPr>
              <a:t>{{</a:t>
            </a:r>
            <a:r>
              <a:rPr lang="en-US" sz="2400" i="1" dirty="0">
                <a:solidFill>
                  <a:schemeClr val="tx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  <a:sym typeface="Times New Roman" pitchFamily="-105" charset="0"/>
              </a:rPr>
              <a:t>t</a:t>
            </a:r>
            <a:r>
              <a:rPr lang="en-US" sz="2400" i="1" baseline="-6000" dirty="0">
                <a:solidFill>
                  <a:schemeClr val="tx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  <a:sym typeface="Times New Roman" pitchFamily="-105" charset="0"/>
              </a:rPr>
              <a:t>1</a:t>
            </a:r>
            <a:r>
              <a:rPr lang="en-US" sz="2400" i="1" dirty="0">
                <a:solidFill>
                  <a:schemeClr val="tx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  <a:sym typeface="Times New Roman" pitchFamily="-105" charset="0"/>
              </a:rPr>
              <a:t>, t</a:t>
            </a:r>
            <a:r>
              <a:rPr lang="en-US" sz="2400" i="1" baseline="-6000" dirty="0">
                <a:solidFill>
                  <a:schemeClr val="tx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  <a:sym typeface="Times New Roman" pitchFamily="-105" charset="0"/>
              </a:rPr>
              <a:t>5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  <a:sym typeface="Times New Roman" pitchFamily="-105" charset="0"/>
              </a:rPr>
              <a:t>},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  <a:sym typeface="Times New Roman" pitchFamily="-105" charset="0"/>
              </a:rPr>
              <a:t> {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  <a:sym typeface="Times New Roman" pitchFamily="-105" charset="0"/>
              </a:rPr>
              <a:t>t</a:t>
            </a:r>
            <a:r>
              <a:rPr lang="en-US" sz="2400" i="1" baseline="-6000" dirty="0" smtClean="0">
                <a:solidFill>
                  <a:schemeClr val="tx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  <a:sym typeface="Times New Roman" pitchFamily="-105" charset="0"/>
              </a:rPr>
              <a:t>1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  <a:sym typeface="Times New Roman" pitchFamily="-105" charset="0"/>
              </a:rPr>
              <a:t>, t</a:t>
            </a:r>
            <a:r>
              <a:rPr lang="en-US" sz="2400" i="1" baseline="-6000" dirty="0" smtClean="0">
                <a:solidFill>
                  <a:schemeClr val="tx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  <a:sym typeface="Times New Roman" pitchFamily="-105" charset="0"/>
              </a:rPr>
              <a:t>6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  <a:sym typeface="Times New Roman" pitchFamily="-105" charset="0"/>
              </a:rPr>
              <a:t>}}</a:t>
            </a:r>
            <a:endParaRPr lang="en-US" sz="2400" dirty="0">
              <a:solidFill>
                <a:schemeClr val="tx1"/>
              </a:solidFill>
              <a:latin typeface="Times New Roman" pitchFamily="-105" charset="0"/>
              <a:ea typeface="Times New Roman" pitchFamily="-105" charset="0"/>
              <a:cs typeface="Times New Roman" pitchFamily="-105" charset="0"/>
              <a:sym typeface="Times New Roman" pitchFamily="-10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lIns="64291" tIns="32146" rIns="64291" bIns="32146"/>
          <a:lstStyle/>
          <a:p>
            <a:r>
              <a:rPr lang="en-US" dirty="0" smtClean="0"/>
              <a:t>Why: </a:t>
            </a:r>
            <a:r>
              <a:rPr lang="en-US" dirty="0"/>
              <a:t>Query Rewriting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2680" y="3388817"/>
            <a:ext cx="3806816" cy="64994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0878" y="1433215"/>
            <a:ext cx="500063" cy="41076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2347" y="1629668"/>
            <a:ext cx="1607344" cy="174128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98553" y="1379636"/>
            <a:ext cx="1371344" cy="53578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9897" y="1647528"/>
            <a:ext cx="1607344" cy="174128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4583" name="Rectangle 7"/>
          <p:cNvSpPr>
            <a:spLocks/>
          </p:cNvSpPr>
          <p:nvPr/>
        </p:nvSpPr>
        <p:spPr bwMode="auto">
          <a:xfrm>
            <a:off x="5777053" y="2111872"/>
            <a:ext cx="1384102" cy="303609"/>
          </a:xfrm>
          <a:prstGeom prst="rect">
            <a:avLst/>
          </a:prstGeom>
          <a:noFill/>
          <a:ln w="50800" cap="flat">
            <a:solidFill>
              <a:srgbClr val="88000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4" name="Rectangle 8"/>
          <p:cNvSpPr>
            <a:spLocks/>
          </p:cNvSpPr>
          <p:nvPr/>
        </p:nvSpPr>
        <p:spPr bwMode="auto">
          <a:xfrm>
            <a:off x="514123" y="4690163"/>
            <a:ext cx="2795568" cy="102451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dirty="0" err="1">
                <a:solidFill>
                  <a:schemeClr val="tx1"/>
                </a:solidFill>
                <a:latin typeface="Times New Roman"/>
                <a:ea typeface="Gill Sans" pitchFamily="-105" charset="0"/>
                <a:cs typeface="Times New Roman"/>
              </a:rPr>
              <a:t>Why(Q</a:t>
            </a:r>
            <a:r>
              <a:rPr lang="en-US" dirty="0">
                <a:solidFill>
                  <a:schemeClr val="tx1"/>
                </a:solidFill>
                <a:latin typeface="Times New Roman"/>
                <a:ea typeface="Gill Sans" pitchFamily="-105" charset="0"/>
                <a:cs typeface="Times New Roman"/>
              </a:rPr>
              <a:t>, I,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Gill Sans" pitchFamily="-105" charset="0"/>
                <a:cs typeface="Times New Roman"/>
              </a:rPr>
              <a:t>t</a:t>
            </a:r>
            <a:r>
              <a:rPr lang="en-US" dirty="0">
                <a:solidFill>
                  <a:schemeClr val="tx1"/>
                </a:solidFill>
                <a:latin typeface="Times New Roman"/>
                <a:ea typeface="Gill Sans" pitchFamily="-105" charset="0"/>
                <a:cs typeface="Times New Roman"/>
              </a:rPr>
              <a:t>): {{</a:t>
            </a:r>
            <a:r>
              <a:rPr lang="en-US" i="1" dirty="0">
                <a:solidFill>
                  <a:schemeClr val="tx1"/>
                </a:solidFill>
                <a:latin typeface="Times New Roman"/>
                <a:ea typeface="Gill Sans" pitchFamily="-105" charset="0"/>
                <a:cs typeface="Times New Roman"/>
              </a:rPr>
              <a:t>t</a:t>
            </a:r>
            <a:r>
              <a:rPr lang="en-US" i="1" baseline="-6000" dirty="0">
                <a:solidFill>
                  <a:schemeClr val="tx1"/>
                </a:solidFill>
                <a:latin typeface="Times New Roman"/>
                <a:ea typeface="Gill Sans" pitchFamily="-105" charset="0"/>
                <a:cs typeface="Times New 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 New Roman"/>
                <a:ea typeface="Gill Sans" pitchFamily="-105" charset="0"/>
                <a:cs typeface="Times New Roman"/>
              </a:rPr>
              <a:t>}}</a:t>
            </a:r>
          </a:p>
          <a:p>
            <a:pPr algn="l"/>
            <a:endParaRPr lang="en-US" dirty="0">
              <a:solidFill>
                <a:schemeClr val="tx1"/>
              </a:solidFill>
              <a:latin typeface="Times New Roman"/>
              <a:ea typeface="Gill Sans" pitchFamily="-105" charset="0"/>
              <a:cs typeface="Times New Roman"/>
            </a:endParaRPr>
          </a:p>
          <a:p>
            <a:pPr algn="l"/>
            <a:r>
              <a:rPr lang="en-US" dirty="0" err="1">
                <a:solidFill>
                  <a:schemeClr val="tx1"/>
                </a:solidFill>
                <a:latin typeface="Times New Roman"/>
                <a:ea typeface="Gill Sans" pitchFamily="-105" charset="0"/>
                <a:cs typeface="Times New Roman"/>
              </a:rPr>
              <a:t>Why(Q</a:t>
            </a:r>
            <a:r>
              <a:rPr lang="en-US" dirty="0">
                <a:solidFill>
                  <a:schemeClr val="tx1"/>
                </a:solidFill>
                <a:latin typeface="Times New Roman"/>
                <a:ea typeface="Gill Sans" pitchFamily="-105" charset="0"/>
                <a:cs typeface="Times New Roman"/>
              </a:rPr>
              <a:t>’, I,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Gill Sans" pitchFamily="-105" charset="0"/>
                <a:cs typeface="Times New Roman"/>
              </a:rPr>
              <a:t>t</a:t>
            </a:r>
            <a:r>
              <a:rPr lang="en-US" dirty="0">
                <a:solidFill>
                  <a:schemeClr val="tx1"/>
                </a:solidFill>
                <a:latin typeface="Times New Roman"/>
                <a:ea typeface="Gill Sans" pitchFamily="-105" charset="0"/>
                <a:cs typeface="Times New Roman"/>
              </a:rPr>
              <a:t>): {{</a:t>
            </a:r>
            <a:r>
              <a:rPr lang="en-US" i="1" dirty="0">
                <a:solidFill>
                  <a:schemeClr val="tx1"/>
                </a:solidFill>
                <a:latin typeface="Times New Roman"/>
                <a:ea typeface="Gill Sans" pitchFamily="-105" charset="0"/>
                <a:cs typeface="Times New Roman"/>
              </a:rPr>
              <a:t>t</a:t>
            </a:r>
            <a:r>
              <a:rPr lang="en-US" i="1" baseline="-6000" dirty="0">
                <a:solidFill>
                  <a:schemeClr val="tx1"/>
                </a:solidFill>
                <a:latin typeface="Times New Roman"/>
                <a:ea typeface="Gill Sans" pitchFamily="-105" charset="0"/>
                <a:cs typeface="Times New 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 New Roman"/>
                <a:ea typeface="Gill Sans" pitchFamily="-105" charset="0"/>
                <a:cs typeface="Times New Roman"/>
              </a:rPr>
              <a:t>}, {</a:t>
            </a:r>
            <a:r>
              <a:rPr lang="en-US" i="1" dirty="0">
                <a:solidFill>
                  <a:schemeClr val="tx1"/>
                </a:solidFill>
                <a:latin typeface="Times New Roman"/>
                <a:ea typeface="Gill Sans" pitchFamily="-105" charset="0"/>
                <a:cs typeface="Times New Roman"/>
              </a:rPr>
              <a:t>t</a:t>
            </a:r>
            <a:r>
              <a:rPr lang="en-US" i="1" baseline="-6000" dirty="0">
                <a:solidFill>
                  <a:schemeClr val="tx1"/>
                </a:solidFill>
                <a:latin typeface="Times New Roman"/>
                <a:ea typeface="Gill Sans" pitchFamily="-105" charset="0"/>
                <a:cs typeface="Times New 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 New Roman"/>
                <a:ea typeface="Gill Sans" pitchFamily="-105" charset="0"/>
                <a:cs typeface="Times New Roman"/>
              </a:rPr>
              <a:t>, </a:t>
            </a:r>
            <a:r>
              <a:rPr lang="en-US" i="1" dirty="0">
                <a:solidFill>
                  <a:schemeClr val="tx1"/>
                </a:solidFill>
                <a:latin typeface="Times New Roman"/>
                <a:ea typeface="Gill Sans" pitchFamily="-105" charset="0"/>
                <a:cs typeface="Times New Roman"/>
              </a:rPr>
              <a:t>t</a:t>
            </a:r>
            <a:r>
              <a:rPr lang="en-US" i="1" baseline="-6000" dirty="0">
                <a:solidFill>
                  <a:schemeClr val="tx1"/>
                </a:solidFill>
                <a:latin typeface="Times New Roman"/>
                <a:ea typeface="Gill Sans" pitchFamily="-105" charset="0"/>
                <a:cs typeface="Times New Roman"/>
              </a:rPr>
              <a:t>2</a:t>
            </a:r>
            <a:r>
              <a:rPr lang="en-US" dirty="0">
                <a:solidFill>
                  <a:schemeClr val="tx1"/>
                </a:solidFill>
                <a:latin typeface="Times New Roman"/>
                <a:ea typeface="Gill Sans" pitchFamily="-105" charset="0"/>
                <a:cs typeface="Times New Roman"/>
              </a:rPr>
              <a:t>}}</a:t>
            </a:r>
            <a:r>
              <a:rPr lang="en-US" baseline="-6000" dirty="0">
                <a:solidFill>
                  <a:schemeClr val="tx1"/>
                </a:solidFill>
                <a:latin typeface="Times New Roman"/>
                <a:ea typeface="Gill Sans" pitchFamily="-105" charset="0"/>
                <a:cs typeface="Times New Roman"/>
              </a:rPr>
              <a:t> </a:t>
            </a:r>
          </a:p>
        </p:txBody>
      </p:sp>
      <p:sp>
        <p:nvSpPr>
          <p:cNvPr id="24585" name="Rectangle 9"/>
          <p:cNvSpPr>
            <a:spLocks/>
          </p:cNvSpPr>
          <p:nvPr/>
        </p:nvSpPr>
        <p:spPr bwMode="auto">
          <a:xfrm>
            <a:off x="5533720" y="2081005"/>
            <a:ext cx="175633" cy="33855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200" i="1" dirty="0" err="1">
                <a:latin typeface="Times New Roman" pitchFamily="-105" charset="0"/>
                <a:ea typeface="Times New Roman" pitchFamily="-105" charset="0"/>
                <a:cs typeface="Times New Roman" pitchFamily="-105" charset="0"/>
                <a:sym typeface="Times New Roman" pitchFamily="-105" charset="0"/>
              </a:rPr>
              <a:t>t</a:t>
            </a:r>
            <a:endParaRPr lang="en-US" sz="2200" i="1" dirty="0">
              <a:latin typeface="Times New Roman" pitchFamily="-105" charset="0"/>
              <a:ea typeface="Times New Roman" pitchFamily="-105" charset="0"/>
              <a:cs typeface="Times New Roman" pitchFamily="-105" charset="0"/>
              <a:sym typeface="Times New Roman" pitchFamily="-105" charset="0"/>
            </a:endParaRPr>
          </a:p>
        </p:txBody>
      </p:sp>
      <p:sp>
        <p:nvSpPr>
          <p:cNvPr id="24586" name="Rectangle 10"/>
          <p:cNvSpPr>
            <a:spLocks/>
          </p:cNvSpPr>
          <p:nvPr/>
        </p:nvSpPr>
        <p:spPr bwMode="auto">
          <a:xfrm>
            <a:off x="1539380" y="2054215"/>
            <a:ext cx="232273" cy="33855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200" i="1" dirty="0">
                <a:latin typeface="Times New Roman" pitchFamily="-105" charset="0"/>
                <a:ea typeface="Times New Roman" pitchFamily="-105" charset="0"/>
                <a:cs typeface="Times New Roman" pitchFamily="-105" charset="0"/>
                <a:sym typeface="Times New Roman" pitchFamily="-105" charset="0"/>
              </a:rPr>
              <a:t>t</a:t>
            </a:r>
            <a:r>
              <a:rPr lang="en-US" sz="2200" i="1" baseline="-6000" dirty="0">
                <a:latin typeface="Times New Roman" pitchFamily="-105" charset="0"/>
                <a:ea typeface="Times New Roman" pitchFamily="-105" charset="0"/>
                <a:cs typeface="Times New Roman" pitchFamily="-105" charset="0"/>
                <a:sym typeface="Times New Roman" pitchFamily="-105" charset="0"/>
              </a:rPr>
              <a:t>1</a:t>
            </a:r>
          </a:p>
        </p:txBody>
      </p:sp>
      <p:sp>
        <p:nvSpPr>
          <p:cNvPr id="24587" name="Rectangle 11"/>
          <p:cNvSpPr>
            <a:spLocks/>
          </p:cNvSpPr>
          <p:nvPr/>
        </p:nvSpPr>
        <p:spPr bwMode="auto">
          <a:xfrm>
            <a:off x="1539380" y="2482840"/>
            <a:ext cx="232273" cy="33855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200" i="1" dirty="0">
                <a:latin typeface="Times New Roman" pitchFamily="-105" charset="0"/>
                <a:ea typeface="Times New Roman" pitchFamily="-105" charset="0"/>
                <a:cs typeface="Times New Roman" pitchFamily="-105" charset="0"/>
                <a:sym typeface="Times New Roman" pitchFamily="-105" charset="0"/>
              </a:rPr>
              <a:t>t</a:t>
            </a:r>
            <a:r>
              <a:rPr lang="en-US" sz="2200" i="1" baseline="-6000" dirty="0">
                <a:latin typeface="Times New Roman" pitchFamily="-105" charset="0"/>
                <a:ea typeface="Times New Roman" pitchFamily="-105" charset="0"/>
                <a:cs typeface="Times New Roman" pitchFamily="-105" charset="0"/>
                <a:sym typeface="Times New Roman" pitchFamily="-105" charset="0"/>
              </a:rPr>
              <a:t>2</a:t>
            </a:r>
          </a:p>
        </p:txBody>
      </p:sp>
      <p:sp>
        <p:nvSpPr>
          <p:cNvPr id="24588" name="Rectangle 12"/>
          <p:cNvSpPr>
            <a:spLocks/>
          </p:cNvSpPr>
          <p:nvPr/>
        </p:nvSpPr>
        <p:spPr bwMode="auto">
          <a:xfrm>
            <a:off x="1539380" y="2911465"/>
            <a:ext cx="232273" cy="33855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200" i="1" dirty="0">
                <a:latin typeface="Times New Roman" pitchFamily="-105" charset="0"/>
                <a:ea typeface="Times New Roman" pitchFamily="-105" charset="0"/>
                <a:cs typeface="Times New Roman" pitchFamily="-105" charset="0"/>
                <a:sym typeface="Times New Roman" pitchFamily="-105" charset="0"/>
              </a:rPr>
              <a:t>t</a:t>
            </a:r>
            <a:r>
              <a:rPr lang="en-US" sz="2200" i="1" baseline="-6000" dirty="0">
                <a:latin typeface="Times New Roman" pitchFamily="-105" charset="0"/>
                <a:ea typeface="Times New Roman" pitchFamily="-105" charset="0"/>
                <a:cs typeface="Times New Roman" pitchFamily="-105" charset="0"/>
                <a:sym typeface="Times New Roman" pitchFamily="-105" charset="0"/>
              </a:rPr>
              <a:t>3</a:t>
            </a:r>
          </a:p>
        </p:txBody>
      </p:sp>
      <p:sp>
        <p:nvSpPr>
          <p:cNvPr id="24589" name="Rectangle 13"/>
          <p:cNvSpPr>
            <a:spLocks/>
          </p:cNvSpPr>
          <p:nvPr/>
        </p:nvSpPr>
        <p:spPr bwMode="auto">
          <a:xfrm>
            <a:off x="4298553" y="4853773"/>
            <a:ext cx="4205182" cy="64293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sz="1900" b="1" dirty="0">
                <a:ea typeface="Helvetica" pitchFamily="-105" charset="0"/>
                <a:cs typeface="Helvetica" pitchFamily="-105" charset="0"/>
                <a:sym typeface="Helvetica" pitchFamily="-105" charset="0"/>
              </a:rPr>
              <a:t>Minimal witness basis</a:t>
            </a:r>
            <a:r>
              <a:rPr lang="en-US" sz="1900" dirty="0">
                <a:ea typeface="Helvetica" pitchFamily="-105" charset="0"/>
                <a:cs typeface="Helvetica" pitchFamily="-105" charset="0"/>
                <a:sym typeface="Helvetica" pitchFamily="-105" charset="0"/>
              </a:rPr>
              <a:t>: </a:t>
            </a:r>
            <a:r>
              <a:rPr lang="en-US" sz="1900" dirty="0" smtClean="0">
                <a:ea typeface="Helvetica" pitchFamily="-105" charset="0"/>
                <a:cs typeface="Helvetica" pitchFamily="-105" charset="0"/>
                <a:sym typeface="Helvetica" pitchFamily="-105" charset="0"/>
              </a:rPr>
              <a:t> </a:t>
            </a:r>
          </a:p>
          <a:p>
            <a:pPr algn="l"/>
            <a:r>
              <a:rPr lang="en-US" sz="1900" dirty="0" smtClean="0">
                <a:ea typeface="Helvetica" pitchFamily="-105" charset="0"/>
                <a:cs typeface="Helvetica" pitchFamily="-105" charset="0"/>
                <a:sym typeface="Helvetica" pitchFamily="-105" charset="0"/>
              </a:rPr>
              <a:t>Minimal </a:t>
            </a:r>
            <a:r>
              <a:rPr lang="en-US" sz="1900" dirty="0">
                <a:ea typeface="Helvetica" pitchFamily="-105" charset="0"/>
                <a:cs typeface="Helvetica" pitchFamily="-105" charset="0"/>
                <a:sym typeface="Helvetica" pitchFamily="-105" charset="0"/>
              </a:rPr>
              <a:t>witnesses in the witness basis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utoUpdateAnimBg="0"/>
      <p:bldP spid="2458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View Deletion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D</a:t>
            </a:r>
            <a:r>
              <a:rPr lang="en-US" i="1" dirty="0" smtClean="0"/>
              <a:t> </a:t>
            </a:r>
            <a:r>
              <a:rPr lang="en-US" dirty="0" smtClean="0"/>
              <a:t>a database instance and </a:t>
            </a:r>
            <a:r>
              <a:rPr lang="en-US" i="1" dirty="0" smtClean="0"/>
              <a:t>V=Q(D)</a:t>
            </a:r>
            <a:r>
              <a:rPr lang="en-US" dirty="0" smtClean="0"/>
              <a:t> a view defined over </a:t>
            </a:r>
            <a:r>
              <a:rPr lang="en-US" i="1" dirty="0" smtClean="0"/>
              <a:t>D</a:t>
            </a:r>
            <a:r>
              <a:rPr lang="en-US" dirty="0" smtClean="0"/>
              <a:t>.</a:t>
            </a:r>
          </a:p>
          <a:p>
            <a:pPr lvl="1"/>
            <a:r>
              <a:rPr lang="en-US" i="1" dirty="0" smtClean="0"/>
              <a:t>Find a set of </a:t>
            </a:r>
            <a:r>
              <a:rPr lang="en-US" i="1" dirty="0" err="1" smtClean="0"/>
              <a:t>tuples</a:t>
            </a:r>
            <a:r>
              <a:rPr lang="en-US" i="1" dirty="0" smtClean="0"/>
              <a:t> </a:t>
            </a:r>
            <a:r>
              <a:rPr lang="el-GR" i="1" dirty="0" smtClean="0"/>
              <a:t>Δ</a:t>
            </a:r>
            <a:r>
              <a:rPr lang="en-US" i="1" dirty="0" smtClean="0"/>
              <a:t>D to remove from D so that a specific </a:t>
            </a:r>
            <a:r>
              <a:rPr lang="en-US" i="1" dirty="0" err="1" smtClean="0"/>
              <a:t>tuple</a:t>
            </a:r>
            <a:r>
              <a:rPr lang="en-US" i="1" dirty="0" smtClean="0"/>
              <a:t> </a:t>
            </a:r>
            <a:r>
              <a:rPr lang="en-US" i="1" dirty="0" err="1" smtClean="0"/>
              <a:t>t</a:t>
            </a:r>
            <a:r>
              <a:rPr lang="en-US" i="1" dirty="0" smtClean="0"/>
              <a:t> is removed from the view</a:t>
            </a:r>
          </a:p>
          <a:p>
            <a:pPr lvl="1"/>
            <a:endParaRPr lang="en-US" i="1" dirty="0" smtClean="0"/>
          </a:p>
          <a:p>
            <a:pPr lvl="1"/>
            <a:r>
              <a:rPr lang="en-US" i="1" dirty="0" smtClean="0"/>
              <a:t>Minimize the number of side-effects in the view</a:t>
            </a:r>
          </a:p>
          <a:p>
            <a:pPr lvl="2"/>
            <a:r>
              <a:rPr lang="en-US" i="1" dirty="0" smtClean="0"/>
              <a:t>View side-effect problem</a:t>
            </a:r>
          </a:p>
          <a:p>
            <a:pPr lvl="3"/>
            <a:r>
              <a:rPr lang="en-US" i="1" dirty="0" smtClean="0"/>
              <a:t>Hard: queries with joins and projection or union</a:t>
            </a:r>
          </a:p>
          <a:p>
            <a:pPr lvl="3"/>
            <a:r>
              <a:rPr lang="en-US" i="1" dirty="0" smtClean="0"/>
              <a:t>PTIME: the rest</a:t>
            </a:r>
          </a:p>
          <a:p>
            <a:pPr lvl="1">
              <a:buNone/>
            </a:pPr>
            <a:endParaRPr lang="en-US" i="1" dirty="0" smtClean="0"/>
          </a:p>
          <a:p>
            <a:pPr lvl="1"/>
            <a:r>
              <a:rPr lang="en-US" i="1" dirty="0" smtClean="0"/>
              <a:t>Minimize the number of </a:t>
            </a:r>
            <a:r>
              <a:rPr lang="en-US" i="1" dirty="0" err="1" smtClean="0"/>
              <a:t>tuples</a:t>
            </a:r>
            <a:r>
              <a:rPr lang="en-US" i="1" dirty="0" smtClean="0"/>
              <a:t> deleted from D</a:t>
            </a:r>
          </a:p>
          <a:p>
            <a:pPr lvl="2"/>
            <a:r>
              <a:rPr lang="en-US" i="1" dirty="0" smtClean="0"/>
              <a:t>Source side-effect problem</a:t>
            </a:r>
          </a:p>
          <a:p>
            <a:pPr lvl="3"/>
            <a:r>
              <a:rPr lang="en-US" i="1" dirty="0" smtClean="0"/>
              <a:t>Same dichotomy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011317" y="5948299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 smtClean="0"/>
              <a:t>BunemanKhannaTan</a:t>
            </a:r>
            <a:r>
              <a:rPr lang="en-US" dirty="0" smtClean="0"/>
              <a:t>. PODS02]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provenance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Identifies </a:t>
            </a:r>
            <a:r>
              <a:rPr lang="en-US" dirty="0" smtClean="0"/>
              <a:t>“witness </a:t>
            </a:r>
            <a:r>
              <a:rPr lang="en-US" dirty="0" err="1" smtClean="0"/>
              <a:t>tuples</a:t>
            </a:r>
            <a:r>
              <a:rPr lang="en-US" dirty="0" smtClean="0"/>
              <a:t>” </a:t>
            </a:r>
            <a:r>
              <a:rPr lang="en-US" b="1" i="1" dirty="0" smtClean="0"/>
              <a:t>and</a:t>
            </a:r>
            <a:r>
              <a:rPr lang="en-US" i="1" dirty="0" smtClean="0"/>
              <a:t> </a:t>
            </a:r>
            <a:r>
              <a:rPr lang="en-US" dirty="0" smtClean="0"/>
              <a:t>the operations performed on them to produce each result </a:t>
            </a:r>
            <a:r>
              <a:rPr lang="en-US" dirty="0" err="1" smtClean="0"/>
              <a:t>tuple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Expresses operations using provenance </a:t>
            </a:r>
            <a:r>
              <a:rPr lang="en-US" dirty="0" err="1" smtClean="0"/>
              <a:t>semirings</a:t>
            </a:r>
            <a:endParaRPr lang="en-US" dirty="0" smtClean="0"/>
          </a:p>
          <a:p>
            <a:pPr lvl="1"/>
            <a:r>
              <a:rPr lang="en-US" dirty="0" smtClean="0"/>
              <a:t>MERGE (+): union or projection</a:t>
            </a:r>
          </a:p>
          <a:p>
            <a:pPr lvl="1"/>
            <a:r>
              <a:rPr lang="en-US" dirty="0" smtClean="0"/>
              <a:t>JOIN (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</a:t>
            </a:r>
            <a:r>
              <a:rPr lang="en-US" dirty="0" smtClean="0"/>
              <a:t>): joins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431700" y="1805593"/>
            <a:ext cx="62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   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Propagating Annotations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5912" y="1828545"/>
            <a:ext cx="1086341" cy="127768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…</a:t>
            </a:r>
          </a:p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a    </a:t>
            </a:r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c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4973" y="1576068"/>
            <a:ext cx="1097280" cy="252477"/>
          </a:xfrm>
          <a:prstGeom prst="rect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   B   C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912" y="1215433"/>
            <a:ext cx="3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56851" y="4330362"/>
            <a:ext cx="1086341" cy="127768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…</a:t>
            </a:r>
          </a:p>
          <a:p>
            <a:pPr algn="ctr">
              <a:spcAft>
                <a:spcPts val="1000"/>
              </a:spcAft>
            </a:pPr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e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912" y="4077885"/>
            <a:ext cx="1097280" cy="252477"/>
          </a:xfrm>
          <a:prstGeom prst="rect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D</a:t>
            </a:r>
            <a:r>
              <a:rPr lang="en-US" dirty="0" smtClean="0">
                <a:solidFill>
                  <a:schemeClr val="accent1"/>
                </a:solidFill>
              </a:rPr>
              <a:t>   B   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6851" y="3717250"/>
            <a:ext cx="290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414721" y="2413833"/>
            <a:ext cx="1749232" cy="127768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…</a:t>
            </a:r>
          </a:p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a    </a:t>
            </a:r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dirty="0" err="1" smtClean="0">
                <a:solidFill>
                  <a:schemeClr val="tx1"/>
                </a:solidFill>
              </a:rPr>
              <a:t>e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03782" y="2161356"/>
            <a:ext cx="1766846" cy="252477"/>
          </a:xfrm>
          <a:prstGeom prst="rect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   B   C   D   E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231828" y="3025191"/>
            <a:ext cx="426085" cy="16764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881969" y="2464241"/>
            <a:ext cx="139700" cy="16764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881969" y="4988332"/>
            <a:ext cx="111760" cy="118745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670415" y="1917869"/>
            <a:ext cx="144780" cy="14478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2149729" y="2807849"/>
            <a:ext cx="2937709" cy="384982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993729" y="3345231"/>
            <a:ext cx="3093709" cy="1451830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868856" y="3192831"/>
            <a:ext cx="119419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Join (on B)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054604" y="4473753"/>
            <a:ext cx="3251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annotation          means </a:t>
            </a:r>
            <a:r>
              <a:rPr lang="en-US" dirty="0" smtClean="0">
                <a:solidFill>
                  <a:srgbClr val="800000"/>
                </a:solidFill>
              </a:rPr>
              <a:t>joint use </a:t>
            </a:r>
            <a:r>
              <a:rPr lang="en-US" dirty="0" smtClean="0"/>
              <a:t>of the data annotated by </a:t>
            </a:r>
            <a:r>
              <a:rPr lang="en-US" i="1" dirty="0" err="1" smtClean="0">
                <a:solidFill>
                  <a:schemeClr val="accent1"/>
                </a:solidFill>
                <a:latin typeface="Times New Roman"/>
                <a:cs typeface="Times New Roman"/>
              </a:rPr>
              <a:t>p</a:t>
            </a:r>
            <a:r>
              <a:rPr lang="en-US" i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/>
              <a:t>and the data annotated by </a:t>
            </a:r>
            <a:r>
              <a:rPr lang="en-US" i="1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r</a:t>
            </a:r>
            <a:endParaRPr lang="en-US" i="1" dirty="0" smtClean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pic>
        <p:nvPicPr>
          <p:cNvPr id="30" name="Picture 2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649985" y="4621770"/>
            <a:ext cx="426085" cy="167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4" grpId="0" animBg="1"/>
      <p:bldP spid="15" grpId="0" animBg="1"/>
      <p:bldP spid="28" grpId="0" animBg="1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431700" y="1805593"/>
            <a:ext cx="62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   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Propagating Annotations (2)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5912" y="1828545"/>
            <a:ext cx="1086341" cy="127768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…</a:t>
            </a:r>
          </a:p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a    </a:t>
            </a:r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c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4973" y="1576068"/>
            <a:ext cx="1097280" cy="252477"/>
          </a:xfrm>
          <a:prstGeom prst="rect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   B   C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912" y="1215433"/>
            <a:ext cx="3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6851" y="4330362"/>
            <a:ext cx="1086341" cy="127768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…</a:t>
            </a:r>
          </a:p>
          <a:p>
            <a:pPr algn="ctr">
              <a:spcAft>
                <a:spcPts val="1000"/>
              </a:spcAft>
            </a:pP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c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5912" y="4077885"/>
            <a:ext cx="1097280" cy="252477"/>
          </a:xfrm>
          <a:prstGeom prst="rect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   B   C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6851" y="3717250"/>
            <a:ext cx="290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414722" y="2413833"/>
            <a:ext cx="1286926" cy="127768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…</a:t>
            </a:r>
          </a:p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a    </a:t>
            </a:r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c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03782" y="2161356"/>
            <a:ext cx="1299885" cy="252477"/>
          </a:xfrm>
          <a:prstGeom prst="rect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   B   C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81969" y="2464241"/>
            <a:ext cx="139700" cy="16764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881969" y="4988332"/>
            <a:ext cx="111760" cy="118745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2149729" y="2807849"/>
            <a:ext cx="2937709" cy="384982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993729" y="3345231"/>
            <a:ext cx="3093709" cy="1451830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868856" y="3192831"/>
            <a:ext cx="7569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Union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054604" y="4473753"/>
            <a:ext cx="3251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annotation </a:t>
            </a:r>
            <a:r>
              <a:rPr lang="en-US" i="1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p</a:t>
            </a:r>
            <a:r>
              <a:rPr lang="en-US" i="1" dirty="0" smtClean="0">
                <a:solidFill>
                  <a:srgbClr val="727CA3"/>
                </a:solidFill>
                <a:latin typeface="Times New Roman"/>
                <a:cs typeface="Times New Roman"/>
              </a:rPr>
              <a:t> + </a:t>
            </a:r>
            <a:r>
              <a:rPr lang="en-US" i="1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r</a:t>
            </a:r>
            <a:r>
              <a:rPr lang="en-US" i="1" dirty="0" smtClean="0">
                <a:solidFill>
                  <a:srgbClr val="727CA3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/>
              <a:t>means </a:t>
            </a:r>
            <a:r>
              <a:rPr lang="en-US" dirty="0" smtClean="0">
                <a:solidFill>
                  <a:srgbClr val="800000"/>
                </a:solidFill>
              </a:rPr>
              <a:t>alternative use </a:t>
            </a:r>
            <a:r>
              <a:rPr lang="en-US" dirty="0" smtClean="0"/>
              <a:t>of the data annotated by </a:t>
            </a:r>
            <a:r>
              <a:rPr lang="en-US" i="1" dirty="0" err="1" smtClean="0">
                <a:solidFill>
                  <a:schemeClr val="accent1"/>
                </a:solidFill>
                <a:latin typeface="Times New Roman"/>
                <a:cs typeface="Times New Roman"/>
              </a:rPr>
              <a:t>p</a:t>
            </a:r>
            <a:r>
              <a:rPr lang="en-US" i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/>
              <a:t>and the data annotated by </a:t>
            </a:r>
            <a:r>
              <a:rPr lang="en-US" i="1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r</a:t>
            </a:r>
            <a:endParaRPr lang="en-US" i="1" dirty="0" smtClean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4028" y="2860357"/>
            <a:ext cx="759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p</a:t>
            </a:r>
            <a:r>
              <a:rPr lang="en-US" i="1" dirty="0" smtClean="0">
                <a:solidFill>
                  <a:srgbClr val="727CA3"/>
                </a:solidFill>
                <a:latin typeface="Times New Roman"/>
                <a:cs typeface="Times New Roman"/>
              </a:rPr>
              <a:t> + </a:t>
            </a:r>
            <a:r>
              <a:rPr lang="en-US" i="1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r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pic>
        <p:nvPicPr>
          <p:cNvPr id="23" name="Picture 2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669463" y="1909932"/>
            <a:ext cx="146685" cy="160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Propagating Annotations (3)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47550" y="1790291"/>
            <a:ext cx="640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r>
              <a:rPr lang="en-US" baseline="-25000" dirty="0" smtClean="0"/>
              <a:t>AB</a:t>
            </a:r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5912" y="1828544"/>
            <a:ext cx="1086341" cy="274664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…</a:t>
            </a:r>
          </a:p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a    </a:t>
            </a:r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    c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…</a:t>
            </a:r>
          </a:p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a    </a:t>
            </a:r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    c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…</a:t>
            </a:r>
          </a:p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a    </a:t>
            </a:r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    c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4973" y="1576068"/>
            <a:ext cx="1097280" cy="252477"/>
          </a:xfrm>
          <a:prstGeom prst="rect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   B   C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4722" y="2413833"/>
            <a:ext cx="919712" cy="127768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…</a:t>
            </a:r>
          </a:p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a    </a:t>
            </a:r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03782" y="2161356"/>
            <a:ext cx="928973" cy="252477"/>
          </a:xfrm>
          <a:prstGeom prst="rect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   B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149729" y="2807849"/>
            <a:ext cx="2937709" cy="384982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29512" y="2491025"/>
            <a:ext cx="85450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35678" y="2860357"/>
            <a:ext cx="1120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p</a:t>
            </a:r>
            <a:r>
              <a:rPr lang="en-US" i="1" dirty="0" smtClean="0">
                <a:solidFill>
                  <a:srgbClr val="727CA3"/>
                </a:solidFill>
                <a:latin typeface="Times New Roman"/>
                <a:cs typeface="Times New Roman"/>
              </a:rPr>
              <a:t> + </a:t>
            </a:r>
            <a:r>
              <a:rPr lang="en-US" i="1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r</a:t>
            </a:r>
            <a:r>
              <a:rPr lang="en-US" i="1" dirty="0" smtClean="0">
                <a:solidFill>
                  <a:srgbClr val="727CA3"/>
                </a:solidFill>
                <a:latin typeface="Times New Roman"/>
                <a:cs typeface="Times New Roman"/>
              </a:rPr>
              <a:t> + </a:t>
            </a:r>
            <a:r>
              <a:rPr lang="en-US" i="1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s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1329" y="2422166"/>
            <a:ext cx="39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p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1329" y="3229689"/>
            <a:ext cx="35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r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1329" y="4060490"/>
            <a:ext cx="35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s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149729" y="3345231"/>
            <a:ext cx="2937709" cy="216932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302129" y="3458169"/>
            <a:ext cx="2785309" cy="810986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45912" y="1215433"/>
            <a:ext cx="3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010935" y="4965379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denotes </a:t>
            </a:r>
            <a:r>
              <a:rPr lang="en-US" dirty="0" smtClean="0">
                <a:solidFill>
                  <a:srgbClr val="800000"/>
                </a:solidFill>
              </a:rPr>
              <a:t>alternative use </a:t>
            </a:r>
            <a:r>
              <a:rPr lang="en-US" dirty="0" smtClean="0"/>
              <a:t>of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(SPJU)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6851" y="2467388"/>
            <a:ext cx="1086341" cy="127768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a    </a:t>
            </a:r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c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spcAft>
                <a:spcPts val="1000"/>
              </a:spcAft>
            </a:pPr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e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spcAft>
                <a:spcPts val="1000"/>
              </a:spcAft>
            </a:pPr>
            <a:r>
              <a:rPr lang="en-US" dirty="0" err="1" smtClean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     </a:t>
            </a:r>
            <a:r>
              <a:rPr lang="en-US" dirty="0" err="1" smtClean="0">
                <a:solidFill>
                  <a:schemeClr val="tx1"/>
                </a:solidFill>
              </a:rPr>
              <a:t>g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5912" y="2214911"/>
            <a:ext cx="1097280" cy="252477"/>
          </a:xfrm>
          <a:prstGeom prst="rect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   B   C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6851" y="1854276"/>
            <a:ext cx="3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43192" y="2515020"/>
            <a:ext cx="39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p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1329" y="2914777"/>
            <a:ext cx="35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r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3192" y="3314534"/>
            <a:ext cx="35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s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8911" y="1706132"/>
            <a:ext cx="415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= </a:t>
            </a:r>
            <a:r>
              <a:rPr lang="el-GR" dirty="0" smtClean="0"/>
              <a:t>σ</a:t>
            </a:r>
            <a:r>
              <a:rPr lang="en-US" baseline="-25000" dirty="0" smtClean="0"/>
              <a:t>C=</a:t>
            </a:r>
            <a:r>
              <a:rPr lang="en-US" baseline="-25000" dirty="0" err="1" smtClean="0"/>
              <a:t>e</a:t>
            </a:r>
            <a:r>
              <a:rPr lang="el-GR" dirty="0" smtClean="0"/>
              <a:t>π</a:t>
            </a:r>
            <a:r>
              <a:rPr lang="en-US" baseline="-25000" dirty="0" smtClean="0"/>
              <a:t>AC</a:t>
            </a:r>
            <a:r>
              <a:rPr lang="en-US" dirty="0" smtClean="0"/>
              <a:t>(</a:t>
            </a:r>
            <a:r>
              <a:rPr lang="el-GR" dirty="0" smtClean="0"/>
              <a:t>π</a:t>
            </a:r>
            <a:r>
              <a:rPr lang="en-US" baseline="-25000" dirty="0" smtClean="0"/>
              <a:t>AC</a:t>
            </a:r>
            <a:r>
              <a:rPr lang="en-US" dirty="0" smtClean="0"/>
              <a:t>R   </a:t>
            </a:r>
            <a:r>
              <a:rPr lang="en-US" dirty="0" smtClean="0"/>
              <a:t> </a:t>
            </a:r>
            <a:r>
              <a:rPr lang="el-GR" dirty="0" smtClean="0"/>
              <a:t>π</a:t>
            </a:r>
            <a:r>
              <a:rPr lang="en-US" baseline="-25000" dirty="0" smtClean="0"/>
              <a:t>B</a:t>
            </a:r>
            <a:r>
              <a:rPr lang="en-US" baseline="-25000" dirty="0" smtClean="0"/>
              <a:t>C</a:t>
            </a:r>
            <a:r>
              <a:rPr lang="en-US" dirty="0" smtClean="0"/>
              <a:t>R    </a:t>
            </a:r>
            <a:r>
              <a:rPr lang="el-GR" dirty="0" smtClean="0"/>
              <a:t>π</a:t>
            </a:r>
            <a:r>
              <a:rPr lang="en-US" baseline="-25000" dirty="0" smtClean="0"/>
              <a:t>AC</a:t>
            </a:r>
            <a:r>
              <a:rPr lang="en-US" dirty="0" smtClean="0"/>
              <a:t>R    </a:t>
            </a:r>
            <a:r>
              <a:rPr lang="el-GR" dirty="0" smtClean="0"/>
              <a:t>π</a:t>
            </a:r>
            <a:r>
              <a:rPr lang="en-US" baseline="-25000" dirty="0" smtClean="0"/>
              <a:t>BC</a:t>
            </a:r>
            <a:r>
              <a:rPr lang="en-US" dirty="0" smtClean="0"/>
              <a:t>R)</a:t>
            </a:r>
            <a:endParaRPr lang="en-US" dirty="0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850279" y="1862213"/>
            <a:ext cx="144780" cy="14478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311483" y="1862213"/>
            <a:ext cx="144780" cy="14478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565520" y="1854276"/>
            <a:ext cx="146685" cy="16065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25865" y="2914776"/>
            <a:ext cx="798186" cy="213476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Aft>
                <a:spcPts val="1000"/>
              </a:spcAft>
            </a:pP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c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a    </a:t>
            </a:r>
            <a:r>
              <a:rPr lang="en-US" dirty="0" err="1" smtClean="0">
                <a:solidFill>
                  <a:schemeClr val="tx1"/>
                </a:solidFill>
              </a:rPr>
              <a:t>e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spcAft>
                <a:spcPts val="1000"/>
              </a:spcAft>
            </a:pPr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c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spcAft>
                <a:spcPts val="1000"/>
              </a:spcAft>
            </a:pPr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e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spcAft>
                <a:spcPts val="1000"/>
              </a:spcAft>
            </a:pPr>
            <a:r>
              <a:rPr lang="en-US" dirty="0" err="1" smtClean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     </a:t>
            </a:r>
            <a:r>
              <a:rPr lang="en-US" dirty="0" err="1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14925" y="2662300"/>
            <a:ext cx="806223" cy="252477"/>
          </a:xfrm>
          <a:prstGeom prst="rect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   C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477601" y="3076259"/>
            <a:ext cx="1641475" cy="258445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477601" y="3490120"/>
            <a:ext cx="726440" cy="22352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5477601" y="3869056"/>
            <a:ext cx="719455" cy="223520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5477601" y="4247992"/>
            <a:ext cx="2332990" cy="258445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5477601" y="4661853"/>
            <a:ext cx="2326005" cy="25844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89072" y="5508587"/>
            <a:ext cx="4524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selection, multiply with annotation 0 and 1.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up with this presentation?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Cannibalized from: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Val </a:t>
            </a:r>
            <a:r>
              <a:rPr lang="en-US" dirty="0" err="1" smtClean="0"/>
              <a:t>Tannen’s</a:t>
            </a:r>
            <a:r>
              <a:rPr lang="en-US" dirty="0" smtClean="0"/>
              <a:t> EDBT and AMW 2010 tutorials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Peter </a:t>
            </a:r>
            <a:r>
              <a:rPr lang="en-US" dirty="0" err="1" smtClean="0"/>
              <a:t>Buneman</a:t>
            </a:r>
            <a:r>
              <a:rPr lang="en-US" dirty="0" smtClean="0"/>
              <a:t> and Wang-</a:t>
            </a:r>
            <a:r>
              <a:rPr lang="en-US" dirty="0" err="1" smtClean="0"/>
              <a:t>Chiew</a:t>
            </a:r>
            <a:r>
              <a:rPr lang="en-US" dirty="0" smtClean="0"/>
              <a:t> Tan’s SIGMOD 2007 tutorial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Julie and </a:t>
            </a:r>
            <a:r>
              <a:rPr lang="en-US" dirty="0" err="1" smtClean="0"/>
              <a:t>Nodira’s</a:t>
            </a:r>
            <a:r>
              <a:rPr lang="en-US" dirty="0" smtClean="0"/>
              <a:t> 590q presentation </a:t>
            </a:r>
            <a:r>
              <a:rPr lang="en-US" dirty="0" err="1" smtClean="0">
                <a:sym typeface="Wingdings"/>
              </a:rPr>
              <a:t>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Space of annotations </a:t>
            </a:r>
            <a:r>
              <a:rPr lang="en-US" i="1" dirty="0" smtClean="0">
                <a:latin typeface="Times New Roman"/>
                <a:cs typeface="Times New Roman"/>
                <a:sym typeface="Wingdings"/>
              </a:rPr>
              <a:t>K</a:t>
            </a:r>
          </a:p>
          <a:p>
            <a:r>
              <a:rPr lang="en-US" i="1" dirty="0" smtClean="0">
                <a:latin typeface="Times New Roman"/>
                <a:cs typeface="Times New Roman"/>
                <a:sym typeface="Wingdings"/>
              </a:rPr>
              <a:t>K</a:t>
            </a:r>
            <a:r>
              <a:rPr lang="en-US" dirty="0" smtClean="0"/>
              <a:t>-relations: every </a:t>
            </a:r>
            <a:r>
              <a:rPr lang="en-US" dirty="0" err="1" smtClean="0"/>
              <a:t>tuple</a:t>
            </a:r>
            <a:r>
              <a:rPr lang="en-US" dirty="0" smtClean="0"/>
              <a:t> annotated with elements from </a:t>
            </a:r>
            <a:r>
              <a:rPr lang="en-US" i="1" dirty="0" smtClean="0">
                <a:latin typeface="Times New Roman"/>
                <a:cs typeface="Times New Roman"/>
                <a:sym typeface="Wingdings"/>
              </a:rPr>
              <a:t>K</a:t>
            </a:r>
          </a:p>
          <a:p>
            <a:r>
              <a:rPr lang="en-US" dirty="0" smtClean="0"/>
              <a:t>Binary operations on </a:t>
            </a:r>
            <a:r>
              <a:rPr lang="en-US" i="1" dirty="0" smtClean="0">
                <a:latin typeface="Times New Roman"/>
                <a:cs typeface="Times New Roman"/>
                <a:sym typeface="Wingdings"/>
              </a:rPr>
              <a:t>K</a:t>
            </a:r>
          </a:p>
          <a:p>
            <a:pPr lvl="1"/>
            <a:r>
              <a:rPr lang="en-US" dirty="0" err="1" smtClean="0">
                <a:latin typeface="Wingdings"/>
                <a:ea typeface="Wingdings"/>
                <a:cs typeface="Wingdings"/>
              </a:rPr>
              <a:t></a:t>
            </a:r>
            <a:r>
              <a:rPr lang="en-US" dirty="0" smtClean="0"/>
              <a:t> 	:  joint use (join)</a:t>
            </a:r>
          </a:p>
          <a:p>
            <a:pPr lvl="1"/>
            <a:r>
              <a:rPr lang="en-US" dirty="0" smtClean="0"/>
              <a:t>+	:  alternative use (union/projection)</a:t>
            </a:r>
          </a:p>
          <a:p>
            <a:r>
              <a:rPr lang="en-US" dirty="0" smtClean="0"/>
              <a:t>Special annotations </a:t>
            </a:r>
            <a:r>
              <a:rPr lang="en-US" i="1" dirty="0" smtClean="0">
                <a:latin typeface="Times New Roman"/>
                <a:cs typeface="Times New Roman"/>
                <a:sym typeface="Wingdings"/>
              </a:rPr>
              <a:t>0</a:t>
            </a:r>
            <a:r>
              <a:rPr lang="en-US" dirty="0" smtClean="0"/>
              <a:t> and </a:t>
            </a:r>
            <a:r>
              <a:rPr lang="en-US" i="1" dirty="0" smtClean="0">
                <a:latin typeface="Times New Roman"/>
                <a:cs typeface="Times New Roman"/>
              </a:rPr>
              <a:t>1</a:t>
            </a:r>
            <a:r>
              <a:rPr lang="en-US" dirty="0" smtClean="0"/>
              <a:t> in </a:t>
            </a:r>
            <a:r>
              <a:rPr lang="en-US" i="1" dirty="0" smtClean="0">
                <a:latin typeface="Times New Roman"/>
                <a:cs typeface="Times New Roman"/>
                <a:sym typeface="Wingdings"/>
              </a:rPr>
              <a:t>K</a:t>
            </a:r>
          </a:p>
          <a:p>
            <a:pPr lvl="1"/>
            <a:r>
              <a:rPr lang="en-US" dirty="0" smtClean="0"/>
              <a:t>Absent </a:t>
            </a:r>
            <a:r>
              <a:rPr lang="en-US" dirty="0" err="1" smtClean="0"/>
              <a:t>tuples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</a:t>
            </a:r>
            <a:r>
              <a:rPr lang="en-US" dirty="0" smtClean="0">
                <a:sym typeface="Wingdings"/>
              </a:rPr>
              <a:t> </a:t>
            </a:r>
            <a:r>
              <a:rPr lang="en-US" i="1" dirty="0" smtClean="0">
                <a:latin typeface="Times New Roman"/>
                <a:cs typeface="Times New Roman"/>
                <a:sym typeface="Wingdings"/>
              </a:rPr>
              <a:t>0</a:t>
            </a:r>
          </a:p>
          <a:p>
            <a:pPr lvl="1"/>
            <a:r>
              <a:rPr lang="en-US" i="1" dirty="0" smtClean="0">
                <a:latin typeface="Times New Roman"/>
                <a:cs typeface="Times New Roman"/>
                <a:sym typeface="Wingdings"/>
              </a:rPr>
              <a:t>1</a:t>
            </a:r>
            <a:r>
              <a:rPr lang="en-US" dirty="0" smtClean="0">
                <a:sym typeface="Wingdings"/>
              </a:rPr>
              <a:t> is a neutral annotation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What are the laws of </a:t>
            </a:r>
            <a:r>
              <a:rPr lang="en-US" i="1" dirty="0" smtClean="0">
                <a:latin typeface="Times New Roman"/>
                <a:cs typeface="Times New Roman"/>
                <a:sym typeface="Wingdings"/>
              </a:rPr>
              <a:t>(K,+,</a:t>
            </a:r>
            <a:r>
              <a:rPr lang="en-US" i="1" dirty="0" smtClean="0">
                <a:latin typeface="Times New Roman"/>
                <a:ea typeface="Wingdings"/>
                <a:cs typeface="Times New Roman"/>
                <a:sym typeface="Wingdings"/>
              </a:rPr>
              <a:t></a:t>
            </a:r>
            <a:r>
              <a:rPr lang="en-US" i="1" dirty="0" smtClean="0">
                <a:latin typeface="Times New Roman"/>
                <a:cs typeface="Times New Roman"/>
                <a:sym typeface="Wingdings"/>
              </a:rPr>
              <a:t>,0,1)</a:t>
            </a:r>
            <a:r>
              <a:rPr lang="en-US" dirty="0" smtClean="0">
                <a:sym typeface="Wingdings"/>
              </a:rPr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Annotated Relational Algebra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4937760"/>
          </a:xfrm>
        </p:spPr>
        <p:txBody>
          <a:bodyPr/>
          <a:lstStyle/>
          <a:p>
            <a:r>
              <a:rPr lang="en-US" dirty="0" smtClean="0"/>
              <a:t>DBMS query optimizers assume certain equivalences:</a:t>
            </a:r>
          </a:p>
          <a:p>
            <a:pPr lvl="1"/>
            <a:r>
              <a:rPr lang="en-US" dirty="0" smtClean="0"/>
              <a:t>Union is associative, commutative</a:t>
            </a:r>
          </a:p>
          <a:p>
            <a:pPr lvl="1"/>
            <a:r>
              <a:rPr lang="en-US" dirty="0" smtClean="0"/>
              <a:t>Join is associative, commutative, distributes over union</a:t>
            </a:r>
          </a:p>
          <a:p>
            <a:pPr lvl="1"/>
            <a:r>
              <a:rPr lang="en-US" dirty="0" smtClean="0"/>
              <a:t>Projections/selections commute with each other and with union/join (when applicable)</a:t>
            </a:r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idempotence</a:t>
            </a:r>
            <a:r>
              <a:rPr lang="en-US" dirty="0" smtClean="0"/>
              <a:t> to allow for bag semantics</a:t>
            </a:r>
          </a:p>
          <a:p>
            <a:endParaRPr lang="en-US" dirty="0" smtClean="0"/>
          </a:p>
          <a:p>
            <a:r>
              <a:rPr lang="en-US" dirty="0" smtClean="0"/>
              <a:t>Equivalent queries should produce the same annotations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81941" y="5279062"/>
            <a:ext cx="7180119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Proposition:</a:t>
            </a:r>
            <a:r>
              <a:rPr lang="en-US" dirty="0" smtClean="0"/>
              <a:t>  Above identities hold for queries on </a:t>
            </a:r>
            <a:r>
              <a:rPr lang="en-US" i="1" dirty="0" smtClean="0">
                <a:latin typeface="Times New Roman"/>
                <a:cs typeface="Times New Roman"/>
              </a:rPr>
              <a:t>K</a:t>
            </a:r>
            <a:r>
              <a:rPr lang="en-US" dirty="0" smtClean="0"/>
              <a:t>-relations </a:t>
            </a:r>
            <a:r>
              <a:rPr lang="en-US" dirty="0" err="1" smtClean="0"/>
              <a:t>iff</a:t>
            </a:r>
            <a:r>
              <a:rPr lang="en-US" dirty="0" smtClean="0"/>
              <a:t> </a:t>
            </a:r>
            <a:r>
              <a:rPr lang="en-US" i="1" dirty="0" smtClean="0">
                <a:latin typeface="Times New Roman"/>
                <a:cs typeface="Times New Roman"/>
              </a:rPr>
              <a:t>(K,+,</a:t>
            </a:r>
            <a:r>
              <a:rPr lang="en-US" i="1" dirty="0" smtClean="0">
                <a:latin typeface="Times New Roman"/>
                <a:ea typeface="Wingdings"/>
                <a:cs typeface="Times New Roman"/>
              </a:rPr>
              <a:t></a:t>
            </a:r>
            <a:r>
              <a:rPr lang="en-US" i="1" dirty="0" smtClean="0">
                <a:latin typeface="Times New Roman"/>
                <a:cs typeface="Times New Roman"/>
              </a:rPr>
              <a:t>,0,1) </a:t>
            </a:r>
            <a:r>
              <a:rPr lang="en-US" dirty="0" smtClean="0"/>
              <a:t>is a </a:t>
            </a:r>
            <a:r>
              <a:rPr lang="en-US" dirty="0" smtClean="0">
                <a:solidFill>
                  <a:srgbClr val="800000"/>
                </a:solidFill>
              </a:rPr>
              <a:t>commutative </a:t>
            </a:r>
            <a:r>
              <a:rPr lang="en-US" dirty="0" err="1" smtClean="0">
                <a:solidFill>
                  <a:srgbClr val="800000"/>
                </a:solidFill>
              </a:rPr>
              <a:t>semiring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endParaRPr lang="en-US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Commutative </a:t>
            </a:r>
            <a:r>
              <a:rPr lang="en-US" dirty="0" err="1" smtClean="0"/>
              <a:t>Semirings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An algebraic structure </a:t>
            </a:r>
            <a:r>
              <a:rPr lang="en-US" i="1" dirty="0" smtClean="0">
                <a:latin typeface="Times New Roman"/>
                <a:cs typeface="Times New Roman"/>
              </a:rPr>
              <a:t>(K,+,</a:t>
            </a:r>
            <a:r>
              <a:rPr lang="en-US" i="1" dirty="0" smtClean="0">
                <a:latin typeface="Times New Roman"/>
                <a:ea typeface="Wingdings"/>
                <a:cs typeface="Times New Roman"/>
              </a:rPr>
              <a:t></a:t>
            </a:r>
            <a:r>
              <a:rPr lang="en-US" i="1" dirty="0" smtClean="0">
                <a:latin typeface="Times New Roman"/>
                <a:cs typeface="Times New Roman"/>
              </a:rPr>
              <a:t>,0,1) </a:t>
            </a:r>
            <a:r>
              <a:rPr lang="en-US" dirty="0" smtClean="0"/>
              <a:t>where:</a:t>
            </a:r>
          </a:p>
          <a:p>
            <a:pPr lvl="1"/>
            <a:endParaRPr lang="en-US" dirty="0" smtClean="0"/>
          </a:p>
          <a:p>
            <a:pPr lvl="1"/>
            <a:r>
              <a:rPr lang="en-US" i="1" dirty="0" smtClean="0">
                <a:latin typeface="Times New Roman"/>
                <a:cs typeface="Times New Roman"/>
              </a:rPr>
              <a:t>K </a:t>
            </a:r>
            <a:r>
              <a:rPr lang="en-US" dirty="0" smtClean="0"/>
              <a:t>is the domain</a:t>
            </a:r>
          </a:p>
          <a:p>
            <a:pPr lvl="1"/>
            <a:r>
              <a:rPr lang="en-US" dirty="0" smtClean="0"/>
              <a:t>+ is associative, commutative, with </a:t>
            </a:r>
            <a:r>
              <a:rPr lang="en-US" i="1" dirty="0" smtClean="0">
                <a:latin typeface="Times New Roman"/>
                <a:cs typeface="Times New Roman"/>
              </a:rPr>
              <a:t>0 </a:t>
            </a:r>
            <a:r>
              <a:rPr lang="en-US" dirty="0" smtClean="0"/>
              <a:t>identity</a:t>
            </a:r>
          </a:p>
          <a:p>
            <a:pPr lvl="1"/>
            <a:r>
              <a:rPr lang="en-US" dirty="0" err="1" smtClean="0">
                <a:latin typeface="Wingdings"/>
                <a:ea typeface="Wingdings"/>
                <a:cs typeface="Wingdings"/>
              </a:rPr>
              <a:t></a:t>
            </a:r>
            <a:r>
              <a:rPr lang="en-US" dirty="0" smtClean="0"/>
              <a:t> is associative with </a:t>
            </a:r>
            <a:r>
              <a:rPr lang="en-US" i="1" dirty="0" smtClean="0">
                <a:latin typeface="Times New Roman"/>
                <a:cs typeface="Times New Roman"/>
              </a:rPr>
              <a:t>1</a:t>
            </a:r>
            <a:r>
              <a:rPr lang="en-US" dirty="0" smtClean="0"/>
              <a:t> identity</a:t>
            </a:r>
          </a:p>
          <a:p>
            <a:pPr lvl="1"/>
            <a:r>
              <a:rPr lang="en-US" dirty="0" err="1" smtClean="0">
                <a:latin typeface="Wingdings"/>
                <a:ea typeface="Wingdings"/>
                <a:cs typeface="Wingdings"/>
              </a:rPr>
              <a:t></a:t>
            </a:r>
            <a:r>
              <a:rPr lang="en-US" dirty="0" smtClean="0"/>
              <a:t> distributes over +</a:t>
            </a:r>
          </a:p>
          <a:p>
            <a:pPr lvl="1"/>
            <a:r>
              <a:rPr lang="en-US" i="1" dirty="0" smtClean="0">
                <a:latin typeface="Times New Roman"/>
                <a:cs typeface="Times New Roman"/>
              </a:rPr>
              <a:t>a</a:t>
            </a:r>
            <a:r>
              <a:rPr lang="en-US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en-US" i="1" dirty="0" smtClean="0">
                <a:latin typeface="Times New Roman"/>
                <a:cs typeface="Times New Roman"/>
              </a:rPr>
              <a:t>0=0</a:t>
            </a:r>
            <a:r>
              <a:rPr lang="en-US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en-US" i="1" dirty="0" smtClean="0">
                <a:latin typeface="Times New Roman"/>
                <a:cs typeface="Times New Roman"/>
              </a:rPr>
              <a:t>a=0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>
                <a:latin typeface="Wingdings"/>
                <a:ea typeface="Wingdings"/>
                <a:cs typeface="Wingdings"/>
              </a:rPr>
              <a:t></a:t>
            </a:r>
            <a:r>
              <a:rPr lang="en-US" dirty="0" smtClean="0">
                <a:latin typeface="Wingdings"/>
                <a:ea typeface="Wingdings"/>
                <a:cs typeface="Wingdings"/>
              </a:rPr>
              <a:t> </a:t>
            </a:r>
            <a:r>
              <a:rPr lang="en-US" dirty="0" smtClean="0"/>
              <a:t>is also commutative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6556292" y="1783689"/>
            <a:ext cx="328962" cy="2341150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45910" y="2746646"/>
            <a:ext cx="968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semiring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example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6851" y="2374030"/>
            <a:ext cx="1086341" cy="127768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a    </a:t>
            </a:r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c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spcAft>
                <a:spcPts val="1000"/>
              </a:spcAft>
            </a:pPr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e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spcAft>
                <a:spcPts val="1000"/>
              </a:spcAft>
            </a:pPr>
            <a:r>
              <a:rPr lang="en-US" dirty="0" err="1" smtClean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     </a:t>
            </a:r>
            <a:r>
              <a:rPr lang="en-US" dirty="0" err="1" smtClean="0">
                <a:solidFill>
                  <a:schemeClr val="tx1"/>
                </a:solidFill>
              </a:rPr>
              <a:t>g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5912" y="2121553"/>
            <a:ext cx="1097280" cy="252477"/>
          </a:xfrm>
          <a:prstGeom prst="rect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   B   C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6851" y="1760918"/>
            <a:ext cx="3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43192" y="2421662"/>
            <a:ext cx="39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p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1329" y="2821419"/>
            <a:ext cx="35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r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3192" y="3221176"/>
            <a:ext cx="35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s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3985" y="1760918"/>
            <a:ext cx="37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614925" y="2452086"/>
            <a:ext cx="798186" cy="213476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Aft>
                <a:spcPts val="1000"/>
              </a:spcAft>
            </a:pP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c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a    </a:t>
            </a:r>
            <a:r>
              <a:rPr lang="en-US" dirty="0" err="1" smtClean="0">
                <a:solidFill>
                  <a:schemeClr val="tx1"/>
                </a:solidFill>
              </a:rPr>
              <a:t>e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spcAft>
                <a:spcPts val="1000"/>
              </a:spcAft>
            </a:pPr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c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spcAft>
                <a:spcPts val="1000"/>
              </a:spcAft>
            </a:pPr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e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spcAft>
                <a:spcPts val="1000"/>
              </a:spcAft>
            </a:pPr>
            <a:r>
              <a:rPr lang="en-US" dirty="0" err="1" smtClean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     </a:t>
            </a:r>
            <a:r>
              <a:rPr lang="en-US" dirty="0" err="1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03985" y="2199610"/>
            <a:ext cx="806223" cy="252477"/>
          </a:xfrm>
          <a:prstGeom prst="rect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   C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466661" y="2613569"/>
            <a:ext cx="1641475" cy="258445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466661" y="3027430"/>
            <a:ext cx="726440" cy="22352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466661" y="3406366"/>
            <a:ext cx="719455" cy="22352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466661" y="3785302"/>
            <a:ext cx="2332990" cy="258445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5466661" y="4199163"/>
            <a:ext cx="2326005" cy="258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177454" y="4610484"/>
            <a:ext cx="5672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Polynomials with coefficients in     and annotation tokens as </a:t>
            </a:r>
            <a:r>
              <a:rPr lang="en-US" dirty="0" err="1" smtClean="0"/>
              <a:t>indeterminates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dirty="0" smtClean="0"/>
              <a:t>, </a:t>
            </a:r>
            <a:r>
              <a:rPr lang="en-US" dirty="0" err="1" smtClean="0"/>
              <a:t>r</a:t>
            </a:r>
            <a:r>
              <a:rPr lang="en-US" dirty="0" smtClean="0"/>
              <a:t>, </a:t>
            </a:r>
            <a:r>
              <a:rPr lang="en-US" dirty="0" err="1" smtClean="0"/>
              <a:t>s</a:t>
            </a:r>
            <a:r>
              <a:rPr lang="en-US" dirty="0" smtClean="0"/>
              <a:t> capture a very general form of provenance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the laws: </a:t>
            </a:r>
            <a:r>
              <a:rPr lang="en-US" dirty="0" smtClean="0">
                <a:solidFill>
                  <a:srgbClr val="800000"/>
                </a:solidFill>
              </a:rPr>
              <a:t>polynomials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6851" y="2374030"/>
            <a:ext cx="1086341" cy="127768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a    </a:t>
            </a:r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c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spcAft>
                <a:spcPts val="1000"/>
              </a:spcAft>
            </a:pPr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e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spcAft>
                <a:spcPts val="1000"/>
              </a:spcAft>
            </a:pPr>
            <a:r>
              <a:rPr lang="en-US" dirty="0" err="1" smtClean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     </a:t>
            </a:r>
            <a:r>
              <a:rPr lang="en-US" dirty="0" err="1" smtClean="0">
                <a:solidFill>
                  <a:schemeClr val="tx1"/>
                </a:solidFill>
              </a:rPr>
              <a:t>g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5912" y="2121553"/>
            <a:ext cx="1097280" cy="252477"/>
          </a:xfrm>
          <a:prstGeom prst="rect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   B   C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6851" y="1760918"/>
            <a:ext cx="3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43192" y="2421662"/>
            <a:ext cx="39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p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1329" y="2821419"/>
            <a:ext cx="35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r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3192" y="3221176"/>
            <a:ext cx="35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s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3985" y="1760918"/>
            <a:ext cx="37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14925" y="2452086"/>
            <a:ext cx="798186" cy="113842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a    </a:t>
            </a:r>
            <a:r>
              <a:rPr lang="en-US" dirty="0" err="1" smtClean="0">
                <a:solidFill>
                  <a:schemeClr val="tx1"/>
                </a:solidFill>
              </a:rPr>
              <a:t>e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spcAft>
                <a:spcPts val="1000"/>
              </a:spcAft>
            </a:pPr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e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spcAft>
                <a:spcPts val="1000"/>
              </a:spcAft>
            </a:pPr>
            <a:r>
              <a:rPr lang="en-US" dirty="0" err="1" smtClean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     </a:t>
            </a:r>
            <a:r>
              <a:rPr lang="en-US" dirty="0" err="1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03985" y="2199610"/>
            <a:ext cx="806223" cy="252477"/>
          </a:xfrm>
          <a:prstGeom prst="rect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   C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13111" y="2429313"/>
            <a:ext cx="488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727CA3"/>
                </a:solidFill>
                <a:latin typeface="Times New Roman"/>
                <a:cs typeface="Times New Roman"/>
              </a:rPr>
              <a:t>pr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21248" y="2829070"/>
            <a:ext cx="978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727CA3"/>
                </a:solidFill>
                <a:latin typeface="Times New Roman"/>
                <a:cs typeface="Times New Roman"/>
              </a:rPr>
              <a:t>2r</a:t>
            </a:r>
            <a:r>
              <a:rPr lang="en-US" i="1" baseline="30000" dirty="0" smtClean="0">
                <a:solidFill>
                  <a:srgbClr val="727CA3"/>
                </a:solidFill>
                <a:latin typeface="Times New Roman"/>
                <a:cs typeface="Times New Roman"/>
              </a:rPr>
              <a:t>2 </a:t>
            </a:r>
            <a:r>
              <a:rPr lang="en-US" i="1" dirty="0" smtClean="0">
                <a:solidFill>
                  <a:srgbClr val="727CA3"/>
                </a:solidFill>
                <a:latin typeface="Times New Roman"/>
                <a:cs typeface="Times New Roman"/>
              </a:rPr>
              <a:t>+ </a:t>
            </a:r>
            <a:r>
              <a:rPr lang="en-US" i="1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rs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3111" y="3228827"/>
            <a:ext cx="977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rs</a:t>
            </a:r>
            <a:r>
              <a:rPr lang="en-US" i="1" dirty="0" smtClean="0">
                <a:solidFill>
                  <a:srgbClr val="727CA3"/>
                </a:solidFill>
                <a:latin typeface="Times New Roman"/>
                <a:cs typeface="Times New Roman"/>
              </a:rPr>
              <a:t> + 2s</a:t>
            </a:r>
            <a:r>
              <a:rPr lang="en-US" i="1" baseline="30000" dirty="0" smtClean="0">
                <a:solidFill>
                  <a:srgbClr val="727CA3"/>
                </a:solidFill>
                <a:latin typeface="Times New Roman"/>
                <a:cs typeface="Times New Roman"/>
              </a:rPr>
              <a:t>2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225636" y="4713663"/>
            <a:ext cx="174625" cy="181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rved Left Arrow 23"/>
          <p:cNvSpPr/>
          <p:nvPr/>
        </p:nvSpPr>
        <p:spPr>
          <a:xfrm>
            <a:off x="6399757" y="2901757"/>
            <a:ext cx="1012425" cy="1847273"/>
          </a:xfrm>
          <a:prstGeom prst="curvedLeftArrow">
            <a:avLst/>
          </a:prstGeom>
          <a:solidFill>
            <a:srgbClr val="D2DA7A"/>
          </a:solidFill>
          <a:ln>
            <a:solidFill>
              <a:srgbClr val="7D85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421248" y="2829070"/>
            <a:ext cx="978509" cy="361681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849495" y="4148819"/>
            <a:ext cx="4723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3 ways to derive (</a:t>
            </a:r>
            <a:r>
              <a:rPr lang="en-US" dirty="0" err="1" smtClean="0"/>
              <a:t>d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)</a:t>
            </a:r>
          </a:p>
          <a:p>
            <a:pPr>
              <a:buFont typeface="Arial"/>
              <a:buChar char="•"/>
            </a:pPr>
            <a:r>
              <a:rPr lang="en-US" dirty="0" smtClean="0"/>
              <a:t> 2 of the ways use only </a:t>
            </a:r>
            <a:r>
              <a:rPr lang="en-US" dirty="0" err="1" smtClean="0"/>
              <a:t>r</a:t>
            </a:r>
            <a:r>
              <a:rPr lang="en-US" dirty="0" smtClean="0"/>
              <a:t>, but they use it twice</a:t>
            </a:r>
          </a:p>
          <a:p>
            <a:pPr>
              <a:buFont typeface="Arial"/>
              <a:buChar char="•"/>
            </a:pPr>
            <a:r>
              <a:rPr lang="en-US" dirty="0" smtClean="0"/>
              <a:t> the 3</a:t>
            </a:r>
            <a:r>
              <a:rPr lang="en-US" baseline="30000" dirty="0" smtClean="0"/>
              <a:t>rd</a:t>
            </a:r>
            <a:r>
              <a:rPr lang="en-US" dirty="0" smtClean="0"/>
              <a:t> uses </a:t>
            </a:r>
            <a:r>
              <a:rPr lang="en-US" dirty="0" err="1" smtClean="0"/>
              <a:t>r</a:t>
            </a:r>
            <a:r>
              <a:rPr lang="en-US" dirty="0" smtClean="0"/>
              <a:t> once and </a:t>
            </a:r>
            <a:r>
              <a:rPr lang="en-US" dirty="0" err="1" smtClean="0"/>
              <a:t>s</a:t>
            </a:r>
            <a:r>
              <a:rPr lang="en-US" dirty="0" smtClean="0"/>
              <a:t> once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read this provenance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6851" y="2374030"/>
            <a:ext cx="1086341" cy="127768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a    </a:t>
            </a:r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c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spcAft>
                <a:spcPts val="1000"/>
              </a:spcAft>
            </a:pPr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e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spcAft>
                <a:spcPts val="1000"/>
              </a:spcAft>
            </a:pPr>
            <a:r>
              <a:rPr lang="en-US" dirty="0" err="1" smtClean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     </a:t>
            </a:r>
            <a:r>
              <a:rPr lang="en-US" dirty="0" err="1" smtClean="0">
                <a:solidFill>
                  <a:schemeClr val="tx1"/>
                </a:solidFill>
              </a:rPr>
              <a:t>g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5912" y="2121553"/>
            <a:ext cx="1097280" cy="252477"/>
          </a:xfrm>
          <a:prstGeom prst="rect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   B   C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6851" y="1760918"/>
            <a:ext cx="3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43192" y="2421662"/>
            <a:ext cx="39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p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1329" y="2821419"/>
            <a:ext cx="35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r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3192" y="3221176"/>
            <a:ext cx="35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s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3985" y="1760918"/>
            <a:ext cx="37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14925" y="2452086"/>
            <a:ext cx="798186" cy="113842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a    </a:t>
            </a:r>
            <a:r>
              <a:rPr lang="en-US" dirty="0" err="1" smtClean="0">
                <a:solidFill>
                  <a:schemeClr val="tx1"/>
                </a:solidFill>
              </a:rPr>
              <a:t>e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spcAft>
                <a:spcPts val="1000"/>
              </a:spcAft>
            </a:pPr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e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spcAft>
                <a:spcPts val="1000"/>
              </a:spcAft>
            </a:pPr>
            <a:r>
              <a:rPr lang="en-US" dirty="0" err="1" smtClean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     </a:t>
            </a:r>
            <a:r>
              <a:rPr lang="en-US" dirty="0" err="1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03985" y="2199610"/>
            <a:ext cx="806223" cy="252477"/>
          </a:xfrm>
          <a:prstGeom prst="rect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   C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13111" y="2429313"/>
            <a:ext cx="488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727CA3"/>
                </a:solidFill>
                <a:latin typeface="Times New Roman"/>
                <a:cs typeface="Times New Roman"/>
              </a:rPr>
              <a:t>pr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21248" y="2829070"/>
            <a:ext cx="978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727CA3"/>
                </a:solidFill>
                <a:latin typeface="Times New Roman"/>
                <a:cs typeface="Times New Roman"/>
              </a:rPr>
              <a:t>2r</a:t>
            </a:r>
            <a:r>
              <a:rPr lang="en-US" i="1" baseline="30000" dirty="0" smtClean="0">
                <a:solidFill>
                  <a:srgbClr val="727CA3"/>
                </a:solidFill>
                <a:latin typeface="Times New Roman"/>
                <a:cs typeface="Times New Roman"/>
              </a:rPr>
              <a:t>2 </a:t>
            </a:r>
            <a:r>
              <a:rPr lang="en-US" i="1" dirty="0" smtClean="0">
                <a:solidFill>
                  <a:srgbClr val="727CA3"/>
                </a:solidFill>
                <a:latin typeface="Times New Roman"/>
                <a:cs typeface="Times New Roman"/>
              </a:rPr>
              <a:t>+ </a:t>
            </a:r>
            <a:r>
              <a:rPr lang="en-US" i="1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rs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3111" y="3228827"/>
            <a:ext cx="977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rs</a:t>
            </a:r>
            <a:r>
              <a:rPr lang="en-US" i="1" dirty="0" smtClean="0">
                <a:solidFill>
                  <a:srgbClr val="727CA3"/>
                </a:solidFill>
                <a:latin typeface="Times New Roman"/>
                <a:cs typeface="Times New Roman"/>
              </a:rPr>
              <a:t> + 2s</a:t>
            </a:r>
            <a:r>
              <a:rPr lang="en-US" i="1" baseline="30000" dirty="0" smtClean="0">
                <a:solidFill>
                  <a:srgbClr val="727CA3"/>
                </a:solidFill>
                <a:latin typeface="Times New Roman"/>
                <a:cs typeface="Times New Roman"/>
              </a:rPr>
              <a:t>2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Deletion Propagation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6851" y="2374030"/>
            <a:ext cx="1086341" cy="127768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a    </a:t>
            </a:r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c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spcAft>
                <a:spcPts val="1000"/>
              </a:spcAft>
            </a:pPr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e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spcAft>
                <a:spcPts val="1000"/>
              </a:spcAft>
            </a:pPr>
            <a:r>
              <a:rPr lang="en-US" dirty="0" err="1" smtClean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     </a:t>
            </a:r>
            <a:r>
              <a:rPr lang="en-US" dirty="0" err="1" smtClean="0">
                <a:solidFill>
                  <a:schemeClr val="tx1"/>
                </a:solidFill>
              </a:rPr>
              <a:t>g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5912" y="2121553"/>
            <a:ext cx="1097280" cy="252477"/>
          </a:xfrm>
          <a:prstGeom prst="rect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   B   C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6851" y="1760918"/>
            <a:ext cx="3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43192" y="2421662"/>
            <a:ext cx="39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p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1329" y="2821419"/>
            <a:ext cx="35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r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3192" y="3221176"/>
            <a:ext cx="35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s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6250" y="1760918"/>
            <a:ext cx="37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27190" y="2452086"/>
            <a:ext cx="798186" cy="113842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a    </a:t>
            </a:r>
            <a:r>
              <a:rPr lang="en-US" dirty="0" err="1" smtClean="0">
                <a:solidFill>
                  <a:schemeClr val="tx1"/>
                </a:solidFill>
              </a:rPr>
              <a:t>e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spcAft>
                <a:spcPts val="1000"/>
              </a:spcAft>
            </a:pPr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e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spcAft>
                <a:spcPts val="1000"/>
              </a:spcAft>
            </a:pPr>
            <a:r>
              <a:rPr lang="en-US" dirty="0" err="1" smtClean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     </a:t>
            </a:r>
            <a:r>
              <a:rPr lang="en-US" dirty="0" err="1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6250" y="2199610"/>
            <a:ext cx="806223" cy="252477"/>
          </a:xfrm>
          <a:prstGeom prst="rect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   C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25376" y="2429313"/>
            <a:ext cx="488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727CA3"/>
                </a:solidFill>
                <a:latin typeface="Times New Roman"/>
                <a:cs typeface="Times New Roman"/>
              </a:rPr>
              <a:t>pr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3513" y="2829070"/>
            <a:ext cx="978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727CA3"/>
                </a:solidFill>
                <a:latin typeface="Times New Roman"/>
                <a:cs typeface="Times New Roman"/>
              </a:rPr>
              <a:t>2r</a:t>
            </a:r>
            <a:r>
              <a:rPr lang="en-US" i="1" baseline="30000" dirty="0" smtClean="0">
                <a:solidFill>
                  <a:srgbClr val="727CA3"/>
                </a:solidFill>
                <a:latin typeface="Times New Roman"/>
                <a:cs typeface="Times New Roman"/>
              </a:rPr>
              <a:t>2 </a:t>
            </a:r>
            <a:r>
              <a:rPr lang="en-US" i="1" dirty="0" smtClean="0">
                <a:solidFill>
                  <a:srgbClr val="727CA3"/>
                </a:solidFill>
                <a:latin typeface="Times New Roman"/>
                <a:cs typeface="Times New Roman"/>
              </a:rPr>
              <a:t>+ </a:t>
            </a:r>
            <a:r>
              <a:rPr lang="en-US" i="1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rs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25376" y="3228827"/>
            <a:ext cx="977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rs</a:t>
            </a:r>
            <a:r>
              <a:rPr lang="en-US" i="1" dirty="0" smtClean="0">
                <a:solidFill>
                  <a:srgbClr val="727CA3"/>
                </a:solidFill>
                <a:latin typeface="Times New Roman"/>
                <a:cs typeface="Times New Roman"/>
              </a:rPr>
              <a:t> + 2s</a:t>
            </a:r>
            <a:r>
              <a:rPr lang="en-US" i="1" baseline="30000" dirty="0" smtClean="0">
                <a:solidFill>
                  <a:srgbClr val="727CA3"/>
                </a:solidFill>
                <a:latin typeface="Times New Roman"/>
                <a:cs typeface="Times New Roman"/>
              </a:rPr>
              <a:t>2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977559" y="1760918"/>
            <a:ext cx="1335579" cy="1837241"/>
            <a:chOff x="4977559" y="1760918"/>
            <a:chExt cx="1335579" cy="1837241"/>
          </a:xfrm>
        </p:grpSpPr>
        <p:grpSp>
          <p:nvGrpSpPr>
            <p:cNvPr id="29" name="Group 28"/>
            <p:cNvGrpSpPr/>
            <p:nvPr/>
          </p:nvGrpSpPr>
          <p:grpSpPr>
            <a:xfrm>
              <a:off x="4977559" y="1760918"/>
              <a:ext cx="1195892" cy="1829590"/>
              <a:chOff x="4977559" y="1760918"/>
              <a:chExt cx="1195892" cy="1829590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977559" y="1760918"/>
                <a:ext cx="3746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Q</a:t>
                </a:r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988499" y="2452086"/>
                <a:ext cx="798186" cy="113842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>
                  <a:spcAft>
                    <a:spcPts val="1000"/>
                  </a:spcAft>
                </a:pPr>
                <a:r>
                  <a:rPr lang="en-US" dirty="0" smtClean="0">
                    <a:solidFill>
                      <a:schemeClr val="tx1"/>
                    </a:solidFill>
                  </a:rPr>
                  <a:t>a  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e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en-US" dirty="0" err="1" smtClean="0">
                    <a:solidFill>
                      <a:schemeClr val="tx1"/>
                    </a:solidFill>
                  </a:rPr>
                  <a:t>d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e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en-US" dirty="0" err="1" smtClean="0">
                    <a:solidFill>
                      <a:schemeClr val="tx1"/>
                    </a:solidFill>
                  </a:rPr>
                  <a:t>f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  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e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977559" y="2199610"/>
                <a:ext cx="806223" cy="252477"/>
              </a:xfrm>
              <a:prstGeom prst="rect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1"/>
                    </a:solidFill>
                  </a:rPr>
                  <a:t>A   C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786685" y="2429313"/>
                <a:ext cx="37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solidFill>
                      <a:srgbClr val="727CA3"/>
                    </a:solidFill>
                    <a:latin typeface="Times New Roman"/>
                    <a:cs typeface="Times New Roman"/>
                  </a:rPr>
                  <a:t>0</a:t>
                </a:r>
                <a:endParaRPr lang="en-US" i="1" dirty="0">
                  <a:solidFill>
                    <a:srgbClr val="727CA3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794822" y="2829070"/>
                <a:ext cx="37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solidFill>
                      <a:srgbClr val="727CA3"/>
                    </a:solidFill>
                    <a:latin typeface="Times New Roman"/>
                    <a:cs typeface="Times New Roman"/>
                  </a:rPr>
                  <a:t>0</a:t>
                </a:r>
                <a:endParaRPr lang="en-US" i="1" dirty="0">
                  <a:solidFill>
                    <a:srgbClr val="727CA3"/>
                  </a:solidFill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5786685" y="3228827"/>
              <a:ext cx="5264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727CA3"/>
                  </a:solidFill>
                  <a:latin typeface="Times New Roman"/>
                  <a:cs typeface="Times New Roman"/>
                </a:rPr>
                <a:t>2s</a:t>
              </a:r>
              <a:r>
                <a:rPr lang="en-US" i="1" baseline="30000" dirty="0" smtClean="0">
                  <a:solidFill>
                    <a:srgbClr val="727CA3"/>
                  </a:solidFill>
                  <a:latin typeface="Times New Roman"/>
                  <a:cs typeface="Times New Roman"/>
                </a:rPr>
                <a:t>2</a:t>
              </a:r>
              <a:endParaRPr lang="en-US" i="1" dirty="0">
                <a:solidFill>
                  <a:srgbClr val="727CA3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931050" y="1760918"/>
            <a:ext cx="1335579" cy="1068152"/>
            <a:chOff x="6931050" y="1760918"/>
            <a:chExt cx="1335579" cy="1068152"/>
          </a:xfrm>
        </p:grpSpPr>
        <p:sp>
          <p:nvSpPr>
            <p:cNvPr id="22" name="TextBox 21"/>
            <p:cNvSpPr txBox="1"/>
            <p:nvPr/>
          </p:nvSpPr>
          <p:spPr>
            <a:xfrm>
              <a:off x="6931050" y="1760918"/>
              <a:ext cx="3746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941990" y="2452086"/>
              <a:ext cx="798186" cy="376984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>
                <a:spcAft>
                  <a:spcPts val="1000"/>
                </a:spcAft>
              </a:pPr>
              <a:r>
                <a:rPr lang="en-US" dirty="0" err="1" smtClean="0">
                  <a:solidFill>
                    <a:schemeClr val="tx1"/>
                  </a:solidFill>
                </a:rPr>
                <a:t>f</a:t>
              </a:r>
              <a:r>
                <a:rPr lang="en-US" dirty="0" smtClean="0">
                  <a:solidFill>
                    <a:schemeClr val="tx1"/>
                  </a:solidFill>
                </a:rPr>
                <a:t>     </a:t>
              </a:r>
              <a:r>
                <a:rPr lang="en-US" dirty="0" err="1" smtClean="0">
                  <a:solidFill>
                    <a:schemeClr val="tx1"/>
                  </a:solidFill>
                </a:rPr>
                <a:t>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931050" y="2199610"/>
              <a:ext cx="806223" cy="252477"/>
            </a:xfrm>
            <a:prstGeom prst="rect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1"/>
                  </a:solidFill>
                </a:rPr>
                <a:t>A   C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40176" y="2452087"/>
              <a:ext cx="5264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727CA3"/>
                  </a:solidFill>
                  <a:latin typeface="Times New Roman"/>
                  <a:cs typeface="Times New Roman"/>
                </a:rPr>
                <a:t>2s</a:t>
              </a:r>
              <a:r>
                <a:rPr lang="en-US" i="1" baseline="30000" dirty="0" smtClean="0">
                  <a:solidFill>
                    <a:srgbClr val="727CA3"/>
                  </a:solidFill>
                  <a:latin typeface="Times New Roman"/>
                  <a:cs typeface="Times New Roman"/>
                </a:rPr>
                <a:t>2</a:t>
              </a:r>
              <a:endParaRPr lang="en-US" i="1" dirty="0">
                <a:solidFill>
                  <a:srgbClr val="727CA3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032266" y="4264182"/>
            <a:ext cx="221865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Delete (</a:t>
            </a:r>
            <a:r>
              <a:rPr lang="en-US" dirty="0" err="1" smtClean="0"/>
              <a:t>d</a:t>
            </a:r>
            <a:r>
              <a:rPr lang="en-US" dirty="0" smtClean="0"/>
              <a:t> </a:t>
            </a:r>
            <a:r>
              <a:rPr lang="en-US" dirty="0" err="1" smtClean="0"/>
              <a:t>b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) from R</a:t>
            </a:r>
            <a:endParaRPr lang="en-US" dirty="0"/>
          </a:p>
        </p:txBody>
      </p:sp>
      <p:pic>
        <p:nvPicPr>
          <p:cNvPr id="33" name="Picture 32" descr="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068" y="1444050"/>
            <a:ext cx="1839200" cy="2693887"/>
          </a:xfrm>
          <a:prstGeom prst="rect">
            <a:avLst/>
          </a:prstGeom>
        </p:spPr>
      </p:pic>
      <p:pic>
        <p:nvPicPr>
          <p:cNvPr id="34" name="Picture 33" descr="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668" y="1444050"/>
            <a:ext cx="1839200" cy="269388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844661" y="4279576"/>
            <a:ext cx="1143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Set </a:t>
            </a:r>
            <a:r>
              <a:rPr lang="en-US" i="1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r</a:t>
            </a:r>
            <a:r>
              <a:rPr lang="en-US" dirty="0" smtClean="0">
                <a:solidFill>
                  <a:srgbClr val="800000"/>
                </a:solidFill>
              </a:rPr>
              <a:t> to 0!</a:t>
            </a:r>
            <a:endParaRPr lang="en-US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useful commutative </a:t>
            </a:r>
            <a:r>
              <a:rPr lang="en-US" dirty="0" err="1" smtClean="0"/>
              <a:t>semirings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40768" y="2977277"/>
            <a:ext cx="1409700" cy="28194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432697" y="1896486"/>
            <a:ext cx="2491740" cy="28194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448839" y="4096899"/>
            <a:ext cx="1973580" cy="28956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456910" y="5195332"/>
            <a:ext cx="2164080" cy="28194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1456910" y="5583693"/>
            <a:ext cx="2956560" cy="2133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52493" y="2889885"/>
            <a:ext cx="1501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Bag Semantics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44422" y="1809094"/>
            <a:ext cx="1467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Semantics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60564" y="3912233"/>
            <a:ext cx="1973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Probabilistic events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60564" y="5292606"/>
            <a:ext cx="1639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Access Control</a:t>
            </a:r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1585576" y="6034424"/>
            <a:ext cx="854363" cy="230909"/>
          </a:xfrm>
          <a:prstGeom prst="wedgeRoundRectCallout">
            <a:avLst>
              <a:gd name="adj1" fmla="val 12501"/>
              <a:gd name="adj2" fmla="val -15083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Public</a:t>
            </a:r>
            <a:endParaRPr lang="en-US" sz="1600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3422419" y="6071370"/>
            <a:ext cx="1134187" cy="193964"/>
          </a:xfrm>
          <a:prstGeom prst="wedgeRoundRectCallout">
            <a:avLst>
              <a:gd name="adj1" fmla="val -14105"/>
              <a:gd name="adj2" fmla="val -18797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Top Secret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Provenance with </a:t>
            </a:r>
            <a:r>
              <a:rPr lang="en-US" dirty="0" err="1" smtClean="0"/>
              <a:t>semirings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96236" y="2374030"/>
            <a:ext cx="1086341" cy="127768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a    </a:t>
            </a:r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c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spcAft>
                <a:spcPts val="1000"/>
              </a:spcAft>
            </a:pPr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e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spcAft>
                <a:spcPts val="1000"/>
              </a:spcAft>
            </a:pPr>
            <a:r>
              <a:rPr lang="en-US" dirty="0" err="1" smtClean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     </a:t>
            </a:r>
            <a:r>
              <a:rPr lang="en-US" dirty="0" err="1" smtClean="0">
                <a:solidFill>
                  <a:schemeClr val="tx1"/>
                </a:solidFill>
              </a:rPr>
              <a:t>g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85297" y="2121553"/>
            <a:ext cx="1097280" cy="252477"/>
          </a:xfrm>
          <a:prstGeom prst="rect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   B   C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6236" y="1760918"/>
            <a:ext cx="3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82577" y="2421662"/>
            <a:ext cx="39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p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0714" y="2821419"/>
            <a:ext cx="35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r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2577" y="3221176"/>
            <a:ext cx="35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s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3985" y="1760918"/>
            <a:ext cx="37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14925" y="2452086"/>
            <a:ext cx="798186" cy="113842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…</a:t>
            </a:r>
          </a:p>
          <a:p>
            <a:pPr algn="ctr">
              <a:spcAft>
                <a:spcPts val="1000"/>
              </a:spcAft>
            </a:pPr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e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03985" y="2199610"/>
            <a:ext cx="806223" cy="252477"/>
          </a:xfrm>
          <a:prstGeom prst="rect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   C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1248" y="2829070"/>
            <a:ext cx="62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27CA3"/>
                </a:solidFill>
                <a:latin typeface="Times New Roman"/>
                <a:cs typeface="Times New Roman"/>
              </a:rPr>
              <a:t>{</a:t>
            </a:r>
            <a:r>
              <a:rPr lang="en-US" i="1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r,s</a:t>
            </a:r>
            <a:r>
              <a:rPr lang="en-US" dirty="0" smtClean="0">
                <a:solidFill>
                  <a:srgbClr val="727CA3"/>
                </a:solidFill>
                <a:latin typeface="Times New Roman"/>
                <a:cs typeface="Times New Roman"/>
              </a:rPr>
              <a:t>}</a:t>
            </a:r>
            <a:endParaRPr lang="en-US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2630" y="4125576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Lineage </a:t>
            </a:r>
            <a:r>
              <a:rPr lang="en-US" dirty="0" err="1" smtClean="0"/>
              <a:t>Semiring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394201" y="4194849"/>
            <a:ext cx="2242185" cy="26543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042670" y="2851844"/>
            <a:ext cx="1208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27CA3"/>
                </a:solidFill>
                <a:latin typeface="Times New Roman"/>
                <a:cs typeface="Times New Roman"/>
              </a:rPr>
              <a:t>{{</a:t>
            </a:r>
            <a:r>
              <a:rPr lang="en-US" i="1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r</a:t>
            </a:r>
            <a:r>
              <a:rPr lang="en-US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}</a:t>
            </a:r>
            <a:r>
              <a:rPr lang="en-US" dirty="0" err="1">
                <a:solidFill>
                  <a:srgbClr val="727CA3"/>
                </a:solidFill>
                <a:latin typeface="Times New Roman"/>
                <a:cs typeface="Times New Roman"/>
              </a:rPr>
              <a:t>,</a:t>
            </a:r>
            <a:r>
              <a:rPr lang="en-US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{</a:t>
            </a:r>
            <a:r>
              <a:rPr lang="en-US" i="1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r,s</a:t>
            </a:r>
            <a:r>
              <a:rPr lang="en-US" dirty="0" smtClean="0">
                <a:solidFill>
                  <a:srgbClr val="727CA3"/>
                </a:solidFill>
                <a:latin typeface="Times New Roman"/>
                <a:cs typeface="Times New Roman"/>
              </a:rPr>
              <a:t>}}</a:t>
            </a:r>
            <a:endParaRPr lang="en-US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2630" y="4647308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provenance </a:t>
            </a:r>
            <a:r>
              <a:rPr lang="en-US" dirty="0" err="1" smtClean="0"/>
              <a:t>Semiring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251429" y="2851844"/>
            <a:ext cx="717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27CA3"/>
                </a:solidFill>
                <a:latin typeface="Times New Roman"/>
                <a:cs typeface="Times New Roman"/>
              </a:rPr>
              <a:t>{{</a:t>
            </a:r>
            <a:r>
              <a:rPr lang="en-US" i="1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r</a:t>
            </a:r>
            <a:r>
              <a:rPr lang="en-US" dirty="0" smtClean="0">
                <a:solidFill>
                  <a:srgbClr val="727CA3"/>
                </a:solidFill>
                <a:latin typeface="Times New Roman"/>
                <a:cs typeface="Times New Roman"/>
              </a:rPr>
              <a:t>}}</a:t>
            </a:r>
            <a:endParaRPr lang="en-US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22630" y="516904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Minimal witness </a:t>
            </a:r>
            <a:r>
              <a:rPr lang="en-US" dirty="0" err="1" smtClean="0"/>
              <a:t>Semiring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24" name="Picture 2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394201" y="5207001"/>
            <a:ext cx="3499485" cy="258445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394201" y="4700925"/>
            <a:ext cx="2395855" cy="265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Provenance Hierarchy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881086" y="1751013"/>
            <a:ext cx="657860" cy="32893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982403" y="2897981"/>
            <a:ext cx="648970" cy="32893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788660" y="2897981"/>
            <a:ext cx="1155700" cy="32893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614386" y="4022051"/>
            <a:ext cx="1191260" cy="32893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3795713" y="5156343"/>
            <a:ext cx="1022350" cy="32893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5508625" y="5156343"/>
            <a:ext cx="1715770" cy="3289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rot="5400000">
            <a:off x="4437907" y="2289244"/>
            <a:ext cx="500303" cy="386056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5555495" y="2289244"/>
            <a:ext cx="500303" cy="386056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4437907" y="3434554"/>
            <a:ext cx="500303" cy="386056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5555495" y="3434555"/>
            <a:ext cx="500303" cy="386056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437907" y="4558312"/>
            <a:ext cx="500303" cy="386056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5555495" y="4558312"/>
            <a:ext cx="500303" cy="386056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30952" y="1716424"/>
            <a:ext cx="1771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m</a:t>
            </a:r>
            <a:r>
              <a:rPr lang="en-US" dirty="0" smtClean="0">
                <a:solidFill>
                  <a:srgbClr val="800000"/>
                </a:solidFill>
              </a:rPr>
              <a:t>ost informative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53776" y="5115941"/>
            <a:ext cx="1725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least informative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1648434" y="2108970"/>
            <a:ext cx="245021" cy="3086485"/>
          </a:xfrm>
          <a:custGeom>
            <a:avLst/>
            <a:gdLst>
              <a:gd name="connsiteX0" fmla="*/ 198839 w 245021"/>
              <a:gd name="connsiteY0" fmla="*/ 0 h 3086485"/>
              <a:gd name="connsiteX1" fmla="*/ 67990 w 245021"/>
              <a:gd name="connsiteY1" fmla="*/ 307878 h 3086485"/>
              <a:gd name="connsiteX2" fmla="*/ 237324 w 245021"/>
              <a:gd name="connsiteY2" fmla="*/ 569575 h 3086485"/>
              <a:gd name="connsiteX3" fmla="*/ 114172 w 245021"/>
              <a:gd name="connsiteY3" fmla="*/ 862060 h 3086485"/>
              <a:gd name="connsiteX4" fmla="*/ 214233 w 245021"/>
              <a:gd name="connsiteY4" fmla="*/ 1139151 h 3086485"/>
              <a:gd name="connsiteX5" fmla="*/ 106475 w 245021"/>
              <a:gd name="connsiteY5" fmla="*/ 1485515 h 3086485"/>
              <a:gd name="connsiteX6" fmla="*/ 206536 w 245021"/>
              <a:gd name="connsiteY6" fmla="*/ 1785697 h 3086485"/>
              <a:gd name="connsiteX7" fmla="*/ 52596 w 245021"/>
              <a:gd name="connsiteY7" fmla="*/ 2116666 h 3086485"/>
              <a:gd name="connsiteX8" fmla="*/ 152657 w 245021"/>
              <a:gd name="connsiteY8" fmla="*/ 2455333 h 3086485"/>
              <a:gd name="connsiteX9" fmla="*/ 6414 w 245021"/>
              <a:gd name="connsiteY9" fmla="*/ 2817091 h 3086485"/>
              <a:gd name="connsiteX10" fmla="*/ 191142 w 245021"/>
              <a:gd name="connsiteY10" fmla="*/ 2971030 h 3086485"/>
              <a:gd name="connsiteX11" fmla="*/ 191142 w 245021"/>
              <a:gd name="connsiteY11" fmla="*/ 3086485 h 308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5021" h="3086485">
                <a:moveTo>
                  <a:pt x="198839" y="0"/>
                </a:moveTo>
                <a:cubicBezTo>
                  <a:pt x="130207" y="106474"/>
                  <a:pt x="61576" y="212949"/>
                  <a:pt x="67990" y="307878"/>
                </a:cubicBezTo>
                <a:cubicBezTo>
                  <a:pt x="74404" y="402807"/>
                  <a:pt x="229627" y="477211"/>
                  <a:pt x="237324" y="569575"/>
                </a:cubicBezTo>
                <a:cubicBezTo>
                  <a:pt x="245021" y="661939"/>
                  <a:pt x="118020" y="767131"/>
                  <a:pt x="114172" y="862060"/>
                </a:cubicBezTo>
                <a:cubicBezTo>
                  <a:pt x="110324" y="956989"/>
                  <a:pt x="215516" y="1035242"/>
                  <a:pt x="214233" y="1139151"/>
                </a:cubicBezTo>
                <a:cubicBezTo>
                  <a:pt x="212950" y="1243060"/>
                  <a:pt x="107758" y="1377757"/>
                  <a:pt x="106475" y="1485515"/>
                </a:cubicBezTo>
                <a:cubicBezTo>
                  <a:pt x="105192" y="1593273"/>
                  <a:pt x="215516" y="1680505"/>
                  <a:pt x="206536" y="1785697"/>
                </a:cubicBezTo>
                <a:cubicBezTo>
                  <a:pt x="197556" y="1890889"/>
                  <a:pt x="61576" y="2005060"/>
                  <a:pt x="52596" y="2116666"/>
                </a:cubicBezTo>
                <a:cubicBezTo>
                  <a:pt x="43616" y="2228272"/>
                  <a:pt x="160354" y="2338596"/>
                  <a:pt x="152657" y="2455333"/>
                </a:cubicBezTo>
                <a:cubicBezTo>
                  <a:pt x="144960" y="2572070"/>
                  <a:pt x="0" y="2731142"/>
                  <a:pt x="6414" y="2817091"/>
                </a:cubicBezTo>
                <a:cubicBezTo>
                  <a:pt x="12828" y="2903041"/>
                  <a:pt x="160354" y="2926131"/>
                  <a:pt x="191142" y="2971030"/>
                </a:cubicBezTo>
                <a:cubicBezTo>
                  <a:pt x="221930" y="3015929"/>
                  <a:pt x="184728" y="3060828"/>
                  <a:pt x="191142" y="3086485"/>
                </a:cubicBezTo>
              </a:path>
            </a:pathLst>
          </a:custGeom>
          <a:ln w="12700" cap="flat" cmpd="sng" algn="ctr">
            <a:solidFill>
              <a:srgbClr val="8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287212" y="1347092"/>
            <a:ext cx="1988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2x</a:t>
            </a:r>
            <a:r>
              <a:rPr lang="en-US" baseline="30000" dirty="0" smtClean="0"/>
              <a:t>2</a:t>
            </a:r>
            <a:r>
              <a:rPr lang="en-US" dirty="0" smtClean="0"/>
              <a:t>y + </a:t>
            </a:r>
            <a:r>
              <a:rPr lang="en-US" dirty="0" err="1" smtClean="0"/>
              <a:t>xy</a:t>
            </a:r>
            <a:r>
              <a:rPr lang="en-US" dirty="0" smtClean="0"/>
              <a:t> + 5y</a:t>
            </a:r>
            <a:r>
              <a:rPr lang="en-US" baseline="30000" dirty="0" smtClean="0"/>
              <a:t>2</a:t>
            </a:r>
            <a:r>
              <a:rPr lang="en-US" dirty="0" smtClean="0"/>
              <a:t> + </a:t>
            </a:r>
            <a:r>
              <a:rPr lang="en-US" dirty="0" err="1" smtClean="0"/>
              <a:t>z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529061" y="2528649"/>
            <a:ext cx="1758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y + </a:t>
            </a:r>
            <a:r>
              <a:rPr lang="en-US" dirty="0" err="1" smtClean="0"/>
              <a:t>xy</a:t>
            </a:r>
            <a:r>
              <a:rPr lang="en-US" dirty="0" smtClean="0"/>
              <a:t> + y</a:t>
            </a:r>
            <a:r>
              <a:rPr lang="en-US" baseline="30000" dirty="0" smtClean="0"/>
              <a:t>2</a:t>
            </a:r>
            <a:r>
              <a:rPr lang="en-US" dirty="0" smtClean="0"/>
              <a:t> + </a:t>
            </a:r>
            <a:r>
              <a:rPr lang="en-US" dirty="0" err="1" smtClean="0"/>
              <a:t>z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117013" y="2528649"/>
            <a:ext cx="1355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xy + 5y + </a:t>
            </a:r>
            <a:r>
              <a:rPr lang="en-US" dirty="0" err="1" smtClean="0"/>
              <a:t>z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868886" y="3981649"/>
            <a:ext cx="1124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xy</a:t>
            </a:r>
            <a:r>
              <a:rPr lang="en-US" dirty="0" smtClean="0"/>
              <a:t> + </a:t>
            </a:r>
            <a:r>
              <a:rPr lang="en-US" dirty="0" err="1" smtClean="0"/>
              <a:t>y</a:t>
            </a:r>
            <a:r>
              <a:rPr lang="en-US" dirty="0" smtClean="0"/>
              <a:t> + </a:t>
            </a:r>
            <a:r>
              <a:rPr lang="en-US" dirty="0" err="1" smtClean="0"/>
              <a:t>z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693386" y="5485273"/>
            <a:ext cx="497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xyz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998675" y="5485273"/>
            <a:ext cx="645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</a:t>
            </a:r>
            <a:r>
              <a:rPr lang="en-US" dirty="0" smtClean="0"/>
              <a:t> + </a:t>
            </a:r>
            <a:r>
              <a:rPr lang="en-US" dirty="0" err="1" smtClean="0"/>
              <a:t>z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795713" y="5911272"/>
            <a:ext cx="3753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Semiring</a:t>
            </a:r>
            <a:r>
              <a:rPr lang="en-US" dirty="0" smtClean="0"/>
              <a:t> homomorphism   </a:t>
            </a:r>
            <a:r>
              <a:rPr lang="en-US" dirty="0" err="1" smtClean="0"/>
              <a:t>h</a:t>
            </a:r>
            <a:r>
              <a:rPr lang="en-US" dirty="0" smtClean="0"/>
              <a:t> : K</a:t>
            </a:r>
            <a:r>
              <a:rPr lang="en-US" baseline="-25000" dirty="0" smtClean="0"/>
              <a:t>1</a:t>
            </a:r>
            <a:r>
              <a:rPr lang="en-US" dirty="0" smtClean="0">
                <a:sym typeface="Wingdings"/>
              </a:rPr>
              <a:t> K</a:t>
            </a:r>
            <a:r>
              <a:rPr lang="en-US" baseline="-25000" dirty="0" smtClean="0">
                <a:sym typeface="Wingdings"/>
              </a:rPr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31373" y="323273"/>
            <a:ext cx="420225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“One </a:t>
            </a:r>
            <a:r>
              <a:rPr lang="en-US" dirty="0" err="1" smtClean="0"/>
              <a:t>semiring</a:t>
            </a:r>
            <a:r>
              <a:rPr lang="en-US" dirty="0" smtClean="0"/>
              <a:t> to rule them all” – V. </a:t>
            </a:r>
            <a:r>
              <a:rPr lang="en-US" dirty="0" err="1" smtClean="0"/>
              <a:t>Tannen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Data provenance</a:t>
            </a:r>
          </a:p>
          <a:p>
            <a:pPr lvl="1"/>
            <a:r>
              <a:rPr lang="en-US" sz="1800" dirty="0" smtClean="0"/>
              <a:t>[BunemanKhannaTan01]</a:t>
            </a:r>
            <a:r>
              <a:rPr lang="en-US" dirty="0" smtClean="0"/>
              <a:t>: aims to explain how a particular result was derived.</a:t>
            </a:r>
          </a:p>
          <a:p>
            <a:endParaRPr lang="en-US" dirty="0" smtClean="0"/>
          </a:p>
          <a:p>
            <a:r>
              <a:rPr lang="en-US" dirty="0" smtClean="0"/>
              <a:t>Data-intensive science</a:t>
            </a:r>
          </a:p>
          <a:p>
            <a:pPr lvl="1"/>
            <a:r>
              <a:rPr lang="en-US" dirty="0" smtClean="0"/>
              <a:t>Worry about provenance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666" y="1219200"/>
            <a:ext cx="579066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i="1" dirty="0" smtClean="0"/>
              <a:t>provenance, </a:t>
            </a:r>
            <a:r>
              <a:rPr lang="en-US" b="1" i="1" dirty="0" err="1" smtClean="0"/>
              <a:t>n</a:t>
            </a:r>
            <a:r>
              <a:rPr lang="en-US" b="1" i="1" dirty="0"/>
              <a:t>.</a:t>
            </a:r>
            <a:endParaRPr lang="en-US" b="1" i="1" dirty="0" smtClean="0"/>
          </a:p>
          <a:p>
            <a:r>
              <a:rPr lang="en-US" i="1" dirty="0" smtClean="0"/>
              <a:t>	The fact of coming from some particular source or quarter; </a:t>
            </a:r>
          </a:p>
          <a:p>
            <a:r>
              <a:rPr lang="en-US" i="1" dirty="0"/>
              <a:t>	</a:t>
            </a:r>
            <a:r>
              <a:rPr lang="en-US" i="1" dirty="0" smtClean="0"/>
              <a:t>origin, derivation </a:t>
            </a:r>
            <a:r>
              <a:rPr lang="en-US" dirty="0" smtClean="0"/>
              <a:t>[Oxford English Dictionary</a:t>
            </a:r>
            <a:r>
              <a:rPr lang="en-US" dirty="0"/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distrust scores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Semiring</a:t>
            </a:r>
            <a:r>
              <a:rPr lang="en-US" dirty="0" smtClean="0"/>
              <a:t>:</a:t>
            </a:r>
          </a:p>
          <a:p>
            <a:r>
              <a:rPr lang="en-US" dirty="0" smtClean="0"/>
              <a:t>Tokens: </a:t>
            </a:r>
            <a:r>
              <a:rPr lang="en-US" i="1" dirty="0" smtClean="0">
                <a:latin typeface="Times New Roman"/>
                <a:cs typeface="Times New Roman"/>
              </a:rPr>
              <a:t>X=</a:t>
            </a:r>
            <a:r>
              <a:rPr lang="en-US" dirty="0" smtClean="0">
                <a:latin typeface="Times New Roman"/>
                <a:cs typeface="Times New Roman"/>
              </a:rPr>
              <a:t>{</a:t>
            </a:r>
            <a:r>
              <a:rPr lang="en-US" i="1" dirty="0" err="1" smtClean="0">
                <a:latin typeface="Times New Roman"/>
                <a:cs typeface="Times New Roman"/>
              </a:rPr>
              <a:t>p,r,s</a:t>
            </a:r>
            <a:r>
              <a:rPr lang="en-US" dirty="0" smtClean="0">
                <a:latin typeface="Times New Roman"/>
                <a:cs typeface="Times New Roman"/>
              </a:rPr>
              <a:t>}</a:t>
            </a:r>
          </a:p>
          <a:p>
            <a:r>
              <a:rPr lang="en-US" dirty="0" smtClean="0">
                <a:cs typeface="Times New Roman"/>
              </a:rPr>
              <a:t>Assignment function </a:t>
            </a:r>
            <a:r>
              <a:rPr lang="en-US" i="1" dirty="0" err="1" smtClean="0">
                <a:latin typeface="Times New Roman"/>
                <a:cs typeface="Times New Roman"/>
              </a:rPr>
              <a:t>f</a:t>
            </a:r>
            <a:r>
              <a:rPr lang="en-US" i="1" dirty="0" smtClean="0">
                <a:latin typeface="Times New Roman"/>
                <a:cs typeface="Times New Roman"/>
              </a:rPr>
              <a:t> : X </a:t>
            </a:r>
            <a:r>
              <a:rPr lang="en-US" i="1" dirty="0" err="1" smtClean="0">
                <a:latin typeface="Times New Roman"/>
                <a:cs typeface="Times New Roman"/>
                <a:sym typeface="Wingdings"/>
              </a:rPr>
              <a:t></a:t>
            </a:r>
            <a:r>
              <a:rPr lang="en-US" i="1" dirty="0" smtClean="0">
                <a:latin typeface="Times New Roman"/>
                <a:cs typeface="Times New Roman"/>
                <a:sym typeface="Wingdings"/>
              </a:rPr>
              <a:t> K</a:t>
            </a:r>
            <a:endParaRPr lang="en-US" i="1" dirty="0" smtClean="0">
              <a:latin typeface="Times New Roman"/>
              <a:cs typeface="Times New Roman"/>
              <a:sym typeface="Wingdings"/>
            </a:endParaRPr>
          </a:p>
          <a:p>
            <a:endParaRPr lang="en-US" dirty="0">
              <a:cs typeface="Times New Roman"/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52442" y="2807653"/>
            <a:ext cx="3380740" cy="258445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62493" y="3711575"/>
            <a:ext cx="4091940" cy="31242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306021" y="4219893"/>
            <a:ext cx="5204460" cy="28194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306021" y="4793721"/>
            <a:ext cx="4922520" cy="28194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406651" y="1384300"/>
            <a:ext cx="1976755" cy="27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Access Control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64062" y="1292968"/>
            <a:ext cx="2164080" cy="28194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043092" y="1292968"/>
            <a:ext cx="2956560" cy="213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7151" y="1205576"/>
            <a:ext cx="774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56851" y="2305751"/>
            <a:ext cx="1086341" cy="127768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a    </a:t>
            </a:r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c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spcAft>
                <a:spcPts val="1000"/>
              </a:spcAft>
            </a:pPr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e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spcAft>
                <a:spcPts val="1000"/>
              </a:spcAft>
            </a:pPr>
            <a:r>
              <a:rPr lang="en-US" dirty="0" err="1" smtClean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     </a:t>
            </a:r>
            <a:r>
              <a:rPr lang="en-US" dirty="0" err="1" smtClean="0">
                <a:solidFill>
                  <a:schemeClr val="tx1"/>
                </a:solidFill>
              </a:rPr>
              <a:t>g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3192" y="2353383"/>
            <a:ext cx="39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p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1329" y="2753140"/>
            <a:ext cx="35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r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43192" y="3152897"/>
            <a:ext cx="35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s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43092" y="1816121"/>
            <a:ext cx="798186" cy="213476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Aft>
                <a:spcPts val="1000"/>
              </a:spcAft>
            </a:pP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c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a    </a:t>
            </a:r>
            <a:r>
              <a:rPr lang="en-US" dirty="0" err="1" smtClean="0">
                <a:solidFill>
                  <a:schemeClr val="tx1"/>
                </a:solidFill>
              </a:rPr>
              <a:t>e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spcAft>
                <a:spcPts val="1000"/>
              </a:spcAft>
            </a:pPr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c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spcAft>
                <a:spcPts val="1000"/>
              </a:spcAft>
            </a:pPr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e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spcAft>
                <a:spcPts val="1000"/>
              </a:spcAft>
            </a:pPr>
            <a:r>
              <a:rPr lang="en-US" dirty="0" err="1" smtClean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     </a:t>
            </a:r>
            <a:r>
              <a:rPr lang="en-US" dirty="0" err="1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332182" y="2932545"/>
            <a:ext cx="1359001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20989" y="256847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41278" y="1899322"/>
            <a:ext cx="552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727CA3"/>
                </a:solidFill>
                <a:latin typeface="Times New Roman"/>
                <a:cs typeface="Times New Roman"/>
              </a:rPr>
              <a:t>2p</a:t>
            </a:r>
            <a:r>
              <a:rPr lang="en-US" i="1" baseline="30000" dirty="0" smtClean="0">
                <a:solidFill>
                  <a:srgbClr val="727CA3"/>
                </a:solidFill>
                <a:latin typeface="Times New Roman"/>
                <a:cs typeface="Times New Roman"/>
              </a:rPr>
              <a:t>2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49415" y="2299079"/>
            <a:ext cx="488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727CA3"/>
                </a:solidFill>
                <a:latin typeface="Times New Roman"/>
                <a:cs typeface="Times New Roman"/>
              </a:rPr>
              <a:t>pr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41278" y="2698836"/>
            <a:ext cx="488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727CA3"/>
                </a:solidFill>
                <a:latin typeface="Times New Roman"/>
                <a:cs typeface="Times New Roman"/>
              </a:rPr>
              <a:t>pr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49415" y="3097127"/>
            <a:ext cx="882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727CA3"/>
                </a:solidFill>
                <a:latin typeface="Times New Roman"/>
                <a:cs typeface="Times New Roman"/>
              </a:rPr>
              <a:t>2r</a:t>
            </a:r>
            <a:r>
              <a:rPr lang="en-US" i="1" baseline="30000" dirty="0" smtClean="0">
                <a:solidFill>
                  <a:srgbClr val="727CA3"/>
                </a:solidFill>
                <a:latin typeface="Times New Roman"/>
                <a:cs typeface="Times New Roman"/>
              </a:rPr>
              <a:t>2</a:t>
            </a:r>
            <a:r>
              <a:rPr lang="en-US" i="1" dirty="0" smtClean="0">
                <a:solidFill>
                  <a:srgbClr val="727CA3"/>
                </a:solidFill>
                <a:latin typeface="Times New Roman"/>
                <a:cs typeface="Times New Roman"/>
              </a:rPr>
              <a:t>+rs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41278" y="3496884"/>
            <a:ext cx="882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727CA3"/>
                </a:solidFill>
                <a:latin typeface="Times New Roman"/>
                <a:cs typeface="Times New Roman"/>
              </a:rPr>
              <a:t>2s</a:t>
            </a:r>
            <a:r>
              <a:rPr lang="en-US" i="1" baseline="30000" dirty="0" smtClean="0">
                <a:solidFill>
                  <a:srgbClr val="727CA3"/>
                </a:solidFill>
                <a:latin typeface="Times New Roman"/>
                <a:cs typeface="Times New Roman"/>
              </a:rPr>
              <a:t>2</a:t>
            </a:r>
            <a:r>
              <a:rPr lang="en-US" i="1" dirty="0" smtClean="0">
                <a:solidFill>
                  <a:srgbClr val="727CA3"/>
                </a:solidFill>
                <a:latin typeface="Times New Roman"/>
                <a:cs typeface="Times New Roman"/>
              </a:rPr>
              <a:t>+rs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6851" y="4372235"/>
            <a:ext cx="1086341" cy="127768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a    </a:t>
            </a:r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c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spcAft>
                <a:spcPts val="1000"/>
              </a:spcAft>
            </a:pPr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e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spcAft>
                <a:spcPts val="1000"/>
              </a:spcAft>
            </a:pPr>
            <a:r>
              <a:rPr lang="en-US" dirty="0" err="1" smtClean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     </a:t>
            </a:r>
            <a:r>
              <a:rPr lang="en-US" dirty="0" err="1" smtClean="0">
                <a:solidFill>
                  <a:schemeClr val="tx1"/>
                </a:solidFill>
              </a:rPr>
              <a:t>g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43192" y="4419867"/>
            <a:ext cx="39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727CA3"/>
                </a:solidFill>
                <a:latin typeface="Times New Roman"/>
                <a:cs typeface="Times New Roman"/>
              </a:rPr>
              <a:t>P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51329" y="4819624"/>
            <a:ext cx="37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727CA3"/>
                </a:solidFill>
                <a:latin typeface="Times New Roman"/>
                <a:cs typeface="Times New Roman"/>
              </a:rPr>
              <a:t>S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43192" y="5219381"/>
            <a:ext cx="387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727CA3"/>
                </a:solidFill>
                <a:latin typeface="Times New Roman"/>
                <a:cs typeface="Times New Roman"/>
              </a:rPr>
              <a:t>T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9505" y="3743188"/>
            <a:ext cx="1627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727CA3"/>
                </a:solidFill>
                <a:latin typeface="Times New Roman"/>
                <a:cs typeface="Times New Roman"/>
              </a:rPr>
              <a:t>p</a:t>
            </a:r>
            <a:r>
              <a:rPr lang="en-US" i="1" dirty="0">
                <a:solidFill>
                  <a:srgbClr val="727CA3"/>
                </a:solidFill>
                <a:latin typeface="Times New Roman"/>
                <a:cs typeface="Times New Roman"/>
              </a:rPr>
              <a:t>=P, </a:t>
            </a:r>
            <a:r>
              <a:rPr lang="en-US" i="1" dirty="0" err="1">
                <a:solidFill>
                  <a:srgbClr val="727CA3"/>
                </a:solidFill>
                <a:latin typeface="Times New Roman"/>
                <a:cs typeface="Times New Roman"/>
              </a:rPr>
              <a:t>r</a:t>
            </a:r>
            <a:r>
              <a:rPr lang="en-US" i="1" dirty="0">
                <a:solidFill>
                  <a:srgbClr val="727CA3"/>
                </a:solidFill>
                <a:latin typeface="Times New Roman"/>
                <a:cs typeface="Times New Roman"/>
              </a:rPr>
              <a:t>=S, </a:t>
            </a:r>
            <a:r>
              <a:rPr lang="en-US" i="1" dirty="0" err="1">
                <a:solidFill>
                  <a:srgbClr val="727CA3"/>
                </a:solidFill>
                <a:latin typeface="Times New Roman"/>
                <a:cs typeface="Times New Roman"/>
              </a:rPr>
              <a:t>s</a:t>
            </a:r>
            <a:r>
              <a:rPr lang="en-US" i="1" dirty="0">
                <a:solidFill>
                  <a:srgbClr val="727CA3"/>
                </a:solidFill>
                <a:latin typeface="Times New Roman"/>
                <a:cs typeface="Times New Roman"/>
              </a:rPr>
              <a:t>=T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908485" y="3966520"/>
            <a:ext cx="507515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293888" y="5153270"/>
            <a:ext cx="1359001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782695" y="47891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051229" y="4121575"/>
            <a:ext cx="798186" cy="213476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Aft>
                <a:spcPts val="1000"/>
              </a:spcAft>
            </a:pP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c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a    </a:t>
            </a:r>
            <a:r>
              <a:rPr lang="en-US" dirty="0" err="1" smtClean="0">
                <a:solidFill>
                  <a:schemeClr val="tx1"/>
                </a:solidFill>
              </a:rPr>
              <a:t>e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spcAft>
                <a:spcPts val="1000"/>
              </a:spcAft>
            </a:pPr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c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spcAft>
                <a:spcPts val="1000"/>
              </a:spcAft>
            </a:pPr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e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spcAft>
                <a:spcPts val="1000"/>
              </a:spcAft>
            </a:pPr>
            <a:r>
              <a:rPr lang="en-US" dirty="0" err="1" smtClean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     </a:t>
            </a:r>
            <a:r>
              <a:rPr lang="en-US" dirty="0" err="1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49415" y="4204776"/>
            <a:ext cx="400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727CA3"/>
                </a:solidFill>
                <a:latin typeface="Times New Roman"/>
                <a:cs typeface="Times New Roman"/>
              </a:rPr>
              <a:t>P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57552" y="4604533"/>
            <a:ext cx="37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727CA3"/>
                </a:solidFill>
                <a:latin typeface="Times New Roman"/>
                <a:cs typeface="Times New Roman"/>
              </a:rPr>
              <a:t>S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49415" y="5004290"/>
            <a:ext cx="37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727CA3"/>
                </a:solidFill>
                <a:latin typeface="Times New Roman"/>
                <a:cs typeface="Times New Roman"/>
              </a:rPr>
              <a:t>S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57552" y="5402581"/>
            <a:ext cx="37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727CA3"/>
                </a:solidFill>
                <a:latin typeface="Times New Roman"/>
                <a:cs typeface="Times New Roman"/>
              </a:rPr>
              <a:t>S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49415" y="5802338"/>
            <a:ext cx="387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727CA3"/>
                </a:solidFill>
                <a:latin typeface="Times New Roman"/>
                <a:cs typeface="Times New Roman"/>
              </a:rPr>
              <a:t>T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6019030" y="3586788"/>
            <a:ext cx="708122" cy="1339273"/>
          </a:xfrm>
          <a:custGeom>
            <a:avLst/>
            <a:gdLst>
              <a:gd name="connsiteX0" fmla="*/ 0 w 708122"/>
              <a:gd name="connsiteY0" fmla="*/ 0 h 1339273"/>
              <a:gd name="connsiteX1" fmla="*/ 708122 w 708122"/>
              <a:gd name="connsiteY1" fmla="*/ 723515 h 1339273"/>
              <a:gd name="connsiteX2" fmla="*/ 0 w 708122"/>
              <a:gd name="connsiteY2" fmla="*/ 1339273 h 133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8122" h="1339273">
                <a:moveTo>
                  <a:pt x="0" y="0"/>
                </a:moveTo>
                <a:cubicBezTo>
                  <a:pt x="354061" y="250151"/>
                  <a:pt x="708122" y="500303"/>
                  <a:pt x="708122" y="723515"/>
                </a:cubicBezTo>
                <a:cubicBezTo>
                  <a:pt x="708122" y="946727"/>
                  <a:pt x="0" y="1339273"/>
                  <a:pt x="0" y="1339273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771985" y="4926061"/>
            <a:ext cx="3118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Evaluate with </a:t>
            </a:r>
            <a:r>
              <a:rPr lang="en-US" i="1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p</a:t>
            </a:r>
            <a:r>
              <a:rPr lang="en-US" i="1" dirty="0" smtClean="0">
                <a:solidFill>
                  <a:srgbClr val="727CA3"/>
                </a:solidFill>
                <a:latin typeface="Times New Roman"/>
                <a:cs typeface="Times New Roman"/>
              </a:rPr>
              <a:t>=P, </a:t>
            </a:r>
            <a:r>
              <a:rPr lang="en-US" i="1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r</a:t>
            </a:r>
            <a:r>
              <a:rPr lang="en-US" i="1" dirty="0" smtClean="0">
                <a:solidFill>
                  <a:srgbClr val="727CA3"/>
                </a:solidFill>
                <a:latin typeface="Times New Roman"/>
                <a:cs typeface="Times New Roman"/>
              </a:rPr>
              <a:t>=S, </a:t>
            </a:r>
            <a:r>
              <a:rPr lang="en-US" i="1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s</a:t>
            </a:r>
            <a:r>
              <a:rPr lang="en-US" i="1" dirty="0" smtClean="0">
                <a:solidFill>
                  <a:srgbClr val="727CA3"/>
                </a:solidFill>
                <a:latin typeface="Times New Roman"/>
                <a:cs typeface="Times New Roman"/>
              </a:rPr>
              <a:t>=T</a:t>
            </a:r>
          </a:p>
          <a:p>
            <a:r>
              <a:rPr lang="en-US" dirty="0" smtClean="0"/>
              <a:t> using min for “+”, max for “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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493801" y="5819320"/>
            <a:ext cx="2692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 with secret clearance</a:t>
            </a:r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3848485" y="6002398"/>
            <a:ext cx="1388351" cy="1588"/>
          </a:xfrm>
          <a:prstGeom prst="line">
            <a:avLst/>
          </a:prstGeom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Provenance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Identifies “witness cells”</a:t>
            </a:r>
          </a:p>
          <a:p>
            <a:endParaRPr lang="en-US" dirty="0" smtClean="0"/>
          </a:p>
          <a:p>
            <a:r>
              <a:rPr lang="en-US" dirty="0" smtClean="0"/>
              <a:t>Important for annotations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5578475" y="4173538"/>
            <a:ext cx="679450" cy="915988"/>
            <a:chOff x="3775" y="2671"/>
            <a:chExt cx="428" cy="577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3969" y="2704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775" y="2671"/>
              <a:ext cx="42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342900" indent="-342900" eaLnBrk="1" hangingPunct="1"/>
              <a:r>
                <a:rPr lang="en-GB">
                  <a:latin typeface="Arial" pitchFamily="-105" charset="0"/>
                </a:rPr>
                <a:t>A   B</a:t>
              </a:r>
            </a:p>
            <a:p>
              <a:pPr marL="342900" indent="-342900" eaLnBrk="1" hangingPunct="1">
                <a:buFontTx/>
                <a:buAutoNum type="arabicPlain" startAt="3"/>
              </a:pPr>
              <a:r>
                <a:rPr lang="en-GB">
                  <a:latin typeface="Arial" pitchFamily="-105" charset="0"/>
                </a:rPr>
                <a:t>4</a:t>
              </a:r>
            </a:p>
            <a:p>
              <a:pPr marL="342900" indent="-342900" eaLnBrk="1" hangingPunct="1"/>
              <a:r>
                <a:rPr lang="en-GB">
                  <a:latin typeface="Arial" pitchFamily="-105" charset="0"/>
                </a:rPr>
                <a:t>5   6</a:t>
              </a: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3833" y="2886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38200" y="3868738"/>
            <a:ext cx="4114800" cy="933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GB" sz="1600">
                <a:latin typeface="Arial" pitchFamily="-105" charset="0"/>
              </a:rPr>
              <a:t>SELECT * FROM R WHERE A &lt;&gt; 5</a:t>
            </a:r>
          </a:p>
          <a:p>
            <a:pPr eaLnBrk="1" hangingPunct="1">
              <a:spcBef>
                <a:spcPct val="20000"/>
              </a:spcBef>
            </a:pPr>
            <a:r>
              <a:rPr lang="en-GB" sz="1600">
                <a:latin typeface="Arial" pitchFamily="-105" charset="0"/>
              </a:rPr>
              <a:t>UNION </a:t>
            </a:r>
          </a:p>
          <a:p>
            <a:pPr eaLnBrk="1" hangingPunct="1">
              <a:spcBef>
                <a:spcPct val="20000"/>
              </a:spcBef>
            </a:pPr>
            <a:r>
              <a:rPr lang="en-GB" sz="1600">
                <a:latin typeface="Arial" pitchFamily="-105" charset="0"/>
              </a:rPr>
              <a:t>SELECT A, 7 AS B FROM R WHERE A= 5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38200" y="4935538"/>
            <a:ext cx="41148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GB" sz="1600">
                <a:latin typeface="Arial" pitchFamily="-105" charset="0"/>
              </a:rPr>
              <a:t>UPDATE R SET B=7 WHERE A=5</a:t>
            </a:r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7162800" y="4173538"/>
            <a:ext cx="679450" cy="915988"/>
            <a:chOff x="4286" y="2341"/>
            <a:chExt cx="428" cy="577"/>
          </a:xfrm>
        </p:grpSpPr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4286" y="2341"/>
              <a:ext cx="428" cy="577"/>
              <a:chOff x="3775" y="2671"/>
              <a:chExt cx="428" cy="577"/>
            </a:xfrm>
          </p:grpSpPr>
          <p:sp>
            <p:nvSpPr>
              <p:cNvPr id="13" name="Line 12"/>
              <p:cNvSpPr>
                <a:spLocks noChangeShapeType="1"/>
              </p:cNvSpPr>
              <p:nvPr/>
            </p:nvSpPr>
            <p:spPr bwMode="auto">
              <a:xfrm>
                <a:off x="3969" y="2704"/>
                <a:ext cx="0" cy="5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Text Box 13"/>
              <p:cNvSpPr txBox="1">
                <a:spLocks noChangeArrowheads="1"/>
              </p:cNvSpPr>
              <p:nvPr/>
            </p:nvSpPr>
            <p:spPr bwMode="auto">
              <a:xfrm>
                <a:off x="3775" y="2671"/>
                <a:ext cx="428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marL="342900" indent="-342900" eaLnBrk="1" hangingPunct="1"/>
                <a:r>
                  <a:rPr lang="en-GB">
                    <a:latin typeface="Arial" pitchFamily="-105" charset="0"/>
                  </a:rPr>
                  <a:t>A   B</a:t>
                </a:r>
              </a:p>
              <a:p>
                <a:pPr marL="342900" indent="-342900" eaLnBrk="1" hangingPunct="1">
                  <a:buFontTx/>
                  <a:buAutoNum type="arabicPlain" startAt="3"/>
                </a:pPr>
                <a:r>
                  <a:rPr lang="en-GB">
                    <a:latin typeface="Arial" pitchFamily="-105" charset="0"/>
                  </a:rPr>
                  <a:t>4</a:t>
                </a:r>
              </a:p>
              <a:p>
                <a:pPr marL="342900" indent="-342900" eaLnBrk="1" hangingPunct="1"/>
                <a:r>
                  <a:rPr lang="en-GB">
                    <a:latin typeface="Arial" pitchFamily="-105" charset="0"/>
                  </a:rPr>
                  <a:t>5   7</a:t>
                </a:r>
              </a:p>
            </p:txBody>
          </p:sp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>
                <a:off x="3833" y="2886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4286" y="2704"/>
              <a:ext cx="409" cy="18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5578475" y="4749801"/>
            <a:ext cx="649288" cy="28733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H="1" flipV="1">
            <a:off x="6299200" y="4894263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6586538" y="4460876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>
                <a:latin typeface="Arial" pitchFamily="-105" charset="0"/>
              </a:rPr>
              <a:t>?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562600" y="3868738"/>
            <a:ext cx="35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 Algebra </a:t>
            </a:r>
            <a:r>
              <a:rPr lang="en-US" sz="1800" dirty="0" smtClean="0"/>
              <a:t>[</a:t>
            </a:r>
            <a:r>
              <a:rPr lang="en-US" sz="1800" dirty="0" err="1" smtClean="0"/>
              <a:t>Geerts</a:t>
            </a:r>
            <a:r>
              <a:rPr lang="en-US" sz="1800" dirty="0" smtClean="0"/>
              <a:t>, </a:t>
            </a:r>
            <a:r>
              <a:rPr lang="en-US" sz="1800" dirty="0" err="1" smtClean="0"/>
              <a:t>Kementsietsidis</a:t>
            </a:r>
            <a:r>
              <a:rPr lang="en-US" sz="1800" dirty="0" smtClean="0"/>
              <a:t>, Milano 06]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697831" y="1955800"/>
            <a:ext cx="1439863" cy="1584325"/>
            <a:chOff x="567" y="1434"/>
            <a:chExt cx="907" cy="998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567" y="1434"/>
              <a:ext cx="907" cy="9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612" y="2069"/>
              <a:ext cx="817" cy="31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612" y="1706"/>
              <a:ext cx="817" cy="318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703" y="1752"/>
              <a:ext cx="227" cy="250"/>
              <a:chOff x="703" y="1781"/>
              <a:chExt cx="227" cy="250"/>
            </a:xfrm>
          </p:grpSpPr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703" y="1797"/>
                <a:ext cx="227" cy="2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 Box 10"/>
              <p:cNvSpPr txBox="1">
                <a:spLocks noChangeArrowheads="1"/>
              </p:cNvSpPr>
              <p:nvPr/>
            </p:nvSpPr>
            <p:spPr bwMode="auto">
              <a:xfrm>
                <a:off x="703" y="1781"/>
                <a:ext cx="1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endParaRPr lang="en-US" sz="2000">
                  <a:solidFill>
                    <a:srgbClr val="000000"/>
                  </a:solidFill>
                  <a:latin typeface="Arial" pitchFamily="-105" charset="0"/>
                </a:endParaRPr>
              </a:p>
            </p:txBody>
          </p:sp>
        </p:grp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703" y="2115"/>
              <a:ext cx="227" cy="227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US">
                <a:solidFill>
                  <a:srgbClr val="000000"/>
                </a:solidFill>
                <a:latin typeface="Arial" pitchFamily="-105" charset="0"/>
              </a:endParaRP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1111" y="2115"/>
              <a:ext cx="227" cy="22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US">
                <a:solidFill>
                  <a:srgbClr val="000000"/>
                </a:solidFill>
                <a:latin typeface="Arial" pitchFamily="-105" charset="0"/>
              </a:endParaRP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1111" y="1752"/>
              <a:ext cx="227" cy="227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1913731" y="2027237"/>
            <a:ext cx="973138" cy="1404938"/>
            <a:chOff x="1973" y="1480"/>
            <a:chExt cx="613" cy="885"/>
          </a:xfrm>
        </p:grpSpPr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973" y="1752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GB" sz="2000">
                  <a:solidFill>
                    <a:srgbClr val="000000"/>
                  </a:solidFill>
                  <a:latin typeface="Arial" pitchFamily="-105" charset="0"/>
                </a:rPr>
                <a:t>3</a:t>
              </a: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2381" y="1752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GB" sz="2000">
                  <a:solidFill>
                    <a:srgbClr val="000000"/>
                  </a:solidFill>
                  <a:latin typeface="Arial" pitchFamily="-105" charset="0"/>
                </a:rPr>
                <a:t>4</a:t>
              </a: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1973" y="2115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GB" sz="2000">
                  <a:solidFill>
                    <a:srgbClr val="000000"/>
                  </a:solidFill>
                  <a:latin typeface="Arial" pitchFamily="-105" charset="0"/>
                </a:rPr>
                <a:t>5</a:t>
              </a: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2381" y="2115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GB" sz="2000">
                  <a:solidFill>
                    <a:srgbClr val="000000"/>
                  </a:solidFill>
                  <a:latin typeface="Arial" pitchFamily="-105" charset="0"/>
                </a:rPr>
                <a:t>6</a:t>
              </a: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2290" y="1525"/>
              <a:ext cx="0" cy="8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0" name="Group 20"/>
            <p:cNvGrpSpPr>
              <a:grpSpLocks/>
            </p:cNvGrpSpPr>
            <p:nvPr/>
          </p:nvGrpSpPr>
          <p:grpSpPr bwMode="auto">
            <a:xfrm>
              <a:off x="1973" y="1480"/>
              <a:ext cx="607" cy="231"/>
              <a:chOff x="2109" y="1525"/>
              <a:chExt cx="607" cy="231"/>
            </a:xfrm>
          </p:grpSpPr>
          <p:sp>
            <p:nvSpPr>
              <p:cNvPr id="21" name="Text Box 21"/>
              <p:cNvSpPr txBox="1">
                <a:spLocks noChangeArrowheads="1"/>
              </p:cNvSpPr>
              <p:nvPr/>
            </p:nvSpPr>
            <p:spPr bwMode="auto">
              <a:xfrm>
                <a:off x="2109" y="1525"/>
                <a:ext cx="2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GB">
                    <a:solidFill>
                      <a:srgbClr val="000000"/>
                    </a:solidFill>
                    <a:latin typeface="Arial" pitchFamily="-105" charset="0"/>
                  </a:rPr>
                  <a:t>A</a:t>
                </a:r>
              </a:p>
            </p:txBody>
          </p:sp>
          <p:sp>
            <p:nvSpPr>
              <p:cNvPr id="22" name="Text Box 22"/>
              <p:cNvSpPr txBox="1">
                <a:spLocks noChangeArrowheads="1"/>
              </p:cNvSpPr>
              <p:nvPr/>
            </p:nvSpPr>
            <p:spPr bwMode="auto">
              <a:xfrm>
                <a:off x="2504" y="1525"/>
                <a:ext cx="2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GB">
                    <a:solidFill>
                      <a:srgbClr val="000000"/>
                    </a:solidFill>
                    <a:latin typeface="Arial" pitchFamily="-105" charset="0"/>
                  </a:rPr>
                  <a:t>B</a:t>
                </a:r>
              </a:p>
            </p:txBody>
          </p:sp>
          <p:sp>
            <p:nvSpPr>
              <p:cNvPr id="23" name="Line 23"/>
              <p:cNvSpPr>
                <a:spLocks noChangeShapeType="1"/>
              </p:cNvSpPr>
              <p:nvPr/>
            </p:nvSpPr>
            <p:spPr bwMode="auto">
              <a:xfrm>
                <a:off x="2154" y="1706"/>
                <a:ext cx="49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4" name="Group 24"/>
          <p:cNvGrpSpPr>
            <a:grpSpLocks/>
          </p:cNvGrpSpPr>
          <p:nvPr/>
        </p:nvGrpSpPr>
        <p:grpSpPr bwMode="auto">
          <a:xfrm>
            <a:off x="5658644" y="1955800"/>
            <a:ext cx="1439862" cy="1584325"/>
            <a:chOff x="3152" y="1661"/>
            <a:chExt cx="907" cy="998"/>
          </a:xfrm>
        </p:grpSpPr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3152" y="1661"/>
              <a:ext cx="907" cy="99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3197" y="2296"/>
              <a:ext cx="817" cy="31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3197" y="1933"/>
              <a:ext cx="817" cy="318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28"/>
            <p:cNvGrpSpPr>
              <a:grpSpLocks/>
            </p:cNvGrpSpPr>
            <p:nvPr/>
          </p:nvGrpSpPr>
          <p:grpSpPr bwMode="auto">
            <a:xfrm>
              <a:off x="3288" y="1979"/>
              <a:ext cx="227" cy="250"/>
              <a:chOff x="703" y="1781"/>
              <a:chExt cx="227" cy="250"/>
            </a:xfrm>
          </p:grpSpPr>
          <p:sp>
            <p:nvSpPr>
              <p:cNvPr id="32" name="Oval 29"/>
              <p:cNvSpPr>
                <a:spLocks noChangeArrowheads="1"/>
              </p:cNvSpPr>
              <p:nvPr/>
            </p:nvSpPr>
            <p:spPr bwMode="auto">
              <a:xfrm>
                <a:off x="703" y="1797"/>
                <a:ext cx="227" cy="2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Text Box 30"/>
              <p:cNvSpPr txBox="1">
                <a:spLocks noChangeArrowheads="1"/>
              </p:cNvSpPr>
              <p:nvPr/>
            </p:nvSpPr>
            <p:spPr bwMode="auto">
              <a:xfrm>
                <a:off x="703" y="1781"/>
                <a:ext cx="1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endParaRPr lang="en-US" sz="2000">
                  <a:solidFill>
                    <a:srgbClr val="000000"/>
                  </a:solidFill>
                  <a:latin typeface="Arial" pitchFamily="-105" charset="0"/>
                </a:endParaRPr>
              </a:p>
            </p:txBody>
          </p:sp>
        </p:grpSp>
        <p:sp>
          <p:nvSpPr>
            <p:cNvPr id="29" name="Oval 31"/>
            <p:cNvSpPr>
              <a:spLocks noChangeArrowheads="1"/>
            </p:cNvSpPr>
            <p:nvPr/>
          </p:nvSpPr>
          <p:spPr bwMode="auto">
            <a:xfrm>
              <a:off x="3288" y="2342"/>
              <a:ext cx="227" cy="227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US">
                <a:solidFill>
                  <a:srgbClr val="000000"/>
                </a:solidFill>
                <a:latin typeface="Arial" pitchFamily="-105" charset="0"/>
              </a:endParaRPr>
            </a:p>
          </p:txBody>
        </p:sp>
        <p:sp>
          <p:nvSpPr>
            <p:cNvPr id="30" name="Oval 32"/>
            <p:cNvSpPr>
              <a:spLocks noChangeArrowheads="1"/>
            </p:cNvSpPr>
            <p:nvPr/>
          </p:nvSpPr>
          <p:spPr bwMode="auto">
            <a:xfrm>
              <a:off x="3696" y="2342"/>
              <a:ext cx="227" cy="227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US">
                <a:solidFill>
                  <a:srgbClr val="000000"/>
                </a:solidFill>
                <a:latin typeface="Arial" pitchFamily="-105" charset="0"/>
              </a:endParaRPr>
            </a:p>
          </p:txBody>
        </p:sp>
        <p:sp>
          <p:nvSpPr>
            <p:cNvPr id="31" name="Oval 33"/>
            <p:cNvSpPr>
              <a:spLocks noChangeArrowheads="1"/>
            </p:cNvSpPr>
            <p:nvPr/>
          </p:nvSpPr>
          <p:spPr bwMode="auto">
            <a:xfrm>
              <a:off x="3696" y="1979"/>
              <a:ext cx="227" cy="227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" name="Group 34"/>
          <p:cNvGrpSpPr>
            <a:grpSpLocks/>
          </p:cNvGrpSpPr>
          <p:nvPr/>
        </p:nvGrpSpPr>
        <p:grpSpPr bwMode="auto">
          <a:xfrm>
            <a:off x="5901531" y="2019300"/>
            <a:ext cx="973138" cy="1404937"/>
            <a:chOff x="1973" y="1480"/>
            <a:chExt cx="613" cy="885"/>
          </a:xfrm>
        </p:grpSpPr>
        <p:sp>
          <p:nvSpPr>
            <p:cNvPr id="35" name="Text Box 35"/>
            <p:cNvSpPr txBox="1">
              <a:spLocks noChangeArrowheads="1"/>
            </p:cNvSpPr>
            <p:nvPr/>
          </p:nvSpPr>
          <p:spPr bwMode="auto">
            <a:xfrm>
              <a:off x="1973" y="1752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GB" sz="2000">
                  <a:solidFill>
                    <a:srgbClr val="000000"/>
                  </a:solidFill>
                  <a:latin typeface="Arial" pitchFamily="-105" charset="0"/>
                </a:rPr>
                <a:t>3</a:t>
              </a:r>
            </a:p>
          </p:txBody>
        </p:sp>
        <p:sp>
          <p:nvSpPr>
            <p:cNvPr id="36" name="Text Box 36"/>
            <p:cNvSpPr txBox="1">
              <a:spLocks noChangeArrowheads="1"/>
            </p:cNvSpPr>
            <p:nvPr/>
          </p:nvSpPr>
          <p:spPr bwMode="auto">
            <a:xfrm>
              <a:off x="2381" y="1752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GB" sz="2000">
                  <a:solidFill>
                    <a:srgbClr val="000000"/>
                  </a:solidFill>
                  <a:latin typeface="Arial" pitchFamily="-105" charset="0"/>
                </a:rPr>
                <a:t>4</a:t>
              </a:r>
            </a:p>
          </p:txBody>
        </p:sp>
        <p:sp>
          <p:nvSpPr>
            <p:cNvPr id="37" name="Text Box 37"/>
            <p:cNvSpPr txBox="1">
              <a:spLocks noChangeArrowheads="1"/>
            </p:cNvSpPr>
            <p:nvPr/>
          </p:nvSpPr>
          <p:spPr bwMode="auto">
            <a:xfrm>
              <a:off x="1973" y="2115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GB" sz="2000">
                  <a:solidFill>
                    <a:srgbClr val="000000"/>
                  </a:solidFill>
                  <a:latin typeface="Arial" pitchFamily="-105" charset="0"/>
                </a:rPr>
                <a:t>5</a:t>
              </a:r>
            </a:p>
          </p:txBody>
        </p:sp>
        <p:sp>
          <p:nvSpPr>
            <p:cNvPr id="38" name="Text Box 38"/>
            <p:cNvSpPr txBox="1">
              <a:spLocks noChangeArrowheads="1"/>
            </p:cNvSpPr>
            <p:nvPr/>
          </p:nvSpPr>
          <p:spPr bwMode="auto">
            <a:xfrm>
              <a:off x="2381" y="2115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GB" sz="2000">
                  <a:solidFill>
                    <a:srgbClr val="000000"/>
                  </a:solidFill>
                  <a:latin typeface="Arial" pitchFamily="-105" charset="0"/>
                </a:rPr>
                <a:t>7</a:t>
              </a:r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>
              <a:off x="2290" y="1525"/>
              <a:ext cx="0" cy="8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0" name="Group 40"/>
            <p:cNvGrpSpPr>
              <a:grpSpLocks/>
            </p:cNvGrpSpPr>
            <p:nvPr/>
          </p:nvGrpSpPr>
          <p:grpSpPr bwMode="auto">
            <a:xfrm>
              <a:off x="1973" y="1480"/>
              <a:ext cx="607" cy="231"/>
              <a:chOff x="2109" y="1525"/>
              <a:chExt cx="607" cy="231"/>
            </a:xfrm>
          </p:grpSpPr>
          <p:sp>
            <p:nvSpPr>
              <p:cNvPr id="41" name="Text Box 41"/>
              <p:cNvSpPr txBox="1">
                <a:spLocks noChangeArrowheads="1"/>
              </p:cNvSpPr>
              <p:nvPr/>
            </p:nvSpPr>
            <p:spPr bwMode="auto">
              <a:xfrm>
                <a:off x="2109" y="1525"/>
                <a:ext cx="2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GB">
                    <a:solidFill>
                      <a:srgbClr val="000000"/>
                    </a:solidFill>
                    <a:latin typeface="Arial" pitchFamily="-105" charset="0"/>
                  </a:rPr>
                  <a:t>A</a:t>
                </a:r>
              </a:p>
            </p:txBody>
          </p:sp>
          <p:sp>
            <p:nvSpPr>
              <p:cNvPr id="42" name="Text Box 42"/>
              <p:cNvSpPr txBox="1">
                <a:spLocks noChangeArrowheads="1"/>
              </p:cNvSpPr>
              <p:nvPr/>
            </p:nvSpPr>
            <p:spPr bwMode="auto">
              <a:xfrm>
                <a:off x="2504" y="1525"/>
                <a:ext cx="2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GB">
                    <a:solidFill>
                      <a:srgbClr val="000000"/>
                    </a:solidFill>
                    <a:latin typeface="Arial" pitchFamily="-105" charset="0"/>
                  </a:rPr>
                  <a:t>B</a:t>
                </a:r>
              </a:p>
            </p:txBody>
          </p:sp>
          <p:sp>
            <p:nvSpPr>
              <p:cNvPr id="43" name="Line 43"/>
              <p:cNvSpPr>
                <a:spLocks noChangeShapeType="1"/>
              </p:cNvSpPr>
              <p:nvPr/>
            </p:nvSpPr>
            <p:spPr bwMode="auto">
              <a:xfrm>
                <a:off x="2154" y="1706"/>
                <a:ext cx="49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4" name="Line 44"/>
          <p:cNvSpPr>
            <a:spLocks noChangeShapeType="1"/>
          </p:cNvSpPr>
          <p:nvPr/>
        </p:nvSpPr>
        <p:spPr bwMode="auto">
          <a:xfrm>
            <a:off x="3426619" y="2676525"/>
            <a:ext cx="1871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2447131" y="3932237"/>
            <a:ext cx="4070350" cy="933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GB" sz="1600">
                <a:latin typeface="Arial" pitchFamily="-105" charset="0"/>
              </a:rPr>
              <a:t>SELECT * FROM R WHERE A &lt;&gt; 5</a:t>
            </a:r>
          </a:p>
          <a:p>
            <a:pPr eaLnBrk="1" hangingPunct="1">
              <a:spcBef>
                <a:spcPct val="20000"/>
              </a:spcBef>
            </a:pPr>
            <a:r>
              <a:rPr lang="en-GB" sz="1600">
                <a:latin typeface="Arial" pitchFamily="-105" charset="0"/>
              </a:rPr>
              <a:t>UNION </a:t>
            </a:r>
          </a:p>
          <a:p>
            <a:pPr eaLnBrk="1" hangingPunct="1">
              <a:spcBef>
                <a:spcPct val="20000"/>
              </a:spcBef>
            </a:pPr>
            <a:r>
              <a:rPr lang="en-GB" sz="1600">
                <a:latin typeface="Arial" pitchFamily="-105" charset="0"/>
              </a:rPr>
              <a:t>SELECT A, 7 AS B FROM R WHERE A= 5</a:t>
            </a:r>
          </a:p>
        </p:txBody>
      </p: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1643856" y="4135437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GB" i="1">
                <a:latin typeface="Arial" pitchFamily="-105" charset="0"/>
              </a:rPr>
              <a:t>Q   =</a:t>
            </a: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3901281" y="2294972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GB" dirty="0">
                <a:solidFill>
                  <a:srgbClr val="000000"/>
                </a:solidFill>
                <a:latin typeface="Arial" pitchFamily="-105" charset="0"/>
              </a:rPr>
              <a:t>P</a:t>
            </a:r>
            <a:r>
              <a:rPr lang="en-GB" dirty="0" smtClean="0">
                <a:solidFill>
                  <a:srgbClr val="000000"/>
                </a:solidFill>
                <a:latin typeface="Arial" pitchFamily="-105" charset="0"/>
              </a:rPr>
              <a:t>[</a:t>
            </a:r>
            <a:r>
              <a:rPr lang="en-GB" i="1" dirty="0" smtClean="0">
                <a:solidFill>
                  <a:srgbClr val="000000"/>
                </a:solidFill>
                <a:latin typeface="Arial" pitchFamily="-105" charset="0"/>
              </a:rPr>
              <a:t>Q</a:t>
            </a:r>
            <a:r>
              <a:rPr lang="en-GB" dirty="0" smtClean="0">
                <a:solidFill>
                  <a:srgbClr val="000000"/>
                </a:solidFill>
                <a:latin typeface="Arial" pitchFamily="-105" charset="0"/>
              </a:rPr>
              <a:t>]</a:t>
            </a:r>
            <a:endParaRPr lang="en-GB" dirty="0">
              <a:solidFill>
                <a:srgbClr val="000000"/>
              </a:solidFill>
              <a:latin typeface="Arial" pitchFamily="-10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8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Algebra</a:t>
            </a: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675385" y="1939539"/>
            <a:ext cx="1439863" cy="1584325"/>
            <a:chOff x="567" y="1434"/>
            <a:chExt cx="907" cy="99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567" y="1434"/>
              <a:ext cx="907" cy="9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612" y="2069"/>
              <a:ext cx="817" cy="31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612" y="1706"/>
              <a:ext cx="817" cy="318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703" y="1752"/>
              <a:ext cx="227" cy="250"/>
              <a:chOff x="703" y="1781"/>
              <a:chExt cx="227" cy="250"/>
            </a:xfrm>
          </p:grpSpPr>
          <p:sp>
            <p:nvSpPr>
              <p:cNvPr id="12" name="Oval 7"/>
              <p:cNvSpPr>
                <a:spLocks noChangeArrowheads="1"/>
              </p:cNvSpPr>
              <p:nvPr/>
            </p:nvSpPr>
            <p:spPr bwMode="auto">
              <a:xfrm>
                <a:off x="703" y="1797"/>
                <a:ext cx="227" cy="2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auto">
              <a:xfrm>
                <a:off x="703" y="1781"/>
                <a:ext cx="1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endParaRPr lang="en-US" sz="2000">
                  <a:solidFill>
                    <a:srgbClr val="000000"/>
                  </a:solidFill>
                  <a:latin typeface="Arial" pitchFamily="-105" charset="0"/>
                </a:endParaRPr>
              </a:p>
            </p:txBody>
          </p:sp>
        </p:grp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703" y="2115"/>
              <a:ext cx="227" cy="227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US">
                <a:solidFill>
                  <a:srgbClr val="000000"/>
                </a:solidFill>
                <a:latin typeface="Arial" pitchFamily="-105" charset="0"/>
              </a:endParaRP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1111" y="2115"/>
              <a:ext cx="227" cy="227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US">
                <a:solidFill>
                  <a:srgbClr val="000000"/>
                </a:solidFill>
                <a:latin typeface="Arial" pitchFamily="-105" charset="0"/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1111" y="1752"/>
              <a:ext cx="227" cy="227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1690760" y="1955414"/>
            <a:ext cx="1439863" cy="1584325"/>
            <a:chOff x="567" y="1434"/>
            <a:chExt cx="907" cy="998"/>
          </a:xfrm>
        </p:grpSpPr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67" y="1434"/>
              <a:ext cx="907" cy="9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612" y="2069"/>
              <a:ext cx="817" cy="31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612" y="1706"/>
              <a:ext cx="817" cy="318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8" name="Group 18"/>
            <p:cNvGrpSpPr>
              <a:grpSpLocks/>
            </p:cNvGrpSpPr>
            <p:nvPr/>
          </p:nvGrpSpPr>
          <p:grpSpPr bwMode="auto">
            <a:xfrm>
              <a:off x="703" y="1752"/>
              <a:ext cx="227" cy="250"/>
              <a:chOff x="703" y="1781"/>
              <a:chExt cx="227" cy="250"/>
            </a:xfrm>
          </p:grpSpPr>
          <p:sp>
            <p:nvSpPr>
              <p:cNvPr id="22" name="Oval 19"/>
              <p:cNvSpPr>
                <a:spLocks noChangeArrowheads="1"/>
              </p:cNvSpPr>
              <p:nvPr/>
            </p:nvSpPr>
            <p:spPr bwMode="auto">
              <a:xfrm>
                <a:off x="703" y="1797"/>
                <a:ext cx="227" cy="2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Text Box 20"/>
              <p:cNvSpPr txBox="1">
                <a:spLocks noChangeArrowheads="1"/>
              </p:cNvSpPr>
              <p:nvPr/>
            </p:nvSpPr>
            <p:spPr bwMode="auto">
              <a:xfrm>
                <a:off x="703" y="1781"/>
                <a:ext cx="1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endParaRPr lang="en-US" sz="2000">
                  <a:solidFill>
                    <a:srgbClr val="000000"/>
                  </a:solidFill>
                  <a:latin typeface="Arial" pitchFamily="-105" charset="0"/>
                </a:endParaRPr>
              </a:p>
            </p:txBody>
          </p:sp>
        </p:grpSp>
        <p:sp>
          <p:nvSpPr>
            <p:cNvPr id="19" name="Oval 21"/>
            <p:cNvSpPr>
              <a:spLocks noChangeArrowheads="1"/>
            </p:cNvSpPr>
            <p:nvPr/>
          </p:nvSpPr>
          <p:spPr bwMode="auto">
            <a:xfrm>
              <a:off x="703" y="2115"/>
              <a:ext cx="227" cy="227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US">
                <a:solidFill>
                  <a:srgbClr val="000000"/>
                </a:solidFill>
                <a:latin typeface="Arial" pitchFamily="-105" charset="0"/>
              </a:endParaRPr>
            </a:p>
          </p:txBody>
        </p:sp>
        <p:sp>
          <p:nvSpPr>
            <p:cNvPr id="20" name="Oval 22"/>
            <p:cNvSpPr>
              <a:spLocks noChangeArrowheads="1"/>
            </p:cNvSpPr>
            <p:nvPr/>
          </p:nvSpPr>
          <p:spPr bwMode="auto">
            <a:xfrm>
              <a:off x="1111" y="2115"/>
              <a:ext cx="227" cy="22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US">
                <a:solidFill>
                  <a:srgbClr val="000000"/>
                </a:solidFill>
                <a:latin typeface="Arial" pitchFamily="-105" charset="0"/>
              </a:endParaRPr>
            </a:p>
          </p:txBody>
        </p:sp>
        <p:sp>
          <p:nvSpPr>
            <p:cNvPr id="21" name="Oval 23"/>
            <p:cNvSpPr>
              <a:spLocks noChangeArrowheads="1"/>
            </p:cNvSpPr>
            <p:nvPr/>
          </p:nvSpPr>
          <p:spPr bwMode="auto">
            <a:xfrm>
              <a:off x="1111" y="1752"/>
              <a:ext cx="227" cy="227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24"/>
          <p:cNvGrpSpPr>
            <a:grpSpLocks/>
          </p:cNvGrpSpPr>
          <p:nvPr/>
        </p:nvGrpSpPr>
        <p:grpSpPr bwMode="auto">
          <a:xfrm>
            <a:off x="1906660" y="2026851"/>
            <a:ext cx="973138" cy="1404938"/>
            <a:chOff x="1973" y="1480"/>
            <a:chExt cx="613" cy="885"/>
          </a:xfrm>
        </p:grpSpPr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1973" y="1752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GB" sz="2000">
                  <a:solidFill>
                    <a:srgbClr val="000000"/>
                  </a:solidFill>
                  <a:latin typeface="Arial" pitchFamily="-105" charset="0"/>
                </a:rPr>
                <a:t>3</a:t>
              </a: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2381" y="1752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GB" sz="2000">
                  <a:solidFill>
                    <a:srgbClr val="000000"/>
                  </a:solidFill>
                  <a:latin typeface="Arial" pitchFamily="-105" charset="0"/>
                </a:rPr>
                <a:t>4</a:t>
              </a: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1973" y="2115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GB" sz="2000">
                  <a:solidFill>
                    <a:srgbClr val="000000"/>
                  </a:solidFill>
                  <a:latin typeface="Arial" pitchFamily="-105" charset="0"/>
                </a:rPr>
                <a:t>5</a:t>
              </a:r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2381" y="2115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GB" sz="2000">
                  <a:solidFill>
                    <a:srgbClr val="000000"/>
                  </a:solidFill>
                  <a:latin typeface="Arial" pitchFamily="-105" charset="0"/>
                </a:rPr>
                <a:t>6</a:t>
              </a:r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2290" y="1525"/>
              <a:ext cx="0" cy="8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0" name="Group 30"/>
            <p:cNvGrpSpPr>
              <a:grpSpLocks/>
            </p:cNvGrpSpPr>
            <p:nvPr/>
          </p:nvGrpSpPr>
          <p:grpSpPr bwMode="auto">
            <a:xfrm>
              <a:off x="1973" y="1480"/>
              <a:ext cx="607" cy="231"/>
              <a:chOff x="2109" y="1525"/>
              <a:chExt cx="607" cy="231"/>
            </a:xfrm>
          </p:grpSpPr>
          <p:sp>
            <p:nvSpPr>
              <p:cNvPr id="31" name="Text Box 31"/>
              <p:cNvSpPr txBox="1">
                <a:spLocks noChangeArrowheads="1"/>
              </p:cNvSpPr>
              <p:nvPr/>
            </p:nvSpPr>
            <p:spPr bwMode="auto">
              <a:xfrm>
                <a:off x="2109" y="1525"/>
                <a:ext cx="2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GB">
                    <a:solidFill>
                      <a:srgbClr val="000000"/>
                    </a:solidFill>
                    <a:latin typeface="Arial" pitchFamily="-105" charset="0"/>
                  </a:rPr>
                  <a:t>A</a:t>
                </a:r>
              </a:p>
            </p:txBody>
          </p:sp>
          <p:sp>
            <p:nvSpPr>
              <p:cNvPr id="32" name="Text Box 32"/>
              <p:cNvSpPr txBox="1">
                <a:spLocks noChangeArrowheads="1"/>
              </p:cNvSpPr>
              <p:nvPr/>
            </p:nvSpPr>
            <p:spPr bwMode="auto">
              <a:xfrm>
                <a:off x="2504" y="1525"/>
                <a:ext cx="2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GB">
                    <a:solidFill>
                      <a:srgbClr val="000000"/>
                    </a:solidFill>
                    <a:latin typeface="Arial" pitchFamily="-105" charset="0"/>
                  </a:rPr>
                  <a:t>B</a:t>
                </a:r>
              </a:p>
            </p:txBody>
          </p:sp>
          <p:sp>
            <p:nvSpPr>
              <p:cNvPr id="33" name="Line 33"/>
              <p:cNvSpPr>
                <a:spLocks noChangeShapeType="1"/>
              </p:cNvSpPr>
              <p:nvPr/>
            </p:nvSpPr>
            <p:spPr bwMode="auto">
              <a:xfrm>
                <a:off x="2154" y="1706"/>
                <a:ext cx="49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4" name="Group 34"/>
          <p:cNvGrpSpPr>
            <a:grpSpLocks/>
          </p:cNvGrpSpPr>
          <p:nvPr/>
        </p:nvGrpSpPr>
        <p:grpSpPr bwMode="auto">
          <a:xfrm>
            <a:off x="5894460" y="2018914"/>
            <a:ext cx="973138" cy="1404937"/>
            <a:chOff x="1973" y="1480"/>
            <a:chExt cx="613" cy="885"/>
          </a:xfrm>
        </p:grpSpPr>
        <p:sp>
          <p:nvSpPr>
            <p:cNvPr id="35" name="Text Box 35"/>
            <p:cNvSpPr txBox="1">
              <a:spLocks noChangeArrowheads="1"/>
            </p:cNvSpPr>
            <p:nvPr/>
          </p:nvSpPr>
          <p:spPr bwMode="auto">
            <a:xfrm>
              <a:off x="1973" y="1752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GB" sz="2000">
                  <a:solidFill>
                    <a:srgbClr val="000000"/>
                  </a:solidFill>
                  <a:latin typeface="Arial" pitchFamily="-105" charset="0"/>
                </a:rPr>
                <a:t>3</a:t>
              </a:r>
            </a:p>
          </p:txBody>
        </p:sp>
        <p:sp>
          <p:nvSpPr>
            <p:cNvPr id="36" name="Text Box 36"/>
            <p:cNvSpPr txBox="1">
              <a:spLocks noChangeArrowheads="1"/>
            </p:cNvSpPr>
            <p:nvPr/>
          </p:nvSpPr>
          <p:spPr bwMode="auto">
            <a:xfrm>
              <a:off x="2381" y="1752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GB" sz="2000">
                  <a:solidFill>
                    <a:srgbClr val="000000"/>
                  </a:solidFill>
                  <a:latin typeface="Arial" pitchFamily="-105" charset="0"/>
                </a:rPr>
                <a:t>4</a:t>
              </a:r>
            </a:p>
          </p:txBody>
        </p:sp>
        <p:sp>
          <p:nvSpPr>
            <p:cNvPr id="37" name="Text Box 37"/>
            <p:cNvSpPr txBox="1">
              <a:spLocks noChangeArrowheads="1"/>
            </p:cNvSpPr>
            <p:nvPr/>
          </p:nvSpPr>
          <p:spPr bwMode="auto">
            <a:xfrm>
              <a:off x="1973" y="2115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GB" sz="2000">
                  <a:solidFill>
                    <a:srgbClr val="000000"/>
                  </a:solidFill>
                  <a:latin typeface="Arial" pitchFamily="-105" charset="0"/>
                </a:rPr>
                <a:t>5</a:t>
              </a:r>
            </a:p>
          </p:txBody>
        </p:sp>
        <p:sp>
          <p:nvSpPr>
            <p:cNvPr id="38" name="Text Box 38"/>
            <p:cNvSpPr txBox="1">
              <a:spLocks noChangeArrowheads="1"/>
            </p:cNvSpPr>
            <p:nvPr/>
          </p:nvSpPr>
          <p:spPr bwMode="auto">
            <a:xfrm>
              <a:off x="2381" y="2115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GB" sz="2000">
                  <a:solidFill>
                    <a:srgbClr val="000000"/>
                  </a:solidFill>
                  <a:latin typeface="Arial" pitchFamily="-105" charset="0"/>
                </a:rPr>
                <a:t>7</a:t>
              </a:r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>
              <a:off x="2290" y="1525"/>
              <a:ext cx="0" cy="8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0" name="Group 40"/>
            <p:cNvGrpSpPr>
              <a:grpSpLocks/>
            </p:cNvGrpSpPr>
            <p:nvPr/>
          </p:nvGrpSpPr>
          <p:grpSpPr bwMode="auto">
            <a:xfrm>
              <a:off x="1973" y="1480"/>
              <a:ext cx="607" cy="231"/>
              <a:chOff x="2109" y="1525"/>
              <a:chExt cx="607" cy="231"/>
            </a:xfrm>
          </p:grpSpPr>
          <p:sp>
            <p:nvSpPr>
              <p:cNvPr id="41" name="Text Box 41"/>
              <p:cNvSpPr txBox="1">
                <a:spLocks noChangeArrowheads="1"/>
              </p:cNvSpPr>
              <p:nvPr/>
            </p:nvSpPr>
            <p:spPr bwMode="auto">
              <a:xfrm>
                <a:off x="2109" y="1525"/>
                <a:ext cx="2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GB">
                    <a:solidFill>
                      <a:srgbClr val="000000"/>
                    </a:solidFill>
                    <a:latin typeface="Arial" pitchFamily="-105" charset="0"/>
                  </a:rPr>
                  <a:t>A</a:t>
                </a:r>
              </a:p>
            </p:txBody>
          </p:sp>
          <p:sp>
            <p:nvSpPr>
              <p:cNvPr id="42" name="Text Box 42"/>
              <p:cNvSpPr txBox="1">
                <a:spLocks noChangeArrowheads="1"/>
              </p:cNvSpPr>
              <p:nvPr/>
            </p:nvSpPr>
            <p:spPr bwMode="auto">
              <a:xfrm>
                <a:off x="2504" y="1525"/>
                <a:ext cx="2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GB">
                    <a:solidFill>
                      <a:srgbClr val="000000"/>
                    </a:solidFill>
                    <a:latin typeface="Arial" pitchFamily="-105" charset="0"/>
                  </a:rPr>
                  <a:t>B</a:t>
                </a:r>
              </a:p>
            </p:txBody>
          </p:sp>
          <p:sp>
            <p:nvSpPr>
              <p:cNvPr id="43" name="Line 43"/>
              <p:cNvSpPr>
                <a:spLocks noChangeShapeType="1"/>
              </p:cNvSpPr>
              <p:nvPr/>
            </p:nvSpPr>
            <p:spPr bwMode="auto">
              <a:xfrm>
                <a:off x="2154" y="1706"/>
                <a:ext cx="49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4" name="Line 44"/>
          <p:cNvSpPr>
            <a:spLocks noChangeShapeType="1"/>
          </p:cNvSpPr>
          <p:nvPr/>
        </p:nvSpPr>
        <p:spPr bwMode="auto">
          <a:xfrm>
            <a:off x="3419548" y="2676139"/>
            <a:ext cx="1871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1636785" y="4135051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GB" i="1">
                <a:latin typeface="Arial" pitchFamily="-105" charset="0"/>
              </a:rPr>
              <a:t>Q   =</a:t>
            </a:r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3894210" y="2202270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GB" dirty="0">
                <a:solidFill>
                  <a:srgbClr val="000000"/>
                </a:solidFill>
                <a:latin typeface="Arial" pitchFamily="-105" charset="0"/>
              </a:rPr>
              <a:t>P[</a:t>
            </a:r>
            <a:r>
              <a:rPr lang="en-GB" i="1" dirty="0">
                <a:solidFill>
                  <a:srgbClr val="000000"/>
                </a:solidFill>
                <a:latin typeface="Arial" pitchFamily="-105" charset="0"/>
              </a:rPr>
              <a:t>Q</a:t>
            </a:r>
            <a:r>
              <a:rPr lang="en-GB" dirty="0">
                <a:solidFill>
                  <a:srgbClr val="000000"/>
                </a:solidFill>
                <a:latin typeface="Arial" pitchFamily="-105" charset="0"/>
              </a:rPr>
              <a:t>]</a:t>
            </a: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2411485" y="4116001"/>
            <a:ext cx="338137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GB" sz="1600">
                <a:latin typeface="Arial" pitchFamily="-105" charset="0"/>
              </a:rPr>
              <a:t>UPDATE R SET B=7 WHERE A=5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Provenance and </a:t>
            </a:r>
            <a:r>
              <a:rPr lang="en-US" dirty="0" err="1" smtClean="0"/>
              <a:t>Semirings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5912" y="1828545"/>
            <a:ext cx="1236057" cy="127768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…</a:t>
            </a:r>
          </a:p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a</a:t>
            </a:r>
            <a:r>
              <a:rPr lang="en-US" i="1" baseline="30000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    b</a:t>
            </a:r>
            <a:r>
              <a:rPr lang="en-US" i="1" baseline="30000" dirty="0">
                <a:solidFill>
                  <a:schemeClr val="accent1"/>
                </a:solidFill>
                <a:latin typeface="Times New Roman"/>
                <a:cs typeface="Times New Roman"/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    c</a:t>
            </a:r>
            <a:r>
              <a:rPr lang="en-US" i="1" baseline="30000" dirty="0">
                <a:solidFill>
                  <a:schemeClr val="accent1"/>
                </a:solidFill>
                <a:latin typeface="Times New Roman"/>
                <a:cs typeface="Times New Roman"/>
              </a:rPr>
              <a:t>1</a:t>
            </a:r>
          </a:p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4973" y="1576068"/>
            <a:ext cx="1248504" cy="252477"/>
          </a:xfrm>
          <a:prstGeom prst="rect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</a:t>
            </a:r>
            <a:r>
              <a:rPr lang="en-US" i="1" baseline="30000" dirty="0">
                <a:solidFill>
                  <a:schemeClr val="accent1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chemeClr val="accent1"/>
                </a:solidFill>
              </a:rPr>
              <a:t>   B</a:t>
            </a:r>
            <a:r>
              <a:rPr lang="en-US" i="1" baseline="30000" dirty="0">
                <a:solidFill>
                  <a:schemeClr val="accent1"/>
                </a:solidFill>
                <a:latin typeface="Times New Roman"/>
                <a:cs typeface="Times New Roman"/>
              </a:rPr>
              <a:t>y</a:t>
            </a:r>
            <a:r>
              <a:rPr lang="en-US" dirty="0" smtClean="0">
                <a:solidFill>
                  <a:schemeClr val="accent1"/>
                </a:solidFill>
              </a:rPr>
              <a:t>   C</a:t>
            </a:r>
            <a:r>
              <a:rPr lang="en-US" i="1" baseline="30000" dirty="0">
                <a:solidFill>
                  <a:schemeClr val="accent1"/>
                </a:solidFill>
                <a:latin typeface="Times New Roman"/>
                <a:cs typeface="Times New Roman"/>
              </a:rPr>
              <a:t>1</a:t>
            </a:r>
            <a:endParaRPr lang="en-US" i="1" baseline="30000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6851" y="4330362"/>
            <a:ext cx="974907" cy="127768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…</a:t>
            </a:r>
          </a:p>
          <a:p>
            <a:pPr algn="ctr">
              <a:spcAft>
                <a:spcPts val="1000"/>
              </a:spcAft>
            </a:pPr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i="1" baseline="30000" dirty="0" err="1">
                <a:solidFill>
                  <a:schemeClr val="accent1"/>
                </a:solidFill>
                <a:latin typeface="Times New Roman"/>
                <a:cs typeface="Times New Roman"/>
              </a:rPr>
              <a:t>z</a:t>
            </a:r>
            <a:r>
              <a:rPr lang="en-US" dirty="0" smtClean="0">
                <a:solidFill>
                  <a:schemeClr val="tx1"/>
                </a:solidFill>
              </a:rPr>
              <a:t>    c</a:t>
            </a:r>
            <a:r>
              <a:rPr lang="en-US" i="1" baseline="30000" dirty="0">
                <a:solidFill>
                  <a:schemeClr val="accent1"/>
                </a:solidFill>
                <a:latin typeface="Times New Roman"/>
                <a:cs typeface="Times New Roman"/>
              </a:rPr>
              <a:t>1</a:t>
            </a:r>
          </a:p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5912" y="4077885"/>
            <a:ext cx="984724" cy="252477"/>
          </a:xfrm>
          <a:prstGeom prst="rect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B</a:t>
            </a:r>
            <a:r>
              <a:rPr lang="en-US" i="1" baseline="30000" dirty="0">
                <a:solidFill>
                  <a:schemeClr val="accent1"/>
                </a:solidFill>
                <a:latin typeface="Times New Roman"/>
                <a:cs typeface="Times New Roman"/>
              </a:rPr>
              <a:t>1</a:t>
            </a:r>
            <a:r>
              <a:rPr lang="en-US" dirty="0" smtClean="0">
                <a:solidFill>
                  <a:schemeClr val="accent1"/>
                </a:solidFill>
              </a:rPr>
              <a:t>   C</a:t>
            </a:r>
            <a:r>
              <a:rPr lang="en-US" i="1" baseline="30000" dirty="0">
                <a:solidFill>
                  <a:schemeClr val="accent1"/>
                </a:solidFill>
                <a:latin typeface="Times New Roman"/>
                <a:cs typeface="Times New Roman"/>
              </a:rPr>
              <a:t>1</a:t>
            </a:r>
            <a:endParaRPr lang="en-US" i="1" baseline="30000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851" y="3717250"/>
            <a:ext cx="390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</a:t>
            </a:r>
            <a:r>
              <a:rPr lang="en-US" i="1" baseline="30000" dirty="0" err="1">
                <a:solidFill>
                  <a:schemeClr val="accent1"/>
                </a:solidFill>
                <a:latin typeface="Times New Roman"/>
                <a:cs typeface="Times New Roman"/>
              </a:rPr>
              <a:t>v</a:t>
            </a:r>
            <a:endParaRPr lang="en-US" i="1" baseline="30000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35848" y="2464241"/>
            <a:ext cx="139700" cy="1676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6851" y="1206736"/>
            <a:ext cx="432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i="1" baseline="30000" dirty="0" err="1">
                <a:solidFill>
                  <a:schemeClr val="accent1"/>
                </a:solidFill>
                <a:latin typeface="Times New Roman"/>
                <a:cs typeface="Times New Roman"/>
              </a:rPr>
              <a:t>u</a:t>
            </a:r>
            <a:endParaRPr lang="en-US" i="1" baseline="30000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5447" y="4795335"/>
            <a:ext cx="42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727CA3"/>
                </a:solidFill>
                <a:latin typeface="Times New Roman"/>
                <a:cs typeface="Times New Roman"/>
              </a:rPr>
              <a:t>m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32667" y="1624059"/>
            <a:ext cx="2353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r>
              <a:rPr lang="en-US" baseline="-25000" dirty="0" smtClean="0"/>
              <a:t>AC</a:t>
            </a:r>
            <a:r>
              <a:rPr lang="en-US" dirty="0" smtClean="0"/>
              <a:t>(</a:t>
            </a:r>
            <a:r>
              <a:rPr lang="el-GR" dirty="0" smtClean="0"/>
              <a:t>π</a:t>
            </a:r>
            <a:r>
              <a:rPr lang="en-US" baseline="-25000" dirty="0" smtClean="0"/>
              <a:t>AB</a:t>
            </a:r>
            <a:r>
              <a:rPr lang="en-US" dirty="0" smtClean="0"/>
              <a:t>R    (</a:t>
            </a:r>
            <a:r>
              <a:rPr lang="el-GR" dirty="0" smtClean="0"/>
              <a:t>π</a:t>
            </a:r>
            <a:r>
              <a:rPr lang="en-US" baseline="-25000" dirty="0" smtClean="0"/>
              <a:t>BC</a:t>
            </a:r>
            <a:r>
              <a:rPr lang="en-US" dirty="0" smtClean="0"/>
              <a:t>R    S)) </a:t>
            </a:r>
            <a:endParaRPr lang="en-US" dirty="0"/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133133" y="1761170"/>
            <a:ext cx="144780" cy="14478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902253" y="1753233"/>
            <a:ext cx="146685" cy="16065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423744" y="2631881"/>
            <a:ext cx="974907" cy="127768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…</a:t>
            </a:r>
          </a:p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a</a:t>
            </a:r>
            <a:r>
              <a:rPr lang="en-US" i="1" baseline="30000" dirty="0">
                <a:solidFill>
                  <a:schemeClr val="accent1"/>
                </a:solidFill>
                <a:latin typeface="Times New Roman"/>
                <a:cs typeface="Times New Roman"/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    c</a:t>
            </a:r>
            <a:r>
              <a:rPr lang="en-US" i="1" baseline="30000" dirty="0">
                <a:solidFill>
                  <a:schemeClr val="accent1"/>
                </a:solidFill>
                <a:latin typeface="Times New Roman"/>
                <a:cs typeface="Times New Roman"/>
              </a:rPr>
              <a:t>1</a:t>
            </a:r>
          </a:p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12805" y="2379404"/>
            <a:ext cx="984724" cy="252477"/>
          </a:xfrm>
          <a:prstGeom prst="rect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A</a:t>
            </a:r>
            <a:r>
              <a:rPr lang="en-US" i="1" baseline="30000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1</a:t>
            </a:r>
            <a:r>
              <a:rPr lang="en-US" dirty="0" smtClean="0">
                <a:solidFill>
                  <a:schemeClr val="accent1"/>
                </a:solidFill>
              </a:rPr>
              <a:t>   </a:t>
            </a:r>
            <a:r>
              <a:rPr lang="en-US" dirty="0">
                <a:solidFill>
                  <a:schemeClr val="accent1"/>
                </a:solidFill>
              </a:rPr>
              <a:t>C</a:t>
            </a:r>
            <a:r>
              <a:rPr lang="en-US" i="1" baseline="30000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1</a:t>
            </a:r>
            <a:endParaRPr lang="en-US" i="1" baseline="30000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72340" y="3096854"/>
            <a:ext cx="1977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727CA3"/>
                </a:solidFill>
                <a:latin typeface="Times New Roman"/>
                <a:cs typeface="Times New Roman"/>
              </a:rPr>
              <a:t>u</a:t>
            </a:r>
            <a:r>
              <a:rPr lang="en-US" i="1" baseline="30000" dirty="0" smtClean="0">
                <a:solidFill>
                  <a:srgbClr val="727CA3"/>
                </a:solidFill>
                <a:latin typeface="Times New Roman"/>
                <a:cs typeface="Times New Roman"/>
              </a:rPr>
              <a:t>2</a:t>
            </a:r>
            <a:r>
              <a:rPr lang="en-US" i="1" dirty="0" smtClean="0">
                <a:solidFill>
                  <a:srgbClr val="727CA3"/>
                </a:solidFill>
                <a:latin typeface="Times New Roman"/>
                <a:cs typeface="Times New Roman"/>
              </a:rPr>
              <a:t>p</a:t>
            </a:r>
            <a:r>
              <a:rPr lang="en-US" i="1" baseline="30000" dirty="0" smtClean="0">
                <a:solidFill>
                  <a:srgbClr val="727CA3"/>
                </a:solidFill>
                <a:latin typeface="Times New Roman"/>
                <a:cs typeface="Times New Roman"/>
              </a:rPr>
              <a:t>2</a:t>
            </a:r>
            <a:r>
              <a:rPr lang="en-US" i="1" dirty="0" smtClean="0">
                <a:solidFill>
                  <a:srgbClr val="727CA3"/>
                </a:solidFill>
                <a:latin typeface="Times New Roman"/>
                <a:cs typeface="Times New Roman"/>
              </a:rPr>
              <a:t>xy</a:t>
            </a:r>
            <a:r>
              <a:rPr lang="en-US" i="1" baseline="30000" dirty="0" smtClean="0">
                <a:solidFill>
                  <a:srgbClr val="727CA3"/>
                </a:solidFill>
                <a:latin typeface="Times New Roman"/>
                <a:cs typeface="Times New Roman"/>
              </a:rPr>
              <a:t>2 </a:t>
            </a:r>
            <a:r>
              <a:rPr lang="en-US" i="1" dirty="0" smtClean="0">
                <a:solidFill>
                  <a:srgbClr val="727CA3"/>
                </a:solidFill>
                <a:latin typeface="Times New Roman"/>
                <a:cs typeface="Times New Roman"/>
              </a:rPr>
              <a:t>+ </a:t>
            </a:r>
            <a:r>
              <a:rPr lang="en-US" i="1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uvpmxyz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48121" y="4795212"/>
            <a:ext cx="4718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  <a:latin typeface="Times New Roman"/>
                <a:cs typeface="Times New Roman"/>
              </a:rPr>
              <a:t>1</a:t>
            </a:r>
            <a:r>
              <a:rPr lang="en-US" dirty="0" smtClean="0"/>
              <a:t> is a neutral annotation, used when we don’t bother to track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Annotations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Different </a:t>
            </a:r>
            <a:r>
              <a:rPr lang="en-US" dirty="0" err="1" smtClean="0">
                <a:sym typeface="Wingdings"/>
              </a:rPr>
              <a:t>Tuples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86722" y="2987142"/>
            <a:ext cx="1086341" cy="127768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tx1"/>
                </a:solidFill>
              </a:rPr>
              <a:t>a    </a:t>
            </a:r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c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spcAft>
                <a:spcPts val="1000"/>
              </a:spcAft>
            </a:pPr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e</a:t>
            </a:r>
            <a:r>
              <a:rPr lang="en-US" i="1" baseline="30000" dirty="0" err="1">
                <a:solidFill>
                  <a:srgbClr val="727CA3"/>
                </a:solidFill>
                <a:latin typeface="Times New Roman"/>
                <a:cs typeface="Times New Roman"/>
              </a:rPr>
              <a:t>z</a:t>
            </a:r>
            <a:endParaRPr lang="en-US" i="1" baseline="30000" dirty="0">
              <a:solidFill>
                <a:srgbClr val="727CA3"/>
              </a:solidFill>
              <a:latin typeface="Times New Roman"/>
              <a:cs typeface="Times New Roman"/>
            </a:endParaRPr>
          </a:p>
          <a:p>
            <a:pPr algn="ctr">
              <a:spcAft>
                <a:spcPts val="1000"/>
              </a:spcAft>
            </a:pPr>
            <a:r>
              <a:rPr lang="en-US" dirty="0" err="1" smtClean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     </a:t>
            </a:r>
            <a:r>
              <a:rPr lang="en-US" dirty="0" err="1" smtClean="0">
                <a:solidFill>
                  <a:schemeClr val="tx1"/>
                </a:solidFill>
              </a:rPr>
              <a:t>g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e</a:t>
            </a:r>
            <a:r>
              <a:rPr lang="en-US" i="1" baseline="30000" dirty="0" err="1">
                <a:solidFill>
                  <a:srgbClr val="727CA3"/>
                </a:solidFill>
                <a:latin typeface="Times New Roman"/>
                <a:cs typeface="Times New Roman"/>
              </a:rPr>
              <a:t>w</a:t>
            </a:r>
            <a:endParaRPr lang="en-US" i="1" baseline="30000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5783" y="2734665"/>
            <a:ext cx="1097280" cy="252477"/>
          </a:xfrm>
          <a:prstGeom prst="rect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   B   C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6722" y="2374030"/>
            <a:ext cx="3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73063" y="3034774"/>
            <a:ext cx="39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p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1200" y="3434531"/>
            <a:ext cx="35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r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3063" y="3834288"/>
            <a:ext cx="35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s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1326" y="2568142"/>
            <a:ext cx="2561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r>
              <a:rPr lang="en-US" baseline="-25000" dirty="0" smtClean="0"/>
              <a:t>C</a:t>
            </a:r>
            <a:r>
              <a:rPr lang="el-GR" dirty="0" smtClean="0"/>
              <a:t>σ</a:t>
            </a:r>
            <a:r>
              <a:rPr lang="en-US" baseline="-25000" dirty="0" smtClean="0"/>
              <a:t>C=</a:t>
            </a:r>
            <a:r>
              <a:rPr lang="en-US" baseline="-25000" dirty="0" err="1" smtClean="0"/>
              <a:t>e</a:t>
            </a:r>
            <a:r>
              <a:rPr lang="el-GR" dirty="0" smtClean="0"/>
              <a:t>π</a:t>
            </a:r>
            <a:r>
              <a:rPr lang="en-US" baseline="-25000" dirty="0" smtClean="0"/>
              <a:t>AC</a:t>
            </a:r>
            <a:r>
              <a:rPr lang="en-US" dirty="0" smtClean="0"/>
              <a:t>(</a:t>
            </a:r>
            <a:r>
              <a:rPr lang="el-GR" dirty="0" smtClean="0"/>
              <a:t>π</a:t>
            </a:r>
            <a:r>
              <a:rPr lang="en-US" baseline="-25000" dirty="0" smtClean="0"/>
              <a:t>AB</a:t>
            </a:r>
            <a:r>
              <a:rPr lang="en-US" dirty="0" smtClean="0"/>
              <a:t>R    </a:t>
            </a:r>
            <a:r>
              <a:rPr lang="el-GR" dirty="0" smtClean="0"/>
              <a:t>π</a:t>
            </a:r>
            <a:r>
              <a:rPr lang="en-US" baseline="-25000" dirty="0" smtClean="0"/>
              <a:t>BC</a:t>
            </a:r>
            <a:r>
              <a:rPr lang="en-US" dirty="0" smtClean="0"/>
              <a:t>R)</a:t>
            </a:r>
            <a:endParaRPr lang="en-US" dirty="0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225386" y="2701760"/>
            <a:ext cx="144780" cy="14478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751584" y="3404106"/>
            <a:ext cx="688711" cy="86072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Aft>
                <a:spcPts val="1000"/>
              </a:spcAft>
            </a:pPr>
            <a:r>
              <a:rPr lang="en-US" dirty="0" err="1">
                <a:solidFill>
                  <a:schemeClr val="tx1"/>
                </a:solidFill>
              </a:rPr>
              <a:t>e</a:t>
            </a:r>
            <a:r>
              <a:rPr lang="en-US" i="1" baseline="30000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z</a:t>
            </a:r>
            <a:endParaRPr lang="en-US" i="1" baseline="30000" dirty="0" smtClean="0">
              <a:solidFill>
                <a:srgbClr val="727CA3"/>
              </a:solidFill>
              <a:latin typeface="Times New Roman"/>
              <a:cs typeface="Times New Roman"/>
            </a:endParaRPr>
          </a:p>
          <a:p>
            <a:pPr algn="ctr">
              <a:spcAft>
                <a:spcPts val="1000"/>
              </a:spcAft>
            </a:pPr>
            <a:r>
              <a:rPr lang="en-US" dirty="0" err="1" smtClean="0">
                <a:solidFill>
                  <a:schemeClr val="tx1"/>
                </a:solidFill>
              </a:rPr>
              <a:t>e</a:t>
            </a:r>
            <a:r>
              <a:rPr lang="en-US" i="1" baseline="30000" dirty="0" err="1" smtClean="0">
                <a:solidFill>
                  <a:srgbClr val="727CA3"/>
                </a:solidFill>
                <a:latin typeface="Times New Roman"/>
                <a:cs typeface="Times New Roman"/>
              </a:rPr>
              <a:t>w</a:t>
            </a:r>
            <a:endParaRPr lang="en-US" i="1" baseline="30000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40645" y="3151629"/>
            <a:ext cx="695646" cy="252477"/>
          </a:xfrm>
          <a:prstGeom prst="rect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C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4881" y="3434531"/>
            <a:ext cx="79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727CA3"/>
                </a:solidFill>
                <a:latin typeface="Times New Roman"/>
                <a:cs typeface="Times New Roman"/>
              </a:rPr>
              <a:t>p</a:t>
            </a:r>
            <a:r>
              <a:rPr lang="en-US" i="1" dirty="0" smtClean="0">
                <a:solidFill>
                  <a:srgbClr val="727CA3"/>
                </a:solidFill>
                <a:latin typeface="Times New Roman"/>
                <a:cs typeface="Times New Roman"/>
              </a:rPr>
              <a:t>r+r</a:t>
            </a:r>
            <a:r>
              <a:rPr lang="en-US" i="1" baseline="30000" dirty="0" smtClean="0">
                <a:solidFill>
                  <a:srgbClr val="727CA3"/>
                </a:solidFill>
                <a:latin typeface="Times New Roman"/>
                <a:cs typeface="Times New Roman"/>
              </a:rPr>
              <a:t>2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76744" y="3834288"/>
            <a:ext cx="41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727CA3"/>
                </a:solidFill>
                <a:latin typeface="Times New Roman"/>
                <a:cs typeface="Times New Roman"/>
              </a:rPr>
              <a:t>s</a:t>
            </a:r>
            <a:r>
              <a:rPr lang="en-US" i="1" baseline="30000" dirty="0" smtClean="0">
                <a:solidFill>
                  <a:srgbClr val="727CA3"/>
                </a:solidFill>
                <a:latin typeface="Times New Roman"/>
                <a:cs typeface="Times New Roman"/>
              </a:rPr>
              <a:t>2</a:t>
            </a:r>
            <a:endParaRPr lang="en-US" i="1" dirty="0">
              <a:solidFill>
                <a:srgbClr val="727CA3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up: Issues and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Archiving</a:t>
            </a:r>
          </a:p>
          <a:p>
            <a:endParaRPr lang="en-US" dirty="0" smtClean="0"/>
          </a:p>
          <a:p>
            <a:r>
              <a:rPr lang="en-US" dirty="0" smtClean="0"/>
              <a:t>Compression</a:t>
            </a:r>
          </a:p>
          <a:p>
            <a:endParaRPr lang="en-US" dirty="0" smtClean="0"/>
          </a:p>
          <a:p>
            <a:r>
              <a:rPr lang="en-US" dirty="0" smtClean="0"/>
              <a:t>Generalizations</a:t>
            </a:r>
          </a:p>
          <a:p>
            <a:pPr lvl="1"/>
            <a:r>
              <a:rPr lang="en-US" dirty="0" smtClean="0"/>
              <a:t>Program Slicing [Cheney07]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“Negative” Provenance</a:t>
            </a:r>
          </a:p>
          <a:p>
            <a:pPr lvl="1"/>
            <a:r>
              <a:rPr lang="en-US" dirty="0" smtClean="0"/>
              <a:t>Why Not? [SIGMOD09], Artemis [PVLDB09]</a:t>
            </a:r>
          </a:p>
          <a:p>
            <a:endParaRPr lang="en-US" dirty="0" smtClean="0"/>
          </a:p>
          <a:p>
            <a:r>
              <a:rPr lang="en-US" dirty="0" smtClean="0"/>
              <a:t>Causality? </a:t>
            </a:r>
            <a:r>
              <a:rPr lang="en-US" dirty="0" err="1" smtClean="0">
                <a:sym typeface="Wingdings"/>
              </a:rPr>
              <a:t>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0659" y="2867308"/>
            <a:ext cx="3062682" cy="1123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00" dirty="0" smtClean="0">
                <a:solidFill>
                  <a:srgbClr val="727CA3"/>
                </a:solidFill>
              </a:rPr>
              <a:t>The end</a:t>
            </a:r>
            <a:endParaRPr lang="en-US" sz="6700" dirty="0">
              <a:solidFill>
                <a:srgbClr val="727CA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8133" y="3818467"/>
            <a:ext cx="2988734" cy="482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Cf. Peter </a:t>
            </a:r>
            <a:r>
              <a:rPr lang="en-US" dirty="0" err="1" smtClean="0"/>
              <a:t>Buneman</a:t>
            </a:r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Pedigree is for dogs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Lineage is for kings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Provenance is for art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Data integration </a:t>
            </a:r>
            <a:r>
              <a:rPr lang="en-US" sz="1800" dirty="0" smtClean="0"/>
              <a:t>[WangMadnick90, LeeBressanMadnick98]</a:t>
            </a:r>
            <a:endParaRPr lang="en-US" dirty="0" smtClean="0"/>
          </a:p>
          <a:p>
            <a:r>
              <a:rPr lang="en-US" dirty="0" smtClean="0"/>
              <a:t>Data Warehousing </a:t>
            </a:r>
            <a:r>
              <a:rPr lang="en-US" sz="1800" dirty="0" smtClean="0"/>
              <a:t>[CuiWidonWiener00]</a:t>
            </a:r>
            <a:endParaRPr lang="en-US" dirty="0" smtClean="0"/>
          </a:p>
          <a:p>
            <a:r>
              <a:rPr lang="en-US" dirty="0" smtClean="0"/>
              <a:t>Scientific Data Management </a:t>
            </a:r>
            <a:r>
              <a:rPr lang="en-US" sz="1800" dirty="0" smtClean="0"/>
              <a:t>[BunemanKhannaTan01]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pPr lvl="1"/>
            <a:r>
              <a:rPr lang="en-US" sz="2500" dirty="0" smtClean="0"/>
              <a:t>Determines trust on results</a:t>
            </a:r>
          </a:p>
          <a:p>
            <a:pPr lvl="1"/>
            <a:r>
              <a:rPr lang="en-US" sz="2500" dirty="0" smtClean="0"/>
              <a:t>Ensure reliability, quality of data</a:t>
            </a:r>
          </a:p>
          <a:p>
            <a:pPr lvl="1"/>
            <a:r>
              <a:rPr lang="en-US" sz="2500" dirty="0" smtClean="0"/>
              <a:t>Repeatability/verifiability</a:t>
            </a:r>
          </a:p>
          <a:p>
            <a:pPr lvl="1"/>
            <a:r>
              <a:rPr lang="en-US" sz="2500" dirty="0" smtClean="0"/>
              <a:t>Avoid effort duplication</a:t>
            </a:r>
          </a:p>
          <a:p>
            <a:pPr lvl="1"/>
            <a:r>
              <a:rPr lang="en-US" sz="2500" dirty="0" smtClean="0"/>
              <a:t>Understanding transport of annotations</a:t>
            </a:r>
            <a:endParaRPr lang="en-US" sz="1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Data Provenance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typical question:</a:t>
            </a:r>
          </a:p>
          <a:p>
            <a:pPr lvl="1"/>
            <a:r>
              <a:rPr lang="en-US" dirty="0" smtClean="0"/>
              <a:t>For a given database query Q, a database D and a </a:t>
            </a:r>
            <a:r>
              <a:rPr lang="en-US" dirty="0" err="1" smtClean="0"/>
              <a:t>tuple</a:t>
            </a:r>
            <a:r>
              <a:rPr lang="en-US" dirty="0" smtClean="0"/>
              <a:t> </a:t>
            </a:r>
            <a:r>
              <a:rPr lang="en-US" dirty="0" err="1" smtClean="0"/>
              <a:t>t</a:t>
            </a:r>
            <a:r>
              <a:rPr lang="en-US" dirty="0" smtClean="0"/>
              <a:t> in the output of Q(D), which parts of D “contribute” to </a:t>
            </a:r>
            <a:r>
              <a:rPr lang="en-US" dirty="0" err="1" smtClean="0"/>
              <a:t>t</a:t>
            </a:r>
            <a:r>
              <a:rPr lang="en-US" dirty="0" smtClean="0"/>
              <a:t>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question can be applied to attribute values, tables, etc.</a:t>
            </a:r>
            <a:endParaRPr lang="en-US" dirty="0"/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835818" y="3339572"/>
            <a:ext cx="7299325" cy="334962"/>
            <a:chOff x="682" y="1314"/>
            <a:chExt cx="4598" cy="222"/>
          </a:xfrm>
        </p:grpSpPr>
        <p:sp>
          <p:nvSpPr>
            <p:cNvPr id="5" name="Rectangle 13"/>
            <p:cNvSpPr>
              <a:spLocks noChangeArrowheads="1"/>
            </p:cNvSpPr>
            <p:nvPr/>
          </p:nvSpPr>
          <p:spPr bwMode="auto">
            <a:xfrm>
              <a:off x="682" y="1314"/>
              <a:ext cx="902" cy="22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1676" y="1325"/>
              <a:ext cx="916" cy="2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3706" y="1314"/>
              <a:ext cx="1574" cy="17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19943" y="2743200"/>
            <a:ext cx="159679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R</a:t>
            </a:r>
          </a:p>
          <a:p>
            <a:r>
              <a:rPr lang="en-US" u="sng" dirty="0" err="1"/>
              <a:t>Emp</a:t>
            </a:r>
            <a:r>
              <a:rPr lang="en-US" u="sng" dirty="0" smtClean="0"/>
              <a:t>		Dept</a:t>
            </a:r>
            <a:endParaRPr lang="en-US" u="sng" dirty="0"/>
          </a:p>
          <a:p>
            <a:r>
              <a:rPr lang="en-US" dirty="0"/>
              <a:t>John  	D01</a:t>
            </a:r>
          </a:p>
          <a:p>
            <a:r>
              <a:rPr lang="en-US" dirty="0"/>
              <a:t>Susan	D02</a:t>
            </a:r>
          </a:p>
          <a:p>
            <a:r>
              <a:rPr lang="en-US" dirty="0"/>
              <a:t>Anna	D04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581943" y="3048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359818" y="2757488"/>
            <a:ext cx="158611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S</a:t>
            </a:r>
          </a:p>
          <a:p>
            <a:r>
              <a:rPr lang="en-US" u="sng" dirty="0"/>
              <a:t>Did</a:t>
            </a:r>
            <a:r>
              <a:rPr lang="en-US" u="sng" dirty="0" smtClean="0"/>
              <a:t>		Mgr</a:t>
            </a:r>
            <a:endParaRPr lang="en-US" u="sng" dirty="0"/>
          </a:p>
          <a:p>
            <a:r>
              <a:rPr lang="en-US" dirty="0"/>
              <a:t>D01</a:t>
            </a:r>
            <a:r>
              <a:rPr lang="en-US" dirty="0" smtClean="0"/>
              <a:t>		Mary</a:t>
            </a:r>
            <a:endParaRPr lang="en-US" dirty="0"/>
          </a:p>
          <a:p>
            <a:r>
              <a:rPr lang="en-US" dirty="0"/>
              <a:t>D02</a:t>
            </a:r>
            <a:r>
              <a:rPr lang="en-US" dirty="0" smtClean="0"/>
              <a:t>		Ken</a:t>
            </a:r>
            <a:endParaRPr lang="en-US" dirty="0"/>
          </a:p>
          <a:p>
            <a:r>
              <a:rPr lang="en-US" dirty="0"/>
              <a:t>D03</a:t>
            </a:r>
            <a:r>
              <a:rPr lang="en-US" dirty="0" smtClean="0"/>
              <a:t>		Ed</a:t>
            </a:r>
            <a:endParaRPr lang="en-US" dirty="0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3106015" y="3048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3960018" y="354965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553743" y="3962400"/>
            <a:ext cx="3276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Q = 	select r.A, r.B, s.C</a:t>
            </a:r>
          </a:p>
          <a:p>
            <a:r>
              <a:rPr lang="en-US"/>
              <a:t>      	from R r, S s</a:t>
            </a:r>
          </a:p>
          <a:p>
            <a:r>
              <a:rPr lang="en-US"/>
              <a:t>	where r.B = s.B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341018" y="3138488"/>
            <a:ext cx="346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Q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620543" y="2971800"/>
            <a:ext cx="25222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sng" dirty="0" err="1"/>
              <a:t>Emp</a:t>
            </a:r>
            <a:r>
              <a:rPr lang="en-US" u="sng" dirty="0" smtClean="0"/>
              <a:t>		Dept</a:t>
            </a:r>
            <a:r>
              <a:rPr lang="en-US" u="sng" dirty="0"/>
              <a:t>	Mgr</a:t>
            </a:r>
          </a:p>
          <a:p>
            <a:r>
              <a:rPr lang="en-US" dirty="0"/>
              <a:t>John</a:t>
            </a:r>
            <a:r>
              <a:rPr lang="en-US" dirty="0" smtClean="0"/>
              <a:t>		D01		Mary</a:t>
            </a:r>
            <a:endParaRPr lang="en-US" dirty="0"/>
          </a:p>
          <a:p>
            <a:r>
              <a:rPr lang="en-US" dirty="0"/>
              <a:t>Susan	D02</a:t>
            </a:r>
            <a:r>
              <a:rPr lang="en-US" dirty="0" smtClean="0"/>
              <a:t>		Ken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609600" y="1752600"/>
            <a:ext cx="8077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507996" y="1272532"/>
            <a:ext cx="628650" cy="609600"/>
            <a:chOff x="480" y="1200"/>
            <a:chExt cx="396" cy="384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672" y="139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80" y="1200"/>
              <a:ext cx="3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600" dirty="0"/>
                <a:t>1990</a:t>
              </a:r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2717796" y="1272532"/>
            <a:ext cx="628650" cy="609600"/>
            <a:chOff x="1392" y="1200"/>
            <a:chExt cx="396" cy="384"/>
          </a:xfrm>
        </p:grpSpPr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1584" y="139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1392" y="1200"/>
              <a:ext cx="3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600"/>
                <a:t>1997</a:t>
              </a:r>
            </a:p>
          </p:txBody>
        </p:sp>
      </p:grpSp>
      <p:grpSp>
        <p:nvGrpSpPr>
          <p:cNvPr id="11" name="Group 26"/>
          <p:cNvGrpSpPr>
            <a:grpSpLocks/>
          </p:cNvGrpSpPr>
          <p:nvPr/>
        </p:nvGrpSpPr>
        <p:grpSpPr bwMode="auto">
          <a:xfrm>
            <a:off x="4241796" y="1272532"/>
            <a:ext cx="628650" cy="609600"/>
            <a:chOff x="1824" y="1200"/>
            <a:chExt cx="396" cy="384"/>
          </a:xfrm>
        </p:grpSpPr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2016" y="139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824" y="1200"/>
              <a:ext cx="3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600" dirty="0"/>
                <a:t>2000</a:t>
              </a:r>
            </a:p>
          </p:txBody>
        </p:sp>
      </p:grpSp>
      <p:grpSp>
        <p:nvGrpSpPr>
          <p:cNvPr id="14" name="Group 25"/>
          <p:cNvGrpSpPr>
            <a:grpSpLocks/>
          </p:cNvGrpSpPr>
          <p:nvPr/>
        </p:nvGrpSpPr>
        <p:grpSpPr bwMode="auto">
          <a:xfrm>
            <a:off x="4777975" y="1272532"/>
            <a:ext cx="628650" cy="609600"/>
            <a:chOff x="2784" y="1200"/>
            <a:chExt cx="396" cy="384"/>
          </a:xfrm>
        </p:grpSpPr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2976" y="139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2784" y="1200"/>
              <a:ext cx="3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600" dirty="0"/>
                <a:t>2001</a:t>
              </a:r>
            </a:p>
          </p:txBody>
        </p:sp>
      </p:grpSp>
      <p:grpSp>
        <p:nvGrpSpPr>
          <p:cNvPr id="17" name="Group 24"/>
          <p:cNvGrpSpPr>
            <a:grpSpLocks/>
          </p:cNvGrpSpPr>
          <p:nvPr/>
        </p:nvGrpSpPr>
        <p:grpSpPr bwMode="auto">
          <a:xfrm>
            <a:off x="5314154" y="1272532"/>
            <a:ext cx="628650" cy="609600"/>
            <a:chOff x="2112" y="1200"/>
            <a:chExt cx="396" cy="384"/>
          </a:xfrm>
        </p:grpSpPr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2304" y="139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2112" y="1200"/>
              <a:ext cx="3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600"/>
                <a:t>2002</a:t>
              </a:r>
            </a:p>
          </p:txBody>
        </p:sp>
      </p:grpSp>
      <p:grpSp>
        <p:nvGrpSpPr>
          <p:cNvPr id="20" name="Group 30"/>
          <p:cNvGrpSpPr>
            <a:grpSpLocks/>
          </p:cNvGrpSpPr>
          <p:nvPr/>
        </p:nvGrpSpPr>
        <p:grpSpPr bwMode="auto">
          <a:xfrm>
            <a:off x="5850333" y="1272532"/>
            <a:ext cx="628650" cy="609600"/>
            <a:chOff x="2112" y="1200"/>
            <a:chExt cx="396" cy="384"/>
          </a:xfrm>
        </p:grpSpPr>
        <p:sp>
          <p:nvSpPr>
            <p:cNvPr id="21" name="Line 31"/>
            <p:cNvSpPr>
              <a:spLocks noChangeShapeType="1"/>
            </p:cNvSpPr>
            <p:nvPr/>
          </p:nvSpPr>
          <p:spPr bwMode="auto">
            <a:xfrm>
              <a:off x="2304" y="139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Text Box 32"/>
            <p:cNvSpPr txBox="1">
              <a:spLocks noChangeArrowheads="1"/>
            </p:cNvSpPr>
            <p:nvPr/>
          </p:nvSpPr>
          <p:spPr bwMode="auto">
            <a:xfrm>
              <a:off x="2112" y="1200"/>
              <a:ext cx="3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600" dirty="0"/>
                <a:t>2003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09600" y="2224856"/>
            <a:ext cx="76055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 </a:t>
            </a:r>
            <a:r>
              <a:rPr lang="en-US" sz="1400" dirty="0" err="1" smtClean="0"/>
              <a:t>Polygen</a:t>
            </a:r>
            <a:r>
              <a:rPr lang="en-US" sz="1400" dirty="0" smtClean="0"/>
              <a:t> Model for Heterogeneous Database Systems: The Source Tagging Perspective. Y. R. Wang and </a:t>
            </a:r>
          </a:p>
          <a:p>
            <a:r>
              <a:rPr lang="en-US" sz="1400" dirty="0" smtClean="0"/>
              <a:t>S. E. </a:t>
            </a:r>
            <a:r>
              <a:rPr lang="en-US" sz="1400" dirty="0" err="1" smtClean="0"/>
              <a:t>Madnick</a:t>
            </a:r>
            <a:r>
              <a:rPr lang="en-US" sz="1400" dirty="0" smtClean="0"/>
              <a:t>. VLDB 1990.</a:t>
            </a:r>
          </a:p>
          <a:p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609600" y="2963520"/>
            <a:ext cx="70675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Supporting Fine-grained Data Lineage in a Database Visualization Environment. A. Woodruff and </a:t>
            </a:r>
          </a:p>
          <a:p>
            <a:r>
              <a:rPr lang="en-US" sz="1400" dirty="0" smtClean="0"/>
              <a:t>M. </a:t>
            </a:r>
            <a:r>
              <a:rPr lang="en-US" sz="1400" dirty="0" err="1" smtClean="0"/>
              <a:t>Stonebraker</a:t>
            </a:r>
            <a:r>
              <a:rPr lang="en-US" sz="1400" dirty="0" smtClean="0"/>
              <a:t>. ICDE 1997.</a:t>
            </a:r>
          </a:p>
          <a:p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609600" y="3702184"/>
            <a:ext cx="809708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Tracing the Lineage of View Data in a Warehousing Environment. Y. Cui, J. </a:t>
            </a:r>
            <a:r>
              <a:rPr lang="en-US" sz="1400" dirty="0" err="1" smtClean="0"/>
              <a:t>Widom</a:t>
            </a:r>
            <a:r>
              <a:rPr lang="en-US" sz="1400" dirty="0" smtClean="0"/>
              <a:t> and J. L. Wiener. TODS 2000.</a:t>
            </a:r>
          </a:p>
          <a:p>
            <a:endParaRPr lang="en-US" sz="1400" dirty="0" smtClean="0"/>
          </a:p>
          <a:p>
            <a:r>
              <a:rPr lang="en-US" sz="1400" dirty="0" smtClean="0"/>
              <a:t>Why and Where: A Characterization of Data Provenance. P. </a:t>
            </a:r>
            <a:r>
              <a:rPr lang="en-US" sz="1400" dirty="0" err="1" smtClean="0"/>
              <a:t>Buneman</a:t>
            </a:r>
            <a:r>
              <a:rPr lang="en-US" sz="1400" dirty="0" smtClean="0"/>
              <a:t>, S. </a:t>
            </a:r>
            <a:r>
              <a:rPr lang="en-US" sz="1400" dirty="0" err="1" smtClean="0"/>
              <a:t>Khanna</a:t>
            </a:r>
            <a:r>
              <a:rPr lang="en-US" sz="1400" dirty="0" smtClean="0"/>
              <a:t>, Tan. ICDT 2001. </a:t>
            </a:r>
          </a:p>
          <a:p>
            <a:endParaRPr lang="en-US" sz="1400" dirty="0" smtClean="0"/>
          </a:p>
          <a:p>
            <a:r>
              <a:rPr lang="en-US" sz="1400" dirty="0" smtClean="0"/>
              <a:t>On Propagation of Deletions and Annotations through Views. P. </a:t>
            </a:r>
            <a:r>
              <a:rPr lang="en-US" sz="1400" dirty="0" err="1" smtClean="0"/>
              <a:t>Buneman</a:t>
            </a:r>
            <a:r>
              <a:rPr lang="en-US" sz="1400" dirty="0" smtClean="0"/>
              <a:t>, S. </a:t>
            </a:r>
            <a:r>
              <a:rPr lang="en-US" sz="1400" dirty="0" err="1" smtClean="0"/>
              <a:t>Khanna</a:t>
            </a:r>
            <a:r>
              <a:rPr lang="en-US" sz="1400" dirty="0" smtClean="0"/>
              <a:t>, Tan. PODS 2002.</a:t>
            </a:r>
          </a:p>
          <a:p>
            <a:endParaRPr lang="en-US" sz="1400" dirty="0" smtClean="0"/>
          </a:p>
          <a:p>
            <a:r>
              <a:rPr lang="en-US" sz="1400" dirty="0" smtClean="0"/>
              <a:t>Containment of Relational Queries with Annotation Propagation. Tan. DBPL 2003.</a:t>
            </a:r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609600" y="1752600"/>
            <a:ext cx="8077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507996" y="1272532"/>
            <a:ext cx="628650" cy="609600"/>
            <a:chOff x="480" y="1200"/>
            <a:chExt cx="396" cy="384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672" y="139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80" y="1200"/>
              <a:ext cx="3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600" dirty="0"/>
                <a:t>1990</a:t>
              </a: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2717796" y="1272532"/>
            <a:ext cx="628650" cy="609600"/>
            <a:chOff x="1392" y="1200"/>
            <a:chExt cx="396" cy="384"/>
          </a:xfrm>
        </p:grpSpPr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1584" y="139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1392" y="1200"/>
              <a:ext cx="3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600"/>
                <a:t>1997</a:t>
              </a:r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4241796" y="1272532"/>
            <a:ext cx="628650" cy="609600"/>
            <a:chOff x="1824" y="1200"/>
            <a:chExt cx="396" cy="384"/>
          </a:xfrm>
        </p:grpSpPr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2016" y="139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824" y="1200"/>
              <a:ext cx="3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600" dirty="0"/>
                <a:t>2000</a:t>
              </a:r>
            </a:p>
          </p:txBody>
        </p:sp>
      </p:grpSp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4777975" y="1272532"/>
            <a:ext cx="628650" cy="609600"/>
            <a:chOff x="2784" y="1200"/>
            <a:chExt cx="396" cy="384"/>
          </a:xfrm>
        </p:grpSpPr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2976" y="139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2784" y="1200"/>
              <a:ext cx="3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600" dirty="0"/>
                <a:t>2001</a:t>
              </a:r>
            </a:p>
          </p:txBody>
        </p:sp>
      </p:grpSp>
      <p:grpSp>
        <p:nvGrpSpPr>
          <p:cNvPr id="14" name="Group 24"/>
          <p:cNvGrpSpPr>
            <a:grpSpLocks/>
          </p:cNvGrpSpPr>
          <p:nvPr/>
        </p:nvGrpSpPr>
        <p:grpSpPr bwMode="auto">
          <a:xfrm>
            <a:off x="5314154" y="1272532"/>
            <a:ext cx="628650" cy="609600"/>
            <a:chOff x="2112" y="1200"/>
            <a:chExt cx="396" cy="384"/>
          </a:xfrm>
        </p:grpSpPr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2304" y="139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2112" y="1200"/>
              <a:ext cx="3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600"/>
                <a:t>2002</a:t>
              </a:r>
            </a:p>
          </p:txBody>
        </p:sp>
      </p:grpSp>
      <p:grpSp>
        <p:nvGrpSpPr>
          <p:cNvPr id="17" name="Group 30"/>
          <p:cNvGrpSpPr>
            <a:grpSpLocks/>
          </p:cNvGrpSpPr>
          <p:nvPr/>
        </p:nvGrpSpPr>
        <p:grpSpPr bwMode="auto">
          <a:xfrm>
            <a:off x="5850333" y="1272532"/>
            <a:ext cx="628650" cy="609600"/>
            <a:chOff x="2112" y="1200"/>
            <a:chExt cx="396" cy="384"/>
          </a:xfrm>
        </p:grpSpPr>
        <p:sp>
          <p:nvSpPr>
            <p:cNvPr id="21" name="Line 31"/>
            <p:cNvSpPr>
              <a:spLocks noChangeShapeType="1"/>
            </p:cNvSpPr>
            <p:nvPr/>
          </p:nvSpPr>
          <p:spPr bwMode="auto">
            <a:xfrm>
              <a:off x="2304" y="139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Text Box 32"/>
            <p:cNvSpPr txBox="1">
              <a:spLocks noChangeArrowheads="1"/>
            </p:cNvSpPr>
            <p:nvPr/>
          </p:nvSpPr>
          <p:spPr bwMode="auto">
            <a:xfrm>
              <a:off x="2112" y="1200"/>
              <a:ext cx="3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600" dirty="0"/>
                <a:t>2003</a:t>
              </a:r>
            </a:p>
          </p:txBody>
        </p:sp>
      </p:grpSp>
      <p:grpSp>
        <p:nvGrpSpPr>
          <p:cNvPr id="20" name="Group 30"/>
          <p:cNvGrpSpPr>
            <a:grpSpLocks/>
          </p:cNvGrpSpPr>
          <p:nvPr/>
        </p:nvGrpSpPr>
        <p:grpSpPr bwMode="auto">
          <a:xfrm>
            <a:off x="6386511" y="1272532"/>
            <a:ext cx="595313" cy="609600"/>
            <a:chOff x="2133" y="1200"/>
            <a:chExt cx="375" cy="384"/>
          </a:xfrm>
        </p:grpSpPr>
        <p:sp>
          <p:nvSpPr>
            <p:cNvPr id="24" name="Line 31"/>
            <p:cNvSpPr>
              <a:spLocks noChangeShapeType="1"/>
            </p:cNvSpPr>
            <p:nvPr/>
          </p:nvSpPr>
          <p:spPr bwMode="auto">
            <a:xfrm>
              <a:off x="2304" y="139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2133" y="1200"/>
              <a:ext cx="37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600" dirty="0" smtClean="0"/>
                <a:t>2004</a:t>
              </a:r>
              <a:endParaRPr lang="en-US" sz="1600" dirty="0"/>
            </a:p>
          </p:txBody>
        </p:sp>
      </p:grpSp>
      <p:grpSp>
        <p:nvGrpSpPr>
          <p:cNvPr id="23" name="Group 30"/>
          <p:cNvGrpSpPr>
            <a:grpSpLocks/>
          </p:cNvGrpSpPr>
          <p:nvPr/>
        </p:nvGrpSpPr>
        <p:grpSpPr bwMode="auto">
          <a:xfrm>
            <a:off x="7220481" y="1272532"/>
            <a:ext cx="595313" cy="609600"/>
            <a:chOff x="2133" y="1200"/>
            <a:chExt cx="375" cy="384"/>
          </a:xfrm>
        </p:grpSpPr>
        <p:sp>
          <p:nvSpPr>
            <p:cNvPr id="27" name="Line 31"/>
            <p:cNvSpPr>
              <a:spLocks noChangeShapeType="1"/>
            </p:cNvSpPr>
            <p:nvPr/>
          </p:nvSpPr>
          <p:spPr bwMode="auto">
            <a:xfrm>
              <a:off x="2304" y="139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Text Box 32"/>
            <p:cNvSpPr txBox="1">
              <a:spLocks noChangeArrowheads="1"/>
            </p:cNvSpPr>
            <p:nvPr/>
          </p:nvSpPr>
          <p:spPr bwMode="auto">
            <a:xfrm>
              <a:off x="2133" y="1200"/>
              <a:ext cx="37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600" dirty="0" smtClean="0"/>
                <a:t>2006</a:t>
              </a:r>
              <a:endParaRPr lang="en-US" sz="1600" dirty="0"/>
            </a:p>
          </p:txBody>
        </p:sp>
      </p:grpSp>
      <p:grpSp>
        <p:nvGrpSpPr>
          <p:cNvPr id="26" name="Group 30"/>
          <p:cNvGrpSpPr>
            <a:grpSpLocks/>
          </p:cNvGrpSpPr>
          <p:nvPr/>
        </p:nvGrpSpPr>
        <p:grpSpPr bwMode="auto">
          <a:xfrm>
            <a:off x="7747528" y="1272532"/>
            <a:ext cx="595313" cy="609600"/>
            <a:chOff x="2133" y="1200"/>
            <a:chExt cx="375" cy="384"/>
          </a:xfrm>
        </p:grpSpPr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2304" y="139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Text Box 32"/>
            <p:cNvSpPr txBox="1">
              <a:spLocks noChangeArrowheads="1"/>
            </p:cNvSpPr>
            <p:nvPr/>
          </p:nvSpPr>
          <p:spPr bwMode="auto">
            <a:xfrm>
              <a:off x="2133" y="1200"/>
              <a:ext cx="37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600" dirty="0" smtClean="0"/>
                <a:t>2007</a:t>
              </a:r>
              <a:endParaRPr lang="en-US" sz="1600" dirty="0"/>
            </a:p>
          </p:txBody>
        </p:sp>
      </p:grpSp>
      <p:grpSp>
        <p:nvGrpSpPr>
          <p:cNvPr id="29" name="Group 30"/>
          <p:cNvGrpSpPr>
            <a:grpSpLocks/>
          </p:cNvGrpSpPr>
          <p:nvPr/>
        </p:nvGrpSpPr>
        <p:grpSpPr bwMode="auto">
          <a:xfrm>
            <a:off x="8279072" y="1272532"/>
            <a:ext cx="595313" cy="609600"/>
            <a:chOff x="2133" y="1200"/>
            <a:chExt cx="375" cy="384"/>
          </a:xfrm>
        </p:grpSpPr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2304" y="139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Text Box 32"/>
            <p:cNvSpPr txBox="1">
              <a:spLocks noChangeArrowheads="1"/>
            </p:cNvSpPr>
            <p:nvPr/>
          </p:nvSpPr>
          <p:spPr bwMode="auto">
            <a:xfrm>
              <a:off x="2133" y="1200"/>
              <a:ext cx="37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600" dirty="0" smtClean="0"/>
                <a:t>2009</a:t>
              </a:r>
              <a:endParaRPr lang="en-US" sz="1600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09600" y="2097480"/>
            <a:ext cx="8366543" cy="2340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dirty="0" smtClean="0"/>
              <a:t>An Annotation Management System for Relational Databases. D. </a:t>
            </a:r>
            <a:r>
              <a:rPr lang="en-US" sz="1400" dirty="0" err="1" smtClean="0"/>
              <a:t>Bhagwat</a:t>
            </a:r>
            <a:r>
              <a:rPr lang="en-US" sz="1400" dirty="0" smtClean="0"/>
              <a:t>, L. </a:t>
            </a:r>
            <a:r>
              <a:rPr lang="en-US" sz="1400" dirty="0" err="1" smtClean="0"/>
              <a:t>Chiticariu</a:t>
            </a:r>
            <a:r>
              <a:rPr lang="en-US" sz="1400" dirty="0" smtClean="0"/>
              <a:t>, Tan, G. </a:t>
            </a:r>
            <a:r>
              <a:rPr lang="en-US" sz="1400" dirty="0" err="1" smtClean="0"/>
              <a:t>Vijayvargiya</a:t>
            </a:r>
            <a:r>
              <a:rPr lang="en-US" sz="1400" dirty="0" smtClean="0"/>
              <a:t>. </a:t>
            </a:r>
          </a:p>
          <a:p>
            <a:pPr>
              <a:lnSpc>
                <a:spcPct val="80000"/>
              </a:lnSpc>
            </a:pPr>
            <a:r>
              <a:rPr lang="en-US" sz="1400" dirty="0" smtClean="0"/>
              <a:t>VLDB 2004, VLDB Journal 2005.</a:t>
            </a:r>
          </a:p>
          <a:p>
            <a:pPr>
              <a:lnSpc>
                <a:spcPct val="80000"/>
              </a:lnSpc>
            </a:pPr>
            <a:endParaRPr lang="en-US" sz="1400" dirty="0" smtClean="0"/>
          </a:p>
          <a:p>
            <a:pPr>
              <a:lnSpc>
                <a:spcPct val="80000"/>
              </a:lnSpc>
            </a:pPr>
            <a:r>
              <a:rPr lang="en-US" sz="1400" dirty="0" smtClean="0"/>
              <a:t>MONDRIAN: Annotating and Querying Databases through Colors and Blocks. ICDE 2006. </a:t>
            </a:r>
          </a:p>
          <a:p>
            <a:pPr>
              <a:lnSpc>
                <a:spcPct val="80000"/>
              </a:lnSpc>
            </a:pPr>
            <a:endParaRPr lang="en-US" sz="1400" dirty="0" smtClean="0"/>
          </a:p>
          <a:p>
            <a:pPr>
              <a:lnSpc>
                <a:spcPct val="80000"/>
              </a:lnSpc>
            </a:pPr>
            <a:r>
              <a:rPr lang="en-US" sz="1400" dirty="0" smtClean="0"/>
              <a:t>Provenance in </a:t>
            </a:r>
            <a:r>
              <a:rPr lang="en-US" sz="1400" dirty="0" err="1" smtClean="0"/>
              <a:t>Curated</a:t>
            </a:r>
            <a:r>
              <a:rPr lang="en-US" sz="1400" dirty="0" smtClean="0"/>
              <a:t> Databases. P. </a:t>
            </a:r>
            <a:r>
              <a:rPr lang="en-US" sz="1400" dirty="0" err="1" smtClean="0"/>
              <a:t>Buneman</a:t>
            </a:r>
            <a:r>
              <a:rPr lang="en-US" sz="1400" dirty="0" smtClean="0"/>
              <a:t>, A. Chapman and J. Cheney. SIGMOD 2006.</a:t>
            </a:r>
          </a:p>
          <a:p>
            <a:pPr>
              <a:lnSpc>
                <a:spcPct val="80000"/>
              </a:lnSpc>
            </a:pPr>
            <a:endParaRPr lang="en-US" sz="1400" dirty="0" smtClean="0"/>
          </a:p>
          <a:p>
            <a:pPr>
              <a:lnSpc>
                <a:spcPct val="80000"/>
              </a:lnSpc>
            </a:pPr>
            <a:r>
              <a:rPr lang="en-GB" sz="1400" dirty="0" smtClean="0"/>
              <a:t>Annotation propagation revisited for key preserving views. </a:t>
            </a:r>
            <a:r>
              <a:rPr lang="en-GB" sz="1400" dirty="0" err="1" smtClean="0"/>
              <a:t>Gao</a:t>
            </a:r>
            <a:r>
              <a:rPr lang="en-GB" sz="1400" dirty="0" smtClean="0"/>
              <a:t> Cong, </a:t>
            </a:r>
            <a:r>
              <a:rPr lang="en-GB" sz="1400" dirty="0" err="1" smtClean="0"/>
              <a:t>Wenfei</a:t>
            </a:r>
            <a:r>
              <a:rPr lang="en-GB" sz="1400" dirty="0" smtClean="0"/>
              <a:t> Fan, </a:t>
            </a:r>
            <a:r>
              <a:rPr lang="en-GB" sz="1400" dirty="0" err="1" smtClean="0"/>
              <a:t>Floris</a:t>
            </a:r>
            <a:r>
              <a:rPr lang="en-GB" sz="1400" dirty="0" smtClean="0"/>
              <a:t> </a:t>
            </a:r>
            <a:r>
              <a:rPr lang="en-GB" sz="1400" dirty="0" err="1" smtClean="0"/>
              <a:t>Geerts</a:t>
            </a:r>
            <a:r>
              <a:rPr lang="en-GB" sz="1400" dirty="0" smtClean="0"/>
              <a:t>. CIKM 2006.</a:t>
            </a:r>
          </a:p>
          <a:p>
            <a:pPr>
              <a:lnSpc>
                <a:spcPct val="80000"/>
              </a:lnSpc>
            </a:pPr>
            <a:endParaRPr lang="en-US" sz="1400" dirty="0" smtClean="0"/>
          </a:p>
          <a:p>
            <a:pPr>
              <a:lnSpc>
                <a:spcPct val="80000"/>
              </a:lnSpc>
            </a:pPr>
            <a:r>
              <a:rPr lang="en-US" sz="1400" dirty="0" err="1" smtClean="0"/>
              <a:t>ULDBs</a:t>
            </a:r>
            <a:r>
              <a:rPr lang="en-US" sz="1400" dirty="0" smtClean="0"/>
              <a:t>: Databases with Uncertainty and Lineage. O. </a:t>
            </a:r>
            <a:r>
              <a:rPr lang="en-US" sz="1400" dirty="0" err="1" smtClean="0"/>
              <a:t>Benjelloun</a:t>
            </a:r>
            <a:r>
              <a:rPr lang="en-US" sz="1400" dirty="0" smtClean="0"/>
              <a:t>, A.D. </a:t>
            </a:r>
            <a:r>
              <a:rPr lang="en-US" sz="1400" dirty="0" err="1" smtClean="0"/>
              <a:t>Sarma</a:t>
            </a:r>
            <a:r>
              <a:rPr lang="en-US" sz="1400" dirty="0" smtClean="0"/>
              <a:t>, A. Y. Halevy, and J. </a:t>
            </a:r>
            <a:r>
              <a:rPr lang="en-US" sz="1400" dirty="0" err="1" smtClean="0"/>
              <a:t>Widom</a:t>
            </a:r>
            <a:r>
              <a:rPr lang="en-US" sz="1400" dirty="0" smtClean="0"/>
              <a:t>. VLDB 2006.</a:t>
            </a:r>
          </a:p>
          <a:p>
            <a:pPr>
              <a:lnSpc>
                <a:spcPct val="80000"/>
              </a:lnSpc>
            </a:pPr>
            <a:r>
              <a:rPr lang="en-US" sz="14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1400" dirty="0" smtClean="0"/>
              <a:t>Debugging Schema Mappings with Routes. L. </a:t>
            </a:r>
            <a:r>
              <a:rPr lang="en-US" sz="1400" dirty="0" err="1" smtClean="0"/>
              <a:t>Chiticariu</a:t>
            </a:r>
            <a:r>
              <a:rPr lang="en-US" sz="1400" dirty="0" smtClean="0"/>
              <a:t> and Tan. VLDB 2006. </a:t>
            </a:r>
          </a:p>
          <a:p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594703" y="4437608"/>
            <a:ext cx="7488849" cy="1823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dirty="0" smtClean="0"/>
              <a:t>On the Expressiveness of Implicit Provenance in Query and Update Languages. P. </a:t>
            </a:r>
            <a:r>
              <a:rPr lang="en-US" sz="1400" dirty="0" err="1" smtClean="0"/>
              <a:t>Buneman</a:t>
            </a:r>
            <a:r>
              <a:rPr lang="en-US" sz="1400" dirty="0" smtClean="0"/>
              <a:t>, J. Cheney </a:t>
            </a:r>
          </a:p>
          <a:p>
            <a:pPr>
              <a:lnSpc>
                <a:spcPct val="80000"/>
              </a:lnSpc>
            </a:pPr>
            <a:r>
              <a:rPr lang="en-US" sz="1400" dirty="0" smtClean="0"/>
              <a:t>and S. </a:t>
            </a:r>
            <a:r>
              <a:rPr lang="en-US" sz="1400" dirty="0" err="1" smtClean="0"/>
              <a:t>Vansummeren</a:t>
            </a:r>
            <a:r>
              <a:rPr lang="en-US" sz="1400" dirty="0" smtClean="0"/>
              <a:t>. ICDT 2007.</a:t>
            </a:r>
          </a:p>
          <a:p>
            <a:pPr>
              <a:lnSpc>
                <a:spcPct val="80000"/>
              </a:lnSpc>
            </a:pPr>
            <a:endParaRPr lang="en-US" sz="1400" dirty="0" smtClean="0"/>
          </a:p>
          <a:p>
            <a:pPr>
              <a:lnSpc>
                <a:spcPct val="80000"/>
              </a:lnSpc>
            </a:pPr>
            <a:r>
              <a:rPr lang="en-US" sz="1400" dirty="0" smtClean="0"/>
              <a:t>Intentional Associations Between Data and Metadata. D. </a:t>
            </a:r>
            <a:r>
              <a:rPr lang="en-US" sz="1400" dirty="0" err="1" smtClean="0"/>
              <a:t>Srivastava</a:t>
            </a:r>
            <a:r>
              <a:rPr lang="en-US" sz="1400" dirty="0" smtClean="0"/>
              <a:t> and Y. </a:t>
            </a:r>
            <a:r>
              <a:rPr lang="en-US" sz="1400" dirty="0" err="1" smtClean="0"/>
              <a:t>Velegrakis</a:t>
            </a:r>
            <a:r>
              <a:rPr lang="en-US" sz="1400" dirty="0" smtClean="0"/>
              <a:t>. SIGMOD 2007.</a:t>
            </a:r>
          </a:p>
          <a:p>
            <a:pPr>
              <a:lnSpc>
                <a:spcPct val="80000"/>
              </a:lnSpc>
            </a:pPr>
            <a:endParaRPr lang="en-US" sz="1400" dirty="0" smtClean="0"/>
          </a:p>
          <a:p>
            <a:pPr>
              <a:lnSpc>
                <a:spcPct val="80000"/>
              </a:lnSpc>
            </a:pPr>
            <a:r>
              <a:rPr lang="en-US" sz="1400" dirty="0" smtClean="0"/>
              <a:t>Provenance </a:t>
            </a:r>
            <a:r>
              <a:rPr lang="en-US" sz="1400" dirty="0" err="1" smtClean="0"/>
              <a:t>Semirings</a:t>
            </a:r>
            <a:r>
              <a:rPr lang="en-US" sz="1400" dirty="0" smtClean="0"/>
              <a:t>. T. J. Green, G. </a:t>
            </a:r>
            <a:r>
              <a:rPr lang="en-US" sz="1400" dirty="0" err="1" smtClean="0"/>
              <a:t>Karvounarakis</a:t>
            </a:r>
            <a:r>
              <a:rPr lang="en-US" sz="1400" dirty="0" smtClean="0"/>
              <a:t> and V. </a:t>
            </a:r>
            <a:r>
              <a:rPr lang="en-US" sz="1400" dirty="0" err="1" smtClean="0"/>
              <a:t>Tannen</a:t>
            </a:r>
            <a:r>
              <a:rPr lang="en-US" sz="1400" dirty="0" smtClean="0"/>
              <a:t>. PODS 2007.</a:t>
            </a:r>
          </a:p>
          <a:p>
            <a:pPr>
              <a:lnSpc>
                <a:spcPct val="80000"/>
              </a:lnSpc>
            </a:pPr>
            <a:endParaRPr lang="en-US" sz="1400" dirty="0" smtClean="0"/>
          </a:p>
          <a:p>
            <a:pPr>
              <a:lnSpc>
                <a:spcPct val="80000"/>
              </a:lnSpc>
            </a:pPr>
            <a:r>
              <a:rPr lang="en-US" sz="1400" dirty="0" smtClean="0"/>
              <a:t>Annotated XML: Queries and </a:t>
            </a:r>
            <a:r>
              <a:rPr lang="en-US" sz="1400" dirty="0"/>
              <a:t>P</a:t>
            </a:r>
            <a:r>
              <a:rPr lang="en-US" sz="1400" dirty="0" smtClean="0"/>
              <a:t>rovenance: J. N. Foster, T. J. Green, V. </a:t>
            </a:r>
            <a:r>
              <a:rPr lang="en-US" sz="1400" dirty="0" err="1" smtClean="0"/>
              <a:t>Tannen</a:t>
            </a:r>
            <a:r>
              <a:rPr lang="en-US" sz="1400" dirty="0" smtClean="0"/>
              <a:t>. PODS 2008.</a:t>
            </a:r>
          </a:p>
          <a:p>
            <a:pPr>
              <a:lnSpc>
                <a:spcPct val="80000"/>
              </a:lnSpc>
            </a:pPr>
            <a:endParaRPr lang="en-US" sz="1400" dirty="0" smtClean="0"/>
          </a:p>
          <a:p>
            <a:pPr>
              <a:lnSpc>
                <a:spcPct val="80000"/>
              </a:lnSpc>
            </a:pPr>
            <a:r>
              <a:rPr lang="en-US" sz="1400" dirty="0" smtClean="0"/>
              <a:t>Containment of Conjunctive  Queries on Annotated Relations: T. J. Green, ICDT 2009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Eager or annotation-based</a:t>
            </a:r>
          </a:p>
          <a:p>
            <a:pPr lvl="1"/>
            <a:r>
              <a:rPr lang="en-US" dirty="0" smtClean="0"/>
              <a:t>Changes the transformation from Q to Q’ to carry extra information</a:t>
            </a:r>
          </a:p>
          <a:p>
            <a:pPr lvl="1"/>
            <a:r>
              <a:rPr lang="en-US" dirty="0" smtClean="0"/>
              <a:t>Source data not needed after transformation</a:t>
            </a:r>
          </a:p>
          <a:p>
            <a:r>
              <a:rPr lang="en-US" dirty="0" smtClean="0"/>
              <a:t>Lazy or non-annotation based</a:t>
            </a:r>
          </a:p>
          <a:p>
            <a:pPr lvl="1"/>
            <a:r>
              <a:rPr lang="en-US" dirty="0" smtClean="0"/>
              <a:t>Q is unchanged</a:t>
            </a:r>
          </a:p>
          <a:p>
            <a:pPr lvl="1"/>
            <a:r>
              <a:rPr lang="en-US" dirty="0" smtClean="0"/>
              <a:t>Good when extra storage is an issue</a:t>
            </a:r>
          </a:p>
          <a:p>
            <a:pPr lvl="1"/>
            <a:r>
              <a:rPr lang="en-US" dirty="0" err="1" smtClean="0"/>
              <a:t>Recomputation</a:t>
            </a:r>
            <a:r>
              <a:rPr lang="en-US" dirty="0" smtClean="0"/>
              <a:t> and access to source required</a:t>
            </a:r>
          </a:p>
          <a:p>
            <a:pPr lvl="1"/>
            <a:endParaRPr lang="en-US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5012266" y="4969933"/>
            <a:ext cx="533400" cy="457200"/>
          </a:xfrm>
          <a:prstGeom prst="can">
            <a:avLst>
              <a:gd name="adj" fmla="val 25000"/>
            </a:avLst>
          </a:prstGeom>
          <a:solidFill>
            <a:srgbClr val="FF99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>
              <a:latin typeface="Times New Roman" pitchFamily="-105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5672666" y="5198533"/>
            <a:ext cx="635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698066" y="4800071"/>
            <a:ext cx="384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Verdana" pitchFamily="-105" charset="0"/>
                <a:sym typeface="Symbol" pitchFamily="-105" charset="2"/>
              </a:rPr>
              <a:t>Q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6383866" y="4969933"/>
            <a:ext cx="533400" cy="457200"/>
          </a:xfrm>
          <a:prstGeom prst="can">
            <a:avLst>
              <a:gd name="adj" fmla="val 25000"/>
            </a:avLst>
          </a:prstGeom>
          <a:solidFill>
            <a:schemeClr val="folHlink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>
              <a:latin typeface="Times New Roman" pitchFamily="-105" charset="0"/>
            </a:endParaRPr>
          </a:p>
        </p:txBody>
      </p: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2650066" y="4893733"/>
            <a:ext cx="6164263" cy="1371600"/>
            <a:chOff x="864" y="912"/>
            <a:chExt cx="3883" cy="864"/>
          </a:xfrm>
        </p:grpSpPr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2784" y="1400"/>
              <a:ext cx="2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Verdana" pitchFamily="-105" charset="0"/>
                  <a:sym typeface="Symbol" pitchFamily="-105" charset="2"/>
                </a:rPr>
                <a:t>Q’</a:t>
              </a:r>
              <a:endParaRPr lang="en-US" sz="2000">
                <a:latin typeface="Symbol" pitchFamily="-105" charset="2"/>
                <a:sym typeface="Symbol" pitchFamily="-105" charset="2"/>
              </a:endParaRPr>
            </a:p>
          </p:txBody>
        </p:sp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864" y="912"/>
              <a:ext cx="3883" cy="864"/>
              <a:chOff x="864" y="912"/>
              <a:chExt cx="3883" cy="864"/>
            </a:xfrm>
          </p:grpSpPr>
          <p:sp>
            <p:nvSpPr>
              <p:cNvPr id="11" name="AutoShape 10"/>
              <p:cNvSpPr>
                <a:spLocks noChangeArrowheads="1"/>
              </p:cNvSpPr>
              <p:nvPr/>
            </p:nvSpPr>
            <p:spPr bwMode="auto">
              <a:xfrm>
                <a:off x="2352" y="1488"/>
                <a:ext cx="336" cy="288"/>
              </a:xfrm>
              <a:prstGeom prst="can">
                <a:avLst>
                  <a:gd name="adj" fmla="val 25000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>
                  <a:latin typeface="Times New Roman" pitchFamily="-105" charset="0"/>
                </a:endParaRPr>
              </a:p>
            </p:txBody>
          </p:sp>
          <p:sp>
            <p:nvSpPr>
              <p:cNvPr id="12" name="Line 11"/>
              <p:cNvSpPr>
                <a:spLocks noChangeShapeType="1"/>
              </p:cNvSpPr>
              <p:nvPr/>
            </p:nvSpPr>
            <p:spPr bwMode="auto">
              <a:xfrm>
                <a:off x="2768" y="1632"/>
                <a:ext cx="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AutoShape 13"/>
              <p:cNvSpPr>
                <a:spLocks noChangeArrowheads="1"/>
              </p:cNvSpPr>
              <p:nvPr/>
            </p:nvSpPr>
            <p:spPr bwMode="auto">
              <a:xfrm>
                <a:off x="3216" y="1488"/>
                <a:ext cx="336" cy="288"/>
              </a:xfrm>
              <a:prstGeom prst="can">
                <a:avLst>
                  <a:gd name="adj" fmla="val 25000"/>
                </a:avLst>
              </a:pr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>
                  <a:latin typeface="Times New Roman" pitchFamily="-105" charset="0"/>
                </a:endParaRPr>
              </a:p>
            </p:txBody>
          </p:sp>
          <p:sp>
            <p:nvSpPr>
              <p:cNvPr id="14" name="Rectangle 14"/>
              <p:cNvSpPr>
                <a:spLocks noChangeArrowheads="1"/>
              </p:cNvSpPr>
              <p:nvPr/>
            </p:nvSpPr>
            <p:spPr bwMode="auto">
              <a:xfrm>
                <a:off x="3456" y="1430"/>
                <a:ext cx="144" cy="14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AutoShape 15"/>
              <p:cNvSpPr>
                <a:spLocks noChangeArrowheads="1"/>
              </p:cNvSpPr>
              <p:nvPr/>
            </p:nvSpPr>
            <p:spPr bwMode="auto">
              <a:xfrm rot="5400000">
                <a:off x="2808" y="1176"/>
                <a:ext cx="240" cy="192"/>
              </a:xfrm>
              <a:prstGeom prst="rightArrow">
                <a:avLst>
                  <a:gd name="adj1" fmla="val 50000"/>
                  <a:gd name="adj2" fmla="val 31250"/>
                </a:avLst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Text Box 16"/>
              <p:cNvSpPr txBox="1">
                <a:spLocks noChangeArrowheads="1"/>
              </p:cNvSpPr>
              <p:nvPr/>
            </p:nvSpPr>
            <p:spPr bwMode="auto">
              <a:xfrm>
                <a:off x="3984" y="912"/>
                <a:ext cx="76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400">
                    <a:latin typeface="Verdana" pitchFamily="-105" charset="0"/>
                  </a:rPr>
                  <a:t>Extra</a:t>
                </a:r>
              </a:p>
              <a:p>
                <a:pPr algn="ctr"/>
                <a:r>
                  <a:rPr lang="en-US" sz="1400">
                    <a:latin typeface="Verdana" pitchFamily="-105" charset="0"/>
                  </a:rPr>
                  <a:t>information</a:t>
                </a:r>
              </a:p>
            </p:txBody>
          </p:sp>
          <p:sp>
            <p:nvSpPr>
              <p:cNvPr id="17" name="Line 17"/>
              <p:cNvSpPr>
                <a:spLocks noChangeShapeType="1"/>
              </p:cNvSpPr>
              <p:nvPr/>
            </p:nvSpPr>
            <p:spPr bwMode="auto">
              <a:xfrm flipH="1">
                <a:off x="3625" y="1200"/>
                <a:ext cx="359" cy="2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Text Box 18"/>
              <p:cNvSpPr txBox="1">
                <a:spLocks noChangeArrowheads="1"/>
              </p:cNvSpPr>
              <p:nvPr/>
            </p:nvSpPr>
            <p:spPr bwMode="auto">
              <a:xfrm>
                <a:off x="864" y="1248"/>
                <a:ext cx="137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latin typeface="Arial" pitchFamily="-105" charset="0"/>
                  </a:rPr>
                  <a:t>Annotation-based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920</TotalTime>
  <Words>2243</Words>
  <Application>Microsoft Macintosh PowerPoint</Application>
  <PresentationFormat>On-screen Show (4:3)</PresentationFormat>
  <Paragraphs>555</Paragraphs>
  <Slides>38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Origin</vt:lpstr>
      <vt:lpstr>An Overview of Data Provenance</vt:lpstr>
      <vt:lpstr>What’s up with this presentation?</vt:lpstr>
      <vt:lpstr>Provenance</vt:lpstr>
      <vt:lpstr>Terminology</vt:lpstr>
      <vt:lpstr>Motivation</vt:lpstr>
      <vt:lpstr>Example of Data Provenance</vt:lpstr>
      <vt:lpstr>Timeline</vt:lpstr>
      <vt:lpstr>Timeline</vt:lpstr>
      <vt:lpstr>Two Approaches</vt:lpstr>
      <vt:lpstr>Types of Provenance</vt:lpstr>
      <vt:lpstr>Lineage</vt:lpstr>
      <vt:lpstr>Why provenance</vt:lpstr>
      <vt:lpstr>Why: Query Rewriting</vt:lpstr>
      <vt:lpstr>The View Deletion Problem</vt:lpstr>
      <vt:lpstr>How provenance</vt:lpstr>
      <vt:lpstr>Propagating Annotations</vt:lpstr>
      <vt:lpstr>Propagating Annotations (2)</vt:lpstr>
      <vt:lpstr>Propagating Annotations (3)</vt:lpstr>
      <vt:lpstr>An example (SPJU)</vt:lpstr>
      <vt:lpstr>Summary of approach</vt:lpstr>
      <vt:lpstr>Annotated Relational Algebra</vt:lpstr>
      <vt:lpstr>Commutative Semirings?</vt:lpstr>
      <vt:lpstr>Back to example</vt:lpstr>
      <vt:lpstr>Applying the laws: polynomials</vt:lpstr>
      <vt:lpstr>How to read this provenance</vt:lpstr>
      <vt:lpstr>Deletion Propagation</vt:lpstr>
      <vt:lpstr>Some useful commutative semirings</vt:lpstr>
      <vt:lpstr>Provenance with semirings</vt:lpstr>
      <vt:lpstr>Provenance Hierarchy</vt:lpstr>
      <vt:lpstr>Example: distrust scores</vt:lpstr>
      <vt:lpstr>Example: Access Control</vt:lpstr>
      <vt:lpstr>Where Provenance</vt:lpstr>
      <vt:lpstr>Color Algebra [Geerts, Kementsietsidis, Milano 06]</vt:lpstr>
      <vt:lpstr>Color Algebra</vt:lpstr>
      <vt:lpstr>Where Provenance and Semirings</vt:lpstr>
      <vt:lpstr>Different Annotations  Different Tuples</vt:lpstr>
      <vt:lpstr>Wrap up: Issues and Directions</vt:lpstr>
      <vt:lpstr>Slide 38</vt:lpstr>
    </vt:vector>
  </TitlesOfParts>
  <Company>University of Washington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Overview of Provenance</dc:title>
  <dc:creator>Alexandra Meliou</dc:creator>
  <cp:lastModifiedBy>Alexandra Meliou</cp:lastModifiedBy>
  <cp:revision>39</cp:revision>
  <cp:lastPrinted>2010-05-28T19:30:00Z</cp:lastPrinted>
  <dcterms:created xsi:type="dcterms:W3CDTF">2010-05-28T07:50:10Z</dcterms:created>
  <dcterms:modified xsi:type="dcterms:W3CDTF">2010-05-28T23:10:10Z</dcterms:modified>
</cp:coreProperties>
</file>