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6" r:id="rId5"/>
    <p:sldId id="259" r:id="rId6"/>
    <p:sldId id="267" r:id="rId7"/>
    <p:sldId id="261" r:id="rId8"/>
    <p:sldId id="272" r:id="rId9"/>
    <p:sldId id="262" r:id="rId10"/>
    <p:sldId id="268" r:id="rId11"/>
    <p:sldId id="274" r:id="rId12"/>
    <p:sldId id="263" r:id="rId13"/>
    <p:sldId id="264" r:id="rId14"/>
    <p:sldId id="269" r:id="rId15"/>
    <p:sldId id="270" r:id="rId16"/>
    <p:sldId id="271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339A8-5FE8-4046-803D-16B9FB18CA98}" type="datetimeFigureOut">
              <a:rPr lang="en-US" smtClean="0"/>
              <a:t>4/11/12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AF8C4-D826-DD4F-A588-6CEBAD2A8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Tested on different surfaces and different objects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F8C4-D826-DD4F-A588-6CEBAD2A8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7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918518F-DE53-E649-9259-9208FF06ED8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4814E9-7D58-6E42-8673-E4068BF92198}" type="datetimeFigureOut">
              <a:rPr lang="en-US" smtClean="0"/>
              <a:t>4/10/12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EL-E: Assistive Mobile Manipulator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Lattanzi</a:t>
            </a:r>
          </a:p>
          <a:p>
            <a:r>
              <a:rPr lang="en-US" dirty="0" smtClean="0"/>
              <a:t>Dept. of Civil and Environmental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3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Segmentation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79" b="1457"/>
          <a:stretch/>
        </p:blipFill>
        <p:spPr>
          <a:xfrm>
            <a:off x="1443182" y="3651733"/>
            <a:ext cx="5668355" cy="295226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199" y="1525293"/>
            <a:ext cx="7820891" cy="2504071"/>
          </a:xfrm>
        </p:spPr>
        <p:txBody>
          <a:bodyPr/>
          <a:lstStyle/>
          <a:p>
            <a:r>
              <a:rPr lang="en-US" dirty="0" smtClean="0"/>
              <a:t>Remove points below surface</a:t>
            </a:r>
          </a:p>
          <a:p>
            <a:r>
              <a:rPr lang="en-US" dirty="0" smtClean="0"/>
              <a:t>No prebuilt object models</a:t>
            </a:r>
          </a:p>
          <a:p>
            <a:r>
              <a:rPr lang="en-US" dirty="0" smtClean="0"/>
              <a:t>Connected component analysis</a:t>
            </a:r>
          </a:p>
          <a:p>
            <a:r>
              <a:rPr lang="en-US" dirty="0" smtClean="0"/>
              <a:t>Removes “noise”…limits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8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Scale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36192"/>
            <a:ext cx="7185891" cy="4590288"/>
          </a:xfrm>
        </p:spPr>
        <p:txBody>
          <a:bodyPr/>
          <a:lstStyle/>
          <a:p>
            <a:r>
              <a:rPr lang="en-US" dirty="0" smtClean="0"/>
              <a:t>Get within manipulator range</a:t>
            </a:r>
          </a:p>
          <a:p>
            <a:r>
              <a:rPr lang="en-US" dirty="0" smtClean="0"/>
              <a:t>Picks object closest to laser target</a:t>
            </a:r>
          </a:p>
          <a:p>
            <a:r>
              <a:rPr lang="en-US" dirty="0" smtClean="0"/>
              <a:t>If no object in segmentation, move and rescan</a:t>
            </a:r>
          </a:p>
          <a:p>
            <a:r>
              <a:rPr lang="en-US" dirty="0" smtClean="0"/>
              <a:t>Safety scanning is on-going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1" b="2192"/>
          <a:stretch/>
        </p:blipFill>
        <p:spPr>
          <a:xfrm>
            <a:off x="457200" y="1417638"/>
            <a:ext cx="7620000" cy="2355274"/>
          </a:xfrm>
        </p:spPr>
      </p:pic>
      <p:sp>
        <p:nvSpPr>
          <p:cNvPr id="7" name="TextBox 6"/>
          <p:cNvSpPr txBox="1"/>
          <p:nvPr/>
        </p:nvSpPr>
        <p:spPr>
          <a:xfrm>
            <a:off x="750455" y="4121727"/>
            <a:ext cx="732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Check for collisions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Find axis of minimum variance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Pick from overhead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Force sensors in gripper verify pick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340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8" b="818"/>
          <a:stretch/>
        </p:blipFill>
        <p:spPr>
          <a:xfrm>
            <a:off x="457200" y="3983180"/>
            <a:ext cx="7620000" cy="2297546"/>
          </a:xfrm>
        </p:spPr>
      </p:pic>
      <p:sp>
        <p:nvSpPr>
          <p:cNvPr id="5" name="TextBox 4"/>
          <p:cNvSpPr txBox="1"/>
          <p:nvPr/>
        </p:nvSpPr>
        <p:spPr>
          <a:xfrm>
            <a:off x="457200" y="1417638"/>
            <a:ext cx="732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Basically grasping in reverse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10 cm range from edge of table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Place from overhead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Force sensors in gripper verify placement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422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Error Monitoring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241800" cy="4590288"/>
          </a:xfrm>
        </p:spPr>
        <p:txBody>
          <a:bodyPr/>
          <a:lstStyle/>
          <a:p>
            <a:r>
              <a:rPr lang="en-US" dirty="0" smtClean="0"/>
              <a:t>Verifies flat surface for pick and place</a:t>
            </a:r>
          </a:p>
          <a:p>
            <a:r>
              <a:rPr lang="en-US" dirty="0" smtClean="0"/>
              <a:t>Checks for obstacles in path</a:t>
            </a:r>
          </a:p>
          <a:p>
            <a:r>
              <a:rPr lang="en-US" dirty="0" smtClean="0"/>
              <a:t>Collision detection</a:t>
            </a:r>
          </a:p>
          <a:p>
            <a:pPr lvl="1"/>
            <a:r>
              <a:rPr lang="en-US" dirty="0" smtClean="0"/>
              <a:t>Force plate</a:t>
            </a:r>
          </a:p>
          <a:p>
            <a:pPr lvl="1"/>
            <a:r>
              <a:rPr lang="en-US" dirty="0" smtClean="0"/>
              <a:t>In ROI</a:t>
            </a:r>
          </a:p>
          <a:p>
            <a:r>
              <a:rPr lang="en-US" dirty="0" smtClean="0"/>
              <a:t>Rudimentary vs. HERB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420" t="4305" r="2632" b="3622"/>
          <a:stretch/>
        </p:blipFill>
        <p:spPr>
          <a:xfrm>
            <a:off x="5449455" y="1536192"/>
            <a:ext cx="2424545" cy="4498571"/>
          </a:xfrm>
          <a:ln>
            <a:solidFill>
              <a:srgbClr val="9CBEBD"/>
            </a:solidFill>
          </a:ln>
        </p:spPr>
      </p:pic>
    </p:spTree>
    <p:extLst>
      <p:ext uri="{BB962C8B-B14F-4D97-AF65-F5344CB8AC3E}">
        <p14:creationId xmlns:p14="http://schemas.microsoft.com/office/powerpoint/2010/main" val="61707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1" r="1076"/>
          <a:stretch/>
        </p:blipFill>
        <p:spPr>
          <a:xfrm>
            <a:off x="1131455" y="1417638"/>
            <a:ext cx="6269182" cy="4800600"/>
          </a:xfrm>
        </p:spPr>
      </p:pic>
    </p:spTree>
    <p:extLst>
      <p:ext uri="{BB962C8B-B14F-4D97-AF65-F5344CB8AC3E}">
        <p14:creationId xmlns:p14="http://schemas.microsoft.com/office/powerpoint/2010/main" val="243538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Segmentation Failures:</a:t>
            </a:r>
          </a:p>
          <a:p>
            <a:pPr lvl="1"/>
            <a:r>
              <a:rPr lang="en-US" sz="2800" dirty="0" smtClean="0"/>
              <a:t>Reflective objects don’t scan properly</a:t>
            </a:r>
            <a:endParaRPr lang="en-US" sz="2800" dirty="0"/>
          </a:p>
          <a:p>
            <a:pPr lvl="1"/>
            <a:r>
              <a:rPr lang="en-US" sz="2800" dirty="0" smtClean="0"/>
              <a:t>Flat objects can’t be segmented from surface</a:t>
            </a:r>
          </a:p>
          <a:p>
            <a:pPr lvl="1"/>
            <a:r>
              <a:rPr lang="en-US" sz="2800" dirty="0" smtClean="0"/>
              <a:t>Cluttered objects fail during connected components</a:t>
            </a:r>
          </a:p>
          <a:p>
            <a:pPr lvl="1"/>
            <a:r>
              <a:rPr lang="en-US" sz="2800" dirty="0" smtClean="0"/>
              <a:t>Small objects removed during de-noising</a:t>
            </a:r>
          </a:p>
          <a:p>
            <a:r>
              <a:rPr lang="en-US" sz="2800" dirty="0" smtClean="0"/>
              <a:t>Grasping Failures:</a:t>
            </a:r>
          </a:p>
          <a:p>
            <a:pPr lvl="1"/>
            <a:r>
              <a:rPr lang="en-US" sz="2800" dirty="0" smtClean="0"/>
              <a:t>Objects too large for gripper</a:t>
            </a:r>
          </a:p>
          <a:p>
            <a:pPr lvl="1"/>
            <a:r>
              <a:rPr lang="en-US" sz="2800" dirty="0" smtClean="0"/>
              <a:t>Can’t detect thin object in grasp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4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Less sophisticated than HERB</a:t>
            </a:r>
          </a:p>
          <a:p>
            <a:pPr lvl="1"/>
            <a:r>
              <a:rPr lang="en-US" sz="2800" dirty="0" smtClean="0"/>
              <a:t>Less of a multi-purpose tool</a:t>
            </a:r>
          </a:p>
          <a:p>
            <a:r>
              <a:rPr lang="en-US" sz="2800" dirty="0" smtClean="0"/>
              <a:t>Works without maps and models</a:t>
            </a:r>
          </a:p>
          <a:p>
            <a:pPr lvl="1"/>
            <a:r>
              <a:rPr lang="en-US" sz="2800" dirty="0" smtClean="0"/>
              <a:t>Lower dimensional demands</a:t>
            </a:r>
          </a:p>
          <a:p>
            <a:r>
              <a:rPr lang="en-US" sz="2800" dirty="0" smtClean="0"/>
              <a:t>Only as good as the segmentation methods</a:t>
            </a:r>
          </a:p>
          <a:p>
            <a:r>
              <a:rPr lang="en-US" sz="2800" dirty="0" smtClean="0"/>
              <a:t>Expansions for the future:</a:t>
            </a:r>
          </a:p>
          <a:p>
            <a:pPr lvl="1"/>
            <a:r>
              <a:rPr lang="en-US" sz="2800" dirty="0" smtClean="0"/>
              <a:t>Grasping from horizontal (take book off of shelf)</a:t>
            </a:r>
          </a:p>
          <a:p>
            <a:pPr lvl="1"/>
            <a:r>
              <a:rPr lang="en-US" sz="2800" dirty="0" smtClean="0"/>
              <a:t>Smart about object orientation (hot coffee,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marL="777240" lvl="2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2257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97800" cy="4800600"/>
          </a:xfrm>
        </p:spPr>
        <p:txBody>
          <a:bodyPr/>
          <a:lstStyle/>
          <a:p>
            <a:r>
              <a:rPr lang="en-US" dirty="0" smtClean="0"/>
              <a:t>Constructed circa 2009 at Georgia Tech</a:t>
            </a:r>
          </a:p>
          <a:p>
            <a:r>
              <a:rPr lang="en-US" dirty="0" smtClean="0"/>
              <a:t>Goal: fetch and place random objects in random environments</a:t>
            </a:r>
          </a:p>
          <a:p>
            <a:r>
              <a:rPr lang="en-US" dirty="0" smtClean="0"/>
              <a:t>Aid those with motor impairments (ALS)</a:t>
            </a:r>
          </a:p>
          <a:p>
            <a:r>
              <a:rPr lang="en-US" dirty="0" smtClean="0"/>
              <a:t>Directions given via laser pointer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97" t="2750" r="3125" b="3445"/>
          <a:stretch/>
        </p:blipFill>
        <p:spPr>
          <a:xfrm>
            <a:off x="2782456" y="3532909"/>
            <a:ext cx="2736272" cy="2955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758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5-DOF manipulator</a:t>
            </a:r>
          </a:p>
          <a:p>
            <a:r>
              <a:rPr lang="en-US" dirty="0" smtClean="0"/>
              <a:t>Vertical actuator</a:t>
            </a:r>
          </a:p>
          <a:p>
            <a:r>
              <a:rPr lang="en-US" dirty="0" smtClean="0"/>
              <a:t>Gripper</a:t>
            </a:r>
          </a:p>
          <a:p>
            <a:r>
              <a:rPr lang="en-US" dirty="0" smtClean="0"/>
              <a:t>Wheeled base</a:t>
            </a:r>
          </a:p>
          <a:p>
            <a:r>
              <a:rPr lang="en-US" dirty="0"/>
              <a:t>Security sensors:</a:t>
            </a:r>
          </a:p>
          <a:p>
            <a:pPr lvl="1"/>
            <a:r>
              <a:rPr lang="en-US" dirty="0"/>
              <a:t>Laser range finder</a:t>
            </a:r>
          </a:p>
          <a:p>
            <a:pPr lvl="1"/>
            <a:r>
              <a:rPr lang="en-US" dirty="0"/>
              <a:t>Pressure plate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438" r="44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224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Cont’d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36191"/>
            <a:ext cx="7620000" cy="2842419"/>
          </a:xfrm>
        </p:spPr>
        <p:txBody>
          <a:bodyPr/>
          <a:lstStyle/>
          <a:p>
            <a:r>
              <a:rPr lang="en-US" dirty="0" smtClean="0"/>
              <a:t>On board Mac Mini</a:t>
            </a:r>
          </a:p>
          <a:p>
            <a:pPr lvl="1"/>
            <a:r>
              <a:rPr lang="en-US" dirty="0" smtClean="0"/>
              <a:t>Simpler than HERB 2.0</a:t>
            </a:r>
          </a:p>
          <a:p>
            <a:r>
              <a:rPr lang="en-US" dirty="0" smtClean="0"/>
              <a:t>Omni-cam for laser pointer detection</a:t>
            </a:r>
          </a:p>
          <a:p>
            <a:r>
              <a:rPr lang="en-US" dirty="0" smtClean="0"/>
              <a:t>Stereo camera for object recognition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8923" b="-3021"/>
          <a:stretch/>
        </p:blipFill>
        <p:spPr>
          <a:xfrm>
            <a:off x="1233294" y="4378611"/>
            <a:ext cx="6095338" cy="2079616"/>
          </a:xfrm>
        </p:spPr>
      </p:pic>
    </p:spTree>
    <p:extLst>
      <p:ext uri="{BB962C8B-B14F-4D97-AF65-F5344CB8AC3E}">
        <p14:creationId xmlns:p14="http://schemas.microsoft.com/office/powerpoint/2010/main" val="65508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“Pick and Place” Concept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419600" y="2529101"/>
            <a:ext cx="3835400" cy="2389263"/>
          </a:xfrm>
          <a:ln>
            <a:noFill/>
          </a:ln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 smtClean="0"/>
              <a:t>Detect laser pointer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Coarse motion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Find surface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Midscale motion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9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516" r="46" b="39678"/>
          <a:stretch/>
        </p:blipFill>
        <p:spPr>
          <a:xfrm>
            <a:off x="704272" y="2009556"/>
            <a:ext cx="3166940" cy="3555354"/>
          </a:xfr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46560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“Pick and Place” Concept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667647"/>
            <a:ext cx="3657600" cy="2089081"/>
          </a:xfrm>
          <a:ln>
            <a:solidFill>
              <a:srgbClr val="FFFFFF"/>
            </a:solidFill>
          </a:ln>
        </p:spPr>
        <p:txBody>
          <a:bodyPr/>
          <a:lstStyle/>
          <a:p>
            <a:pPr marL="628650" indent="-514350">
              <a:buFont typeface="+mj-lt"/>
              <a:buAutoNum type="arabicPeriod" startAt="5"/>
            </a:pPr>
            <a:r>
              <a:rPr lang="en-US" dirty="0" smtClean="0"/>
              <a:t>Collision/grasp check</a:t>
            </a:r>
          </a:p>
          <a:p>
            <a:pPr marL="628650" indent="-514350">
              <a:buFont typeface="+mj-lt"/>
              <a:buAutoNum type="arabicPeriod" startAt="5"/>
            </a:pPr>
            <a:r>
              <a:rPr lang="en-US" dirty="0" smtClean="0"/>
              <a:t>Segment objects</a:t>
            </a:r>
          </a:p>
          <a:p>
            <a:pPr marL="628650" indent="-514350">
              <a:buFont typeface="+mj-lt"/>
              <a:buAutoNum type="arabicPeriod" startAt="5"/>
            </a:pPr>
            <a:r>
              <a:rPr lang="en-US" dirty="0" smtClean="0"/>
              <a:t>Pick up/drop object</a:t>
            </a:r>
          </a:p>
          <a:p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" t="54063" r="221"/>
          <a:stretch/>
        </p:blipFill>
        <p:spPr>
          <a:xfrm>
            <a:off x="4659320" y="2297545"/>
            <a:ext cx="3313970" cy="2882207"/>
          </a:xfrm>
          <a:prstGeom prst="rect">
            <a:avLst/>
          </a:prstGeom>
          <a:ln>
            <a:solidFill>
              <a:srgbClr val="9CBEBD"/>
            </a:solidFill>
          </a:ln>
        </p:spPr>
      </p:pic>
    </p:spTree>
    <p:extLst>
      <p:ext uri="{BB962C8B-B14F-4D97-AF65-F5344CB8AC3E}">
        <p14:creationId xmlns:p14="http://schemas.microsoft.com/office/powerpoint/2010/main" val="42204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 Scale Navigation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197436" cy="4590288"/>
          </a:xfrm>
        </p:spPr>
        <p:txBody>
          <a:bodyPr/>
          <a:lstStyle/>
          <a:p>
            <a:r>
              <a:rPr lang="en-US" dirty="0" smtClean="0"/>
              <a:t>Use laser target to set goal</a:t>
            </a:r>
          </a:p>
          <a:p>
            <a:r>
              <a:rPr lang="en-US" dirty="0" smtClean="0"/>
              <a:t>“ego-centric”, works in arbitrary environment</a:t>
            </a:r>
          </a:p>
          <a:p>
            <a:r>
              <a:rPr lang="en-US" dirty="0" smtClean="0"/>
              <a:t>Gets within 0.5m</a:t>
            </a:r>
          </a:p>
          <a:p>
            <a:r>
              <a:rPr lang="en-US" dirty="0" smtClean="0"/>
              <a:t>Moves linearly</a:t>
            </a:r>
          </a:p>
          <a:p>
            <a:pPr lvl="1"/>
            <a:r>
              <a:rPr lang="en-US" dirty="0" smtClean="0"/>
              <a:t>…no map </a:t>
            </a:r>
          </a:p>
          <a:p>
            <a:pPr lvl="1"/>
            <a:r>
              <a:rPr lang="en-US" dirty="0" smtClean="0"/>
              <a:t>…no planning?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3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Segmentation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278" b="-55"/>
          <a:stretch/>
        </p:blipFill>
        <p:spPr>
          <a:xfrm>
            <a:off x="457200" y="2032000"/>
            <a:ext cx="3657600" cy="359063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2569187"/>
            <a:ext cx="3657600" cy="20659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Focused ROI</a:t>
            </a:r>
          </a:p>
          <a:p>
            <a:r>
              <a:rPr lang="en-US" dirty="0" smtClean="0"/>
              <a:t>Uses height histogram</a:t>
            </a:r>
          </a:p>
          <a:p>
            <a:r>
              <a:rPr lang="en-US" dirty="0" smtClean="0"/>
              <a:t>3D point clouds</a:t>
            </a:r>
          </a:p>
          <a:p>
            <a:r>
              <a:rPr lang="en-US" dirty="0" smtClean="0"/>
              <a:t>Assumes flat surface</a:t>
            </a:r>
          </a:p>
          <a:p>
            <a:r>
              <a:rPr lang="en-US" dirty="0" smtClean="0"/>
              <a:t>Determines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Midscale Navigation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3502" b="-1350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Get within segmentation range </a:t>
            </a:r>
          </a:p>
          <a:p>
            <a:r>
              <a:rPr lang="en-US" dirty="0" smtClean="0"/>
              <a:t>Get object into ROI</a:t>
            </a:r>
          </a:p>
          <a:p>
            <a:r>
              <a:rPr lang="en-US" dirty="0" smtClean="0"/>
              <a:t>Approach normal to surface</a:t>
            </a:r>
          </a:p>
          <a:p>
            <a:r>
              <a:rPr lang="en-US" dirty="0" smtClean="0"/>
              <a:t>Ends 40cm from edge</a:t>
            </a:r>
          </a:p>
          <a:p>
            <a:pPr lvl="1"/>
            <a:r>
              <a:rPr lang="en-US" dirty="0" smtClean="0"/>
              <a:t>10 cm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1305</TotalTime>
  <Words>406</Words>
  <Application>Microsoft Macintosh PowerPoint</Application>
  <PresentationFormat>On-screen Show (4:3)</PresentationFormat>
  <Paragraphs>98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EL-E: Assistive Mobile Manipulator</vt:lpstr>
      <vt:lpstr>System Overview</vt:lpstr>
      <vt:lpstr>Robot Design</vt:lpstr>
      <vt:lpstr>Hardware Cont’d</vt:lpstr>
      <vt:lpstr>“Pick and Place” Concept</vt:lpstr>
      <vt:lpstr>“Pick and Place” Concept</vt:lpstr>
      <vt:lpstr>Coarse Scale Navigation</vt:lpstr>
      <vt:lpstr>Surface Segmentation</vt:lpstr>
      <vt:lpstr>Midscale Navigation</vt:lpstr>
      <vt:lpstr>Object Segmentation</vt:lpstr>
      <vt:lpstr>Fine Scale Navigation</vt:lpstr>
      <vt:lpstr>Grasping</vt:lpstr>
      <vt:lpstr>Placement</vt:lpstr>
      <vt:lpstr>Safety and Error Monitoring</vt:lpstr>
      <vt:lpstr>System Testing</vt:lpstr>
      <vt:lpstr>Failures</vt:lpstr>
      <vt:lpstr>Conclusions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Lattanzi</dc:creator>
  <cp:lastModifiedBy>Dave Lattanzi</cp:lastModifiedBy>
  <cp:revision>39</cp:revision>
  <dcterms:created xsi:type="dcterms:W3CDTF">2012-04-10T21:20:07Z</dcterms:created>
  <dcterms:modified xsi:type="dcterms:W3CDTF">2012-04-11T19:05:10Z</dcterms:modified>
</cp:coreProperties>
</file>