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7" r:id="rId9"/>
    <p:sldId id="268" r:id="rId10"/>
    <p:sldId id="273" r:id="rId11"/>
    <p:sldId id="269" r:id="rId12"/>
    <p:sldId id="270" r:id="rId13"/>
    <p:sldId id="271" r:id="rId14"/>
    <p:sldId id="263" r:id="rId15"/>
    <p:sldId id="274" r:id="rId16"/>
    <p:sldId id="264" r:id="rId17"/>
    <p:sldId id="275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1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1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8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9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0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4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8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1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7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1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9FC3-7532-4783-A736-193B2FE68AE0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281EB-5F10-4F65-9313-A3FA8CC87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9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Designing Interactions for Robot Active Learners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Maya </a:t>
            </a:r>
            <a:r>
              <a:rPr lang="en-US" dirty="0" err="1"/>
              <a:t>Cakmak</a:t>
            </a:r>
            <a:r>
              <a:rPr lang="en-US" dirty="0"/>
              <a:t>, Crystal Chao, and Andrea L. </a:t>
            </a:r>
            <a:r>
              <a:rPr lang="en-US" dirty="0" err="1"/>
              <a:t>Thomaz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2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IV-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839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A- Concepts</a:t>
            </a:r>
          </a:p>
          <a:p>
            <a:pPr lvl="1"/>
            <a:r>
              <a:rPr lang="en-US" sz="2000" dirty="0" smtClean="0"/>
              <a:t>Ex: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top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pink ^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top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triangle ^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600" baseline="-25000" dirty="0" err="1" smtClean="0">
                <a:latin typeface="Courier New" pitchFamily="49" charset="0"/>
                <a:cs typeface="Courier New" pitchFamily="49" charset="0"/>
              </a:rPr>
              <a:t>bottom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square}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B- Concept Learning</a:t>
            </a:r>
          </a:p>
          <a:p>
            <a:pPr lvl="1"/>
            <a:r>
              <a:rPr lang="en-US" sz="2200" dirty="0" smtClean="0"/>
              <a:t>Produce hypothesis based on labeled examples</a:t>
            </a:r>
          </a:p>
          <a:p>
            <a:pPr lvl="1"/>
            <a:r>
              <a:rPr lang="en-US" sz="2200" dirty="0" smtClean="0"/>
              <a:t>Version space: subset of hypothesis space (most) consistent with labeled examples</a:t>
            </a:r>
          </a:p>
          <a:p>
            <a:r>
              <a:rPr lang="en-US" dirty="0" smtClean="0"/>
              <a:t>C- Label Prediction</a:t>
            </a:r>
          </a:p>
          <a:p>
            <a:pPr lvl="1"/>
            <a:r>
              <a:rPr lang="en-US" dirty="0" smtClean="0"/>
              <a:t>Majority of predictions</a:t>
            </a:r>
          </a:p>
          <a:p>
            <a:pPr lvl="1"/>
            <a:r>
              <a:rPr lang="en-US" dirty="0" smtClean="0"/>
              <a:t>Confidence: distance of majority label to average label</a:t>
            </a:r>
          </a:p>
          <a:p>
            <a:r>
              <a:rPr lang="en-US" dirty="0" smtClean="0"/>
              <a:t>D- Active Learning of Concepts</a:t>
            </a:r>
          </a:p>
          <a:p>
            <a:pPr lvl="1"/>
            <a:r>
              <a:rPr lang="en-US" dirty="0" smtClean="0"/>
              <a:t>Query by committee for example selection</a:t>
            </a:r>
          </a:p>
          <a:p>
            <a:pPr lvl="1"/>
            <a:r>
              <a:rPr lang="en-US" dirty="0" smtClean="0"/>
              <a:t>Multiple competing hypotheses; picks example that results in maximal disagreement between the hypotheses, in terms of predicted labels</a:t>
            </a:r>
          </a:p>
          <a:p>
            <a:pPr lvl="1"/>
            <a:r>
              <a:rPr lang="en-US" dirty="0" smtClean="0"/>
              <a:t>Given the interaction technique, the only valid queries are ones where one object (top or bottom) changes, since Simon can only request that the human change one 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48006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00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4876800" cy="510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4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89881"/>
            <a:ext cx="5334000" cy="472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0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A- Teaching Task</a:t>
            </a:r>
          </a:p>
          <a:p>
            <a:pPr lvl="1"/>
            <a:r>
              <a:rPr lang="en-US" dirty="0" smtClean="0"/>
              <a:t>24 subjects, 4 concepts, 4 interaction modes</a:t>
            </a:r>
          </a:p>
          <a:p>
            <a:pPr lvl="1"/>
            <a:r>
              <a:rPr lang="en-US" dirty="0" smtClean="0"/>
              <a:t>“this is an x”, “this is not an x”, “is this an x?”</a:t>
            </a:r>
          </a:p>
          <a:p>
            <a:pPr lvl="1"/>
            <a:r>
              <a:rPr lang="en-US" dirty="0" smtClean="0"/>
              <a:t>Positive label, negative label, test</a:t>
            </a:r>
          </a:p>
          <a:p>
            <a:pPr lvl="1"/>
            <a:r>
              <a:rPr lang="en-US" dirty="0" smtClean="0"/>
              <a:t>Subject decides when to stop teaching</a:t>
            </a:r>
          </a:p>
          <a:p>
            <a:r>
              <a:rPr lang="en-US" dirty="0" smtClean="0"/>
              <a:t>B- Interaction Modes</a:t>
            </a:r>
          </a:p>
          <a:p>
            <a:pPr lvl="1"/>
            <a:r>
              <a:rPr lang="en-US" dirty="0" smtClean="0"/>
              <a:t>SL, AL, MI, AQ</a:t>
            </a:r>
          </a:p>
          <a:p>
            <a:r>
              <a:rPr lang="en-US" dirty="0" smtClean="0"/>
              <a:t>C- Survey Questions</a:t>
            </a:r>
          </a:p>
          <a:p>
            <a:pPr lvl="1"/>
            <a:r>
              <a:rPr lang="en-US" dirty="0" smtClean="0"/>
              <a:t>Who had more control?</a:t>
            </a:r>
          </a:p>
          <a:p>
            <a:pPr lvl="1"/>
            <a:r>
              <a:rPr lang="en-US" dirty="0" smtClean="0"/>
              <a:t>How well did Simon learn this object?</a:t>
            </a:r>
          </a:p>
          <a:p>
            <a:pPr lvl="1"/>
            <a:r>
              <a:rPr lang="en-US" dirty="0" smtClean="0"/>
              <a:t>What was your teaching strategy?</a:t>
            </a:r>
          </a:p>
          <a:p>
            <a:pPr lvl="1"/>
            <a:r>
              <a:rPr lang="en-US" dirty="0" smtClean="0"/>
              <a:t>How did you decide when the session should end?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After teaching in all modes:</a:t>
            </a:r>
          </a:p>
          <a:p>
            <a:pPr lvl="1"/>
            <a:r>
              <a:rPr lang="en-US" dirty="0" smtClean="0"/>
              <a:t>How difficult was it to teach each object</a:t>
            </a:r>
          </a:p>
          <a:p>
            <a:pPr lvl="1"/>
            <a:r>
              <a:rPr lang="en-US" dirty="0" smtClean="0"/>
              <a:t>How clear was your mental model of what Simon knew already?</a:t>
            </a:r>
          </a:p>
          <a:p>
            <a:pPr lvl="1"/>
            <a:r>
              <a:rPr lang="en-US" dirty="0" smtClean="0"/>
              <a:t>How intelligent did the robot seem?</a:t>
            </a:r>
          </a:p>
          <a:p>
            <a:pPr lvl="1"/>
            <a:r>
              <a:rPr lang="en-US" dirty="0" smtClean="0"/>
              <a:t>How enjoyable was each teaching method?</a:t>
            </a:r>
          </a:p>
          <a:p>
            <a:pPr lvl="1"/>
            <a:r>
              <a:rPr lang="en-US" dirty="0" smtClean="0"/>
              <a:t>Which teaching method did you prefer overall (forced choice)</a:t>
            </a:r>
          </a:p>
          <a:p>
            <a:pPr lvl="2"/>
            <a:r>
              <a:rPr lang="en-US" dirty="0" smtClean="0"/>
              <a:t>Alien</a:t>
            </a:r>
          </a:p>
          <a:p>
            <a:pPr lvl="2"/>
            <a:r>
              <a:rPr lang="en-US" dirty="0" smtClean="0"/>
              <a:t>Ice cream</a:t>
            </a:r>
          </a:p>
          <a:p>
            <a:r>
              <a:rPr lang="en-US" dirty="0" smtClean="0"/>
              <a:t>D- Data Logged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V- Experiment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D- Data Logged</a:t>
            </a:r>
          </a:p>
          <a:p>
            <a:pPr lvl="1"/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Interaction step</a:t>
            </a:r>
          </a:p>
          <a:p>
            <a:pPr lvl="1"/>
            <a:r>
              <a:rPr lang="en-US" dirty="0" smtClean="0"/>
              <a:t>Current example</a:t>
            </a:r>
          </a:p>
          <a:p>
            <a:pPr lvl="1"/>
            <a:r>
              <a:rPr lang="en-US" dirty="0" smtClean="0"/>
              <a:t>Current label</a:t>
            </a:r>
          </a:p>
          <a:p>
            <a:pPr lvl="1"/>
            <a:r>
              <a:rPr lang="en-US" dirty="0" smtClean="0"/>
              <a:t>Sentence type</a:t>
            </a:r>
          </a:p>
          <a:p>
            <a:pPr lvl="1"/>
            <a:r>
              <a:rPr lang="en-US" dirty="0" smtClean="0"/>
              <a:t>Answer type</a:t>
            </a:r>
          </a:p>
          <a:p>
            <a:pPr lvl="1"/>
            <a:r>
              <a:rPr lang="en-US" dirty="0" smtClean="0"/>
              <a:t>Query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VI-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sz="1100" dirty="0" smtClean="0"/>
              <a:t>A- Learning Performance</a:t>
            </a:r>
          </a:p>
          <a:p>
            <a:pPr lvl="1"/>
            <a:r>
              <a:rPr lang="en-US" sz="1000" dirty="0" smtClean="0"/>
              <a:t>AL better than passive SL in both speed &amp; accuracy</a:t>
            </a:r>
          </a:p>
          <a:p>
            <a:pPr lvl="1"/>
            <a:r>
              <a:rPr lang="en-US" sz="1000" dirty="0" smtClean="0"/>
              <a:t>The 3 interactive modes equivalent in ML performance</a:t>
            </a:r>
          </a:p>
          <a:p>
            <a:pPr lvl="1"/>
            <a:r>
              <a:rPr lang="en-US" sz="1000" dirty="0" smtClean="0"/>
              <a:t>Difficult for human to keep track of how much of instance space has been covered</a:t>
            </a:r>
          </a:p>
          <a:p>
            <a:r>
              <a:rPr lang="en-US" sz="1100" dirty="0" smtClean="0"/>
              <a:t>B- Interactive Preferred over Supervised</a:t>
            </a:r>
          </a:p>
          <a:p>
            <a:pPr lvl="1"/>
            <a:r>
              <a:rPr lang="en-US" sz="1000" dirty="0" smtClean="0"/>
              <a:t>1: Perceived Intelligence</a:t>
            </a:r>
          </a:p>
          <a:p>
            <a:pPr lvl="2"/>
            <a:r>
              <a:rPr lang="en-US" sz="900" dirty="0" smtClean="0"/>
              <a:t>Simon seemed smarter in the 3 interactive modes…came up with combinations subject had not considered</a:t>
            </a:r>
          </a:p>
          <a:p>
            <a:pPr lvl="2"/>
            <a:r>
              <a:rPr lang="en-US" sz="900" dirty="0" smtClean="0"/>
              <a:t>“In reality not all the robot’s queries were informative” [I am not clear on why they did this]</a:t>
            </a:r>
          </a:p>
          <a:p>
            <a:pPr lvl="2"/>
            <a:r>
              <a:rPr lang="en-US" sz="900" dirty="0" smtClean="0"/>
              <a:t>Some subjects started distrusting the </a:t>
            </a:r>
            <a:r>
              <a:rPr lang="en-US" sz="900" dirty="0" err="1" smtClean="0"/>
              <a:t>informativeness</a:t>
            </a:r>
            <a:r>
              <a:rPr lang="en-US" sz="900" dirty="0" smtClean="0"/>
              <a:t> of the queries</a:t>
            </a:r>
          </a:p>
          <a:p>
            <a:pPr lvl="2"/>
            <a:r>
              <a:rPr lang="en-US" sz="900" dirty="0" smtClean="0"/>
              <a:t>Overall subjects took the robot’s contributions as demonstrating higher intelligence than asking no questions</a:t>
            </a:r>
          </a:p>
          <a:p>
            <a:pPr lvl="1"/>
            <a:r>
              <a:rPr lang="en-US" sz="1000" dirty="0" smtClean="0"/>
              <a:t>2: Ease of Teaching</a:t>
            </a:r>
          </a:p>
          <a:p>
            <a:pPr lvl="2"/>
            <a:r>
              <a:rPr lang="en-US" sz="900" dirty="0" smtClean="0"/>
              <a:t>Fully active AL perceived as easiest: “easy to know what he knows and doesn’t know”</a:t>
            </a:r>
          </a:p>
          <a:p>
            <a:pPr lvl="2"/>
            <a:r>
              <a:rPr lang="en-US" sz="900" dirty="0" smtClean="0"/>
              <a:t>“AL really easy because I didn’t have to think”</a:t>
            </a:r>
          </a:p>
          <a:p>
            <a:pPr lvl="1"/>
            <a:r>
              <a:rPr lang="en-US" sz="1000" dirty="0" smtClean="0"/>
              <a:t>3: </a:t>
            </a:r>
            <a:r>
              <a:rPr lang="en-US" sz="1000" dirty="0" err="1" smtClean="0"/>
              <a:t>Enjoyability</a:t>
            </a:r>
            <a:endParaRPr lang="en-US" sz="1000" dirty="0"/>
          </a:p>
          <a:p>
            <a:pPr lvl="2"/>
            <a:r>
              <a:rPr lang="en-US" sz="900" dirty="0" smtClean="0"/>
              <a:t>Interactive preferred</a:t>
            </a:r>
          </a:p>
          <a:p>
            <a:pPr lvl="2"/>
            <a:r>
              <a:rPr lang="en-US" sz="900" dirty="0" smtClean="0"/>
              <a:t>AQ favorite among many subjects …”Fun to answer his questions” “enjoyable getting feedback from Simon”</a:t>
            </a:r>
          </a:p>
          <a:p>
            <a:pPr lvl="2"/>
            <a:r>
              <a:rPr lang="en-US" sz="900" dirty="0" smtClean="0"/>
              <a:t>SL “very dull”</a:t>
            </a:r>
          </a:p>
          <a:p>
            <a:r>
              <a:rPr lang="en-US" sz="1100" dirty="0" smtClean="0"/>
              <a:t>C- Transparency and Active Learning</a:t>
            </a:r>
          </a:p>
          <a:p>
            <a:pPr lvl="1"/>
            <a:r>
              <a:rPr lang="en-US" sz="1000" dirty="0" smtClean="0"/>
              <a:t>SL: overestimated learning accuracy (bad because leads to early stopping)</a:t>
            </a:r>
          </a:p>
          <a:p>
            <a:pPr lvl="1"/>
            <a:r>
              <a:rPr lang="en-US" sz="1000" dirty="0" smtClean="0"/>
              <a:t>Interactive: underestimated learning accuracy (better, but bad because people spend too long teaching)</a:t>
            </a:r>
          </a:p>
          <a:p>
            <a:r>
              <a:rPr lang="en-US" sz="1100" dirty="0" smtClean="0"/>
              <a:t>D- Balance of Control</a:t>
            </a:r>
          </a:p>
          <a:p>
            <a:pPr lvl="1"/>
            <a:r>
              <a:rPr lang="en-US" sz="1000" dirty="0" smtClean="0"/>
              <a:t>From most to least human control: SL, AQ, MI, AL</a:t>
            </a:r>
          </a:p>
          <a:p>
            <a:pPr lvl="1"/>
            <a:r>
              <a:rPr lang="en-US" sz="1000" dirty="0" smtClean="0"/>
              <a:t>So many questions in AL mode</a:t>
            </a:r>
          </a:p>
          <a:p>
            <a:pPr lvl="1"/>
            <a:r>
              <a:rPr lang="en-US" sz="1000" dirty="0" smtClean="0"/>
              <a:t>AQ mode seems appropriate when teacher is an expert</a:t>
            </a:r>
          </a:p>
          <a:p>
            <a:pPr lvl="1"/>
            <a:r>
              <a:rPr lang="en-US" sz="1000" dirty="0" smtClean="0"/>
              <a:t>MI is more appropriate for </a:t>
            </a:r>
            <a:r>
              <a:rPr lang="en-US" sz="1000" dirty="0" err="1" smtClean="0"/>
              <a:t>nonexperts</a:t>
            </a:r>
            <a:endParaRPr lang="en-US" sz="1000" dirty="0" smtClean="0"/>
          </a:p>
          <a:p>
            <a:pPr lvl="1"/>
            <a:r>
              <a:rPr lang="en-US" sz="1000" dirty="0" smtClean="0"/>
              <a:t>For everyday people, either robot-directed shared control needs to be improved, or AL should be used for simplicity</a:t>
            </a:r>
          </a:p>
          <a:p>
            <a:pPr lvl="1"/>
            <a:r>
              <a:rPr lang="en-US" sz="1000" dirty="0" smtClean="0"/>
              <a:t>Multiple schemes with automatic arbitration?  Future work.</a:t>
            </a:r>
          </a:p>
          <a:p>
            <a:r>
              <a:rPr lang="en-US" sz="1100" dirty="0" smtClean="0"/>
              <a:t>E- Compliance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3872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VI- Results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E- Compliance</a:t>
            </a:r>
          </a:p>
          <a:p>
            <a:pPr lvl="1"/>
            <a:r>
              <a:rPr lang="en-US" sz="1400" dirty="0" smtClean="0"/>
              <a:t>Compliance: what fraction of Simon’s queries did the human choose to answer?</a:t>
            </a:r>
          </a:p>
          <a:p>
            <a:pPr lvl="1"/>
            <a:r>
              <a:rPr lang="en-US" sz="1400" dirty="0" smtClean="0"/>
              <a:t>Expected relaxed active learning (MI and AQ) to lead to better compliance</a:t>
            </a:r>
          </a:p>
          <a:p>
            <a:pPr lvl="1"/>
            <a:r>
              <a:rPr lang="en-US" sz="1400" dirty="0" smtClean="0"/>
              <a:t>But actually AL had higher compliance</a:t>
            </a:r>
          </a:p>
          <a:p>
            <a:pPr lvl="1"/>
            <a:r>
              <a:rPr lang="en-US" sz="1400" dirty="0" smtClean="0"/>
              <a:t>Why?  Some queries were uninformative (but were a necessary intermediate step to get to an informative query)…there are more uninformative queries in the relaxed schemes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Higher percentage of informative queries declined in AL mode (consistent with original hypothesis)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 smtClean="0"/>
              <a:t>“in what way should the robot ask smart questions”?  “It may be that the best query is not just an informative query from the ML perspective, but one that is appropriate </a:t>
            </a:r>
            <a:r>
              <a:rPr lang="en-US" sz="1400" dirty="0" err="1" smtClean="0"/>
              <a:t>wrt</a:t>
            </a:r>
            <a:r>
              <a:rPr lang="en-US" sz="1400" dirty="0" smtClean="0"/>
              <a:t> the teacher’s strategy.  The robot may be able to model the teacher’s strategy in order to form the most </a:t>
            </a:r>
            <a:r>
              <a:rPr lang="en-US" sz="1400" i="1" dirty="0" smtClean="0"/>
              <a:t>appropriate</a:t>
            </a:r>
            <a:r>
              <a:rPr lang="en-US" sz="1400" dirty="0" smtClean="0"/>
              <a:t> informative queries.”</a:t>
            </a:r>
          </a:p>
          <a:p>
            <a:pPr lvl="1"/>
            <a:r>
              <a:rPr lang="en-US" sz="1400" dirty="0" smtClean="0"/>
              <a:t>Our recommendations to increase compliance: 1) avoid uninformative queries 2) establish or relinquish control early and maintain these mutual expectations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447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Humans taught a robot using several strategies</a:t>
            </a:r>
          </a:p>
          <a:p>
            <a:r>
              <a:rPr lang="en-US" dirty="0" smtClean="0"/>
              <a:t>Active learning preferred </a:t>
            </a:r>
          </a:p>
          <a:p>
            <a:r>
              <a:rPr lang="en-US" dirty="0" smtClean="0"/>
              <a:t>Better transparency with AL…but better mechanisms needed to communicate robot’s learning state to human</a:t>
            </a:r>
            <a:endParaRPr lang="en-US" dirty="0"/>
          </a:p>
          <a:p>
            <a:r>
              <a:rPr lang="en-US" dirty="0" smtClean="0"/>
              <a:t>For HRI, compliance will be a big issue</a:t>
            </a:r>
          </a:p>
          <a:p>
            <a:pPr lvl="1"/>
            <a:r>
              <a:rPr lang="en-US" dirty="0" smtClean="0"/>
              <a:t>Avoid uninformative queries; establish control balance early</a:t>
            </a:r>
          </a:p>
          <a:p>
            <a:r>
              <a:rPr lang="en-US" dirty="0" smtClean="0"/>
              <a:t>Different people preferred each of the 3 AL modes…optimal strategy may be user dependent…AQ most preferred overall, but less efficient</a:t>
            </a:r>
          </a:p>
          <a:p>
            <a:r>
              <a:rPr lang="en-US" dirty="0" smtClean="0"/>
              <a:t>Future challenge: “designing robot active learners that can achieve theoretical performance gains with </a:t>
            </a:r>
            <a:r>
              <a:rPr lang="en-US" dirty="0" err="1" smtClean="0"/>
              <a:t>nonexpert</a:t>
            </a:r>
            <a:r>
              <a:rPr lang="en-US" dirty="0" smtClean="0"/>
              <a:t> human teachers without usurping control of </a:t>
            </a:r>
            <a:r>
              <a:rPr lang="en-US" smtClean="0"/>
              <a:t>the interaction.”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14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97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people to teach robots</a:t>
            </a:r>
          </a:p>
          <a:p>
            <a:pPr lvl="1"/>
            <a:r>
              <a:rPr lang="en-US" dirty="0" smtClean="0"/>
              <a:t>“Socially guided machine learning” SG-ML</a:t>
            </a:r>
          </a:p>
          <a:p>
            <a:r>
              <a:rPr lang="en-US" dirty="0" smtClean="0"/>
              <a:t>Active learning lets robot ask for more data, which results in more effective learning</a:t>
            </a:r>
          </a:p>
          <a:p>
            <a:r>
              <a:rPr lang="en-US" dirty="0" smtClean="0"/>
              <a:t>This can be annoying to the user</a:t>
            </a:r>
          </a:p>
          <a:p>
            <a:r>
              <a:rPr lang="en-US" dirty="0" smtClean="0"/>
              <a:t>In this paper they compare 3 interaction / learning techniques to enable robots to use active learning</a:t>
            </a:r>
          </a:p>
          <a:p>
            <a:pPr lvl="1"/>
            <a:r>
              <a:rPr lang="en-US" dirty="0" smtClean="0"/>
              <a:t>1: robot queries every turn</a:t>
            </a:r>
          </a:p>
          <a:p>
            <a:pPr lvl="1"/>
            <a:r>
              <a:rPr lang="en-US" dirty="0" smtClean="0"/>
              <a:t>2: robot queries under certain conditions</a:t>
            </a:r>
          </a:p>
          <a:p>
            <a:pPr lvl="1"/>
            <a:r>
              <a:rPr lang="en-US" dirty="0" smtClean="0"/>
              <a:t>3: robot queries when prompted by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4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“…the queries of an active learner embed the robot in a tightly coupled dyadic interaction.”</a:t>
            </a:r>
          </a:p>
          <a:p>
            <a:r>
              <a:rPr lang="en-US" dirty="0" smtClean="0"/>
              <a:t>“</a:t>
            </a:r>
            <a:r>
              <a:rPr lang="en-US" dirty="0"/>
              <a:t>we look at the kind of input that human </a:t>
            </a:r>
            <a:r>
              <a:rPr lang="en-US" dirty="0" smtClean="0"/>
              <a:t>partners are </a:t>
            </a:r>
            <a:r>
              <a:rPr lang="en-US" dirty="0"/>
              <a:t>capable of providing and the kind of feedback that they </a:t>
            </a:r>
            <a:r>
              <a:rPr lang="en-US" dirty="0" smtClean="0"/>
              <a:t>enjoy receiving.”</a:t>
            </a:r>
          </a:p>
          <a:p>
            <a:r>
              <a:rPr lang="en-US" dirty="0" smtClean="0"/>
              <a:t>“This work </a:t>
            </a:r>
            <a:r>
              <a:rPr lang="en-US" dirty="0"/>
              <a:t>provides a foundation for developing active learning </a:t>
            </a:r>
            <a:r>
              <a:rPr lang="en-US" dirty="0" smtClean="0"/>
              <a:t>systems that </a:t>
            </a:r>
            <a:r>
              <a:rPr lang="en-US" dirty="0"/>
              <a:t>can be successfully deployed on robots in everyday </a:t>
            </a:r>
            <a:r>
              <a:rPr lang="en-US" dirty="0" smtClean="0"/>
              <a:t>human environments.”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4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I-Intro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Active learning &amp; transparency</a:t>
            </a:r>
          </a:p>
          <a:p>
            <a:pPr lvl="1"/>
            <a:r>
              <a:rPr lang="en-US" dirty="0" smtClean="0"/>
              <a:t>Transparency: ability of robot to communicate its </a:t>
            </a:r>
            <a:r>
              <a:rPr lang="en-US" dirty="0"/>
              <a:t>i</a:t>
            </a:r>
            <a:r>
              <a:rPr lang="en-US" dirty="0" smtClean="0"/>
              <a:t>nternal state  </a:t>
            </a:r>
          </a:p>
          <a:p>
            <a:r>
              <a:rPr lang="en-US" dirty="0" smtClean="0"/>
              <a:t>Supervised learning (SL)</a:t>
            </a:r>
          </a:p>
          <a:p>
            <a:pPr lvl="1"/>
            <a:r>
              <a:rPr lang="en-US" dirty="0" smtClean="0"/>
              <a:t>Passive supervised learner, no queries</a:t>
            </a:r>
          </a:p>
          <a:p>
            <a:r>
              <a:rPr lang="en-US" dirty="0" smtClean="0"/>
              <a:t>Active learning (AL)</a:t>
            </a:r>
          </a:p>
          <a:p>
            <a:pPr lvl="1"/>
            <a:r>
              <a:rPr lang="en-US" dirty="0" smtClean="0"/>
              <a:t>Naïve AL…queries every turn</a:t>
            </a:r>
          </a:p>
          <a:p>
            <a:r>
              <a:rPr lang="en-US" dirty="0" smtClean="0"/>
              <a:t>Mixed Initiative (MI)</a:t>
            </a:r>
          </a:p>
          <a:p>
            <a:pPr lvl="1"/>
            <a:r>
              <a:rPr lang="en-US" dirty="0" smtClean="0"/>
              <a:t>AL that waits for correct conditions before asking</a:t>
            </a:r>
          </a:p>
          <a:p>
            <a:r>
              <a:rPr lang="en-US" dirty="0" smtClean="0"/>
              <a:t>Any Questions (AQ)</a:t>
            </a:r>
          </a:p>
          <a:p>
            <a:pPr lvl="1"/>
            <a:r>
              <a:rPr lang="en-US" dirty="0" smtClean="0"/>
              <a:t>Human teacher solicits questions from robot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Both ML and HRI are better in “interactive modes” (2,3,4)</a:t>
            </a:r>
          </a:p>
          <a:p>
            <a:pPr lvl="1"/>
            <a:r>
              <a:rPr lang="en-US" dirty="0" smtClean="0"/>
              <a:t>Observations on transparency, balance of control,  and human compliance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1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II-Background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Based on models of human development---situated learning</a:t>
            </a:r>
          </a:p>
          <a:p>
            <a:r>
              <a:rPr lang="en-US" dirty="0" smtClean="0"/>
              <a:t>Tight interaction loop between teacher &amp; learner (unusual for ML)</a:t>
            </a:r>
          </a:p>
          <a:p>
            <a:r>
              <a:rPr lang="en-US" dirty="0" smtClean="0"/>
              <a:t>ML with computer watching human fairly common</a:t>
            </a:r>
          </a:p>
          <a:p>
            <a:r>
              <a:rPr lang="en-US" dirty="0" smtClean="0"/>
              <a:t>Active Learning requires less labeled data</a:t>
            </a:r>
          </a:p>
          <a:p>
            <a:pPr lvl="1"/>
            <a:r>
              <a:rPr lang="en-US" dirty="0" smtClean="0"/>
              <a:t>But a human hasn’t been used as teacher in AL</a:t>
            </a:r>
          </a:p>
          <a:p>
            <a:r>
              <a:rPr lang="en-US" dirty="0" smtClean="0"/>
              <a:t>“</a:t>
            </a:r>
            <a:r>
              <a:rPr lang="en-US" dirty="0"/>
              <a:t>In our scenario, the person </a:t>
            </a:r>
            <a:r>
              <a:rPr lang="en-US" dirty="0" smtClean="0"/>
              <a:t>is trying </a:t>
            </a:r>
            <a:r>
              <a:rPr lang="en-US" dirty="0"/>
              <a:t>to teach the robot independent of whether the </a:t>
            </a:r>
            <a:r>
              <a:rPr lang="en-US" dirty="0" smtClean="0"/>
              <a:t>robot makes </a:t>
            </a:r>
            <a:r>
              <a:rPr lang="en-US" dirty="0"/>
              <a:t>queries. The learner can thus, gain information </a:t>
            </a:r>
            <a:r>
              <a:rPr lang="en-US" dirty="0" smtClean="0"/>
              <a:t>without making </a:t>
            </a:r>
            <a:r>
              <a:rPr lang="en-US" dirty="0"/>
              <a:t>a query, and the learner is not guaranteed that </a:t>
            </a:r>
            <a:r>
              <a:rPr lang="en-US" dirty="0" smtClean="0"/>
              <a:t>the teacher </a:t>
            </a:r>
            <a:r>
              <a:rPr lang="en-US" dirty="0"/>
              <a:t>will answer its query. This scenario raises a different </a:t>
            </a:r>
            <a:r>
              <a:rPr lang="en-US" dirty="0" smtClean="0"/>
              <a:t>set of </a:t>
            </a:r>
            <a:r>
              <a:rPr lang="en-US" dirty="0"/>
              <a:t>questions, such as deciding </a:t>
            </a:r>
            <a:r>
              <a:rPr lang="en-US" i="1" dirty="0"/>
              <a:t>when </a:t>
            </a:r>
            <a:r>
              <a:rPr lang="en-US" dirty="0"/>
              <a:t>to make a query in order </a:t>
            </a:r>
            <a:r>
              <a:rPr lang="en-US" dirty="0" smtClean="0"/>
              <a:t>to maximize </a:t>
            </a:r>
            <a:r>
              <a:rPr lang="en-US" dirty="0"/>
              <a:t>information gain while maintaining the </a:t>
            </a:r>
            <a:r>
              <a:rPr lang="en-US" dirty="0" smtClean="0"/>
              <a:t>engagement of </a:t>
            </a:r>
            <a:r>
              <a:rPr lang="en-US" dirty="0"/>
              <a:t>the teacher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“Prior work </a:t>
            </a:r>
            <a:r>
              <a:rPr lang="en-US" dirty="0"/>
              <a:t>has tended to look at the problem of </a:t>
            </a:r>
            <a:r>
              <a:rPr lang="en-US" dirty="0" smtClean="0"/>
              <a:t>human-in-the loop active </a:t>
            </a:r>
            <a:r>
              <a:rPr lang="en-US" dirty="0"/>
              <a:t>learning from the perspective of the machine </a:t>
            </a:r>
            <a:r>
              <a:rPr lang="en-US" dirty="0" smtClean="0"/>
              <a:t>learner.  In </a:t>
            </a:r>
            <a:r>
              <a:rPr lang="en-US" dirty="0"/>
              <a:t>this work, we also take the perspective of the human </a:t>
            </a:r>
            <a:r>
              <a:rPr lang="en-US" dirty="0" smtClean="0"/>
              <a:t>partner.  This </a:t>
            </a:r>
            <a:r>
              <a:rPr lang="en-US" dirty="0"/>
              <a:t>approach uncovers several issues surrounding the </a:t>
            </a:r>
            <a:r>
              <a:rPr lang="en-US" dirty="0" smtClean="0"/>
              <a:t>design of </a:t>
            </a:r>
            <a:r>
              <a:rPr lang="en-US" dirty="0"/>
              <a:t>active learning systems in the domain of HRI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7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III-Approach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A- Platform</a:t>
            </a:r>
          </a:p>
          <a:p>
            <a:pPr lvl="1"/>
            <a:r>
              <a:rPr lang="en-US" dirty="0" smtClean="0"/>
              <a:t>Simon: upper torso w/ 2x 7 </a:t>
            </a:r>
            <a:r>
              <a:rPr lang="en-US" dirty="0" err="1" smtClean="0"/>
              <a:t>dof</a:t>
            </a:r>
            <a:r>
              <a:rPr lang="en-US" dirty="0" smtClean="0"/>
              <a:t> arms, 2x 4 </a:t>
            </a:r>
            <a:r>
              <a:rPr lang="en-US" dirty="0" err="1" smtClean="0"/>
              <a:t>dof</a:t>
            </a:r>
            <a:r>
              <a:rPr lang="en-US" dirty="0" smtClean="0"/>
              <a:t> hands, &amp; expressive head &amp; neck w/ 2x 2 </a:t>
            </a:r>
            <a:r>
              <a:rPr lang="en-US" dirty="0" err="1" smtClean="0"/>
              <a:t>dof</a:t>
            </a:r>
            <a:r>
              <a:rPr lang="en-US" dirty="0" smtClean="0"/>
              <a:t> ears w/ RGB LED output</a:t>
            </a:r>
          </a:p>
          <a:p>
            <a:pPr lvl="1"/>
            <a:r>
              <a:rPr lang="en-US" dirty="0" smtClean="0"/>
              <a:t>C6 SW</a:t>
            </a:r>
          </a:p>
          <a:p>
            <a:r>
              <a:rPr lang="en-US" dirty="0" smtClean="0"/>
              <a:t>B- Domain Description</a:t>
            </a:r>
          </a:p>
          <a:p>
            <a:pPr lvl="1"/>
            <a:r>
              <a:rPr lang="en-US" dirty="0" smtClean="0"/>
              <a:t>Objects w/ color &amp; shape</a:t>
            </a:r>
          </a:p>
          <a:p>
            <a:pPr lvl="1"/>
            <a:r>
              <a:rPr lang="en-US" dirty="0" smtClean="0"/>
              <a:t>Learns object configurations / compound objects</a:t>
            </a:r>
          </a:p>
          <a:p>
            <a:r>
              <a:rPr lang="en-US" dirty="0" smtClean="0"/>
              <a:t>C- Perception</a:t>
            </a:r>
          </a:p>
          <a:p>
            <a:pPr lvl="1"/>
            <a:r>
              <a:rPr lang="en-US" dirty="0" smtClean="0"/>
              <a:t>Assumes always 2 objects</a:t>
            </a:r>
            <a:r>
              <a:rPr lang="en-US" dirty="0"/>
              <a:t> (</a:t>
            </a:r>
            <a:r>
              <a:rPr lang="en-US" dirty="0" smtClean="0"/>
              <a:t>polygons)</a:t>
            </a:r>
          </a:p>
          <a:p>
            <a:pPr lvl="1"/>
            <a:r>
              <a:rPr lang="en-US" dirty="0" smtClean="0"/>
              <a:t>Speech input (choice of 4 sentences triggered by a button)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0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III-Approach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D- Actions</a:t>
            </a:r>
          </a:p>
          <a:p>
            <a:pPr lvl="1"/>
            <a:r>
              <a:rPr lang="en-US" dirty="0" smtClean="0"/>
              <a:t>a) Turn Passing: Looks up &amp; blinks ears</a:t>
            </a:r>
          </a:p>
          <a:p>
            <a:pPr lvl="1"/>
            <a:r>
              <a:rPr lang="en-US" dirty="0" smtClean="0"/>
              <a:t>b) Acknowledgement: “OK” or “Thank you”</a:t>
            </a:r>
          </a:p>
          <a:p>
            <a:pPr lvl="1"/>
            <a:r>
              <a:rPr lang="en-US" dirty="0" smtClean="0"/>
              <a:t>c) Answering: Head nod or shake + speech</a:t>
            </a:r>
          </a:p>
          <a:p>
            <a:pPr lvl="1"/>
            <a:r>
              <a:rPr lang="en-US" dirty="0" smtClean="0"/>
              <a:t>d) Making a query</a:t>
            </a:r>
          </a:p>
          <a:p>
            <a:pPr lvl="2"/>
            <a:r>
              <a:rPr lang="en-US" dirty="0" smtClean="0"/>
              <a:t>“Can you replace the bottom piece with a large pink circle?”…Simon gazes toward the requested object, changes ear color to requested object’s</a:t>
            </a:r>
          </a:p>
        </p:txBody>
      </p:sp>
    </p:spTree>
    <p:extLst>
      <p:ext uri="{BB962C8B-B14F-4D97-AF65-F5344CB8AC3E}">
        <p14:creationId xmlns:p14="http://schemas.microsoft.com/office/powerpoint/2010/main" val="40127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III-Approach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E- Interaction</a:t>
            </a:r>
          </a:p>
          <a:p>
            <a:pPr lvl="1"/>
            <a:r>
              <a:rPr lang="en-US" dirty="0" smtClean="0"/>
              <a:t>Teacher prepares compound object</a:t>
            </a:r>
          </a:p>
          <a:p>
            <a:pPr lvl="1"/>
            <a:r>
              <a:rPr lang="en-US" dirty="0" smtClean="0"/>
              <a:t>Then either</a:t>
            </a:r>
          </a:p>
          <a:p>
            <a:pPr lvl="2"/>
            <a:r>
              <a:rPr lang="en-US" dirty="0" smtClean="0"/>
              <a:t>1: teacher labels object, Simon learns example, </a:t>
            </a:r>
            <a:r>
              <a:rPr lang="en-US" dirty="0" err="1" smtClean="0"/>
              <a:t>acks</a:t>
            </a:r>
            <a:endParaRPr lang="en-US" dirty="0" smtClean="0"/>
          </a:p>
          <a:p>
            <a:pPr lvl="2"/>
            <a:r>
              <a:rPr lang="en-US" dirty="0" smtClean="0"/>
              <a:t>2: teacher tests Simon on the object, Simon predicts</a:t>
            </a:r>
          </a:p>
          <a:p>
            <a:pPr lvl="1"/>
            <a:r>
              <a:rPr lang="en-US" dirty="0" smtClean="0"/>
              <a:t>Teacher’s next turn starts when Simon blinks his ears indicating “ready”</a:t>
            </a:r>
          </a:p>
          <a:p>
            <a:pPr lvl="1"/>
            <a:r>
              <a:rPr lang="en-US" dirty="0" smtClean="0"/>
              <a:t>In interactive modes, Simon may make a query after the person provides a labeled example; Simon blinks ears after finishing a query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5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6030</TotalTime>
  <Words>1456</Words>
  <Application>Microsoft Office PowerPoint</Application>
  <PresentationFormat>On-screen Show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Designing Interactions for Robot Active Learners</vt:lpstr>
      <vt:lpstr>PowerPoint Presentation</vt:lpstr>
      <vt:lpstr>Goal</vt:lpstr>
      <vt:lpstr>I-Intro</vt:lpstr>
      <vt:lpstr>I-Intro (2)</vt:lpstr>
      <vt:lpstr>II-Background</vt:lpstr>
      <vt:lpstr>III-Approach</vt:lpstr>
      <vt:lpstr>III-Approach</vt:lpstr>
      <vt:lpstr>III-Approach (2)</vt:lpstr>
      <vt:lpstr>IV- Learning</vt:lpstr>
      <vt:lpstr>Concepts</vt:lpstr>
      <vt:lpstr>Concept learning</vt:lpstr>
      <vt:lpstr>Label Prediction</vt:lpstr>
      <vt:lpstr>V- Experiment</vt:lpstr>
      <vt:lpstr>V- Experiment (2)</vt:lpstr>
      <vt:lpstr>VI- Results</vt:lpstr>
      <vt:lpstr>VI- Results (2)</vt:lpstr>
      <vt:lpstr>VII- Conclusion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Interactions for Robot Active Learners</dc:title>
  <dc:creator>CSE</dc:creator>
  <cp:lastModifiedBy>CSE</cp:lastModifiedBy>
  <cp:revision>41</cp:revision>
  <dcterms:created xsi:type="dcterms:W3CDTF">2012-05-04T03:44:49Z</dcterms:created>
  <dcterms:modified xsi:type="dcterms:W3CDTF">2012-05-09T17:26:02Z</dcterms:modified>
</cp:coreProperties>
</file>