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257" r:id="rId2"/>
    <p:sldId id="258" r:id="rId3"/>
    <p:sldId id="259" r:id="rId4"/>
    <p:sldId id="261" r:id="rId5"/>
    <p:sldId id="270" r:id="rId6"/>
    <p:sldId id="271" r:id="rId7"/>
    <p:sldId id="272" r:id="rId8"/>
    <p:sldId id="268" r:id="rId9"/>
    <p:sldId id="269" r:id="rId10"/>
    <p:sldId id="273" r:id="rId11"/>
    <p:sldId id="276" r:id="rId12"/>
    <p:sldId id="282" r:id="rId13"/>
    <p:sldId id="277" r:id="rId14"/>
    <p:sldId id="283" r:id="rId15"/>
    <p:sldId id="285" r:id="rId16"/>
    <p:sldId id="284" r:id="rId17"/>
    <p:sldId id="286" r:id="rId18"/>
    <p:sldId id="274" r:id="rId19"/>
    <p:sldId id="267" r:id="rId20"/>
    <p:sldId id="287" r:id="rId21"/>
    <p:sldId id="288" r:id="rId22"/>
    <p:sldId id="289" r:id="rId23"/>
    <p:sldId id="290" r:id="rId24"/>
    <p:sldId id="291" r:id="rId25"/>
    <p:sldId id="293" r:id="rId26"/>
    <p:sldId id="292" r:id="rId27"/>
    <p:sldId id="294" r:id="rId28"/>
    <p:sldId id="295" r:id="rId29"/>
    <p:sldId id="275" r:id="rId30"/>
    <p:sldId id="296" r:id="rId31"/>
    <p:sldId id="263" r:id="rId32"/>
    <p:sldId id="264" r:id="rId33"/>
    <p:sldId id="265" r:id="rId34"/>
    <p:sldId id="297" r:id="rId35"/>
    <p:sldId id="298" r:id="rId36"/>
    <p:sldId id="299" r:id="rId37"/>
    <p:sldId id="300" r:id="rId38"/>
    <p:sldId id="2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5545" autoAdjust="0"/>
  </p:normalViewPr>
  <p:slideViewPr>
    <p:cSldViewPr snapToGrid="0">
      <p:cViewPr varScale="1">
        <p:scale>
          <a:sx n="79" d="100"/>
          <a:sy n="79" d="100"/>
        </p:scale>
        <p:origin x="21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8T21:26:42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3068 15153 148 0,'-3'-27'55'0,"3"27"-30"0,0-5-25 0,0 5 13 16,0 0-11-16,0 0 3 16,3 26 4-16,-3 17-5 15,0 20 11-15,-3 17 5 0,-3 10-4 16,0 18 1-16,3-2-10 15,3-3-2 1,0-8-1-16,0-13 2 0,0-10-3 16,0-14 0-16,3-13-19 15,-3-11-9-15</inkml:trace>
  <inkml:trace contextRef="#ctx0" brushRef="#br0" timeOffset="1358.9453">3077 15113 120 0,'-9'-3'46'0,"9"-2"-24"0,0 2-15 16,0 1 15 0,0-1 2-16,6 0 3 15,0 1-8-15,0-3-4 16,3 2-8-16,5 0-3 0,4 1 2 16,3-1-3-16,6 3-2 15,6 3 2-15,2-3 2 16,7 0 0-16,9-3 0 15,5 0 3-15,7-2 3 16,8 2-6-16,6-2-3 16,7-3-1-16,2 3 1 0,3 0 1 15,1-1 1-15,-4 4-2 16,0 2 1-16,4-3 0 16,-4 0 1-16,6 1-2 15,7-1-2-15,-1 0 3 16,6-7 0-1,3 2-4-15,-3 0 1 0,0-5 4 0,1 2 5 16,2 6-5-16,-3 5-2 0,0-8-6 16,0 3-2-16,-2 10 7 15,2-2 4-15,0-1-5 16,3 1 1-16,0 7-1 16,9-2 2-16,3 0 1 15,-3-2 1-15,24-1-5 16,-6 0 1-16,-6 0-2 15,-6 1 0-15,-3 4 2 16,-3 1 0-16,4 0-3 16,-4-1 2-16,6 1 3 15,0-1 1-15,-3-2-1 16,3-3-2-16,0 6 1 0,-3-3-1 16,3-5 0-16,-3-1 2 15,3 6-3-15,3-2 0 16,-9-4 1-16,-3-2 0 15,3 3 0-15,0-1 2 16,-2-2-1-16,-1 0 2 16,6 0-2-16,-6 0-1 15,-6-2 1-15,0-1 1 16,3 3-3-16,-6 3 0 16,1-8 1-16,2 2 0 15,0 0 0-15,-3 3 0 16,3-5-3-16,-3 2 0 15,1-2 4-15,-1 5 1 0,3-3 0 16,0 1-2-16,-3-1 1 16,3 3-1-16,-5 0 0 15,2 0 0-15,0-3 0 16,-6 3 0-16,0 0 0 16,-8 6 2-16,-1-9-3 15,-9 3 0-15,-2 0 7 16,-1 3 4-16,-2-1-3 15,-10-2-2-15,-2 0-2 16,2-2 0-16,-8-4 0 16,-1 4 1-16,-5-1 2 15,-7 0 3-15,-5-2-4 16,0 0-1-16,-6 2 0 16,-4-2 2-16,-2 2-1 15,-3-2 0-15,-6 2-1 0,-3-2 0 16,-3 5-2-16,-3 0-2 15,-1 5-2-15,-2 11-1 16,0 11-1-16,-3 10 0 16,-6 16 3-16,0 23 0 15,0 6 1-15,3 8 0 16,0 3 0-16,3 2 0 16,0-7 2-16,6-12 3 15,0-7-4-15,3-8-1 16,3-11-31-16,6-10-14 15,-3-11-28-15,-3-3-12 16</inkml:trace>
  <inkml:trace contextRef="#ctx0" brushRef="#br0" timeOffset="1734.0248">3583 16177 112 0,'-18'-24'44'0,"12"16"-24"0,0 8-72 0,3 0-13 16</inkml:trace>
  <inkml:trace contextRef="#ctx0" brushRef="#br0" timeOffset="2685.3775">3187 16142 140 0,'0'-5'52'0,"3"5"-28"0,3 3-30 15,0-1 6-15,0 1-4 16,6 2 3-16,8 0 4 15,4 3 3-15,3 0-2 16,6-2 4-16,5-1 2 0,7-2-1 16,6-1 2-16,5 4 0 15,7-1 1-15,-1 0-6 16,7 0-4-16,-4 1-1 16,7-4 1-16,5 9-1 15,0-1-1-15,4 4-2 0,-1-9 1 16,3 6 3-16,4-1 1 15,2 1 1-15,0 2 0 16,1 0 2-16,5 0 1 16,3-5 1-16,-3-2 0 15,4-1-2-15,-1 0-1 16,0-2-1-16,9-3 0 16,3 5-2-16,0-5 1 15,1 3-2-15,2-1-1 16,0-2 1-16,3 0-1 0,6 0 0 15,-3 3 2-15,3 0-1 16,-3-3-1-16,3 0 1 16,-6 0 1-16,0 0-1 15,0 0-1-15,30 0 5 16,-15 0 1-16,-3 0-2 16,-6 0-1-16,0 0-1 15,-6 0 1-15,0 0-4 16,-2 0 0-16,-1 0 3 15,-3 0 3-15,-3-3 2 16,0 3 1-16,6-3-2 16,-6 3-1-16,4 0-6 15,-7 0 1-15,-3 0 0 16,3 0 2-16,-6-2-3 16,4 2 0-16,2 0 1 15,6 0 2-15,-6 0-1 16,-3-3-1-16,0-2 1 15,-2 5 1-15,5-3-3 0,-6 3 0 16,-3-2 1 0,7 2 2-16,-7 0-3 0,3 2 0 15,0-4 1-15,0 2 2 16,1 0-3-16,-1 2 0 16,-3-2 1-16,6 0 0 15,-2 0 0-15,2 0 2 16,-3-2-1-16,3-1 2 15,-3-8 4-15,4 3 4 16,2 3-4-16,-3-3-2 16,-3-5-5-16,-2 5-2 15,-1 0 3-15,0 11 1 0,-6-6 0 16,7-2-2-16,-1 2-8 16,6 8-3-16,3-2-38 15,9-13-18-15,0-1-40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8T19:40:19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16697 11001 140 0,'-23'0'55'0,"20"3"-30"0,0-3-29 16,-3 0 21-16,6 0-5 16,0 0 2-16,0 0 0 0,0 0-7 15,0 0 2-15,0 0 4 0,0 0-1 16,0 0 3-16,0 0-2 16,-6 3 7-1,0-1-5-15,0 1-6 16,0 0-3-16,0 2-6 15,3-2-2-15,0-3 1 16,0 2 0-16,3-2 3 16,0 0 1-16,9 0-4 15,6 0-1-15,3 0 1 16,2 0 2-16,7-2 0 16,6-1 2-16,3 0 0 15,5 3 3-15,4-2-5 0,9 2-1 16,8 0 0-16,10 0 0 15,8 0 0-15,-3 0 0 16,1 0-3 0,-4 5 2-16,-5-2-1 0,-4-1-2 15,-2 3 16-15,-4-2 6 16,-2 0-6-16,-4-3-4 16,-2-3-8-16,-9 0 0 15,-1 1 2-15,-5-1 1 16,-9 1-4-16,-6-1 1 15,-7 0-9-15,-14-2-33 16,-6 2-6 0,-2 3-61-16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8T21:30:49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10658 13914 116 0,'12'-2'44'0,"-9"-1"-24"0,-3 1-4 15,0 2 16-15,0 0-4 16,0 0 0-16,-3 0-6 15,-3-3-2-15,-3 0-11 16,-3 1-3-16,-9-1 0 0,-6-2 3 16,-2-1 5-16,-4-4-4 15,-3 2 0-15,-5-5-2 16,-7 2 2-16,-6 0-3 16,-5 1-2-16,-4-1 2 15,1 3 0-15,-4 0-1 16,1 3-1-16,2-3 1 15,1 0 3-15,-7 0-4 0,4 0-3 16,-1 3 1-16,7 0 0 16,-7-1-1-1,4 6-2-15,2 0 1 0,-2 3-1 16,-4 0-3-16,7-1 2 16,-1 4 1-16,4-1 2 15,-7 3-3-15,1 3 0 16,-1 2-1-16,-5 3 0 15,2-1 2-15,1 1 2 16,5-2-1-16,-5 1-1 16,5-1 1-16,1-1 1 15,2 0-1-15,1 0 2 0,2 3-4 16,0 3 0 0,4 15 1-16,5 1 0 0,3 2 0 15,1 0 0-15,5 5 0 16,6-5 0-16,10 0-5 15,5 0 1-15,12 3 2 16,9 7 1-16,3 4-2 16,8-1 2-16,10-5 1 15,12 0 2-15,8-3-3 16,7 3 0-16,9-8 1 0,2-8 2 0,7-2-3 16,8-3 0-16,6-3 1 15,3-5 2-15,4-3-1 16,5-2-1-16,0-4 3 15,6-4 0-15,4-3-4 16,5 0 1-16,0 0-2 16,-3 0 0-16,-3-5 4 15,0 2 1-15,3 1-1 16,0 2 1-16,-5-6-4 0,-1 4 0 16,3-1 1-1,0 0 2-15,-3 1-1 0,-2-4-1 16,-1-4 1-16,-6-6 1 15,-6-3-1-15,4 1 2 16,-7-3-2-16,-6 0 2 16,1-1-2-16,-1-7 2 15,0-8-4-15,-2 3 0 16,-7-1 3-16,-2 4 1 16,5-6 1-16,-5 2 0 15,-10 3 0-15,-14 6 2 16,-13-3 6-16,-8 0 4 0,-12-3-2 15,-15-2 2 1,-9-9-7-16,-15-4-1 0,-8 4-4 16,-19 4-1-16,-8 2-1 15,-16 0-2-15,-5 7-2 16,-12-1 1-16,-12-1 1 16,-13 3 2-16,-10 8-3 15,-1 7-2-15,-3 4-1 16,12 5 3-16,8 13-9 15,10-1-3-15,12 1-18 16,0 6-7-16,17-1-53 16,10 3-21-16</inkml:trace>
  <inkml:trace contextRef="#ctx0" brushRef="#br0" timeOffset="1308.2163">12018 13621 108 0,'-3'2'44'0,"3"22"-24"0,-3-3-17 0,0-10 10 15,3 5 5-15,0-3 6 16,0 3-4-16,3-3-2 15,3 0-10-15,3 3-3 16,0 0-3-16,6-3 1 0,3 3 0 16,-3-3-1-16,0-2 1 15,-3-3-4-15,-1-8 0 16,1-3 1-16,-3 1 2 16,0-9 1-1,-3 1 3-15,-3 2 1 16,0 0 1-16,-3 2 0 15,0 1-2-15,0 2-1 16,0 3-3-16,0 0-2 16,3 11-2-16,0 2 1 15,3-2 1-15,3-1 0 16,3-2 0-16,3 0 2 0,0-2 5 16,2-4 6-16,1-2-3 15,-3-5 0-15,3-8-2 16,-9-1 0-16,3-1-4 15,-9-1-3-15,-3 0 0 16,-3 0 1-16,0 0-1 16,-3 3-1-16,-3-6-15 15,0 3-7-15,0 3-16 16,0 0-6-16,3 5-108 31,6 8 78-31</inkml:trace>
  <inkml:trace contextRef="#ctx0" brushRef="#br0" timeOffset="1775.5136">12399 13473 100 0,'3'10'38'0,"0"3"-20"0,0 14-10 0,0-11 11 0,0 13-3 15,0 3 3 1,-3 2-6-16,0-2 0 0,0 5-8 16,0-8-1-1,0-3-2-15,0-2 1 0,0-5 0 0,3-6-1 16,-3-3 1-16,0-2 9 15,0-8 7-15,0-5-6 16,3-3 0-16,3-5-14 16,0-3-4-16,0 0 4 15,3 0 2-15,0 3-2 16,0 3-1-16,0 2 3 16,0 2 3-16,-1 4-1 15,10 4 0-15,-6 6 3 16,3 0 1-16,-3 3-3 15,0 5-3-15,-3 0 0 0,0 2 1 16,0-2-6-16,-3-3-1 16,0-2-31-16,0-1-14 15,3-2-32 1</inkml:trace>
  <inkml:trace contextRef="#ctx0" brushRef="#br0" timeOffset="2666.198">13340 13679 168 0,'-18'-8'66'0,"12"11"-36"0,-15-1-29 15,9 6 16-15,0-2-9 16,0 1 0-16,-2 4-4 16,-1 2-3-16,3 3 0 15,3 5-4-15,3 3 0 0,6-3 4 16,6-2 3-16,6-1 3 16,6-2 3-16,-1-5-1 15,1-3 2-15,3-6-2 16,-3-4 0-16,0-6-5 15,-3-8-3-15,-3-5 4 16,-3-8 1-16,-6-16-7 16,-3 0-4-16,0-3-2 15,-3 8 1-15,0 6 6 0,-3 5 2 16,0 8 2-16,0 5 2 16,0 5-5-16,0 6-1 15,3 8-2-15,3 7 0 16,0 11 2-16,3 8 2 15,3 3 1-15,3 5 1 16,0-2-2-16,0 2 1 16,0-6-2-16,-1-4 2 15,1-3-29-15,0-6-9 16</inkml:trace>
  <inkml:trace contextRef="#ctx0" brushRef="#br0" timeOffset="6500.2195">12628 13703 148 0,'0'-3'57'0,"0"3"-30"0,3 3-25 0,-3-3 12 15,3 0-1-15,3 0 5 16,0 2-6-16,3 4 1 16,0-1-8-16,0 3 4 0,0 3 3 15,0-1 0-15,0 9 3 16,0-3-2-16,0 2 0 16,-3-2-7-16,0-3-2 15,-3-2-2-15,0-1 1 16,0-2-2-16,0-2 2 15,-3-1-13-15,0 0-6 16,0-5-16 0,0 0-5-16,0 0-24 15</inkml:trace>
  <inkml:trace contextRef="#ctx0" brushRef="#br0" timeOffset="6750.2603">12878 13700 160 0,'-3'-5'63'0,"6"2"-34"0,-3 8-23 0,0-2 15 0,-3 2 0 0,1 3 4 15,-10 6 2-15,-3 9 1 32,0 7-15-32,-3-1 8 0,0 2 2 0,0 4-11 0,3-3-5 15,0 5-4-15,4 0-3 16,-1-6 1-16,3-4-1 31,3-6-33-31,3-3-13 16,3-7-72-16</inkml:trace>
  <inkml:trace contextRef="#ctx0" brushRef="#br0" timeOffset="7510.2666">13545 13721 136 0,'-6'-5'52'0,"3"2"-28"0,0 1-11 16,3 2 17-16,-3 0-9 16,-6 0 1-16,0 2-11 15,-5 4-2-15,2 2-5 0,0 2-1 0,0 3 1 16,6 6 0-16,0 2 2 15,3 0-1-15,9-2 2 16,6-1-2-16,3-4 2 16,3-4 5-16,-1-5 2 15,1-2-3-15,0-6 1 16,-3-5 2-16,0-7 3 16,-6-1 0-16,-6 0 1 15,-3 0-7-15,-3-3-2 16,-3 4-7-16,0 1-2 15,-3 4-11-15,0 2-3 16,3 3-26-16,0 2-9 16,6 3-35-1,0 0-49-15,12 0 36 0</inkml:trace>
  <inkml:trace contextRef="#ctx0" brushRef="#br0" timeOffset="7931.8302">13721 13705 168 0,'-33'0'63'0,"33"3"-34"0,0 0-25 0,0-3 13 16,6 2-2-16,3 4 1 16,3-1-4-16,3 0-2 0,0 1-6 15,0-4-1-15,2-2 1 0,1 0 0 16,-3-2 0-16,0-1 2 15,-3-2 1-15,-3 2 3 16,-3-2 4-16,-6-1-8 16,-3 1-3-16,-3 0 0 15,-3-1 2-15,-3 4-2 16,-9 2 0-16,-3 2-3 16,4 4-3-16,-1 2-1 15,3 0 3-15,3 0-2 16,3 2 1-16,3 1 6 15,3 7 2-15,6 3-9 16,3-2-3-16,9-3 7 16,6-3 4-16,3 0-2 15,3-2-2-15,-1-3-29 0,-2-3-11 16,0-2-49 0,6-1-37-16,-3-7 49 15</inkml:trace>
  <inkml:trace contextRef="#ctx0" brushRef="#br0" timeOffset="8369.3695">14060 13692 184 0,'-9'-5'68'0,"6"2"-36"0,-6 3-20 16,6 0 21-16,-3 0-6 15,-3 3-1-15,1 0-12 16,-1-1-4-16,-3 3-6 15,3 1-5-15,6 2-2 0,3 0-3 0,3 2-1 16,3 1 1 0,6-1 4-16,0 6 1 0,-1 0 3 15,-2 3 5-15,-3-3 4 16,-6-3 9-16,-6 0 5 16,-3-2-11-16,1-1-5 15,-7-2-6-15,-6-3 0 16,0-2-20-16,3-3-8 15,3 0-25-15,3 0-11 16</inkml:trace>
  <inkml:trace contextRef="#ctx0" brushRef="#br0" timeOffset="8697.5264">14411 13711 140 0,'12'5'55'0,"-12"3"-30"0,0 3-10 0,0-4 20 16,0 1-10 0,0 3-5-16,0 5-5 15,0-3-2-15,3 6-7 0,0-4-4 16,0-1-8-16,0-1-1 16,0-2-39-16,0-4-14 15</inkml:trace>
  <inkml:trace contextRef="#ctx0" brushRef="#br0" timeOffset="8853.8893">14441 13494 168 0,'-6'-16'66'0,"6"13"-36"0,3-5-55 0,0 6 1 0,3-1-17 15,3-2-2 1,3-1-4-16,3-4 0 16</inkml:trace>
  <inkml:trace contextRef="#ctx0" brushRef="#br0" timeOffset="9026.0434">14626 13340 152 0,'-3'8'57'0,"-9"-5"-30"0,3 18-21 15,9-8 15-15,-3 6-5 16,3 7 1-16,-3 3 2 15,3 19 2-15,0-6-11 16,-3 1-8-16,3-4-2 0,0-4 2 0,0 2 3 16,-3-3-40-16,0-5-15 15,0-10-38 1</inkml:trace>
  <inkml:trace contextRef="#ctx0" brushRef="#br0" timeOffset="9213.2105">14495 13679 220 0,'-6'-5'82'0,"12"-1"-44"0,3 4-38 0,-3-6 18 16,6 3-1-16,2-1 4 16,7 4-9-16,9-1-4 15,3 0-5-15,-1 1-22 0,10-1-8 0,3-2-83 16</inkml:trace>
  <inkml:trace contextRef="#ctx0" brushRef="#br0" timeOffset="9980.3257">15025 13687 124 0,'3'0'46'0,"0"0"-24"0,-1 3-13 16,1 2 16-16,0 3-1 15,0 5 3-15,0 0 0 16,-3 8 1-16,0 3-15 15,0 0 1-15,0-3 2 0,0-2-2 16,0-3 0-16,0-3-8 0,0-3-2 16,0-2 0-1,0 0 2-15,0-5-1 16,0-3 2-16,0-3-11 0,0-2-4 16,0-6-3-16,3-10 1 15,6 3 4-15,3-3 1 16,0-1 0-16,3 4 4 15,0 2 0-15,0 3 1 16,0 2 0-16,0 3 2 16,-1 6 1-16,1 2 3 15,0 2 1-15,-3 9 3 16,-3 2-1-16,-3 6 0 0,0-4-3 16,-3 7-1-1,-3-1-3-15,0-3 1 0,0-2-11 16,0-3-2-16,0-2-35 15,3-3-13-15,3-3-47 16</inkml:trace>
  <inkml:trace contextRef="#ctx0" brushRef="#br0" timeOffset="10355.4233">15376 13737 204 0,'-6'8'77'0,"6"0"-42"0,3 0-32 16,0-3 15-16,0 1 2 0,3-1 2 15,3-2-11-15,0-1-4 16,2 1-5-16,4-3 3 0,3 0 4 16,-3-3-5-16,3-2-2 15,-3 0-8-15,0-3-1 16,-9-3 1-16,-6 0 3 15,-3 1-5-15,-3-1-2 16,-3 6-1-16,-6 2 1 16,-3 3 6-16,0 6 4 15,0 2 5-15,1 2 2 16,2 3 5-16,3 11 5 16,3 0-5-16,6-3-2 15,3-2-8-15,6-1-1 0,6-2-6 16,3-3-1-16,5-2-26 15,4-6-9-15,3-2-63 16</inkml:trace>
  <inkml:trace contextRef="#ctx0" brushRef="#br0" timeOffset="10699.2261">15626 13742 216 0,'-3'0'82'0,"6"8"-44"0,0 0-40 16,0-2 14-16,3-1 3 0,0 3 4 16,6-3-9-16,-3 3-3 15,-1 3-5-15,10-11 1 0,-3 0 2 16,3-6-7-16,0 4 0 16,-6-4-7-16,0 1 1 15,-6-3 2-15,-3-2 1 16,-6-1-2-16,-9 0 0 15,-3 6 6-15,0 3 2 16,-3 2 1-16,0 2-2 16,0 3 3-16,4 3 2 15,-1 3 0-15,6 5 0 16,3 2-3-16,3 1 1 16,6-1-9-16,6 4-1 15,9-4-31-15,8-2-15 0,4-5-39 16</inkml:trace>
  <inkml:trace contextRef="#ctx0" brushRef="#br0" timeOffset="11121.1121">15950 13745 228 0,'-41'-8'85'0,"26"11"-46"0,-6 2-48 16,12 0 12-16,0 1-4 15,0 2 0-15,0 8 3 16,0 5 1-16,3-3-1 16,3 1-4-16,6-1 1 0,6 1 1 0,3-3 0 15,6-6 0-15,0-2 0 16,0-8-3-16,6-5 0 16,2-3 4-16,-5-11 3 15,-3-2-1-15,-6-5 0 16,-3-6-1-16,-9-13 1 15,-6 0 0-15,-3-3 1 16,0 6-5-16,0 8 1 16,0 5 6-16,0 7 4 15,0 7-3-15,0 4 1 16,0 8-7-16,1 11-3 16,2 16 1-16,3 10 0 0,3 4-2 15,3 1 2 1,3 11 3-16,2-7 1 0,16-6-8 15,0-3-2-15,3-5-64 16,0-5-66 0,-1-8 38-16</inkml:trace>
  <inkml:trace contextRef="#ctx0" brushRef="#br0" timeOffset="11433.6058">16432 13467 180 0,'-17'6'68'0,"17"7"-36"0,-3 13-42 0,3-2 11 15,0 8 8-15,-3 2 6 16,0 3 1-16,3 3 1 16,0 2-9-16,0-5-5 0,0-5 0 15,0-5-11-15,0-4-4 16,0-4-41-16,0-6-54 16</inkml:trace>
  <inkml:trace contextRef="#ctx0" brushRef="#br0" timeOffset="11621.2069">16310 13647 236 0,'-8'-21'90'0,"10"21"-48"0,1 0-49 16,-3 0 16-16,6 0-4 15,3-8 4-15,6 3-4 16,3 0-3-16,12 7-1 15,0 1-15-15,2-3-5 0,-5-5-26 16,-3 7-8-16,0-10-33 16</inkml:trace>
  <inkml:trace contextRef="#ctx0" brushRef="#br0" timeOffset="12059.8198">16593 13486 88 0,'0'0'35'0,"3"2"-18"0,-3 6-13 0,0 0 8 16,0 3 21-16,0 10 13 15,0 8-3-15,0 3-1 16,0 0-15-16,0-1-5 16,-3 4-12-16,3-3-2 0,-3-3 2 0,3-5-2 15,-3-3 3-15,3-5-8 16,0-3-2-16,0-3 1 15,0-10 3 1,3-5-2-16,0-6-11 16,3 1-2-16,3-3 3 15,3-1 1-15,3 1 1 16,0 3 4-16,-3-1 0 16,0 3 3-16,-1 3-1 15,1 2-1-15,-3 3 5 16,0 3 1-16,0 2 4 15,0 3 1-15,0 0 1 16,-3 8 0-16,0 2-9 16,0-2-1-16,-3-3 0 0,0 1 1 15,0-4-23-15,0-2-9 16,0 0-32-16,0-3-14 31,3-2-20-15</inkml:trace>
  <inkml:trace contextRef="#ctx0" brushRef="#br0" timeOffset="12247.3085">16912 13724 208 0,'0'3'77'0,"0"2"-42"0,12 3-30 16,-15-3 19 0,6 3 2-16,-6 0 7 0,3 8-18 15,-3-3-6 1,3 3-6-16,0 0-3 0,0-3 3 0,0-2-20 15,0-1-6-15,0-2-153 32,9-8 53-32</inkml:trace>
  <inkml:trace contextRef="#ctx0" brushRef="#br0" timeOffset="12419.262">16930 13552 224 0,'-18'-11'85'0,"33"11"-46"0,-24 0-46 16,9 0 16-16,6 0-13 15,0 3-1-15,-3 0-23 0,0 2-8 16,2 3-51-16,1 5-18 16</inkml:trace>
  <inkml:trace contextRef="#ctx0" brushRef="#br0" timeOffset="12752.9027">17066 13700 220 0,'3'0'85'0,"0"0"-46"0,-9-3-17 16,6 3 26-16,-2 0-16 16,-4 0-4-16,0 3-18 15,0 0-7-15,-3-1-2 16,0 4-4-16,3-1 0 0,0 3-3 15,6 3 1-15,0-1 1 16,3 3-1-16,0 3 4 0,3 5 0 16,-3-2 1-16,0-1 0 15,-3-2 6-15,-3-2 6 16,0-4 7-16,0 1 3 16,-3-3-7-16,0-3-2 15,-3 0-7-15,3-2-4 16,0-3-15-1,0 0-19-15,3 0-10 16,3-3-36-16,0 1-12 16,6-6-17-1</inkml:trace>
  <inkml:trace contextRef="#ctx0" brushRef="#br0" timeOffset="13346.716">17242 13475 160 0,'-3'0'60'0,"3"0"-32"0,0 0-22 0,0 0 17 16,0 0 3 0,0 6 7-16,0-1-12 0,0 3-2 15,0 0-11-15,-3 0-3 16,0-3 1-16,0 0-5 0,0 1-1 15,3-1 2-15,0-3 1 16,0 1 1-16,0-3 0 16,0 0 2-16,3-3 1 15,3 1-1-15,0-3-1 16,3-1-6-16,3 1 1 16,3 0-2-16,3 2 0 0,0 0 0 15,2 3 0 1,1 0 2-16,-3 0 0 0,-3 3 0 15,-3 2 2-15,-3 1-6 16,-3 2 1-16,-3 2 10 16,-3 1 4-16,-9 15 2 15,-3-2 2-15,0 0-2 16,0-3 2-16,0 0-8 16,3 0-4-16,0-5-5 15,3 0 1-15,0-3-12 16,3 0-5-16,0-2-39 15,3-3-17-15</inkml:trace>
  <inkml:trace contextRef="#ctx0" brushRef="#br0" timeOffset="13498.8697">17317 13883 296 0,'-6'0'110'0,"6"0"-60"0,0 0-56 0,0 0 19 16,0 0-4-16,0 0 2 15,0 0-10-15,0 0-5 16,3 0 2-16,2 0-75 0,19-19-87 31</inkml:trace>
  <inkml:trace contextRef="#ctx0" brushRef="#br0" timeOffset="39118.2522">6949 4006 116 0,'0'2'46'0,"0"1"-24"0,3-8-15 0,-3 5 15 15,0 0-4-15,0 0 1 16,0 0 1-16,0 0 0 16,0 0-11-16,0 0-1 0,-3 8 6 15,-3-3-3 1,0 3-4-16,-3 3-1 15,0-1-4-15,0-2 1 16,-2 0-2-16,2 0 2 16,-3 0 0-16,0 2 3 15,0 1-1-15,0 0 2 16,0-1-4-16,0 3-2 16,0 1 0-16,0-1 1 15,0 3-1-15,1-3 2 16,-1 0 0-16,0 6 3 0,0 5-3 15,3-3-2-15,0-3 2 16,-3-2 0-16,-3 0-4 16,0 0-1-16,3 0 5 15,-2 0 5-15,2-3-4 16,0 3 0-16,0 2-2 16,0 1-2-16,0-3 1 15,0 0 1-15,0-1 1 16,0 1 1-16,0 3-2 15,0-1 1-15,-2 1-4 16,2 2-2-16,0-2 4 16,0-1 3-16,3 1-1 0,0 4-2 15,0-1 2-15,3 4 2 16,0-5-2-16,0 0-2 16,3 1 2-16,0-4 2 15,0-2-2-15,3 0-2 16,0-3 0-16,6 0-1 15,0-2 0-15,6 2 2 16,0 0 1-16,0-2 1 16,0-3-2-16,0 0 1 15,3-3-2-15,-1 0 2 16,1 1-2-16,0-4-1 16,0 1 1-16,-3 0-1 15,6-3-3-15,0 2 0 16,0-2 4-16,-1 0 1 15,1 0 0-15,0 5-2 0,0-2 1 16,0-3 1-16,0 0-1 16,0 0-1-16,-1-3 1 15,1 3-1-15,-3 0-3 16,0 0 2-16,6 0 1 16,-3 0 2-16,0 0-3 15,0 0 0-15,-1 0 1 16,-2 0 2-16,0 0-1 15,0 0-1-15,0 0-2 16,0 0 1-16,0 0 1 16,0 0 2-16,2 0-1 15,-2-2-1-15,3 2 1 0,-3 0-1 16,0 0-3 0,-3 0 2-16,0 0 1 15,0 0 2-15,0 0-3 0,-1 0 0 16,1 0 1-16,0 0 0 15,0 0 0-15,3 0 2 16,0-5-1-16,0 5-1 16,0-6-2-16,0 6 1 15,-3 0 1-15,2 0 2 16,-2-2-1-16,3 4-1 16,-3-2 1-16,3 0-1 15,0-2 0-15,-3-1 2 16,-3 0-3-16,3 1 0 15,-3-1 1-15,-1-2 2 16,1 2-1-16,0-2-1 16,0 0 1-16,-3-1 1 0,-3 1-1 15,3-3 2-15,-3 0-4 16,0-3 0-16,0 1 3 16,-3-1 1-16,0 1-4 15,0-1 1-15,0 1 0 16,0-12 0-1,-3 1 2-15,0 5-1 16,0 0 2-16,-3 1-4 16,3-1-2-16,-3 2 2 15,0 1 0-15,-3 0 3 16,3 0 1-16,0 0-1 0,0-1-2 16,-2 1-2-16,-1 3 1 15,0-1 3-15,3 0 1 16,-3 3-1-16,0 0-2 15,0 1 1-15,3-4 1 16,0 0-1-16,0-2-1 16,0-3 1-16,-3 6-1 15,3-1 0-15,0 1 0 16,0 2 0-16,0 0 0 16,0 0 0-16,1 0 0 15,-1 0 0-15,0 0 2 16,-3 0-1-16,0 0-1 15,0 0 1-15,0-2-1 16,0 2 0-16,0 0 2 0,0-6-1 16,0 1 2-1,3 3-4-15,-3-6-2 16,3 2 2-16,0 1 2 16,0 3 2-16,0-1-1 15,1 1-2-15,-1-1 1 16,-3 3 1-16,3 0-3 15,0-3 0-15,0 1-1 16,-3-1 0-16,0 1 4 16,0 2 1-16,0 0-1 15,0 0-2-15,0 0-2 16,0 0 1-16,0 0 3 16,3 0 1-16,0 0-1 0,0 3-2 15,1 0 1 1,-1-1-1-16,-3 1 2 15,3 0 1-15,-6-1-1 0,3 1-2 16,0 0-2-16,3 0 1 16,-3-1 1-16,0 4 2 15,0 2-3-15,0-3 0 16,3 0 1-16,-3 3 0 16,3 0-3-16,0 3 0 15,1 0-1-15,-1-1 3 16,0 4-27-16,0 4-10 15,0 6-89 1,-3 0-51-16</inkml:trace>
  <inkml:trace contextRef="#ctx0" brushRef="#br0" timeOffset="40520.1788">6848 4334 88 0,'-3'-3'33'0,"3"1"-18"0,0 2-11 0,0 0 8 15,0 0-7-15,0-6-3 16,0 6-1-16,0 0 1 15,0 0 3-15,0 0 9 16,3 6 5-16,0-1 0 16,0 3 0-16,0 2-4 15,0 1-1-15,0 5-8 16,0 5 5-16,0 5 4 0,0 1-1 16,-3-1 2-16,3 4-7 15,-3-4-1-15,0-2 0 16,6-3 0-16,-6-3-4 15,0-4-1-15,0-4-1 16,0-2 1-16,0-2-9 16,-3-4-3-16,3-2-33 15,-3-2-12-15,0-6-33 16</inkml:trace>
  <inkml:trace contextRef="#ctx0" brushRef="#br0" timeOffset="41968.6769">6848 4326 132 0,'-3'0'49'0,"3"-21"-26"0,0 13-14 0,0 8 14 15,0 0-11-15,0 0-6 16,6 8-5-1,0 0 0-15,3-3 1 0,6-2 1 16,0-3-1-16,-1 0-2 16,-2 0 3-16,0 0 0 15,0 0-1-15,0 0 1 0,-3 0 0 16,-3 0 1 0,-6 0 0-16,0 0 2 0,0 5-1 15,0 3 0-15,-3 0-1 16,3 2 2-16,0 4-1 15,-3 2 0-15,-3 5 1 16,0 2 3-16,-3 4-2 16,0-1 1-16,0 4 4 15,0-7 2-15,0 1-5 16,4-3-1-16,-1-5 0 16,0-3 0-16,3-2-4 15,0-3-1-15,0-3 5 16,0-5 3-16,3 0-6 0,0-2-1 15,3-4-2-15,0-2-2 16,0-2 1-16,0-1-1 16,0-2 2-16,-3-3 1 15,0-5-8-15,0-3-2 16,-3 0 2-16,0 3 0 16,0 3 0-16,0 2 1 15,0 0 3-15,0 5 2 16,0 3-2-16,0 0-2 15,3 3-1-15,0 5 0 16,0 5 3-16,0 6 0 16,0 13-2-16,0 0 0 15,0-1 2-15,0 1 2 16,0 3 2-16,0-6 1 16,0-5 2-16,0-3 1 0,0-2-3 15,0-4-3-15,0-1 2 16,0-9 2-16,0-2-2 15,0-6-2-15,0-2 2 16,0-11 0-16,0 0-1 16,0-2 1-16,0 2-7 15,0 3-1-15,6 0 2 16,-3 8 1-16,0 2-1 16,0 3 0-16,0 5-1 15,-3 3 3-15,9 6-2 16,-1 2-1-16,-2 2 5 15,0 3 1-15,-3-2 0 0,0 0-2 16,0-1 3-16,0-2 2 16,0-3 0-16,-3-5 0 15,-6-8-1 1,6-2 0 0,-3-3-5-16,3-3 1 15,0 0 0-15,0 5 2 16,0 1-3-16,0 4 0 15,0 4-4-15,-3 2-1 16,0 2 3-16,0 4 3 16,0-1 1-16,0 3 2 15,0 0 0-15,1-3 1 16,2-2-2-16,0-1 1 0,0-2 0 0,0 0 1 16,0-2-2-16,5-3-2 15,4-3 1-15,-3-3-1 16,0 0 0-16,0 4 2 15,0 1-3-15,-3 1 0 16,0 2-4-16,-3 3 1 0,0 0 2 16,0 0 1-1,0 0 3-15,0 0 1 0,0 0 1 16,0 0 0 0,0 0 0-16,0 0 2 0,0-2-3 15,-3-1 0-15,0-2-1 16,-3-1-2-16,0 1 3 15,0 2 0-15,0 1-4 16,3-1-1-16,0 1-2 16,0 2 0-16,0 2 0 15,3 1 0-15,0 2 0 16,0 0 3-16,6-2 0 16,0 0 3-16,-3-1-1 15,-3-2-1-15,6 0 3 0,-6 0 0 16,0-2 3-1,0-1 1-15,-3 0-6 0,-3 1 0 16,0-4-1-16,-2 4 2 16,2-1 1-16,0 1 1 15,0 2-5-15,0-3 1 16,3 3-5 0,3 0-3-16,0 0-1 15,6 0-39-15,6 0-18 16,-1 3-50-1</inkml:trace>
  <inkml:trace contextRef="#ctx0" brushRef="#br0" timeOffset="42296.0884">6878 4358 140 0,'-15'0'52'0,"15"0"-28"0,-3 0-11 16,3 0 17-16,0 0-11 15,0 0-3-15,0 0-12 16,0 0-2-16,0 0-4 15,9 0 0-15,3 0 2 16,0-3 0-16,0 0 0 0,-4 1 2 16,1-1-1-16,-3 3-1 15,-3 0-26-15,0 0-12 16</inkml:trace>
  <inkml:trace contextRef="#ctx0" brushRef="#br0" timeOffset="43481.0355">6890 4810 156 0,'0'0'57'0,"0"0"-30"0,0 5-12 16,-3-5 18-16,0 3-3 15,0 0 2-15,-3-1-5 16,0-2-2-16,0 0-13 16,0-2-8-16,0-1 0 0,0 0-1 15,3 1 1-15,3-1-5 0,0-2 1 16,3 0-5-16,0-1 1 15,3 4 2 1,3-1 1-16,0 0-2 0,-3 3 0 16,0 3 4-16,0 2 1 15,-3-2 4-15,-3 2 3 16,-3 0 5-16,-3-2 3 16,0 0 0-16,0-3 1 15,0 0-7-15,0 0-4 16,0-3-4-16,0 0 0 15,3-2-4-15,3-5-2 0,3-1-1 16,0-5 3-16,3 8-2 16,6-2-1-16,0 7 0 15,0 0 0 1,0 9 3-16,-4-1 0 0,-5 3 3 16,0 0 1-1,-6 0 1-15,-6 0 2 16,1-3 3-16,-1-2 0 15,0-1 2-15,0-2-4 16,0 0 1-16,3 0-5 16,0-2 0-16,3-9-6 15,3 3 0-15,0 3-1 16,3 0-1-16,3 7 1 16,3-2 3-16,0 3-2 0,3-1-1 15,-3 4 3-15,0-1 0 16,-4 0 3-16,-5 3 1 15,-5 0 3-15,-1-3 1 16,0-2 1-16,0 0 0 16,-3-3 0-16,0 0 0 15,0-3-4-15,0-2-1 16,3 0-3-16,0-6-3 16,3 0-1-1,3 3-2-15,3 3 1 16,3 3 1-16,0 7-1 15,0 3 1-15,3 0 0 16,-6 0 5-16,0 0 3 16,-3-1 1-16,0-1 2 0,0-1 0 15,-3-2 3 1,-3-1-5-16,0-2-1 0,0 0-4 16,-3-2-1-16,3-4-1 15,3 1 0-15,0 0 0 16,3 0-2-16,3-1 0 15,0 4 3-15,0 2-5 16,3 2 2-16,-3 1 2 16,0 2 1-16,-3 0-2 15,0 1 2-15,0-1 5 16,0 0 5-16,-3-2-5 16,0-3-2-16,0 3-1 15,0-3-1-15,0-3-25 0,0 3-10 16,0-3-79-1,0 3-73-15,0-2 60 16</inkml:trace>
  <inkml:trace contextRef="#ctx0" brushRef="#br0" timeOffset="46490.4796">7116 7832 52 0,'0'-3'19'0,"0"3"-10"0,3 0-11 0,3 0 6 16,0-8-5-16,-6 3 0 15,6 0 1-15,-3 2 2 16,-6 0 14-16,6 1 9 15,0 7 1-15,-6 0 2 16,0 0-5-16,0-2 0 0,0 0-6 16,0-1 0-1</inkml:trace>
  <inkml:trace contextRef="#ctx0" brushRef="#br0" timeOffset="48410.5194">7116 7837 281 0,'-9'11'16'0,"0"-4"-2"0,0 1-4 16,0 0-1-16,0 3-3 15,0-3-1-15,0 2-1 16,0-2 2-16,0 3-1 15,1 0 0-15,-1-1-3 16,-3 1 1-16,-3-1 0 16,3 1 1-16,-6 5 0 15,3-3 0-15,-3 6 0 16,0-4 2-16,4-1-5 16,-1-1-3-16,0 0 3 0,0 0 3 15,3 1 1-15,0-1 0 16,0 0-6-16,0 3-1 15,0 0 1-15,0 2 2 16,1-4 0-16,-1 7 2 16,3 5-4-16,0-5 0 15,0 0 3-15,0-2 1 16,-3-3-1-16,-3 2-2 16,3-2 1-16,0 0 1 15,0 0 3-15,4 0 2 16,-1-3-3-16,0 6-3 15,0-3 0-15,0 2 1 16,0-2-1-16,0 0-1 16,3-3-2-16,0 0 1 0,3 3 1 15,0 0 0-15,0 0 0 16,3 0 0-16,0-3 0 16,3 0 0-16,-3 0 0 15,3 1 0-15,3-4-3 16,0 1 2-16,0-3 1 15,9 5 0 1,3-2 0-16,-3-1 2 16,-1-2 1-16,1-3-1 15,0 1 1-15,0-1-2 16,0 6-1-16,0-9 3 0,0 6 0 16,3 0-4-16,-4-3-1 15,1 1-2-15,3-4 3 16,0-2 0-16,3 3 3 15,0-3-1-15,0 3 2 16,-4-1-4-16,4-2 0 16,-3 0 1-16,0 0 2 15,0 0-3-15,3 3 0 16,2 0 1-16,1-3 2 16,-3 0-3-16,0 0 0 15,3 0 1-15,0 0 0 16,-4 0 0-16,1-8 2 15,0 2-3-15,-3 1-2 16,0 2 2-16,3 1 0 16,5-1 1-16,-2 6 2 0,0-6-3 15,-3 6 0-15,0-6-1 16,-3 6-2-16,-1-3 3 16,1 0 0-16,0-6 1 15,-3 4 0-15,0-1 0 16,3 0 2-16,-3 9-3 15,3-1 0-15,-4 0-1 16,1-10 0-16,-3 2 0 16,3 1 0-16,0-1-5 15,0 0-3-15,0-4 6 16,-3-1 1-16,0 2 3 16,-3 1 0-16,-1 0 0 15,1-1 0-15,-3 4-3 0,0-3 2 16,0-1 1-16,0-2 2 15,0 0 3-15,0-2 2 16,0-1-8-16,-3 1-1 16,0-1-2-1,-3-5 2-15,0 6 10 0,0-1 4 16,0 0-3-16,0 1-3 16,0-1-3-16,-3-2-3 15,0-6 1-15,0 4 1 16,0-1-1-16,0 2 2 15,0 1-2-15,0 0 2 16,0 0 0-16,0 2 1 16,0 1 0-16,-3-1 0 15,3 0 0-15,0 4 2 16,-3-1-1-16,0-3 0 16,0 3-3-16,1-8 1 15,-1 0 0-15,0-5-1 16,0 5-2-16,0 0 1 15,0 3 1-15,0 0 1 16,0 2 3-16,0 1-3 16,3-1 0-16,-6 1-3 15,6-1-1-15,-6 0 1 16,3 1 2-16,-6 2-1 16,3-3 2-16,0 3-2 15,0 0 2-15,0 1-2 16,1-1 2-16,-1 0 0 0,0 0 1 15,0-6-2 1,0 4 1-16,0-1-2 0,0 3-1 16,0-5-2-1,3 3 1-15,0 2 1 0,0 0 0 16,0 0 0-16,0 0 2 16,0 0-1-16,0 0-1 15,0 0 3-15,0 3 0 16,1-1-1-16,-7-2 1 15,3 3-2-15,0-3-1 16,3 0 1-16,-6 3-1 16,3-3 0-16,0 3 0 15,0 0-3-15,3-1 2 16,0 1 1-16,0 0 2 16,0-1-1-16,0 1-1 0,0 0 1 15,0-6-1-15,0 1 0 16,1 2 0-16,-1-6 0 15,0 4 0-15,-3-1 0 16,3 1 2-16,-3 2-3 16,3 0-2-16,0 0 2 15,0 3 2-15,0-1-2 16,0 1 0-16,0 0-1 16,0-1-2-16,0 1 7 15,0 0 3-15,0 0-6 16,0-1 1-16,3 4-1 15,0-1 0-15,0 0-3 16,0 1 2-16,0-1 1 0,0 0 0 16,0 3 0-16,1-2 0 15,-1 2-3-15,0 0 0 16,0 0 2 0,-3 0-2-1,0 2-1-15,0 1 3 16,-3 2-2-16,0 1 1 15,0 2 0-15,-3 2-2 16,0 11 0-16,0 0 0 16,-3-2 0-16,3 2 0 15,3-2-13-15,1-1-4 16,2-2-29-16,0-3-12 0,6-2-52 31</inkml:trace>
  <inkml:trace contextRef="#ctx0" brushRef="#br0" timeOffset="49658.3248">7110 8067 132 0,'-3'-16'52'0,"3"16"-28"0,0 0-6 15,0 0 18-15</inkml:trace>
  <inkml:trace contextRef="#ctx0" brushRef="#br0" timeOffset="49877.0056">7107 8051 308 0,'-3'3'27'0,"6"5"-15"16,-3 0-3-16,3 2 0 0,-3 6-3 16,6 3-1-16,0 2 4 15,0 3 4-15,0 5-3 16,-3 3 0-16,3-6-4 16,-3 1-1-16,0-6-3 15,0-3-2-15,0-2 3 16,0-3 0-16,-1-2-8 0,1-3-2 15,-3-3-14 1,0-5-6-16,0 0-19 0,0-5-9 16</inkml:trace>
  <inkml:trace contextRef="#ctx0" brushRef="#br0" timeOffset="51158.381">7074 8086 156 0,'-3'-6'57'0,"3"6"-30"0,3 0-18 0,-3 0 16 16,3-2-5-16,3 2-2 15,0 0-15-15,0 0-4 16,0 0-2-16,6-6 1 0,0 1 1 16,0 0 3-16,0 2 1 15,-1 1 1-15,1-1-5 16,-3-5 1-16,0 3 0 15,-3-1 0-15,0 9 4 16,-6-3-2 0,0 0-1-16,0 0 4 15,0 11-1 1,0 2-2-16,-3 3 2 16,0 5-1-16,-3 3 3 15,0 2 1-15,0 9 1 16,0-1 0-16,0-2 0 0,3-6 2 15,0-2-5-15,1-5-1 16,-1-4-2-16,0-1-2 16,3-6 3-16,0-1 2 15,0-1-2-15,0-1-2 16,0-5-9 0,0-3-1-16,0 1 3 15,0-4-2-15,0-9 1 16,0-9-3-16,0 3 1 15,-6-3 3-15,6 3 3 16,0-1 4-16,0 1 2 16,0 3-1-16,0 2-2 15,0-3 1-15,0 6-1 16,0 3 0-16,0-1 0 0,0 3 0 16,0 3 0-16,0-1-3 15,0 4 0-15,0-1-1 16,0 3 0-16,3 5 5 15,-3 9 3-15,3 4-1 16,0 3 0-16,-3 9 1 16,0 1 0-16,0-4 2 15,0-3 1-15,0-3-1 16,0-5 1-16,0-6-4 16,0-2 0-16,0-3 3 15,0-5 3-15,0-18 0 16,0-3-5-1,0 0-2-15,-3-3-4 0,3-3-1 16,0 3-1-16,0 3 3 16,0-5-2-16,0 7-1 15,0 3 0-15,0 8 3 16,0-2-7-16,3 7 1 16,-3 3 1-16,3 6 3 15,-1 4 2-15,1 3 3 16,-3 1 3-16,0 1 4 15,0-1 0-15,0 2 2 16,0-6-2-16,0 1 0 16,0-3-8-16,0-3 0 15,0-5 1-15,0-3 3 16,0-2-2-16,0-6 0 16,0-2-3-16,0-5-3 0,0 2-1 15,0 3 0-15,0-3 0 16,0 2 0-16,3 12 0 15,-3 2 3 1,3 5 2 0,0 6 0-16,-3 5-1 0,0-1 5 15,0 1 1-15,0 3 2 16,0 2 2-16,0-5-5 16,0-3-1-16,0-2-2 15,0-3 1-15,0-3 0 16,0-8-6-1,0-2 0-15,0-6-8 16,3-2-3-16,0-5 1 0,0-3 2 16,0-1 5-16,0 9 1 15,-3 3 3-15,0 2 3 16,0 2-2-16,3 4 0 16,-3 7 5-16,0 6 2 15,0 4 0-15,0 7-1 16,-3 1 3-16,0 9 5 15,0-5-3-15,0-1 0 16,0-5-6-16,0-2-3 16,0-3 0-16,0-3-1 15,0-3-16-15,3-2-4 16,0 0-25-16,0-2-9 16,3-4-51-16</inkml:trace>
  <inkml:trace contextRef="#ctx0" brushRef="#br0" timeOffset="52018.1066">7158 8541 116 0,'-3'-3'44'0,"6"3"-24"0,-3 3-13 0,0-3 15 15,0 0 7-15,0 5 6 16,0 0-1-16,0 1 0 15,0-1-19-15,0 0 0 0,0 1 1 16,0-4 3-16,-3 1 3 16,0-1-10-16,0 1-2 15,3-3-4-15,0 0 1 16,-3-3-4-16,3 1-2 16,0-1-7-16,0 1-1 15,0-1 1-15,3 0 3 0,-3 3-3 16,0 0 2-1,0 0 2-15,0 0 1 0,3 3 3 16,0 2 1-16,-3 0 7 16,0 1 6-16,-3-1-2 15,0 0 2-15,-3-2-5 16,0-3 1-16,0-3-7 16,-3 1-5-1,6-4-1-15,3 1-4 16,6 0-1-16,0 0-4 15,0-1-1-15,0 1 3 16,0 2 3-16,0 1 0 0,-1 2 1 16,-2 2 3-16,-3-2 2 15,0 0 13-15,0 6 6 16,0-1-2-16,-3 0 0 16,-2 0-8-16,-4 1-2 15,-3-4-2-15,0 1 1 16,3-3-6-16,3-3-3 15,0 1-6-15,6-4-2 16,3 1-6-16,6 0-1 16,0 2 5-16,0 1 3 15,-3-1-2-15,0 3 0 16,0 3 6-16,0 2 2 16,-1 0 11-16,-2 0 7 15,-3 3 4-15,-3 0 1 0,1-2-7 16,-1-4-3-16,0 1-3 15,-3-3 0-15,0-3-11 16,0 1-4-16,3-4-21 16,0 1-8-16,6-3-58 15,6-8-24-15,-9-8 13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8T20:17:00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18302 13862 88 0,'0'-3'35'0,"3"3"-18"0,-3 3-7 0,0-3 14 15,0 0-7-15,0 0 1 16,0 0-5-16,0 0 2 16,0 0-2-16,0 0 2 15,3 2-8-15,0-2 2 0,3 3 2 0,-3-3-4 16,3 0-2-16,0 0 0 16,-1 0 1-16,1 2-5 15,3 1-1-15,-3 0-2 16,3-1 0-1,6-2 8 1,6 0 4-16,3 3-5 16,0-3-1-16,-1 0-2 15,1-3 1-15,0 1 0 16,0 2 3-16,-3-3-1 16,-3 3 2-16,-1 0 0 15,-2 0 1-15,0 0-4 16,0 0-3-16,3 0 0 15,6 0 1-15,0 0-3 16,-1 0 0-16,1 0 1 0,0 0 2 16,3 0-1-16,0 0 2 15,-4 0-4-15,1 0 0 16,0 0 1-16,0 0 2 16,0 0-1-16,-1 0 2 15,1 0-2-15,3 0 2 16,0 0-2-16,3 0-1 15,-1-3 1-15,1 3 1 16,-3 0 1-16,0 0 3 16,-4-2-1-16,1 2 2 0,-3-3-4 15,6 3-2-15,0 0 0 16,0 0 1-16,-4 0-3 16,1 0 0-16,0 0 1 15,0 0 0-15,0 0 0 16,-1 0 2-16,-2 0-1 15,0 0-1-15,0 0 1 16,3-2 1-16,2 2-1 16,-5 0 2-16,0-3-2 15,-3 3 2-15,-3-3-2 16,0 3 2-16,-3-2-2 16,0-1 2-16,-3 0-2 15,-1 6 2-15,1-6-9 16,0 1-1-16,0-1-25 0,9 0-9 15,6 3-47 1,6 0-46-16,2-16 49 16</inkml:trace>
  <inkml:trace contextRef="#ctx0" brushRef="#br0" timeOffset="750.2866">20174 13840 112 0,'0'-2'44'0,"0"2"-24"0,-6 0-13 0,6 0 15 15,-3 0-18 1,-3 0-3-16,-6 0-7 0,-3 0-1 16,0 0 6-16,4 5 5 15,2-5-7-15,3 0 1 16,0 5 11-16,3-7 6 15,0 7 8-15,3-5 6 16,6 3-14-16,3-3-3 16,3 2-8-16,-1 1-3 0,7 0 2 15,3-1 0-15,3 1 1 0,6-3 0 16,8 0 2-16,4 0 1 16,3 0 1-16,5 0 0 15,1 0 0-15,3-5-2 16,2-1-1-16,1 1 1 15,-7 2 3-15,-2 1 0 16,-1-1 0-16,-5 0 3 16,-6 1 3-16,-3 2-6 15,-1 0-1-15,-2 0-4 16,-3 0-3-16,0 0 0 16,-3 0-1-16,-4 0 0 15,-2-6 0-15,-3 1 0 16,-3 2 2-16,-6 1-3 0,0-1-2 15,0 1-42-15,0-4-20 16</inkml:trace>
  <inkml:trace contextRef="#ctx0" brushRef="#br0" timeOffset="1411.9135">21510 13856 88 0,'6'-10'33'0,"-6"10"-18"0,0 0-7 16,0 0 11-16,0 5 0 15,0-5 1-15,3 0 0 16,-3 0 0-16,0 0-11 15,-3 0-3-15,3 0-4 16,0 3 1-16,0-3 2 0,0 0-2 16,0 0 0-16,0 0 3 15,3 2 3-15,3 1 5 0,6 0 3 16,3-1-7-16,9 1-3 16,6-3-4-16,2 0-3 15,7 0 3-15,3 2 2 16,5-2-2-16,4 3-2 15,0-3 4-15,11 3 4 16,7-3-1-16,2 0 1 16,4 0-8-16,-1 2 0 15,-3-2 1-15,4 0 3 16,-4 0-2-16,-2 0 0 16,-7 0 5-16,-8 0 5 0,-4 0-3 15,-5 0 2-15,-6 0-7 16,-7 0-3-16,-2 0-1 15,-6 0-1-15,-3 3-3 16,-3-3 2-16,-3 0-12 16,-3 0-5-16,-7 0-52 15,-5 0-21-15,-3-21-3 16</inkml:trace>
  <inkml:trace contextRef="#ctx0" brushRef="#br0" timeOffset="2373.8828">13515 14370 112 0,'-11'-8'44'0,"8"5"-24"0,-12-2-24 15,12 5 10-15,0-3 17 16,-6 0 12-16,9 3-9 16,0 0-3-16,0-2-11 15,3-1-5-15,9 3-4 16,3 0-5-16,11-3-1 0,10 3 2 15,12 0 0-15,8 0 1 16,13 0 2-16,2-2 1 16,4-1 3-16,-1-2 3 0,-3 2 2 15,-2 1 3-15,-7-1 4 16,-8 0-1-16,-6 1 1 16,-10-1-9-16,-2 0-3 15,-9 1-4-15,-3-1 1 16,-7-2 0-16,-2 5 1 15,-3-6-27-15,-3 4-11 16,3 4-76 0</inkml:trace>
  <inkml:trace contextRef="#ctx0" brushRef="#br0" timeOffset="3529.0613">14944 14354 116 0,'0'-3'44'0,"0"3"-24"0,3 0-10 0,-3 0 12 15,0 0-12-15,0 0-3 16,0 0-5-16,0 0-2 16,0 0 1-16,0 0 1 0,0 0 1 15,3 0 7-15,-3 0 6 16,0 0-4-16,0 0 1 16,0 0-8-16,0 0-1 15,0 0-11-15,0 0-3 16,0 0 3-16,0 0 1 15,0 0-1-15,0 0 2 16,0 0 3-16,0 0 1 0,-3 0-24 16,0 0-8-16,-3 0-27 15,-3 3-15 1,0-1 40-16,-5 1 72 31,-7 0-2-15,6-3 4-16,-3 0-16 15,9 0-7-15,0 0-3 16,0 0 1-16,3 0 2 16,3 0-1-16,0 0-5 15,0 0-4-15,0 0-3 16,0 0 0-16,3 0 0 0,0 0-4 16,0 0 1-16,9 0 6 0,3 0 6 15,0-3-4 1,3 0-2-16,3 1-3 0,3 2-3 15,5 0 1-15,4 0 1 16,12 0 1-16,2 0 3 16,4 0-5-16,12-3-1 15,5 0 0-15,4 1 2 16,2-4-1-16,0 1-1 16,-5 0 1-16,-1 2-1 15,-5 1 2-15,0-1 3 16,-7 0 2-16,-5 1 1 0,-4 2-2 15,-2-3-1-15,3 0-1 16,-7 1 0-16,-2 2-5 16,0 0-1-16,-3-3 1 15,-4 0 0-15,1 3 1 16,0 0 0-16,-6 0 4 16,-1 0 2-16,1 0 0 15,0 0 1-15,3 0-6 16,6 0-1-16,-1 0 0 15,4-2 0-15,0 2 2 16,0 0 1-16,2 0-4 16,-5 0 1-16,0 0 2 15,-1 0 1-15,-2 0 3 16,-3 0 3-16,0 0-4 0,-3 0-1 16,-1 0 2-1,1 0 1-15,0 0-6 0,0 0-2 16,-3 0 0-16,-3 0 2 15,-4 0 2-15,-2-3 3 16,-3 0-3-16,-3 1 0 16,-3-1-25-16,-3-7-13 15,-3-1-77 1</inkml:trace>
  <inkml:trace contextRef="#ctx0" brushRef="#br0" timeOffset="4233.7213">17117 14364 132 0,'-3'0'52'0,"3"0"-28"0,0 3-19 0,0-3 11 15,6 3-7-15,0-1-1 0,3 1 5 16,0-3 3-16,6 2-8 16,6-2-2-16,5 3 0 0,13 0-1 15,3-1 2-15,2 1-4 16,4 0 0-16,3-1 3 16,-1 1 3-16,7 0 5 15,2 2 1-15,7 0-4 16,2 1 1-16,4-4-1 15,-7 1 1-15,1-3-4 16,-7 0 0-16,-2 0 6 16,-13 0 3-16,-8 0 5 15,-3 0 1-15,-12 0-6 16,-6 0 0-16,-4-3-8 16,-2 3-3-16,0-2-12 15,-3-1-4-15,-3 3-28 0,6-3-61 16,12 3 4-1,9-2-14 1</inkml:trace>
  <inkml:trace contextRef="#ctx0" brushRef="#br0" timeOffset="4837.521">18596 14364 128 0,'-3'-2'49'0,"3"-1"-26"0,0 3-18 16,0 0 13-16,0 0-6 16,0 0 1-16,3 0-6 15,3 0 1-15,3 0-5 16,6 0 0-16,6 0 3 0,6 0-3 0,6 0 0 15,5 0-1-15,16 0-2 16,2 0 5-16,4-3 4 16,8 1 1-16,-2 2 2 15,-4-3 2-15,7 0 2 16,-10 1 2-16,-8-1 3 16,-9 0 0-16,-7 1 2 15,-5-1-7-15,-6 0 1 16,-6 1-6-16,-3-1-1 15,-3 1-6-15,-3 2-3 16,-1 0 0-16,-2 0 1 16,0 0-1-16,0 0-1 0,-3 0-2 15,3 0 1-15,0 0-1 16,0 0 0-16,0 0-3 16,-6 0 1-16,0 0-29 15,0 0-11-15,0 0-67 16</inkml:trace>
  <inkml:trace contextRef="#ctx0" brushRef="#br0" timeOffset="5360.3641">20073 14409 160 0,'-18'-8'63'0,"12"3"-34"0,-12-6-34 0,9 9 10 0,0-1-5 16,0 0 0-16,0 1-3 16,3 2 2-16,3 0 1 15,3 0 0-15,6 0 2 0,6 0 8 16,6 0 3-16,9 0 7 15,9 2 4-15,8-2-6 16,7 0-3-16,6 0-6 16,2 3-4-16,-5 0 2 15,-1-1 0-15,-11 1-3 16,-6 0-1-16,-10-3 8 16,-5 0 2-16,-6 0-4 15,-3 0-3-15,-3 0-6 16,0 0-2-16,-3 0-46 15,0-3-17-15,3 3-39 16</inkml:trace>
  <inkml:trace contextRef="#ctx0" brushRef="#br0" timeOffset="5646.7671">21564 14467 12 0,'-21'-8'5'0,"15"6"-2"0,-3-1 27 16,6 3 15-16,3 0 6 16,0 0 4-16,6 5-8 15,9 1-4-15,12-1-11 16,9-2-5-16,11 2-15 15,4 6-5-15,8 2-1 0,-2-3-3 16,-3 1-2-16,-13-11-9 16,-2-3-3-16,-12-7-91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2A4E6-7EE1-4E70-8A67-6EAD03D7F91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1803-DD24-4155-8DB3-DE89E373B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http://www.californiabirthindex.org/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1803-DD24-4155-8DB3-DE89E373B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1803-DD24-4155-8DB3-DE89E373BE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for joke or scene in a movie/video, find a song</a:t>
            </a:r>
            <a:r>
              <a:rPr lang="en-US" baseline="0" dirty="0" smtClean="0"/>
              <a:t> by a sequence of notes, find an image by background or type of scenery.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1803-DD24-4155-8DB3-DE89E373BE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406DA1C-3933-4D87-83F6-6A5B55D1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406DA1C-3933-4D87-83F6-6A5B55D155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1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7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406DA1C-3933-4D87-83F6-6A5B55D155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7858" y="-2231"/>
            <a:ext cx="8483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L15:  Privacy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www.jpl.nasa.gov/news/news.php?feature=6816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i.berkeley.edu/icsi/projects/multimedi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pp.teachingprivac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tscovarr.com/2016/05/the-trouble-with-online-quizz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osdr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aristoNYC/social-justice-bullies-the-authoritarianism-of-millennial-social-justice-6bdb5ad3c9d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teachingprivac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s://backchannel.com/the-most-important-law-in-tech-has-a-problem-64f5464128b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7pYHN9iC9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Privacy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" y="3108961"/>
            <a:ext cx="8412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‘Space Fabric’ Links Fashion and Engineering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is foldable and its shape can change quickly. The fabrics could also eventually be used to shield a spacecraft from meteorites, for astronaut spacesuits, or for capturing objects on the surface of another planet.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technique called additive manufacturing, otherwise known as 3-D printing on an industrial scale, is necessary to make such fabrics. Unlike traditional manufacturing techniques, in which parts are welded together, additive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deposits material in layers to build up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desired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reduces the cost and increases the ability to create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https://www.jpl.nasa.gov/news/news.php?feature=6816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imagecache.jpl.nasa.gov/images/640x350/spaceFabric20170418b-16-640x3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r="12748"/>
          <a:stretch/>
        </p:blipFill>
        <p:spPr bwMode="auto">
          <a:xfrm>
            <a:off x="6400800" y="5113198"/>
            <a:ext cx="2743200" cy="174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do you produce information (“digital footprints”) online?</a:t>
            </a:r>
          </a:p>
          <a:p>
            <a:pPr lvl="1"/>
            <a:r>
              <a:rPr lang="en-US" dirty="0" smtClean="0"/>
              <a:t>Save a password/information (local on machine)</a:t>
            </a:r>
          </a:p>
          <a:p>
            <a:pPr lvl="1"/>
            <a:r>
              <a:rPr lang="en-US" dirty="0" smtClean="0"/>
              <a:t>Creating an account</a:t>
            </a:r>
          </a:p>
          <a:p>
            <a:pPr lvl="1"/>
            <a:r>
              <a:rPr lang="en-US" dirty="0" smtClean="0"/>
              <a:t>Cookies (website tracking)</a:t>
            </a:r>
          </a:p>
          <a:p>
            <a:pPr lvl="1"/>
            <a:r>
              <a:rPr lang="en-US" dirty="0" smtClean="0"/>
              <a:t>Browser history (browser tracking)</a:t>
            </a:r>
          </a:p>
          <a:p>
            <a:pPr lvl="1"/>
            <a:r>
              <a:rPr lang="en-US" dirty="0" smtClean="0"/>
              <a:t>GPS data/location</a:t>
            </a:r>
          </a:p>
          <a:p>
            <a:pPr lvl="1"/>
            <a:r>
              <a:rPr lang="en-US" dirty="0" smtClean="0"/>
              <a:t>Machine information to connect to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Name, birthdate/age, job, photo, contact info, etc.</a:t>
            </a:r>
          </a:p>
          <a:p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Timestamp, store, product, price, payment info</a:t>
            </a:r>
          </a:p>
          <a:p>
            <a:r>
              <a:rPr lang="en-US" dirty="0" smtClean="0"/>
              <a:t>Preferences</a:t>
            </a:r>
          </a:p>
          <a:p>
            <a:pPr lvl="1"/>
            <a:r>
              <a:rPr lang="en-US" dirty="0" smtClean="0"/>
              <a:t>Clicks, advertisements, “likes”, browsing history</a:t>
            </a:r>
          </a:p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Geotags, location tags, GPS data</a:t>
            </a:r>
          </a:p>
          <a:p>
            <a:pPr lvl="2"/>
            <a:endParaRPr lang="en-US" dirty="0"/>
          </a:p>
          <a:p>
            <a:r>
              <a:rPr lang="en-US" dirty="0" smtClean="0"/>
              <a:t>Can these be connected to you?</a:t>
            </a:r>
          </a:p>
          <a:p>
            <a:pPr lvl="1"/>
            <a:r>
              <a:rPr lang="en-US" dirty="0" smtClean="0"/>
              <a:t>Payment info, customer IDs, login accounts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Name, birthdate/age, job, photo, contact info, etc.</a:t>
            </a:r>
          </a:p>
          <a:p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Timestamp, store, product, price, payment info</a:t>
            </a:r>
          </a:p>
          <a:p>
            <a:r>
              <a:rPr lang="en-US" dirty="0" smtClean="0"/>
              <a:t>Preferences</a:t>
            </a:r>
          </a:p>
          <a:p>
            <a:pPr lvl="1"/>
            <a:r>
              <a:rPr lang="en-US" dirty="0" smtClean="0"/>
              <a:t>Clicks, advertisements, “likes”, browsing history</a:t>
            </a:r>
          </a:p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Geo-tags, location tags, GPS data</a:t>
            </a:r>
          </a:p>
          <a:p>
            <a:pPr lvl="2"/>
            <a:endParaRPr lang="en-US" dirty="0"/>
          </a:p>
          <a:p>
            <a:r>
              <a:rPr lang="en-US" dirty="0" smtClean="0"/>
              <a:t>What happens to all of this information?</a:t>
            </a:r>
          </a:p>
          <a:p>
            <a:pPr lvl="1"/>
            <a:r>
              <a:rPr lang="en-US" dirty="0" smtClean="0"/>
              <a:t>Targeted advertising, sold for $, Big Data analysis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Private?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 Certificate demo</a:t>
            </a:r>
          </a:p>
          <a:p>
            <a:pPr lvl="1"/>
            <a:r>
              <a:rPr lang="en-US" dirty="0" smtClean="0"/>
              <a:t>[See </a:t>
            </a:r>
            <a:r>
              <a:rPr lang="en-US" dirty="0" err="1" smtClean="0"/>
              <a:t>Panopto</a:t>
            </a:r>
            <a:r>
              <a:rPr lang="en-US" dirty="0" smtClean="0"/>
              <a:t>]</a:t>
            </a:r>
          </a:p>
          <a:p>
            <a:pPr lvl="2"/>
            <a:endParaRPr lang="en-US" dirty="0"/>
          </a:p>
          <a:p>
            <a:r>
              <a:rPr lang="en-US" dirty="0" smtClean="0"/>
              <a:t>Is this a violation of my privacy?</a:t>
            </a:r>
          </a:p>
          <a:p>
            <a:pPr lvl="1"/>
            <a:r>
              <a:rPr lang="en-US" dirty="0" smtClean="0"/>
              <a:t>Actually no:  birth certificates are public record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Did this need to be online?</a:t>
            </a:r>
          </a:p>
          <a:p>
            <a:pPr lvl="1"/>
            <a:r>
              <a:rPr lang="en-US" dirty="0" smtClean="0"/>
              <a:t>No… but it is and there’s nothing I can do about it</a:t>
            </a:r>
          </a:p>
          <a:p>
            <a:pPr lvl="2"/>
            <a:endParaRPr lang="en-US" dirty="0"/>
          </a:p>
          <a:p>
            <a:r>
              <a:rPr lang="en-US" dirty="0" smtClean="0"/>
              <a:t>Back to transactions:</a:t>
            </a:r>
          </a:p>
          <a:p>
            <a:pPr lvl="1"/>
            <a:r>
              <a:rPr lang="en-US" dirty="0" smtClean="0"/>
              <a:t>Socks might not be a sensitive product to buy</a:t>
            </a:r>
          </a:p>
          <a:p>
            <a:pPr lvl="1"/>
            <a:r>
              <a:rPr lang="en-US" dirty="0" smtClean="0"/>
              <a:t>Pregnancy tests might be a sensitive product to buy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“Security questions” usually ask for personal information that is specific to you:</a:t>
            </a:r>
          </a:p>
          <a:p>
            <a:pPr lvl="1"/>
            <a:r>
              <a:rPr lang="en-US" dirty="0" smtClean="0"/>
              <a:t>Mother’s maiden name</a:t>
            </a:r>
          </a:p>
          <a:p>
            <a:pPr lvl="1"/>
            <a:r>
              <a:rPr lang="en-US" dirty="0" smtClean="0"/>
              <a:t>Place of birth</a:t>
            </a:r>
          </a:p>
          <a:p>
            <a:pPr lvl="1"/>
            <a:r>
              <a:rPr lang="en-US" dirty="0" smtClean="0"/>
              <a:t>Street that you grew up on</a:t>
            </a:r>
          </a:p>
          <a:p>
            <a:pPr lvl="1"/>
            <a:r>
              <a:rPr lang="en-US" dirty="0" smtClean="0"/>
              <a:t>Model of first car</a:t>
            </a:r>
          </a:p>
          <a:p>
            <a:pPr lvl="1"/>
            <a:r>
              <a:rPr lang="en-US" dirty="0" smtClean="0"/>
              <a:t>Name of first pet</a:t>
            </a:r>
          </a:p>
          <a:p>
            <a:pPr lvl="1"/>
            <a:r>
              <a:rPr lang="en-US" dirty="0" smtClean="0"/>
              <a:t>Favorite sports team</a:t>
            </a:r>
          </a:p>
          <a:p>
            <a:pPr lvl="2"/>
            <a:endParaRPr lang="en-US" dirty="0"/>
          </a:p>
          <a:p>
            <a:r>
              <a:rPr lang="en-US" dirty="0" smtClean="0"/>
              <a:t>How close would someone need to be</a:t>
            </a:r>
            <a:r>
              <a:rPr lang="en-US" dirty="0"/>
              <a:t> in your social circles</a:t>
            </a:r>
            <a:r>
              <a:rPr lang="en-US" dirty="0" smtClean="0"/>
              <a:t> in order to know the answer to these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Increasingly, people use the Internet for regular activities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 communication, shopping, information gathering</a:t>
            </a:r>
          </a:p>
          <a:p>
            <a:pPr lvl="1"/>
            <a:r>
              <a:rPr lang="en-US" dirty="0" smtClean="0"/>
              <a:t>People </a:t>
            </a:r>
            <a:r>
              <a:rPr lang="en-US" i="1" dirty="0" smtClean="0"/>
              <a:t>like</a:t>
            </a:r>
            <a:r>
              <a:rPr lang="en-US" dirty="0" smtClean="0"/>
              <a:t> a highly-personalized web experience</a:t>
            </a:r>
          </a:p>
          <a:p>
            <a:pPr lvl="2"/>
            <a:endParaRPr lang="en-US" dirty="0"/>
          </a:p>
          <a:p>
            <a:r>
              <a:rPr lang="en-US" dirty="0" smtClean="0"/>
              <a:t>Industry is working to improve search and retrieval techniques</a:t>
            </a:r>
          </a:p>
          <a:p>
            <a:pPr lvl="1"/>
            <a:r>
              <a:rPr lang="en-US" dirty="0" smtClean="0"/>
              <a:t>Improve the user experience (and their bottom lines)</a:t>
            </a:r>
          </a:p>
          <a:p>
            <a:pPr lvl="2"/>
            <a:endParaRPr lang="en-US" dirty="0"/>
          </a:p>
          <a:p>
            <a:r>
              <a:rPr lang="en-US" dirty="0" smtClean="0"/>
              <a:t>Governments improve search and retrieval to do forensics and intelligence gathering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sites and mobile apps encourage sharing of data too easily</a:t>
            </a:r>
          </a:p>
          <a:p>
            <a:pPr lvl="1"/>
            <a:r>
              <a:rPr lang="en-US" dirty="0" smtClean="0"/>
              <a:t>Users often blindly follow along</a:t>
            </a:r>
          </a:p>
          <a:p>
            <a:pPr lvl="2"/>
            <a:endParaRPr lang="en-US" dirty="0"/>
          </a:p>
          <a:p>
            <a:r>
              <a:rPr lang="en-US" dirty="0" smtClean="0"/>
              <a:t>User </a:t>
            </a:r>
            <a:r>
              <a:rPr lang="en-US" i="1" dirty="0" smtClean="0"/>
              <a:t>and</a:t>
            </a:r>
            <a:r>
              <a:rPr lang="en-US" dirty="0" smtClean="0"/>
              <a:t> engineers are often unaware of search and retrieval possibilities of shared data</a:t>
            </a:r>
          </a:p>
          <a:p>
            <a:pPr lvl="2"/>
            <a:endParaRPr lang="en-US" dirty="0"/>
          </a:p>
          <a:p>
            <a:r>
              <a:rPr lang="en-US" dirty="0" smtClean="0"/>
              <a:t>Local privacy protections are often ineffective against inference across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Consequences:  </a:t>
            </a:r>
            <a:r>
              <a:rPr lang="en-US" dirty="0" err="1" smtClean="0"/>
              <a:t>Cybercasing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Cybercasing</a:t>
            </a:r>
            <a:r>
              <a:rPr lang="en-US" dirty="0" smtClean="0"/>
              <a:t>:  Using online data and services to enable “real-world” crimes (that would not otherwise be possible)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108960"/>
            <a:ext cx="8229600" cy="2640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G. Friedland and R. Sommer.  “</a:t>
            </a:r>
            <a:r>
              <a:rPr lang="en-US" sz="1400" dirty="0" err="1" smtClean="0">
                <a:latin typeface="Calibri" pitchFamily="34" charset="0"/>
              </a:rPr>
              <a:t>Cybercasing</a:t>
            </a:r>
            <a:r>
              <a:rPr lang="en-US" sz="1400" dirty="0" smtClean="0">
                <a:latin typeface="Calibri" pitchFamily="34" charset="0"/>
              </a:rPr>
              <a:t> the Joint: On the Privacy Implications of Geotagging.”  </a:t>
            </a:r>
            <a:r>
              <a:rPr lang="en-US" sz="1400" i="1" dirty="0" smtClean="0">
                <a:latin typeface="Calibri" pitchFamily="34" charset="0"/>
              </a:rPr>
              <a:t>Proceedings of the Fifth USENIX Workshop on Hot Topics in Security (</a:t>
            </a:r>
            <a:r>
              <a:rPr lang="en-US" sz="1400" i="1" dirty="0" err="1" smtClean="0">
                <a:latin typeface="Calibri" pitchFamily="34" charset="0"/>
              </a:rPr>
              <a:t>HotSec</a:t>
            </a:r>
            <a:r>
              <a:rPr lang="en-US" sz="1400" i="1" dirty="0" smtClean="0">
                <a:latin typeface="Calibri" pitchFamily="34" charset="0"/>
              </a:rPr>
              <a:t> 10), </a:t>
            </a:r>
            <a:r>
              <a:rPr lang="en-US" sz="1400" dirty="0" smtClean="0">
                <a:latin typeface="Calibri" pitchFamily="34" charset="0"/>
              </a:rPr>
              <a:t>Washington, D.C., August 2010. </a:t>
            </a:r>
            <a:endParaRPr lang="en-US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r>
              <a:rPr lang="en-US" dirty="0" smtClean="0"/>
              <a:t>Online Interactions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Multimedia Retrieval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Geotagging</a:t>
            </a:r>
          </a:p>
          <a:p>
            <a:r>
              <a:rPr lang="en-US" dirty="0" smtClean="0"/>
              <a:t>Apps and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Note:</a:t>
            </a:r>
            <a:r>
              <a:rPr lang="en-US" i="1" dirty="0" smtClean="0">
                <a:latin typeface="Calibri" pitchFamily="34" charset="0"/>
              </a:rPr>
              <a:t>  The work shown in this section is entirely that of Dr. Gerald Friedland, director of the Audio and Multimedia Group at the International Computer Science Institute (ICSI) in Berkeley, CA:  </a:t>
            </a:r>
            <a:r>
              <a:rPr lang="en-US" i="1" dirty="0" smtClean="0">
                <a:latin typeface="Calibri" pitchFamily="34" charset="0"/>
                <a:hlinkClick r:id="rId2"/>
              </a:rPr>
              <a:t>https://www.icsi.berkeley.edu/icsi/projects/multimedia</a:t>
            </a:r>
            <a:r>
              <a:rPr lang="en-US" i="1" dirty="0" smtClean="0">
                <a:latin typeface="Calibri" pitchFamily="34" charset="0"/>
              </a:rPr>
              <a:t> </a:t>
            </a:r>
            <a:endParaRPr lang="en-US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how often do you post images and/or videos on the Internet?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Facebook, Instagram, Craigslist, </a:t>
            </a:r>
            <a:r>
              <a:rPr lang="en-US" dirty="0" err="1" smtClean="0"/>
              <a:t>Youtube</a:t>
            </a:r>
            <a:r>
              <a:rPr lang="en-US" dirty="0" smtClean="0"/>
              <a:t>, Twitter</a:t>
            </a: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endParaRPr lang="en-US" dirty="0" smtClean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Never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About once a month or less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About once a week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About once a day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More than once a day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Arrays and Elli due tonight </a:t>
            </a:r>
            <a:r>
              <a:rPr lang="en-US" dirty="0" smtClean="0"/>
              <a:t>(</a:t>
            </a:r>
            <a:r>
              <a:rPr lang="en-US" dirty="0" smtClean="0"/>
              <a:t>4/28)</a:t>
            </a:r>
          </a:p>
          <a:p>
            <a:pPr lvl="1"/>
            <a:r>
              <a:rPr lang="en-US" dirty="0" smtClean="0"/>
              <a:t>Controlling Elli due Sunday (4/30)</a:t>
            </a:r>
          </a:p>
          <a:p>
            <a:pPr lvl="1"/>
            <a:r>
              <a:rPr lang="en-US" dirty="0" smtClean="0"/>
              <a:t>Living Computers Museum Report (5/14)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Midterm </a:t>
            </a:r>
            <a:r>
              <a:rPr lang="en-US" dirty="0" smtClean="0"/>
              <a:t>grades released on </a:t>
            </a:r>
            <a:r>
              <a:rPr lang="en-US" dirty="0" err="1" smtClean="0"/>
              <a:t>Gradescope</a:t>
            </a:r>
            <a:r>
              <a:rPr lang="en-US" dirty="0" smtClean="0"/>
              <a:t> by Sunday</a:t>
            </a:r>
          </a:p>
          <a:p>
            <a:pPr lvl="1"/>
            <a:r>
              <a:rPr lang="en-US" dirty="0" smtClean="0"/>
              <a:t>Will have opportunity next week to submit regrade requests</a:t>
            </a:r>
          </a:p>
          <a:p>
            <a:pPr lvl="1"/>
            <a:r>
              <a:rPr lang="en-US" dirty="0" smtClean="0"/>
              <a:t>You did great!</a:t>
            </a:r>
          </a:p>
          <a:p>
            <a:pPr lvl="1"/>
            <a:r>
              <a:rPr lang="en-US" dirty="0" smtClean="0"/>
              <a:t>Why did we have a paper exam?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Multimedia is Growing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gets 300 hours of video uploaded every </a:t>
            </a:r>
            <a:r>
              <a:rPr lang="en-US" i="1" dirty="0" smtClean="0"/>
              <a:t>minute</a:t>
            </a:r>
            <a:r>
              <a:rPr lang="en-US" dirty="0" smtClean="0"/>
              <a:t>  [2016]</a:t>
            </a:r>
          </a:p>
          <a:p>
            <a:pPr lvl="2"/>
            <a:endParaRPr lang="en-US" dirty="0"/>
          </a:p>
          <a:p>
            <a:r>
              <a:rPr lang="en-US" dirty="0" smtClean="0"/>
              <a:t>Instagram gets more than 80 million photos uploaded every </a:t>
            </a:r>
            <a:r>
              <a:rPr lang="en-US" i="1" dirty="0" smtClean="0"/>
              <a:t>day</a:t>
            </a:r>
            <a:r>
              <a:rPr lang="en-US" dirty="0" smtClean="0"/>
              <a:t>  [2016]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Twitter gets 6000 tweets per </a:t>
            </a:r>
            <a:r>
              <a:rPr lang="en-US" i="1" dirty="0" smtClean="0"/>
              <a:t>second</a:t>
            </a:r>
            <a:r>
              <a:rPr lang="en-US" dirty="0" smtClean="0"/>
              <a:t> (~ 500 million per day)  [2017]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search for an image, video, or audio file by anything other than file name?</a:t>
            </a:r>
          </a:p>
          <a:p>
            <a:pPr lvl="2"/>
            <a:endParaRPr lang="en-US" dirty="0"/>
          </a:p>
          <a:p>
            <a:r>
              <a:rPr lang="en-US" dirty="0" smtClean="0"/>
              <a:t>Multimedia retrieval is improving, but still really difficult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 </a:t>
            </a:r>
            <a:r>
              <a:rPr lang="en-US" dirty="0" err="1" smtClean="0"/>
              <a:t>SoundHound</a:t>
            </a:r>
            <a:r>
              <a:rPr lang="en-US" dirty="0" smtClean="0"/>
              <a:t>/</a:t>
            </a:r>
            <a:r>
              <a:rPr lang="en-US" dirty="0" err="1" smtClean="0"/>
              <a:t>Shazam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images.google.com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Yet multimedia retrieval is already good enough to cause major privacy issues that are not easy to solve</a:t>
            </a:r>
          </a:p>
          <a:p>
            <a:pPr lvl="1"/>
            <a:r>
              <a:rPr lang="en-US" dirty="0" smtClean="0"/>
              <a:t>We will focus on </a:t>
            </a:r>
            <a:r>
              <a:rPr lang="en-US" i="1" dirty="0" smtClean="0"/>
              <a:t>geotagging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Workaround:  Manual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50819"/>
          </a:xfrm>
        </p:spPr>
        <p:txBody>
          <a:bodyPr/>
          <a:lstStyle/>
          <a:p>
            <a:r>
              <a:rPr lang="en-US" dirty="0" smtClean="0"/>
              <a:t>User provides information that can be used for search and retrieval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439019"/>
              </p:ext>
            </p:extLst>
          </p:nvPr>
        </p:nvGraphicFramePr>
        <p:xfrm>
          <a:off x="396875" y="2667940"/>
          <a:ext cx="379095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Image" r:id="rId3" imgW="10107720" imgH="4990320" progId="Photoshop.Image.18">
                  <p:embed/>
                </p:oleObj>
              </mc:Choice>
              <mc:Fallback>
                <p:oleObj name="Image" r:id="rId3" imgW="10107720" imgH="4990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75" y="2667940"/>
                        <a:ext cx="3790950" cy="1871663"/>
                      </a:xfrm>
                      <a:prstGeom prst="rect">
                        <a:avLst/>
                      </a:prstGeom>
                      <a:ln w="19050">
                        <a:solidFill>
                          <a:srgbClr val="4B2A8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5221227"/>
            <a:ext cx="4572000" cy="1124262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24972"/>
              </p:ext>
            </p:extLst>
          </p:nvPr>
        </p:nvGraphicFramePr>
        <p:xfrm>
          <a:off x="3606521" y="3911695"/>
          <a:ext cx="4572000" cy="284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Image" r:id="rId6" imgW="7682400" imgH="4774320" progId="Photoshop.Image.18">
                  <p:embed/>
                </p:oleObj>
              </mc:Choice>
              <mc:Fallback>
                <p:oleObj name="Image" r:id="rId6" imgW="7682400" imgH="4774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6521" y="3911695"/>
                        <a:ext cx="4572000" cy="2841083"/>
                      </a:xfrm>
                      <a:prstGeom prst="rect">
                        <a:avLst/>
                      </a:prstGeom>
                      <a:ln w="19050">
                        <a:solidFill>
                          <a:srgbClr val="4B2A8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816541"/>
              </p:ext>
            </p:extLst>
          </p:nvPr>
        </p:nvGraphicFramePr>
        <p:xfrm>
          <a:off x="5716867" y="2519126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Image" r:id="rId8" imgW="4152240" imgH="2768040" progId="Photoshop.Image.18">
                  <p:embed/>
                </p:oleObj>
              </mc:Choice>
              <mc:Fallback>
                <p:oleObj name="Image" r:id="rId8" imgW="4152240" imgH="27680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6867" y="2519126"/>
                        <a:ext cx="27432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9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Workaround:  Geotagging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Geotagging </a:t>
            </a:r>
            <a:r>
              <a:rPr lang="en-US" dirty="0" smtClean="0"/>
              <a:t>is the process of adding geographical identification metadata to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 descr="https://upload.wikimedia.org/wikipedia/commons/0/06/Geotagging_g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46" y="2285365"/>
            <a:ext cx="3409224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bhphotovideo.com/images/categoryImages/desktop/325x325/21008-DSLR-Came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81" y="356552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645609" y="4392705"/>
            <a:ext cx="914400" cy="0"/>
          </a:xfrm>
          <a:prstGeom prst="straightConnector1">
            <a:avLst/>
          </a:prstGeom>
          <a:noFill/>
          <a:ln w="635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517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Workaround:  Geotagging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Geotagging </a:t>
            </a:r>
            <a:r>
              <a:rPr lang="en-US" dirty="0" smtClean="0"/>
              <a:t>is the process of adding geographical identification metadata to media</a:t>
            </a:r>
          </a:p>
          <a:p>
            <a:pPr lvl="1"/>
            <a:r>
              <a:rPr lang="en-US" dirty="0" smtClean="0"/>
              <a:t>Allows for easier clustering of photo and video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32358"/>
              </p:ext>
            </p:extLst>
          </p:nvPr>
        </p:nvGraphicFramePr>
        <p:xfrm>
          <a:off x="1131009" y="2806065"/>
          <a:ext cx="68580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Image" r:id="rId3" imgW="18285480" imgH="9828360" progId="Photoshop.Image.18">
                  <p:embed/>
                </p:oleObj>
              </mc:Choice>
              <mc:Fallback>
                <p:oleObj name="Image" r:id="rId3" imgW="18285480" imgH="98283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009" y="2806065"/>
                        <a:ext cx="68580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6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Workaround:  Geotagging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Geotagging </a:t>
            </a:r>
            <a:r>
              <a:rPr lang="en-US" dirty="0" smtClean="0"/>
              <a:t>is the process of adding geographical identification metadata to media</a:t>
            </a:r>
          </a:p>
          <a:p>
            <a:pPr lvl="1"/>
            <a:r>
              <a:rPr lang="en-US" dirty="0" smtClean="0"/>
              <a:t>Allows for easier clustering of photo and video series</a:t>
            </a:r>
          </a:p>
          <a:p>
            <a:pPr lvl="2"/>
            <a:endParaRPr lang="en-US" dirty="0"/>
          </a:p>
          <a:p>
            <a:r>
              <a:rPr lang="en-US" dirty="0" smtClean="0"/>
              <a:t>Many social media portals provide Application Programming Interfaces (APIs) to access geotag data – along with other user data!</a:t>
            </a:r>
          </a:p>
          <a:p>
            <a:pPr lvl="1"/>
            <a:r>
              <a:rPr lang="en-US" dirty="0" smtClean="0"/>
              <a:t>This includes </a:t>
            </a:r>
            <a:r>
              <a:rPr lang="en-US" dirty="0" err="1" smtClean="0"/>
              <a:t>Youtube</a:t>
            </a:r>
            <a:r>
              <a:rPr lang="en-US" dirty="0" smtClean="0"/>
              <a:t>, Twitter, Instagram, Flickr,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Ready or Not? </a:t>
            </a:r>
            <a:r>
              <a:rPr lang="en-US" dirty="0">
                <a:hlinkClick r:id="rId2"/>
              </a:rPr>
              <a:t>http://app.teachingprivacy.org/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Map out </a:t>
            </a:r>
            <a:r>
              <a:rPr lang="en-US" dirty="0" smtClean="0"/>
              <a:t>geotagged </a:t>
            </a:r>
            <a:r>
              <a:rPr lang="en-US" dirty="0"/>
              <a:t>data from unsecured Twitter or Instagram accounts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55793"/>
            <a:ext cx="5486400" cy="248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3"/>
          <a:stretch/>
        </p:blipFill>
        <p:spPr>
          <a:xfrm>
            <a:off x="146675" y="2143109"/>
            <a:ext cx="4572000" cy="32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 Craigslist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ads on Craigslist are anonymized… except for geotags on photos</a:t>
            </a:r>
          </a:p>
          <a:p>
            <a:pPr lvl="1"/>
            <a:r>
              <a:rPr lang="en-US" dirty="0" smtClean="0"/>
              <a:t>More geotagged photos = higher coordinate accuracy</a:t>
            </a:r>
          </a:p>
          <a:p>
            <a:pPr lvl="1"/>
            <a:r>
              <a:rPr lang="en-US" dirty="0" smtClean="0"/>
              <a:t>Sometimes ad is for high-valued goods (</a:t>
            </a:r>
            <a:r>
              <a:rPr lang="en-US" i="1" dirty="0" smtClean="0"/>
              <a:t>e.g.</a:t>
            </a:r>
            <a:r>
              <a:rPr lang="en-US" dirty="0" smtClean="0"/>
              <a:t> cars, diamonds)</a:t>
            </a:r>
          </a:p>
          <a:p>
            <a:pPr lvl="1"/>
            <a:r>
              <a:rPr lang="en-US" dirty="0" smtClean="0"/>
              <a:t>Sometimes ad specifies availability (</a:t>
            </a:r>
            <a:r>
              <a:rPr lang="en-US" i="1" dirty="0" smtClean="0"/>
              <a:t>e.g.</a:t>
            </a:r>
            <a:r>
              <a:rPr lang="en-US" dirty="0" smtClean="0"/>
              <a:t> “call Sunday after 6pm”)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7" y="4061648"/>
            <a:ext cx="5486400" cy="26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has to be done?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Nothing can be done – privacy is dead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We need to educate people about this and try to save privacy  [fight]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I agree with (A) and will really think before I post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I agree with (B) and will really think before I post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I won’t post anything anymore  [flee]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r>
              <a:rPr lang="en-US" dirty="0" smtClean="0"/>
              <a:t>Online Interactions</a:t>
            </a:r>
          </a:p>
          <a:p>
            <a:r>
              <a:rPr lang="en-US" dirty="0"/>
              <a:t>Multimedia Retrieval</a:t>
            </a:r>
          </a:p>
          <a:p>
            <a:pPr lvl="1"/>
            <a:r>
              <a:rPr lang="en-US" dirty="0" smtClean="0"/>
              <a:t>Geotagging</a:t>
            </a:r>
            <a:endParaRPr lang="en-US" dirty="0"/>
          </a:p>
          <a:p>
            <a:r>
              <a:rPr lang="en-US" b="1" dirty="0" smtClean="0">
                <a:solidFill>
                  <a:srgbClr val="4B2A85"/>
                </a:solidFill>
              </a:rPr>
              <a:t>Apps and Access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Privacy</a:t>
            </a:r>
          </a:p>
          <a:p>
            <a:r>
              <a:rPr lang="en-US" dirty="0" smtClean="0"/>
              <a:t>Online Interactions</a:t>
            </a:r>
          </a:p>
          <a:p>
            <a:r>
              <a:rPr lang="en-US" dirty="0"/>
              <a:t>Multimedia Retrieval</a:t>
            </a:r>
          </a:p>
          <a:p>
            <a:pPr lvl="1"/>
            <a:r>
              <a:rPr lang="en-US" dirty="0" smtClean="0"/>
              <a:t>Geotagging</a:t>
            </a:r>
            <a:endParaRPr lang="en-US" dirty="0"/>
          </a:p>
          <a:p>
            <a:r>
              <a:rPr lang="en-US" dirty="0" smtClean="0"/>
              <a:t>Apps and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Secure is Your Phone?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Nowadays, your smart phone contains or has access to all sorts of personal information about you</a:t>
            </a:r>
          </a:p>
          <a:p>
            <a:pPr lvl="1"/>
            <a:r>
              <a:rPr lang="en-US" dirty="0" smtClean="0"/>
              <a:t>How do you keep it safe?</a:t>
            </a:r>
          </a:p>
          <a:p>
            <a:pPr lvl="1"/>
            <a:r>
              <a:rPr lang="en-US" dirty="0" smtClean="0"/>
              <a:t>Do you cover your screen </a:t>
            </a:r>
            <a:br>
              <a:rPr lang="en-US" dirty="0" smtClean="0"/>
            </a:br>
            <a:r>
              <a:rPr lang="en-US" dirty="0" smtClean="0"/>
              <a:t>when you unlock?</a:t>
            </a:r>
          </a:p>
          <a:p>
            <a:pPr lvl="1"/>
            <a:r>
              <a:rPr lang="en-US" dirty="0" smtClean="0"/>
              <a:t>How often do you change </a:t>
            </a:r>
            <a:br>
              <a:rPr lang="en-US" dirty="0" smtClean="0"/>
            </a:br>
            <a:r>
              <a:rPr lang="en-US" dirty="0" smtClean="0"/>
              <a:t>your lock?</a:t>
            </a:r>
          </a:p>
          <a:p>
            <a:pPr lvl="2"/>
            <a:endParaRPr lang="en-US" dirty="0"/>
          </a:p>
          <a:p>
            <a:r>
              <a:rPr lang="en-US" dirty="0" smtClean="0"/>
              <a:t>Even if our phones are</a:t>
            </a:r>
            <a:br>
              <a:rPr lang="en-US" dirty="0" smtClean="0"/>
            </a:br>
            <a:r>
              <a:rPr lang="en-US" dirty="0" smtClean="0"/>
              <a:t>physically secure, we</a:t>
            </a:r>
            <a:br>
              <a:rPr lang="en-US" dirty="0" smtClean="0"/>
            </a:br>
            <a:r>
              <a:rPr lang="en-US" dirty="0" smtClean="0"/>
              <a:t>often </a:t>
            </a:r>
            <a:r>
              <a:rPr lang="en-US" i="1" dirty="0" smtClean="0"/>
              <a:t>give away</a:t>
            </a:r>
            <a:r>
              <a:rPr lang="en-US" dirty="0" smtClean="0"/>
              <a:t> our</a:t>
            </a:r>
            <a:br>
              <a:rPr lang="en-US" dirty="0" smtClean="0"/>
            </a:br>
            <a:r>
              <a:rPr lang="en-US" dirty="0" smtClean="0"/>
              <a:t>privacy!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30</a:t>
            </a:fld>
            <a:endParaRPr lang="en-US"/>
          </a:p>
        </p:txBody>
      </p:sp>
      <p:pic>
        <p:nvPicPr>
          <p:cNvPr id="7172" name="Picture 4" descr="http://samsungsimulator.com/output/img/image/product_1461/AutoLock-06_139714401015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r="23797"/>
          <a:stretch/>
        </p:blipFill>
        <p:spPr bwMode="auto">
          <a:xfrm>
            <a:off x="4703481" y="2419910"/>
            <a:ext cx="18735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xbqX8i04UtXHwMG82UPPdXLdd3_BM3niIllBOO4qi45pLz02XaLGtpHHujjB3ST-oA=h9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508" r="4970" b="1400"/>
          <a:stretch/>
        </p:blipFill>
        <p:spPr bwMode="auto">
          <a:xfrm>
            <a:off x="6852314" y="2419910"/>
            <a:ext cx="191068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Permissions: 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“Use </a:t>
            </a:r>
            <a:r>
              <a:rPr lang="en-US" dirty="0"/>
              <a:t>your device’s contacts, which may include the ability to read and modify your contacts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Calendar</a:t>
            </a:r>
          </a:p>
          <a:p>
            <a:pPr lvl="1"/>
            <a:r>
              <a:rPr lang="en-US" dirty="0"/>
              <a:t>“Read, add and modify calendar events as well as send email to guests without owners’ knowledge”</a:t>
            </a:r>
            <a:endParaRPr lang="en-US" dirty="0"/>
          </a:p>
        </p:txBody>
      </p:sp>
      <p:pic>
        <p:nvPicPr>
          <p:cNvPr id="1026" name="Picture 2" descr="https://www.howtogeek.com/wp-content/uploads/2014/06/simplified-android-app-permission-syste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r="19604"/>
          <a:stretch/>
        </p:blipFill>
        <p:spPr bwMode="auto">
          <a:xfrm>
            <a:off x="2751137" y="4161561"/>
            <a:ext cx="3657600" cy="249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13000" y="1442160"/>
              <a:ext cx="3957840" cy="388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000" y="1435320"/>
                <a:ext cx="3975480" cy="39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49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Permissions: 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“Most Used Words” went viral in late 2015</a:t>
            </a:r>
            <a:endParaRPr lang="en-US" dirty="0"/>
          </a:p>
        </p:txBody>
      </p:sp>
      <p:pic>
        <p:nvPicPr>
          <p:cNvPr id="4" name="Picture 4" descr="Image result for facebook permissions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80529"/>
            <a:ext cx="3657600" cy="36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886960"/>
            <a:ext cx="4572000" cy="48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849560" y="4971960"/>
              <a:ext cx="3399120" cy="256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3080" y="4964760"/>
                <a:ext cx="341280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6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Permissions: 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be very wary of “quizzes”</a:t>
            </a:r>
          </a:p>
          <a:p>
            <a:pPr lvl="1"/>
            <a:r>
              <a:rPr lang="en-US" sz="2000" dirty="0">
                <a:hlinkClick r:id="rId2"/>
              </a:rPr>
              <a:t>http://www.itscovarr.com/2016/05/the-trouble-with-online-quizzes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76" name="Picture 4" descr="Quiz permis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53" y="2531512"/>
            <a:ext cx="4572000" cy="40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schm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8" y="3109975"/>
            <a:ext cx="4572000" cy="23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Always</a:t>
            </a:r>
            <a:r>
              <a:rPr lang="en-US" dirty="0" smtClean="0"/>
              <a:t> pay attention to privacy settings</a:t>
            </a:r>
          </a:p>
          <a:p>
            <a:pPr lvl="1"/>
            <a:r>
              <a:rPr lang="en-US" dirty="0" smtClean="0"/>
              <a:t>Usually dictates visibility, ownership, and distribution of data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Actually read the Terms of Service (</a:t>
            </a:r>
            <a:r>
              <a:rPr lang="en-US" dirty="0" err="1" smtClean="0"/>
              <a:t>ToS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tos;dr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https://tosdr.org/</a:t>
            </a:r>
            <a:r>
              <a:rPr lang="en-US" dirty="0"/>
              <a:t>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connectivity model of the Internet</a:t>
            </a:r>
          </a:p>
          <a:p>
            <a:pPr lvl="1"/>
            <a:r>
              <a:rPr lang="en-US" dirty="0" smtClean="0"/>
              <a:t>Info sent between machines, meaning not everything is local</a:t>
            </a:r>
          </a:p>
          <a:p>
            <a:pPr lvl="1"/>
            <a:r>
              <a:rPr lang="en-US" dirty="0" smtClean="0"/>
              <a:t>This is why “private browsing” is not truly anonymous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Individual websites sometimes store information about you in “cookies”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Browsers often collect data on you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35</a:t>
            </a:fld>
            <a:endParaRPr lang="en-US"/>
          </a:p>
        </p:txBody>
      </p:sp>
      <p:pic>
        <p:nvPicPr>
          <p:cNvPr id="5" name="Shape 3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0962" y="5064090"/>
            <a:ext cx="4206240" cy="16854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30619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Deliberate About What You Reveal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you’re not really anonymous and that the WWW is accessible to </a:t>
            </a:r>
            <a:r>
              <a:rPr lang="en-US" i="1" dirty="0" smtClean="0"/>
              <a:t>everyone</a:t>
            </a:r>
            <a:endParaRPr lang="en-US" dirty="0" smtClean="0"/>
          </a:p>
          <a:p>
            <a:pPr lvl="1"/>
            <a:r>
              <a:rPr lang="en-US" dirty="0" smtClean="0"/>
              <a:t>Even on “closed” sites like Facebook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Remember that digital information on the Internet rarely ever goes away, even if you try to delete it</a:t>
            </a:r>
          </a:p>
          <a:p>
            <a:pPr lvl="1"/>
            <a:r>
              <a:rPr lang="en-US" dirty="0" smtClean="0"/>
              <a:t>Archives, or copies on other machines</a:t>
            </a:r>
          </a:p>
          <a:p>
            <a:pPr lvl="2"/>
            <a:endParaRPr lang="en-US" dirty="0"/>
          </a:p>
          <a:p>
            <a:r>
              <a:rPr lang="en-US" dirty="0" smtClean="0"/>
              <a:t>Even if you choose to do the revealing (no privacy violation), might not be wise to reveal “all”</a:t>
            </a:r>
          </a:p>
          <a:p>
            <a:pPr lvl="1"/>
            <a:r>
              <a:rPr lang="en-US" dirty="0" smtClean="0"/>
              <a:t>What image do you want to 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in Our New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“public” and persistent</a:t>
            </a:r>
          </a:p>
          <a:p>
            <a:pPr lvl="1"/>
            <a:r>
              <a:rPr lang="en-US" dirty="0" smtClean="0"/>
              <a:t>People have lost jobs based on Facebook and Twitter posts</a:t>
            </a:r>
          </a:p>
          <a:p>
            <a:pPr lvl="2"/>
            <a:r>
              <a:rPr lang="en-US" dirty="0">
                <a:hlinkClick r:id="rId2"/>
              </a:rPr>
              <a:t>https://medium.com/@</a:t>
            </a:r>
            <a:r>
              <a:rPr lang="en-US" dirty="0" smtClean="0">
                <a:hlinkClick r:id="rId2"/>
              </a:rPr>
              <a:t>aristoNYC/social-justice-bullies-the-authoritarianism-of-millennial-social-justice-6bdb5ad3c9d3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Resurfacing of digital information (old posts, emails, photos) is almost an inevitability</a:t>
            </a:r>
          </a:p>
          <a:p>
            <a:pPr lvl="2"/>
            <a:endParaRPr lang="en-US" dirty="0"/>
          </a:p>
          <a:p>
            <a:r>
              <a:rPr lang="en-US" dirty="0" smtClean="0"/>
              <a:t>People are aware of availability of information</a:t>
            </a:r>
          </a:p>
          <a:p>
            <a:pPr lvl="1"/>
            <a:r>
              <a:rPr lang="en-US" dirty="0" smtClean="0"/>
              <a:t>Human Resources (HR) departments sometimes check your social media profiles when you apply for jobs</a:t>
            </a:r>
          </a:p>
          <a:p>
            <a:pPr lvl="1"/>
            <a:r>
              <a:rPr lang="en-US" dirty="0" smtClean="0"/>
              <a:t>People often “cyberstalk” others before or after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http://teachingprivacy.org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09" y="1880755"/>
            <a:ext cx="6400800" cy="49236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the </a:t>
            </a:r>
            <a:r>
              <a:rPr lang="en-US" i="1" dirty="0" smtClean="0"/>
              <a:t>World</a:t>
            </a:r>
            <a:r>
              <a:rPr lang="en-US" dirty="0" smtClean="0"/>
              <a:t> Wide Web</a:t>
            </a:r>
          </a:p>
          <a:p>
            <a:pPr lvl="2"/>
            <a:endParaRPr lang="en-US" dirty="0"/>
          </a:p>
          <a:p>
            <a:r>
              <a:rPr lang="en-US" dirty="0" smtClean="0"/>
              <a:t>When we’re online, we typically only think about our </a:t>
            </a:r>
            <a:r>
              <a:rPr lang="en-US" i="1" dirty="0" smtClean="0"/>
              <a:t>intended</a:t>
            </a:r>
            <a:r>
              <a:rPr lang="en-US" dirty="0" smtClean="0"/>
              <a:t> audience</a:t>
            </a:r>
          </a:p>
          <a:p>
            <a:pPr lvl="1"/>
            <a:r>
              <a:rPr lang="en-US" dirty="0" smtClean="0"/>
              <a:t>“Small” circle of friends and organizations</a:t>
            </a:r>
          </a:p>
          <a:p>
            <a:pPr lvl="2"/>
            <a:endParaRPr lang="en-US" dirty="0"/>
          </a:p>
          <a:p>
            <a:r>
              <a:rPr lang="en-US" dirty="0" smtClean="0"/>
              <a:t>Things to consider:</a:t>
            </a:r>
          </a:p>
          <a:p>
            <a:pPr lvl="1"/>
            <a:r>
              <a:rPr lang="en-US" dirty="0" smtClean="0"/>
              <a:t>The Internet is a real, physical place</a:t>
            </a:r>
          </a:p>
          <a:p>
            <a:pPr lvl="1"/>
            <a:r>
              <a:rPr lang="en-US" dirty="0" smtClean="0"/>
              <a:t>Digital information is “permanent” and easy to distribute</a:t>
            </a:r>
          </a:p>
          <a:p>
            <a:pPr lvl="1"/>
            <a:r>
              <a:rPr lang="en-US" dirty="0" smtClean="0"/>
              <a:t>Who can access your stuff?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98000" y="5382720"/>
              <a:ext cx="3579480" cy="510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440" y="5374440"/>
                <a:ext cx="3593520" cy="5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8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right of people to </a:t>
            </a:r>
            <a:r>
              <a:rPr lang="en-US" i="1" dirty="0" smtClean="0">
                <a:solidFill>
                  <a:srgbClr val="FF0000"/>
                </a:solidFill>
              </a:rPr>
              <a:t>choose freely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what circumstances and to what extent they will reveal themselves, their attitude, and their behavior to others.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Privacy is an </a:t>
            </a:r>
            <a:r>
              <a:rPr lang="en-US" i="1" dirty="0" smtClean="0"/>
              <a:t>explicit</a:t>
            </a:r>
            <a:r>
              <a:rPr lang="en-US" dirty="0" smtClean="0"/>
              <a:t> human right in many countries</a:t>
            </a:r>
          </a:p>
          <a:p>
            <a:pPr lvl="1"/>
            <a:r>
              <a:rPr lang="en-US" dirty="0" smtClean="0"/>
              <a:t>Strong privacy protections mean that receivers of information must keep it private</a:t>
            </a:r>
          </a:p>
          <a:p>
            <a:pPr lvl="1"/>
            <a:r>
              <a:rPr lang="en-US" dirty="0" smtClean="0"/>
              <a:t>Unfortunately, the US has almost no privacy protections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privacy work in the past?</a:t>
            </a:r>
          </a:p>
          <a:p>
            <a:pPr lvl="1"/>
            <a:r>
              <a:rPr lang="en-US" dirty="0" smtClean="0"/>
              <a:t>Taking someone else’s stuff is illegal:  theft, burglary, robbery, extortion</a:t>
            </a:r>
          </a:p>
          <a:p>
            <a:pPr lvl="1"/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 Amendment </a:t>
            </a:r>
            <a:r>
              <a:rPr lang="en-US" dirty="0" smtClean="0"/>
              <a:t>protects from search and seizure by the government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Technology has changed the game!</a:t>
            </a:r>
          </a:p>
          <a:p>
            <a:pPr lvl="1"/>
            <a:r>
              <a:rPr lang="en-US" dirty="0" smtClean="0"/>
              <a:t>It is now possible (and easy?) to violate people’s privacy </a:t>
            </a:r>
            <a:r>
              <a:rPr lang="en-US" i="1" dirty="0" smtClean="0"/>
              <a:t>without their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Former Supreme Court Justice Louis Brandeis: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i="1" dirty="0" smtClean="0"/>
              <a:t>The </a:t>
            </a:r>
            <a:r>
              <a:rPr lang="en-US" sz="2000" i="1" dirty="0"/>
              <a:t>narrower doctrine [of illegal search] may have satisfied the demands of society at a time when the abuse to be guarded against could rarely have arisen without violating a contract or a special confidence; but now that </a:t>
            </a:r>
            <a:r>
              <a:rPr lang="en-US" sz="2000" b="1" i="1" dirty="0"/>
              <a:t>modern devices</a:t>
            </a:r>
            <a:r>
              <a:rPr lang="en-US" sz="2000" i="1" dirty="0"/>
              <a:t> afford abundant opportunities for the perpetration of such wrongs without any participation of the injured party, the protection granted by the law must be placed upon a broader foundation</a:t>
            </a:r>
            <a:r>
              <a:rPr lang="en-US" sz="2000" i="1" dirty="0" smtClean="0"/>
              <a:t>.</a:t>
            </a:r>
            <a:r>
              <a:rPr lang="en-US" sz="2000" dirty="0" smtClean="0"/>
              <a:t>  –  “The Right to Privacy” (1890)</a:t>
            </a:r>
            <a:endParaRPr lang="en-US" sz="2000" i="1" dirty="0" smtClean="0"/>
          </a:p>
          <a:p>
            <a:pPr lvl="2"/>
            <a:endParaRPr lang="en-US" sz="1800" dirty="0"/>
          </a:p>
          <a:p>
            <a:r>
              <a:rPr lang="en-US" sz="2400" dirty="0" smtClean="0"/>
              <a:t>An interesting conundrum at the intersection of technology and policy</a:t>
            </a:r>
          </a:p>
          <a:p>
            <a:pPr lvl="1"/>
            <a:r>
              <a:rPr lang="en-US" sz="2000" i="1" dirty="0" smtClean="0"/>
              <a:t>e.g.</a:t>
            </a:r>
            <a:r>
              <a:rPr lang="en-US" sz="2000" dirty="0" smtClean="0"/>
              <a:t> Who is liable in today’s </a:t>
            </a:r>
            <a:r>
              <a:rPr lang="en-US" sz="2000" dirty="0"/>
              <a:t>sharing </a:t>
            </a:r>
            <a:r>
              <a:rPr lang="en-US" sz="2000" dirty="0" smtClean="0"/>
              <a:t>economy? 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backchannel.com/the-most-important-law-in-tech-has-a-problem-64f5464128b6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984280" y="3960360"/>
              <a:ext cx="482400" cy="12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360" y="3954240"/>
                <a:ext cx="49896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9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Online Interactions</a:t>
            </a:r>
          </a:p>
          <a:p>
            <a:r>
              <a:rPr lang="en-US" dirty="0" smtClean="0"/>
              <a:t>Multimedia Retrieval</a:t>
            </a:r>
          </a:p>
          <a:p>
            <a:pPr lvl="1"/>
            <a:r>
              <a:rPr lang="en-US" dirty="0" smtClean="0"/>
              <a:t>Geotagging</a:t>
            </a:r>
          </a:p>
          <a:p>
            <a:r>
              <a:rPr lang="en-US" dirty="0" smtClean="0"/>
              <a:t>Apps and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Experiment</a:t>
            </a:r>
            <a:endParaRPr lang="en-US" dirty="0"/>
          </a:p>
        </p:txBody>
      </p:sp>
      <p:pic>
        <p:nvPicPr>
          <p:cNvPr id="5" name="F7pYHN9iC9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5209" y="1530384"/>
            <a:ext cx="8229600" cy="4629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3069</TotalTime>
  <Words>1809</Words>
  <Application>Microsoft Office PowerPoint</Application>
  <PresentationFormat>On-screen Show (4:3)</PresentationFormat>
  <Paragraphs>301</Paragraphs>
  <Slides>38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Calibri</vt:lpstr>
      <vt:lpstr>Roboto Regular</vt:lpstr>
      <vt:lpstr>Times New Roman</vt:lpstr>
      <vt:lpstr>Wingdings</vt:lpstr>
      <vt:lpstr>UWTheme-120-Sp17</vt:lpstr>
      <vt:lpstr>Adobe Photoshop Image</vt:lpstr>
      <vt:lpstr>Privacy CSE 120 Spring 2017</vt:lpstr>
      <vt:lpstr>Administrivia</vt:lpstr>
      <vt:lpstr>Outline</vt:lpstr>
      <vt:lpstr>Being Online</vt:lpstr>
      <vt:lpstr>Privacy</vt:lpstr>
      <vt:lpstr>Privacy and Technology</vt:lpstr>
      <vt:lpstr>Privacy and Technology</vt:lpstr>
      <vt:lpstr>Outline</vt:lpstr>
      <vt:lpstr>An Experiment</vt:lpstr>
      <vt:lpstr>Audience Responses</vt:lpstr>
      <vt:lpstr>Your Information</vt:lpstr>
      <vt:lpstr>Your Information</vt:lpstr>
      <vt:lpstr>What Should Be Private?</vt:lpstr>
      <vt:lpstr>Security Aside</vt:lpstr>
      <vt:lpstr>Social Cause</vt:lpstr>
      <vt:lpstr>Observations</vt:lpstr>
      <vt:lpstr>Consequences:  Cybercasing</vt:lpstr>
      <vt:lpstr>Outline</vt:lpstr>
      <vt:lpstr>Question</vt:lpstr>
      <vt:lpstr>Internet Multimedia is Growing</vt:lpstr>
      <vt:lpstr>Multimedia Retrieval</vt:lpstr>
      <vt:lpstr>Workaround:  Manual Tagging</vt:lpstr>
      <vt:lpstr>Workaround:  Geotagging</vt:lpstr>
      <vt:lpstr>Workaround:  Geotagging</vt:lpstr>
      <vt:lpstr>Workaround:  Geotagging</vt:lpstr>
      <vt:lpstr>Unintended Consequences</vt:lpstr>
      <vt:lpstr>Case Study:  Craigslist</vt:lpstr>
      <vt:lpstr>Question</vt:lpstr>
      <vt:lpstr>Outline</vt:lpstr>
      <vt:lpstr>How Secure is Your Phone?</vt:lpstr>
      <vt:lpstr>Permissions:  Android</vt:lpstr>
      <vt:lpstr>Permissions:  Facebook</vt:lpstr>
      <vt:lpstr>Permissions:  Facebook</vt:lpstr>
      <vt:lpstr>Privacy Settings</vt:lpstr>
      <vt:lpstr>Website Tracking</vt:lpstr>
      <vt:lpstr>Be Deliberate About What You Reveal</vt:lpstr>
      <vt:lpstr>Privacy in Our New Reality</vt:lpstr>
      <vt:lpstr>Want to Learn More?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CSE 120 Spring 2017</dc:title>
  <dc:creator>Justin Hsia</dc:creator>
  <cp:lastModifiedBy>Justin Hsia</cp:lastModifiedBy>
  <cp:revision>57</cp:revision>
  <cp:lastPrinted>2017-04-28T09:30:20Z</cp:lastPrinted>
  <dcterms:created xsi:type="dcterms:W3CDTF">2017-04-26T18:22:51Z</dcterms:created>
  <dcterms:modified xsi:type="dcterms:W3CDTF">2017-04-28T21:32:49Z</dcterms:modified>
</cp:coreProperties>
</file>