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83" r:id="rId4"/>
    <p:sldId id="269" r:id="rId5"/>
    <p:sldId id="258" r:id="rId6"/>
    <p:sldId id="259" r:id="rId7"/>
    <p:sldId id="263" r:id="rId8"/>
    <p:sldId id="264" r:id="rId9"/>
    <p:sldId id="273" r:id="rId10"/>
    <p:sldId id="261" r:id="rId11"/>
    <p:sldId id="265" r:id="rId12"/>
    <p:sldId id="275" r:id="rId13"/>
    <p:sldId id="276" r:id="rId14"/>
    <p:sldId id="277" r:id="rId15"/>
    <p:sldId id="278" r:id="rId16"/>
    <p:sldId id="279" r:id="rId17"/>
    <p:sldId id="280" r:id="rId18"/>
    <p:sldId id="270" r:id="rId19"/>
    <p:sldId id="272" r:id="rId20"/>
    <p:sldId id="271" r:id="rId21"/>
    <p:sldId id="266" r:id="rId22"/>
    <p:sldId id="267" r:id="rId23"/>
    <p:sldId id="268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78F"/>
    <a:srgbClr val="FF9300"/>
    <a:srgbClr val="E7AC00"/>
    <a:srgbClr val="745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75772"/>
  </p:normalViewPr>
  <p:slideViewPr>
    <p:cSldViewPr snapToGrid="0" snapToObjects="1">
      <p:cViewPr varScale="1">
        <p:scale>
          <a:sx n="92" d="100"/>
          <a:sy n="92" d="100"/>
        </p:scale>
        <p:origin x="11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D02C8-7DF4-0E4F-9181-EB0BF7DE995E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AB371-6CD3-7B4B-8F94-B8FD6D965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4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44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Abusive language is context-sensitive, and the model did not account for the fact that “abusive” applies different to different dialects of English.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1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trained on men.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1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Reflects bias in our current justice system (remember: trained on existing data; can pick up on certain patterns in the data that we don’t realize)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67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some reason, found that the word “cat” seems to go together with contradictions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38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Sentiment of political speech different from other writing styles.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09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 E.g., reproducing already-biased judges’ decisions, or training on data collected only on people charged with crimes. </a:t>
            </a:r>
            <a:endParaRPr lang="en-US" dirty="0">
              <a:effectLst/>
            </a:endParaRP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 E.g., advertising that assumes binary categories like male/female, Democrat/Republican, etc.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E.g., language translation systems that ignore context that disambiguates appropriate pronouns.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E.g., if a minority class is infrequent, it may end up being ignored completely. </a:t>
            </a:r>
            <a:endParaRPr lang="en-US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4.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E.g., spammers adapt to spam-filtering tools, changing the data distribution.</a:t>
            </a:r>
            <a:endParaRPr lang="en-US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99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Disparate impact: even though the rules are technically “fair”, can adversely affect some groups of people more than others.</a:t>
            </a:r>
          </a:p>
          <a:p>
            <a:r>
              <a:rPr lang="en-US" dirty="0"/>
              <a:t>The difference between a policy that is neutral on its face vs. the impacts of that policy</a:t>
            </a:r>
          </a:p>
          <a:p>
            <a:endParaRPr lang="en-US" dirty="0"/>
          </a:p>
          <a:p>
            <a:r>
              <a:rPr lang="en-US" dirty="0"/>
              <a:t>Why not just hide the sex? Learner can probably infer it from other attributes.</a:t>
            </a:r>
          </a:p>
          <a:p>
            <a:r>
              <a:rPr lang="en-US" dirty="0"/>
              <a:t>Lots of ways to think about fairness</a:t>
            </a:r>
          </a:p>
          <a:p>
            <a:r>
              <a:rPr lang="en-US" dirty="0"/>
              <a:t>Unsure if high accuracy can be combined with lack of bias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212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difficulty with bias: hard to identify.</a:t>
            </a:r>
          </a:p>
          <a:p>
            <a:r>
              <a:rPr lang="en-US" dirty="0"/>
              <a:t>Need to somehow understand what the learner is inferring from the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265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Lots of research in this area, but media can hype it up and make it seem like we know more than we really do.</a:t>
            </a:r>
          </a:p>
          <a:p>
            <a:r>
              <a:rPr lang="en-US" dirty="0"/>
              <a:t>Buzzwords and scientific jargon also complicate this.</a:t>
            </a:r>
          </a:p>
          <a:p>
            <a:r>
              <a:rPr lang="en-US" dirty="0"/>
              <a:t>Disconnect between researchers and general public.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98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 everything!</a:t>
            </a:r>
          </a:p>
          <a:p>
            <a:pPr marL="228600" indent="-228600">
              <a:buAutoNum type="arabicPeriod"/>
            </a:pPr>
            <a:r>
              <a:rPr lang="en-US" dirty="0"/>
              <a:t>Why is “human level performance” the goal? When do we want the learner to do </a:t>
            </a:r>
            <a:r>
              <a:rPr lang="en-US" i="1" dirty="0"/>
              <a:t>better</a:t>
            </a:r>
            <a:r>
              <a:rPr lang="en-US" dirty="0"/>
              <a:t> than humans?</a:t>
            </a:r>
          </a:p>
          <a:p>
            <a:pPr marL="228600" indent="-228600">
              <a:buAutoNum type="arabicPeriod"/>
            </a:pPr>
            <a:r>
              <a:rPr lang="en-US" dirty="0"/>
              <a:t>Very hard to find diverse inputs and hard to see bias in the inputs that we do have. Remember, tradeoff between accuracy and bias.</a:t>
            </a:r>
          </a:p>
          <a:p>
            <a:pPr marL="228600" indent="-228600">
              <a:buAutoNum type="arabicPeriod"/>
            </a:pPr>
            <a:r>
              <a:rPr lang="en-US" dirty="0"/>
              <a:t>Training models is </a:t>
            </a:r>
            <a:r>
              <a:rPr lang="en-US" i="1" dirty="0"/>
              <a:t>expensive</a:t>
            </a:r>
            <a:r>
              <a:rPr lang="en-US" i="0" dirty="0"/>
              <a:t> in terms of time, energy usage, etc.</a:t>
            </a:r>
          </a:p>
          <a:p>
            <a:pPr marL="228600" indent="-228600">
              <a:buAutoNum type="arabicPeriod"/>
            </a:pPr>
            <a:r>
              <a:rPr lang="en-US" i="0" dirty="0"/>
              <a:t>The real world is messy and has lots of unexpected scenarios -- when was the last time Siri didn’t know how to respond to you (yesterday?)</a:t>
            </a:r>
          </a:p>
          <a:p>
            <a:pPr marL="228600" indent="-228600">
              <a:buAutoNum type="arabicPeriod"/>
            </a:pPr>
            <a:r>
              <a:rPr lang="en-US" i="0" dirty="0"/>
              <a:t>Robots are not humans!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we want to classify these shapes.</a:t>
            </a:r>
          </a:p>
          <a:p>
            <a:r>
              <a:rPr lang="en-US" dirty="0"/>
              <a:t>LHS clearly blickets, RHS clearly </a:t>
            </a:r>
            <a:r>
              <a:rPr lang="en-US" dirty="0" err="1"/>
              <a:t>forgs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56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you try for these ones…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42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Goal: build a machine that takes an </a:t>
            </a:r>
            <a:r>
              <a:rPr lang="en-US" i="1" dirty="0"/>
              <a:t>unknown</a:t>
            </a:r>
            <a:r>
              <a:rPr lang="en-US" dirty="0"/>
              <a:t> shape as input (blicket or </a:t>
            </a:r>
            <a:r>
              <a:rPr lang="en-US" dirty="0" err="1"/>
              <a:t>forg</a:t>
            </a:r>
            <a:r>
              <a:rPr lang="en-US" dirty="0"/>
              <a:t>) and gives a label as output.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3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Training: give a bunch of labeled examples to the classifier, allow it to “adjust itself” so that it can “learn” which are which and eventually build the classifier.</a:t>
            </a:r>
          </a:p>
          <a:p>
            <a:pPr marL="171450" indent="-171450">
              <a:buFontTx/>
              <a:buChar char="-"/>
            </a:pPr>
            <a:r>
              <a:rPr lang="en-US" dirty="0"/>
              <a:t>Each input “turns the knobs” in a slightly different way to tune the classifier.</a:t>
            </a:r>
          </a:p>
          <a:p>
            <a:pPr marL="171450" indent="-171450">
              <a:buFontTx/>
              <a:buChar char="-"/>
            </a:pPr>
            <a:r>
              <a:rPr lang="en-US" dirty="0"/>
              <a:t>More training examples generally means classifier will be able to better identify new-</a:t>
            </a:r>
            <a:r>
              <a:rPr lang="en-US" dirty="0" err="1"/>
              <a:t>ish</a:t>
            </a:r>
            <a:r>
              <a:rPr lang="en-US" dirty="0"/>
              <a:t> shapes.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1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The data that we choose to give as input to the classifier</a:t>
            </a:r>
          </a:p>
          <a:p>
            <a:pPr marL="228600" indent="-228600">
              <a:buAutoNum type="arabicPeriod"/>
            </a:pPr>
            <a:r>
              <a:rPr lang="en-US" dirty="0"/>
              <a:t>What attributes of the data do we use? (e.g., encode an image as pixels)</a:t>
            </a:r>
          </a:p>
          <a:p>
            <a:pPr marL="228600" indent="-228600">
              <a:buAutoNum type="arabicPeriod"/>
            </a:pPr>
            <a:r>
              <a:rPr lang="en-US" dirty="0"/>
              <a:t>Lots of ways to end up with errors when trying to generalize</a:t>
            </a:r>
          </a:p>
          <a:p>
            <a:pPr marL="228600" indent="-228600">
              <a:buAutoNum type="arabicPeriod"/>
            </a:pPr>
            <a:r>
              <a:rPr lang="en-US" dirty="0"/>
              <a:t>Tradeoff –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62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Bias sometimes necessary to confidently classify something – don’t necessarily want to eliminate it all!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Individual pieces of training data can affect the model a lot.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 bias is not inherently “good” or “bad”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12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we think we’re training a model to distinguish one thing, but it ends up figuring something out that is totally different!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85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of the Russian tanks had blurry photos, whereas American tanks had clear photos.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AB371-6CD3-7B4B-8F94-B8FD6D965C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2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1936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F2A6-EF1D-B04F-B8E3-D297655BAD3F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33BC-4217-6549-B14C-E0CC82E0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F2A6-EF1D-B04F-B8E3-D297655BAD3F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33BC-4217-6549-B14C-E0CC82E0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F2A6-EF1D-B04F-B8E3-D297655BAD3F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33BC-4217-6549-B14C-E0CC82E0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F2A6-EF1D-B04F-B8E3-D297655BAD3F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33BC-4217-6549-B14C-E0CC82E0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8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F2A6-EF1D-B04F-B8E3-D297655BAD3F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33BC-4217-6549-B14C-E0CC82E0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F2A6-EF1D-B04F-B8E3-D297655BAD3F}" type="datetimeFigureOut">
              <a:rPr lang="en-US" smtClean="0"/>
              <a:t>2/19/20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33BC-4217-6549-B14C-E0CC82E0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4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F2A6-EF1D-B04F-B8E3-D297655BAD3F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33BC-4217-6549-B14C-E0CC82E0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4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F2A6-EF1D-B04F-B8E3-D297655BAD3F}" type="datetimeFigureOut">
              <a:rPr lang="en-US" smtClean="0"/>
              <a:t>2/19/20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33BC-4217-6549-B14C-E0CC82E0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2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F2A6-EF1D-B04F-B8E3-D297655BAD3F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33BC-4217-6549-B14C-E0CC82E0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8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F2A6-EF1D-B04F-B8E3-D297655BAD3F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33BC-4217-6549-B14C-E0CC82E0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3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F2A6-EF1D-B04F-B8E3-D297655BAD3F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433BC-4217-6549-B14C-E0CC82E0B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7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5" y="915653"/>
            <a:ext cx="11290765" cy="2869883"/>
          </a:xfrm>
        </p:spPr>
        <p:txBody>
          <a:bodyPr anchor="ctr">
            <a:normAutofit/>
          </a:bodyPr>
          <a:lstStyle/>
          <a:p>
            <a:r>
              <a:rPr lang="en-US" dirty="0"/>
              <a:t>Machine Learning, Bias, and Hype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5" y="3526882"/>
            <a:ext cx="11290765" cy="2974126"/>
          </a:xfrm>
        </p:spPr>
        <p:txBody>
          <a:bodyPr anchor="ctr">
            <a:normAutofit/>
          </a:bodyPr>
          <a:lstStyle/>
          <a:p>
            <a:r>
              <a:rPr lang="en-US" dirty="0"/>
              <a:t>CSE 120, Winter 2020</a:t>
            </a:r>
          </a:p>
          <a:p>
            <a:r>
              <a:rPr lang="en-US" dirty="0"/>
              <a:t>Slides from Prof. Noah Smith (</a:t>
            </a:r>
            <a:r>
              <a:rPr lang="en-US" dirty="0" err="1"/>
              <a:t>nasmith@cs.washington.edu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7753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Bias is prejudice or preference held prior to exposure to evidence (held by a human or a program)</a:t>
            </a:r>
          </a:p>
          <a:p>
            <a:endParaRPr lang="en-US" dirty="0"/>
          </a:p>
          <a:p>
            <a:r>
              <a:rPr lang="en-US" dirty="0"/>
              <a:t>Learners cannot generalize without (inductive) bias!</a:t>
            </a:r>
          </a:p>
          <a:p>
            <a:endParaRPr lang="en-US" dirty="0"/>
          </a:p>
          <a:p>
            <a:r>
              <a:rPr lang="en-US" dirty="0"/>
              <a:t>Put another way:  if you eliminate all bias, your model will be extremely </a:t>
            </a:r>
            <a:r>
              <a:rPr lang="en-US" i="1" dirty="0"/>
              <a:t>flexible</a:t>
            </a:r>
            <a:r>
              <a:rPr lang="en-US" dirty="0"/>
              <a:t> and will tend to be extremely sensitive to the particular training instances.</a:t>
            </a:r>
          </a:p>
          <a:p>
            <a:pPr lvl="1"/>
            <a:r>
              <a:rPr lang="en-US" dirty="0"/>
              <a:t>Result:  higher variance, unless there’s “enough” data</a:t>
            </a:r>
          </a:p>
        </p:txBody>
      </p:sp>
    </p:spTree>
    <p:extLst>
      <p:ext uri="{BB962C8B-B14F-4D97-AF65-F5344CB8AC3E}">
        <p14:creationId xmlns:p14="http://schemas.microsoft.com/office/powerpoint/2010/main" val="2933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Bias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782989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image of tank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American</a:t>
                      </a:r>
                      <a:r>
                        <a:rPr lang="en-US" sz="2400" baseline="0" dirty="0"/>
                        <a:t> or </a:t>
                      </a:r>
                      <a:r>
                        <a:rPr lang="en-US" sz="2400" dirty="0"/>
                        <a:t>Russian?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abusive?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speech</a:t>
                      </a:r>
                      <a:r>
                        <a:rPr lang="en-US" sz="2400" baseline="0" dirty="0"/>
                        <a:t> stream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sequence of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details</a:t>
                      </a:r>
                      <a:r>
                        <a:rPr lang="en-US" sz="2400" baseline="0" dirty="0"/>
                        <a:t> about person convicted of a crime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sentence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two English sentences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semantic relationship (entailment,</a:t>
                      </a:r>
                      <a:r>
                        <a:rPr lang="en-US" sz="2400" baseline="0" dirty="0"/>
                        <a:t> contradiction, …)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product reviews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sentiment of 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432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Bias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295373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image of tank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American</a:t>
                      </a:r>
                      <a:r>
                        <a:rPr lang="en-US" sz="2400" baseline="0" dirty="0"/>
                        <a:t> or </a:t>
                      </a:r>
                      <a:r>
                        <a:rPr lang="en-US" sz="2400" dirty="0"/>
                        <a:t>Russian?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clear/blurry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abusive?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speech</a:t>
                      </a:r>
                      <a:r>
                        <a:rPr lang="en-US" sz="2400" baseline="0" dirty="0"/>
                        <a:t> stream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sequence of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details</a:t>
                      </a:r>
                      <a:r>
                        <a:rPr lang="en-US" sz="2400" baseline="0" dirty="0"/>
                        <a:t> about person convicted of a crime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sentence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two English sentences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semantic relationship (entailment,</a:t>
                      </a:r>
                      <a:r>
                        <a:rPr lang="en-US" sz="2400" baseline="0" dirty="0"/>
                        <a:t> contradiction, …)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product reviews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sentiment of 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16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Bias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53610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image of tank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American</a:t>
                      </a:r>
                      <a:r>
                        <a:rPr lang="en-US" sz="2400" baseline="0" dirty="0"/>
                        <a:t> or </a:t>
                      </a:r>
                      <a:r>
                        <a:rPr lang="en-US" sz="2400" dirty="0"/>
                        <a:t>Russian?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clear/blurry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abusive?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speech</a:t>
                      </a:r>
                      <a:r>
                        <a:rPr lang="en-US" sz="2400" baseline="0" dirty="0"/>
                        <a:t> stream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sequence of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details</a:t>
                      </a:r>
                      <a:r>
                        <a:rPr lang="en-US" sz="2400" baseline="0" dirty="0"/>
                        <a:t> about person convicted of a crime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sentence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two English sentences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semantic relationship (entailment,</a:t>
                      </a:r>
                      <a:r>
                        <a:rPr lang="en-US" sz="2400" baseline="0" dirty="0"/>
                        <a:t> contradiction, …)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product reviews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sentiment of 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735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Bias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041686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image of tank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American</a:t>
                      </a:r>
                      <a:r>
                        <a:rPr lang="en-US" sz="2400" baseline="0" dirty="0"/>
                        <a:t> or </a:t>
                      </a:r>
                      <a:r>
                        <a:rPr lang="en-US" sz="2400" dirty="0"/>
                        <a:t>Russian?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clear/blurry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abusive?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speech</a:t>
                      </a:r>
                      <a:r>
                        <a:rPr lang="en-US" sz="2400" baseline="0" dirty="0"/>
                        <a:t> stream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sequence of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only worked for 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details</a:t>
                      </a:r>
                      <a:r>
                        <a:rPr lang="en-US" sz="2400" baseline="0" dirty="0"/>
                        <a:t> about person convicted of a crime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sentence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two English sentences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semantic relationship (entailment,</a:t>
                      </a:r>
                      <a:r>
                        <a:rPr lang="en-US" sz="2400" baseline="0" dirty="0"/>
                        <a:t> contradiction, …)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product reviews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sentiment of 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9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Bias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864130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image of tank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American</a:t>
                      </a:r>
                      <a:r>
                        <a:rPr lang="en-US" sz="2400" baseline="0" dirty="0"/>
                        <a:t> or </a:t>
                      </a:r>
                      <a:r>
                        <a:rPr lang="en-US" sz="2400" dirty="0"/>
                        <a:t>Russian?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clear/blurry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abusive?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speech</a:t>
                      </a:r>
                      <a:r>
                        <a:rPr lang="en-US" sz="2400" baseline="0" dirty="0"/>
                        <a:t> stream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sequence of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only worked for 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details</a:t>
                      </a:r>
                      <a:r>
                        <a:rPr lang="en-US" sz="2400" baseline="0" dirty="0"/>
                        <a:t> about person convicted of a crime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sentence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longer sentences for minorities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two English sentences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semantic relationship (entailment,</a:t>
                      </a:r>
                      <a:r>
                        <a:rPr lang="en-US" sz="2400" baseline="0" dirty="0"/>
                        <a:t> contradiction, …)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product reviews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sentiment of 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493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Bias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02249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image of tank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American</a:t>
                      </a:r>
                      <a:r>
                        <a:rPr lang="en-US" sz="2400" baseline="0" dirty="0"/>
                        <a:t> or </a:t>
                      </a:r>
                      <a:r>
                        <a:rPr lang="en-US" sz="2400" dirty="0"/>
                        <a:t>Russian?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clear/blurry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abusive?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speech</a:t>
                      </a:r>
                      <a:r>
                        <a:rPr lang="en-US" sz="2400" baseline="0" dirty="0"/>
                        <a:t> stream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sequence of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only worked for 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details</a:t>
                      </a:r>
                      <a:r>
                        <a:rPr lang="en-US" sz="2400" baseline="0" dirty="0"/>
                        <a:t> about person convicted of a crime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sentence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longer sentences for minorities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two English sentences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semantic relationship (entailment,</a:t>
                      </a:r>
                      <a:r>
                        <a:rPr lang="en-US" sz="2400" baseline="0" dirty="0"/>
                        <a:t> contradiction, …)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“cat” → contradiction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product reviews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sentiment of 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593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Bias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image of tank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American</a:t>
                      </a:r>
                      <a:r>
                        <a:rPr lang="en-US" sz="2400" baseline="0" dirty="0"/>
                        <a:t> or </a:t>
                      </a:r>
                      <a:r>
                        <a:rPr lang="en-US" sz="2400" dirty="0"/>
                        <a:t>Russian?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clear/blurry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abusive?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speech</a:t>
                      </a:r>
                      <a:r>
                        <a:rPr lang="en-US" sz="2400" baseline="0" dirty="0"/>
                        <a:t> stream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sequence of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only worked for 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details</a:t>
                      </a:r>
                      <a:r>
                        <a:rPr lang="en-US" sz="2400" baseline="0" dirty="0"/>
                        <a:t> about person convicted of a crime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sentence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longer sentences for minorities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two English sentences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semantic relationship (entailment,</a:t>
                      </a:r>
                      <a:r>
                        <a:rPr lang="en-US" sz="2400" baseline="0" dirty="0"/>
                        <a:t> contradiction, …)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“cat” → contradiction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product reviews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sentiment of 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fails on political speech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747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bias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real-world process that produced the labels, or the data sample, might be biased. </a:t>
            </a:r>
            <a:br>
              <a:rPr lang="en-US" dirty="0"/>
            </a:br>
            <a:r>
              <a:rPr lang="en-US" dirty="0">
                <a:solidFill>
                  <a:schemeClr val="accent5"/>
                </a:solidFill>
              </a:rPr>
              <a:t>Just because something comes from data, that doesn’t mean it’s “fair” or “unbiased”!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design/definition of the task might encode bias.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design of the program itself might encode bias.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Deployed systems that affect their own future inputs can create feedback loops and exacerbate their own biases.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2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Disparate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 law (hiring and housing):  80% rule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Informally: your rate of hiring women (for instance) must be at least 80% of your rate of hiring men.</a:t>
            </a:r>
          </a:p>
          <a:p>
            <a:endParaRPr lang="en-US" dirty="0"/>
          </a:p>
          <a:p>
            <a:r>
              <a:rPr lang="en-US" dirty="0"/>
              <a:t>Can we just hide the sex attribute from the learner?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5"/>
                </a:solidFill>
              </a:rPr>
              <a:t>No!</a:t>
            </a:r>
          </a:p>
          <a:p>
            <a:pPr marL="0" indent="0" algn="ctr">
              <a:buNone/>
            </a:pPr>
            <a:endParaRPr lang="en-US" dirty="0">
              <a:solidFill>
                <a:schemeClr val="accent5"/>
              </a:solidFill>
            </a:endParaRPr>
          </a:p>
          <a:p>
            <a:r>
              <a:rPr lang="en-US" dirty="0"/>
              <a:t>There are many alternative definitions of fairness.</a:t>
            </a:r>
          </a:p>
          <a:p>
            <a:r>
              <a:rPr lang="en-US" dirty="0"/>
              <a:t>Open question:  can we guarantee high accuracy and still be unbiased?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9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2C494-5002-E44A-97A1-74380F787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6D829-5812-9B49-8C51-358F845A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  <a:p>
            <a:pPr lvl="1"/>
            <a:r>
              <a:rPr lang="en-US" dirty="0"/>
              <a:t>Arrays &amp; Elli: check off by the end of the day today</a:t>
            </a:r>
          </a:p>
          <a:p>
            <a:pPr lvl="1"/>
            <a:r>
              <a:rPr lang="en-US" dirty="0"/>
              <a:t>Word Guessing: checkoff by Tuesday (Feb 18)</a:t>
            </a:r>
          </a:p>
          <a:p>
            <a:pPr lvl="1"/>
            <a:r>
              <a:rPr lang="en-US" dirty="0"/>
              <a:t>Controlling Elli: submit by Friday (Feb 21)</a:t>
            </a:r>
          </a:p>
          <a:p>
            <a:endParaRPr lang="en-US" dirty="0"/>
          </a:p>
          <a:p>
            <a:r>
              <a:rPr lang="en-US" dirty="0"/>
              <a:t>We’re done with new Processing material in lecture! 🥳</a:t>
            </a:r>
          </a:p>
          <a:p>
            <a:pPr lvl="1"/>
            <a:r>
              <a:rPr lang="en-US" dirty="0"/>
              <a:t>“Big Ideas” lectures for the rest of the quarter</a:t>
            </a:r>
          </a:p>
          <a:p>
            <a:pPr lvl="1"/>
            <a:r>
              <a:rPr lang="en-US" dirty="0"/>
              <a:t>See course calendar for a sneak peak – should be fun!</a:t>
            </a:r>
          </a:p>
        </p:txBody>
      </p:sp>
    </p:spTree>
    <p:extLst>
      <p:ext uri="{BB962C8B-B14F-4D97-AF65-F5344CB8AC3E}">
        <p14:creationId xmlns:p14="http://schemas.microsoft.com/office/powerpoint/2010/main" val="2421561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aren’t aware of all the biases!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we measure the </a:t>
            </a:r>
            <a:r>
              <a:rPr lang="en-US" b="1" dirty="0"/>
              <a:t>accuracy</a:t>
            </a:r>
            <a:r>
              <a:rPr lang="en-US" dirty="0"/>
              <a:t> of learned programs:  what proportion of inputs do they correctly label, in a held-out test set?</a:t>
            </a:r>
          </a:p>
          <a:p>
            <a:pPr lvl="1"/>
            <a:r>
              <a:rPr lang="en-US" dirty="0"/>
              <a:t>Sometimes we look at accuracy for particular subcategories.</a:t>
            </a:r>
          </a:p>
          <a:p>
            <a:pPr lvl="1"/>
            <a:endParaRPr lang="en-US" dirty="0"/>
          </a:p>
          <a:p>
            <a:r>
              <a:rPr lang="en-US" dirty="0"/>
              <a:t>We don’t always know which biases to look for!</a:t>
            </a:r>
          </a:p>
        </p:txBody>
      </p:sp>
    </p:spTree>
    <p:extLst>
      <p:ext uri="{BB962C8B-B14F-4D97-AF65-F5344CB8AC3E}">
        <p14:creationId xmlns:p14="http://schemas.microsoft.com/office/powerpoint/2010/main" val="1427238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Inoculation against </a:t>
            </a:r>
            <a:br>
              <a:rPr lang="en-US" dirty="0"/>
            </a:br>
            <a:r>
              <a:rPr lang="en-US" dirty="0"/>
              <a:t>Hype</a:t>
            </a:r>
          </a:p>
        </p:txBody>
      </p:sp>
    </p:spTree>
    <p:extLst>
      <p:ext uri="{BB962C8B-B14F-4D97-AF65-F5344CB8AC3E}">
        <p14:creationId xmlns:p14="http://schemas.microsoft.com/office/powerpoint/2010/main" val="474194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translation problem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" y="4828032"/>
            <a:ext cx="2029968" cy="2029968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2502408" y="1748202"/>
            <a:ext cx="3880104" cy="3575670"/>
          </a:xfrm>
          <a:prstGeom prst="wedgeEllipseCallout">
            <a:avLst>
              <a:gd name="adj1" fmla="val -65783"/>
              <a:gd name="adj2" fmla="val 6550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… deep </a:t>
            </a:r>
            <a:r>
              <a:rPr lang="en-US" sz="2800"/>
              <a:t>… cognitive … understanding </a:t>
            </a:r>
            <a:r>
              <a:rPr lang="en-US" sz="2800" dirty="0"/>
              <a:t>… neural … attention … intelligence … learning …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688931" y="1024128"/>
            <a:ext cx="5170647" cy="5833872"/>
            <a:chOff x="6688931" y="1024128"/>
            <a:chExt cx="5170647" cy="5833872"/>
          </a:xfrm>
        </p:grpSpPr>
        <p:pic>
          <p:nvPicPr>
            <p:cNvPr id="6" name="Picture 6" descr="elated imag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8931" y="5134451"/>
              <a:ext cx="1723549" cy="1723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elated imag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2480" y="5134450"/>
              <a:ext cx="1723549" cy="1723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elated imag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36029" y="5134451"/>
              <a:ext cx="1723549" cy="1723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alphaModFix amt="2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2302" y="1024128"/>
              <a:ext cx="3803904" cy="38039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08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199" y="1825625"/>
            <a:ext cx="11095495" cy="4351338"/>
          </a:xfrm>
        </p:spPr>
        <p:txBody>
          <a:bodyPr>
            <a:normAutofit/>
          </a:bodyPr>
          <a:lstStyle/>
          <a:p>
            <a:pPr indent="-502920">
              <a:buFont typeface="Wingdings" charset="2"/>
              <a:buChar char="ü"/>
            </a:pPr>
            <a:r>
              <a:rPr lang="en-US" sz="3000" dirty="0"/>
              <a:t>“Human level performance” has a </a:t>
            </a:r>
            <a:r>
              <a:rPr lang="en-US" sz="3000" i="1" dirty="0"/>
              <a:t>very narrow</a:t>
            </a:r>
            <a:r>
              <a:rPr lang="en-US" sz="3000" dirty="0"/>
              <a:t> meaning</a:t>
            </a:r>
          </a:p>
          <a:p>
            <a:pPr indent="-502920">
              <a:buFont typeface="Wingdings" charset="2"/>
              <a:buChar char="ü"/>
            </a:pPr>
            <a:r>
              <a:rPr lang="en-US" sz="3000" dirty="0"/>
              <a:t>“95% accuracy” was measured only on a </a:t>
            </a:r>
            <a:r>
              <a:rPr lang="en-US" sz="3000" i="1" dirty="0"/>
              <a:t>specific</a:t>
            </a:r>
            <a:r>
              <a:rPr lang="en-US" sz="3000" dirty="0"/>
              <a:t> type of input</a:t>
            </a:r>
          </a:p>
          <a:p>
            <a:pPr indent="-502920">
              <a:buFont typeface="Wingdings" charset="2"/>
              <a:buChar char="ü"/>
            </a:pPr>
            <a:r>
              <a:rPr lang="en-US" sz="3000" dirty="0"/>
              <a:t>Ask about the data and computation requirements (i.e., cost)</a:t>
            </a:r>
          </a:p>
          <a:p>
            <a:pPr indent="-502920">
              <a:buFont typeface="Wingdings" charset="2"/>
              <a:buChar char="ü"/>
            </a:pPr>
            <a:r>
              <a:rPr lang="en-US" sz="3000" dirty="0"/>
              <a:t>Researchers’ benchmarks are </a:t>
            </a:r>
            <a:r>
              <a:rPr lang="en-US" sz="3000" i="1" dirty="0"/>
              <a:t>not</a:t>
            </a:r>
            <a:r>
              <a:rPr lang="en-US" sz="3000" dirty="0"/>
              <a:t> real-world systems</a:t>
            </a:r>
          </a:p>
          <a:p>
            <a:pPr indent="-502920">
              <a:buFont typeface="Wingdings" charset="2"/>
              <a:buChar char="ü"/>
            </a:pPr>
            <a:r>
              <a:rPr lang="en-US" sz="3000" dirty="0"/>
              <a:t>Do not trust anthropomorphic descriptions of systems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427882" y="4093882"/>
            <a:ext cx="2764118" cy="2764118"/>
            <a:chOff x="9427882" y="4093882"/>
            <a:chExt cx="2764118" cy="276411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9941" y="4205941"/>
              <a:ext cx="2540000" cy="2540000"/>
            </a:xfrm>
            <a:prstGeom prst="rect">
              <a:avLst/>
            </a:prstGeom>
          </p:spPr>
        </p:pic>
        <p:sp>
          <p:nvSpPr>
            <p:cNvPr id="6" name="&quot;No&quot; Symbol 5"/>
            <p:cNvSpPr/>
            <p:nvPr/>
          </p:nvSpPr>
          <p:spPr>
            <a:xfrm>
              <a:off x="9427882" y="4093882"/>
              <a:ext cx="2764118" cy="2764118"/>
            </a:xfrm>
            <a:prstGeom prst="noSmoking">
              <a:avLst>
                <a:gd name="adj" fmla="val 5491"/>
              </a:avLst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684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 Course in Machine Learning</a:t>
            </a:r>
            <a:r>
              <a:rPr lang="en-US" dirty="0"/>
              <a:t>, by Hal </a:t>
            </a:r>
            <a:r>
              <a:rPr lang="en-US" dirty="0" err="1"/>
              <a:t>Daumé</a:t>
            </a:r>
            <a:r>
              <a:rPr lang="en-US" dirty="0"/>
              <a:t> III.  </a:t>
            </a:r>
            <a:r>
              <a:rPr lang="en-US" dirty="0">
                <a:solidFill>
                  <a:schemeClr val="accent6"/>
                </a:solidFill>
              </a:rPr>
              <a:t>http://</a:t>
            </a:r>
            <a:r>
              <a:rPr lang="en-US" dirty="0" err="1">
                <a:solidFill>
                  <a:schemeClr val="accent6"/>
                </a:solidFill>
              </a:rPr>
              <a:t>ciml.info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/>
              <a:t>CSE 416 or 446</a:t>
            </a:r>
          </a:p>
        </p:txBody>
      </p:sp>
    </p:spTree>
    <p:extLst>
      <p:ext uri="{BB962C8B-B14F-4D97-AF65-F5344CB8AC3E}">
        <p14:creationId xmlns:p14="http://schemas.microsoft.com/office/powerpoint/2010/main" val="120267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341813" algn="l"/>
              </a:tabLst>
            </a:pPr>
            <a:r>
              <a:rPr lang="en-US" dirty="0"/>
              <a:t>		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Field trip out to the Living Computers: Museum + Labs in </a:t>
            </a:r>
            <a:r>
              <a:rPr lang="en-US" dirty="0" err="1"/>
              <a:t>SoDo</a:t>
            </a:r>
            <a:endParaRPr lang="en-US" i="1" dirty="0"/>
          </a:p>
          <a:p>
            <a:pPr lvl="1"/>
            <a:r>
              <a:rPr lang="en-US" dirty="0"/>
              <a:t>Admission is paid for you!</a:t>
            </a:r>
          </a:p>
          <a:p>
            <a:pPr lvl="1"/>
            <a:r>
              <a:rPr lang="en-US" dirty="0"/>
              <a:t>Transportation:  Link + walk, bus, drive</a:t>
            </a:r>
          </a:p>
          <a:p>
            <a:pPr lvl="1"/>
            <a:r>
              <a:rPr lang="en-US" dirty="0"/>
              <a:t>Go when you can:  open Wed-Sun each week</a:t>
            </a:r>
          </a:p>
          <a:p>
            <a:pPr lvl="2"/>
            <a:endParaRPr lang="en-US" sz="1800" dirty="0"/>
          </a:p>
          <a:p>
            <a:r>
              <a:rPr lang="en-US" b="1" dirty="0"/>
              <a:t>Report:</a:t>
            </a:r>
            <a:r>
              <a:rPr lang="en-US" dirty="0"/>
              <a:t>  PDF including photos and responses due Mar 2</a:t>
            </a:r>
          </a:p>
          <a:p>
            <a:pPr lvl="1"/>
            <a:r>
              <a:rPr lang="en-US" dirty="0"/>
              <a:t>Part 1:  Favorite Exhibit</a:t>
            </a:r>
          </a:p>
          <a:p>
            <a:pPr lvl="1"/>
            <a:r>
              <a:rPr lang="en-US" dirty="0"/>
              <a:t>Part 2:  Computer History</a:t>
            </a:r>
          </a:p>
          <a:p>
            <a:pPr lvl="1"/>
            <a:r>
              <a:rPr lang="en-US" dirty="0"/>
              <a:t>Part 3:  Modern Tech Exhibit Reflection</a:t>
            </a:r>
          </a:p>
          <a:p>
            <a:pPr lvl="2"/>
            <a:endParaRPr lang="en-US" sz="1800" dirty="0"/>
          </a:p>
        </p:txBody>
      </p:sp>
      <p:pic>
        <p:nvPicPr>
          <p:cNvPr id="1026" name="Picture 2" descr="https://livingcomputers.org/ui/Images/LogoLCM@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1038"/>
            <a:ext cx="4454236" cy="76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4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Basic introduction to machine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Bias in machine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Inoculation against AI hype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4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evron 1"/>
          <p:cNvSpPr/>
          <p:nvPr/>
        </p:nvSpPr>
        <p:spPr>
          <a:xfrm>
            <a:off x="2557220" y="1115878"/>
            <a:ext cx="2448732" cy="1286360"/>
          </a:xfrm>
          <a:prstGeom prst="chevron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230319" y="278970"/>
            <a:ext cx="0" cy="63853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7307" y="278970"/>
            <a:ext cx="1344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blickets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525558" y="278970"/>
            <a:ext cx="931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forgs</a:t>
            </a:r>
            <a:endParaRPr lang="en-US" sz="2800" dirty="0"/>
          </a:p>
        </p:txBody>
      </p:sp>
      <p:sp>
        <p:nvSpPr>
          <p:cNvPr id="10" name="Teardrop 9"/>
          <p:cNvSpPr/>
          <p:nvPr/>
        </p:nvSpPr>
        <p:spPr>
          <a:xfrm>
            <a:off x="7429200" y="1704814"/>
            <a:ext cx="1394847" cy="1394847"/>
          </a:xfrm>
          <a:prstGeom prst="teardrop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ardrop 10"/>
          <p:cNvSpPr/>
          <p:nvPr/>
        </p:nvSpPr>
        <p:spPr>
          <a:xfrm rot="21288725">
            <a:off x="7819122" y="3901098"/>
            <a:ext cx="1123825" cy="1123825"/>
          </a:xfrm>
          <a:prstGeom prst="teardrop">
            <a:avLst>
              <a:gd name="adj" fmla="val 127195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ardrop 11"/>
          <p:cNvSpPr/>
          <p:nvPr/>
        </p:nvSpPr>
        <p:spPr>
          <a:xfrm rot="14980749">
            <a:off x="10152879" y="4156495"/>
            <a:ext cx="911816" cy="911816"/>
          </a:xfrm>
          <a:prstGeom prst="teardrop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ardrop 12"/>
          <p:cNvSpPr/>
          <p:nvPr/>
        </p:nvSpPr>
        <p:spPr>
          <a:xfrm rot="2574931">
            <a:off x="10189743" y="1546669"/>
            <a:ext cx="1123825" cy="1123825"/>
          </a:xfrm>
          <a:prstGeom prst="teardrop">
            <a:avLst>
              <a:gd name="adj" fmla="val 94486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13"/>
          <p:cNvSpPr/>
          <p:nvPr/>
        </p:nvSpPr>
        <p:spPr>
          <a:xfrm>
            <a:off x="1885080" y="4695415"/>
            <a:ext cx="1914458" cy="1005697"/>
          </a:xfrm>
          <a:prstGeom prst="chevron">
            <a:avLst>
              <a:gd name="adj" fmla="val 62328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 rot="10159650">
            <a:off x="1327425" y="3345858"/>
            <a:ext cx="1593889" cy="837297"/>
          </a:xfrm>
          <a:prstGeom prst="chevron">
            <a:avLst>
              <a:gd name="adj" fmla="val 62328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383084" y="3443578"/>
            <a:ext cx="2297273" cy="1019433"/>
          </a:xfrm>
          <a:prstGeom prst="chevron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6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evron 2"/>
          <p:cNvSpPr/>
          <p:nvPr/>
        </p:nvSpPr>
        <p:spPr>
          <a:xfrm>
            <a:off x="1074549" y="849821"/>
            <a:ext cx="2448732" cy="1673817"/>
          </a:xfrm>
          <a:prstGeom prst="chevron">
            <a:avLst>
              <a:gd name="adj" fmla="val 31928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ardrop 3"/>
          <p:cNvSpPr/>
          <p:nvPr/>
        </p:nvSpPr>
        <p:spPr>
          <a:xfrm>
            <a:off x="1229533" y="4625898"/>
            <a:ext cx="1617335" cy="1617335"/>
          </a:xfrm>
          <a:prstGeom prst="teardrop">
            <a:avLst>
              <a:gd name="adj" fmla="val 84668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300736" y="632579"/>
            <a:ext cx="3097076" cy="1376765"/>
            <a:chOff x="8307093" y="635431"/>
            <a:chExt cx="3097076" cy="1376765"/>
          </a:xfrm>
          <a:solidFill>
            <a:schemeClr val="accent1"/>
          </a:solidFill>
        </p:grpSpPr>
        <p:sp>
          <p:nvSpPr>
            <p:cNvPr id="5" name="Chevron 4"/>
            <p:cNvSpPr/>
            <p:nvPr/>
          </p:nvSpPr>
          <p:spPr>
            <a:xfrm>
              <a:off x="8955437" y="635431"/>
              <a:ext cx="2448732" cy="1376765"/>
            </a:xfrm>
            <a:prstGeom prst="chevron">
              <a:avLst>
                <a:gd name="adj" fmla="val 31928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Teardrop 5"/>
            <p:cNvSpPr/>
            <p:nvPr/>
          </p:nvSpPr>
          <p:spPr>
            <a:xfrm>
              <a:off x="8307093" y="635431"/>
              <a:ext cx="1457012" cy="1376765"/>
            </a:xfrm>
            <a:prstGeom prst="teardrop">
              <a:avLst>
                <a:gd name="adj" fmla="val 84668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556397" y="2885396"/>
            <a:ext cx="2634458" cy="1019433"/>
            <a:chOff x="5134391" y="3656741"/>
            <a:chExt cx="2634458" cy="1019433"/>
          </a:xfrm>
          <a:solidFill>
            <a:srgbClr val="FF9300"/>
          </a:solidFill>
        </p:grpSpPr>
        <p:sp>
          <p:nvSpPr>
            <p:cNvPr id="8" name="Teardrop 7"/>
            <p:cNvSpPr/>
            <p:nvPr/>
          </p:nvSpPr>
          <p:spPr>
            <a:xfrm rot="5227933">
              <a:off x="6751119" y="3657593"/>
              <a:ext cx="1017730" cy="1017730"/>
            </a:xfrm>
            <a:prstGeom prst="teardrop">
              <a:avLst>
                <a:gd name="adj" fmla="val 127195"/>
              </a:avLst>
            </a:prstGeom>
            <a:grpFill/>
            <a:ln>
              <a:solidFill>
                <a:srgbClr val="FF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hevron 8"/>
            <p:cNvSpPr/>
            <p:nvPr/>
          </p:nvSpPr>
          <p:spPr>
            <a:xfrm>
              <a:off x="5134391" y="3656741"/>
              <a:ext cx="2297273" cy="1019433"/>
            </a:xfrm>
            <a:prstGeom prst="chevron">
              <a:avLst>
                <a:gd name="adj" fmla="val 19594"/>
              </a:avLst>
            </a:prstGeom>
            <a:grpFill/>
            <a:ln>
              <a:solidFill>
                <a:srgbClr val="FF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Lightning Bolt 10"/>
          <p:cNvSpPr/>
          <p:nvPr/>
        </p:nvSpPr>
        <p:spPr>
          <a:xfrm>
            <a:off x="6653168" y="4873871"/>
            <a:ext cx="1844330" cy="1844330"/>
          </a:xfrm>
          <a:prstGeom prst="lightningBolt">
            <a:avLst/>
          </a:prstGeom>
          <a:solidFill>
            <a:srgbClr val="FF9300"/>
          </a:solidFill>
          <a:ln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ardrop 11"/>
          <p:cNvSpPr/>
          <p:nvPr/>
        </p:nvSpPr>
        <p:spPr>
          <a:xfrm>
            <a:off x="4285626" y="2947553"/>
            <a:ext cx="1617335" cy="1617335"/>
          </a:xfrm>
          <a:prstGeom prst="teardrop">
            <a:avLst>
              <a:gd name="adj" fmla="val 84668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79254" y="265311"/>
            <a:ext cx="103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output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510729" y="5715156"/>
            <a:ext cx="666427" cy="55793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487119" y="898902"/>
            <a:ext cx="5656886" cy="5484231"/>
            <a:chOff x="3487119" y="898902"/>
            <a:chExt cx="5656886" cy="5484231"/>
          </a:xfrm>
        </p:grpSpPr>
        <p:sp>
          <p:nvSpPr>
            <p:cNvPr id="9" name="Cube 8"/>
            <p:cNvSpPr/>
            <p:nvPr/>
          </p:nvSpPr>
          <p:spPr>
            <a:xfrm>
              <a:off x="3487119" y="898902"/>
              <a:ext cx="5656886" cy="5484231"/>
            </a:xfrm>
            <a:prstGeom prst="cube">
              <a:avLst>
                <a:gd name="adj" fmla="val 14144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7119" y="3948348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4991" y="3948348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863" y="3948348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735" y="3948348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7119" y="2770476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4991" y="2770476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863" y="2770476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735" y="2770476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7119" y="512622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4991" y="512622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863" y="512622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735" y="512622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7119" y="1674016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4991" y="1674016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863" y="1674016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735" y="1674016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TextBox 27"/>
          <p:cNvSpPr txBox="1"/>
          <p:nvPr/>
        </p:nvSpPr>
        <p:spPr>
          <a:xfrm>
            <a:off x="1886471" y="5253491"/>
            <a:ext cx="845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input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9345482" y="915186"/>
            <a:ext cx="666427" cy="55793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2648919" cy="1325563"/>
          </a:xfrm>
        </p:spPr>
        <p:txBody>
          <a:bodyPr/>
          <a:lstStyle/>
          <a:p>
            <a:r>
              <a:rPr lang="en-US"/>
              <a:t>Classifier</a:t>
            </a:r>
          </a:p>
        </p:txBody>
      </p:sp>
      <p:sp>
        <p:nvSpPr>
          <p:cNvPr id="8" name="Rectangle 7"/>
          <p:cNvSpPr/>
          <p:nvPr/>
        </p:nvSpPr>
        <p:spPr>
          <a:xfrm>
            <a:off x="759417" y="5715156"/>
            <a:ext cx="1270861" cy="80963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511483" y="593990"/>
            <a:ext cx="12814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“</a:t>
            </a:r>
            <a:r>
              <a:rPr lang="en-US" sz="2400" dirty="0" err="1"/>
              <a:t>blicket</a:t>
            </a:r>
            <a:r>
              <a:rPr lang="en-US" sz="2400" dirty="0"/>
              <a:t>”</a:t>
            </a:r>
            <a:br>
              <a:rPr lang="en-US" sz="2400" dirty="0"/>
            </a:br>
            <a:r>
              <a:rPr lang="en-US" sz="2400" dirty="0"/>
              <a:t>or</a:t>
            </a:r>
            <a:br>
              <a:rPr lang="en-US" sz="2400" dirty="0"/>
            </a:br>
            <a:r>
              <a:rPr lang="en-US" sz="2400" dirty="0"/>
              <a:t>“</a:t>
            </a:r>
            <a:r>
              <a:rPr lang="en-US" sz="2400" dirty="0" err="1"/>
              <a:t>forg</a:t>
            </a:r>
            <a:r>
              <a:rPr lang="en-US" sz="2400" dirty="0"/>
              <a:t>”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744078" y="2032119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/>
              <a:t>label</a:t>
            </a:r>
            <a:endParaRPr lang="en-US" sz="24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876497" y="5889138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shape</a:t>
            </a:r>
          </a:p>
        </p:txBody>
      </p:sp>
    </p:spTree>
    <p:extLst>
      <p:ext uri="{BB962C8B-B14F-4D97-AF65-F5344CB8AC3E}">
        <p14:creationId xmlns:p14="http://schemas.microsoft.com/office/powerpoint/2010/main" val="1277284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7173" y="2014872"/>
            <a:ext cx="103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output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033359" y="4207211"/>
            <a:ext cx="666427" cy="55793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467285" y="2245705"/>
            <a:ext cx="1580399" cy="1532163"/>
            <a:chOff x="2913681" y="1317356"/>
            <a:chExt cx="5656886" cy="5484231"/>
          </a:xfrm>
        </p:grpSpPr>
        <p:sp>
          <p:nvSpPr>
            <p:cNvPr id="9" name="Cube 8"/>
            <p:cNvSpPr/>
            <p:nvPr/>
          </p:nvSpPr>
          <p:spPr>
            <a:xfrm>
              <a:off x="2913681" y="1317356"/>
              <a:ext cx="5656886" cy="5484231"/>
            </a:xfrm>
            <a:prstGeom prst="cube">
              <a:avLst>
                <a:gd name="adj" fmla="val 14144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3681" y="4366802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1553" y="4366802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9425" y="4366802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7297" y="4366802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3681" y="318893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1553" y="318893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9425" y="318893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7297" y="318893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3681" y="5544674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1553" y="5544674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9425" y="5544674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7297" y="5544674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3681" y="209247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1553" y="209247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9425" y="209247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mage result for kno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7297" y="2092470"/>
              <a:ext cx="1177872" cy="1177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TextBox 27"/>
          <p:cNvSpPr txBox="1"/>
          <p:nvPr/>
        </p:nvSpPr>
        <p:spPr>
          <a:xfrm>
            <a:off x="5596734" y="3440435"/>
            <a:ext cx="845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input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9600020" y="2654142"/>
            <a:ext cx="666427" cy="55793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hevron 25"/>
          <p:cNvSpPr/>
          <p:nvPr/>
        </p:nvSpPr>
        <p:spPr>
          <a:xfrm>
            <a:off x="3539383" y="4279267"/>
            <a:ext cx="728420" cy="382651"/>
          </a:xfrm>
          <a:prstGeom prst="chevron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ardrop 29"/>
          <p:cNvSpPr/>
          <p:nvPr/>
        </p:nvSpPr>
        <p:spPr>
          <a:xfrm>
            <a:off x="1530631" y="4263133"/>
            <a:ext cx="414923" cy="414923"/>
          </a:xfrm>
          <a:prstGeom prst="teardrop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ardrop 30"/>
          <p:cNvSpPr/>
          <p:nvPr/>
        </p:nvSpPr>
        <p:spPr>
          <a:xfrm rot="21288725">
            <a:off x="953155" y="4303444"/>
            <a:ext cx="334302" cy="334302"/>
          </a:xfrm>
          <a:prstGeom prst="teardrop">
            <a:avLst>
              <a:gd name="adj" fmla="val 127195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ardrop 31"/>
          <p:cNvSpPr/>
          <p:nvPr/>
        </p:nvSpPr>
        <p:spPr>
          <a:xfrm rot="14980749">
            <a:off x="5293667" y="4350563"/>
            <a:ext cx="271236" cy="271236"/>
          </a:xfrm>
          <a:prstGeom prst="teardrop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ardrop 32"/>
          <p:cNvSpPr/>
          <p:nvPr/>
        </p:nvSpPr>
        <p:spPr>
          <a:xfrm rot="2574931">
            <a:off x="3018499" y="4329019"/>
            <a:ext cx="334302" cy="334302"/>
          </a:xfrm>
          <a:prstGeom prst="teardrop">
            <a:avLst>
              <a:gd name="adj" fmla="val 94486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hevron 33"/>
          <p:cNvSpPr/>
          <p:nvPr/>
        </p:nvSpPr>
        <p:spPr>
          <a:xfrm>
            <a:off x="4476662" y="4311907"/>
            <a:ext cx="569490" cy="299163"/>
          </a:xfrm>
          <a:prstGeom prst="chevron">
            <a:avLst>
              <a:gd name="adj" fmla="val 62328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hevron 34"/>
          <p:cNvSpPr/>
          <p:nvPr/>
        </p:nvSpPr>
        <p:spPr>
          <a:xfrm rot="10159650">
            <a:off x="278884" y="4346061"/>
            <a:ext cx="474131" cy="249069"/>
          </a:xfrm>
          <a:prstGeom prst="chevron">
            <a:avLst>
              <a:gd name="adj" fmla="val 62328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hevron 35"/>
          <p:cNvSpPr/>
          <p:nvPr/>
        </p:nvSpPr>
        <p:spPr>
          <a:xfrm>
            <a:off x="2158585" y="4318969"/>
            <a:ext cx="683366" cy="303249"/>
          </a:xfrm>
          <a:prstGeom prst="chevron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00" y="467805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93437" y="467805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49544" y="467805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95466" y="467805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87600" y="4678056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49826" y="4678056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86406" y="4678056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15136" y="4678056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14627" cy="1325563"/>
          </a:xfrm>
        </p:spPr>
        <p:txBody>
          <a:bodyPr/>
          <a:lstStyle/>
          <a:p>
            <a:r>
              <a:rPr lang="en-US" dirty="0"/>
              <a:t>Supervised Learner</a:t>
            </a:r>
          </a:p>
        </p:txBody>
      </p:sp>
      <p:sp>
        <p:nvSpPr>
          <p:cNvPr id="45" name="Cube 44"/>
          <p:cNvSpPr/>
          <p:nvPr/>
        </p:nvSpPr>
        <p:spPr>
          <a:xfrm>
            <a:off x="7052023" y="2684216"/>
            <a:ext cx="2259241" cy="2190286"/>
          </a:xfrm>
          <a:prstGeom prst="cube">
            <a:avLst>
              <a:gd name="adj" fmla="val 1414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2" descr="mage result for kn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440" y="3902100"/>
            <a:ext cx="470417" cy="47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mage result for kn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857" y="3902100"/>
            <a:ext cx="470417" cy="47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0" descr="mage result for kn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440" y="3431683"/>
            <a:ext cx="470417" cy="47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mage result for kn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857" y="3431683"/>
            <a:ext cx="470417" cy="47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77605" y="5234672"/>
            <a:ext cx="2451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labeled examples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581529" y="1588902"/>
            <a:ext cx="1351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/>
              <a:t>classifier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6584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Secrets about Supervised Learning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data matter </a:t>
            </a:r>
            <a:r>
              <a:rPr lang="en-US" b="1" dirty="0"/>
              <a:t>a lot</a:t>
            </a:r>
          </a:p>
          <a:p>
            <a:endParaRPr lang="en-US" dirty="0"/>
          </a:p>
          <a:p>
            <a:r>
              <a:rPr lang="en-US" dirty="0"/>
              <a:t>How we represent the data as an “input” matters </a:t>
            </a:r>
            <a:r>
              <a:rPr lang="en-US" b="1" dirty="0"/>
              <a:t>a lot</a:t>
            </a:r>
          </a:p>
          <a:p>
            <a:endParaRPr lang="en-US" dirty="0"/>
          </a:p>
          <a:p>
            <a:r>
              <a:rPr lang="en-US" dirty="0"/>
              <a:t>Sources of error in generalizing to new (non-training) examples:</a:t>
            </a:r>
          </a:p>
          <a:p>
            <a:pPr lvl="1"/>
            <a:r>
              <a:rPr lang="en-US" dirty="0"/>
              <a:t>Flaws in our representation of the problem (“irreducible”)</a:t>
            </a:r>
          </a:p>
          <a:p>
            <a:pPr lvl="1"/>
            <a:r>
              <a:rPr lang="en-US" dirty="0"/>
              <a:t>Assumptions made by a learning algorithm (“bias”)</a:t>
            </a:r>
          </a:p>
          <a:p>
            <a:pPr lvl="1"/>
            <a:r>
              <a:rPr lang="en-US" dirty="0"/>
              <a:t>Randomness/noise in the data (“variance”)</a:t>
            </a:r>
          </a:p>
          <a:p>
            <a:endParaRPr lang="en-US" dirty="0"/>
          </a:p>
          <a:p>
            <a:r>
              <a:rPr lang="en-US" dirty="0"/>
              <a:t>There is a </a:t>
            </a:r>
            <a:r>
              <a:rPr lang="en-US" b="1" dirty="0"/>
              <a:t>tradeoff</a:t>
            </a:r>
            <a:r>
              <a:rPr lang="en-US" dirty="0"/>
              <a:t> between bias and variance! </a:t>
            </a:r>
          </a:p>
        </p:txBody>
      </p:sp>
    </p:spTree>
    <p:extLst>
      <p:ext uri="{BB962C8B-B14F-4D97-AF65-F5344CB8AC3E}">
        <p14:creationId xmlns:p14="http://schemas.microsoft.com/office/powerpoint/2010/main" val="69752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34274</TotalTime>
  <Words>1723</Words>
  <Application>Microsoft Macintosh PowerPoint</Application>
  <PresentationFormat>Widescreen</PresentationFormat>
  <Paragraphs>295</Paragraphs>
  <Slides>24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Franklin Gothic Book</vt:lpstr>
      <vt:lpstr>Franklin Gothic Medium</vt:lpstr>
      <vt:lpstr>Wingdings</vt:lpstr>
      <vt:lpstr>Office Theme</vt:lpstr>
      <vt:lpstr>Machine Learning, Bias, and Hype</vt:lpstr>
      <vt:lpstr>Administrivia</vt:lpstr>
      <vt:lpstr>  Report</vt:lpstr>
      <vt:lpstr>Outline</vt:lpstr>
      <vt:lpstr>PowerPoint Presentation</vt:lpstr>
      <vt:lpstr>PowerPoint Presentation</vt:lpstr>
      <vt:lpstr>Classifier</vt:lpstr>
      <vt:lpstr>Supervised Learner</vt:lpstr>
      <vt:lpstr>Some Secrets about Supervised Learning </vt:lpstr>
      <vt:lpstr>On Bias</vt:lpstr>
      <vt:lpstr>Examples of Bias</vt:lpstr>
      <vt:lpstr>Examples of Bias</vt:lpstr>
      <vt:lpstr>Examples of Bias</vt:lpstr>
      <vt:lpstr>Examples of Bias</vt:lpstr>
      <vt:lpstr>Examples of Bias</vt:lpstr>
      <vt:lpstr>Examples of Bias</vt:lpstr>
      <vt:lpstr>Examples of Bias</vt:lpstr>
      <vt:lpstr>Where does bias come from?</vt:lpstr>
      <vt:lpstr>Disparate Impact</vt:lpstr>
      <vt:lpstr>We aren’t aware of all the biases!</vt:lpstr>
      <vt:lpstr>Inoculation against  Hype</vt:lpstr>
      <vt:lpstr>A translation problem</vt:lpstr>
      <vt:lpstr>Tips</vt:lpstr>
      <vt:lpstr>Learn More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Understandable Language Understanding</dc:title>
  <dc:creator>Noah Smith</dc:creator>
  <cp:lastModifiedBy>Sam S Wolfson</cp:lastModifiedBy>
  <cp:revision>218</cp:revision>
  <cp:lastPrinted>2019-02-19T21:08:23Z</cp:lastPrinted>
  <dcterms:created xsi:type="dcterms:W3CDTF">2018-10-27T18:18:32Z</dcterms:created>
  <dcterms:modified xsi:type="dcterms:W3CDTF">2020-02-20T04:02:37Z</dcterms:modified>
</cp:coreProperties>
</file>