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336" r:id="rId3"/>
    <p:sldId id="292" r:id="rId4"/>
    <p:sldId id="312" r:id="rId5"/>
    <p:sldId id="337" r:id="rId6"/>
    <p:sldId id="313" r:id="rId7"/>
    <p:sldId id="309" r:id="rId8"/>
    <p:sldId id="293" r:id="rId9"/>
    <p:sldId id="340" r:id="rId10"/>
    <p:sldId id="310" r:id="rId11"/>
    <p:sldId id="295" r:id="rId12"/>
    <p:sldId id="311" r:id="rId13"/>
    <p:sldId id="296" r:id="rId14"/>
    <p:sldId id="297" r:id="rId15"/>
    <p:sldId id="306" r:id="rId16"/>
    <p:sldId id="338" r:id="rId17"/>
    <p:sldId id="339" r:id="rId18"/>
    <p:sldId id="300" r:id="rId19"/>
    <p:sldId id="303" r:id="rId20"/>
    <p:sldId id="305" r:id="rId21"/>
    <p:sldId id="307" r:id="rId22"/>
    <p:sldId id="308" r:id="rId23"/>
    <p:sldId id="324" r:id="rId24"/>
    <p:sldId id="314" r:id="rId25"/>
    <p:sldId id="325" r:id="rId26"/>
    <p:sldId id="31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D4"/>
    <a:srgbClr val="E1F2F3"/>
    <a:srgbClr val="FFFFC0"/>
    <a:srgbClr val="FFFF80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22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DA9D67FB-9221-2F4C-B79C-796574C65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21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0" y="0"/>
            <a:ext cx="9144000" cy="139065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l" defTabSz="457200">
              <a:lnSpc>
                <a:spcPct val="93000"/>
              </a:lnSpc>
              <a:buClr>
                <a:srgbClr val="000000"/>
              </a:buClr>
              <a:buSzPct val="100000"/>
              <a:buFont typeface="Andale Mono" charset="0"/>
              <a:buNone/>
            </a:pPr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55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0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410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1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3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029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218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l" defTabSz="457200">
              <a:lnSpc>
                <a:spcPct val="93000"/>
              </a:lnSpc>
              <a:buClr>
                <a:srgbClr val="000000"/>
              </a:buClr>
              <a:buSzPct val="100000"/>
              <a:buFont typeface="Andale Mono" charset="0"/>
              <a:buNone/>
            </a:pPr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2296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00"/>
              </a:spcBef>
              <a:defRPr/>
            </a:pPr>
            <a:fld id="{81FCBB40-D125-E149-8C2F-3A94723DF952}" type="slidenum">
              <a:rPr lang="en-US" sz="1200" smtClean="0">
                <a:solidFill>
                  <a:srgbClr val="424242"/>
                </a:solidFill>
                <a:latin typeface="Verdana" charset="0"/>
              </a:rPr>
              <a:pPr eaLnBrk="1" hangingPunct="1">
                <a:spcBef>
                  <a:spcPts val="500"/>
                </a:spcBef>
                <a:defRPr/>
              </a:pPr>
              <a:t>‹#›</a:t>
            </a:fld>
            <a:endParaRPr lang="en-US" sz="18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-65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5475" indent="-2794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65" charset="-128"/>
        </a:defRPr>
      </a:lvl2pPr>
      <a:lvl3pPr marL="914400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597025" indent="-22066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0542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5114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29686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4258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143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CSE 143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Lecture 23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Polymorphism; the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 class</a:t>
            </a:r>
          </a:p>
          <a:p>
            <a:pPr eaLnBrk="1" hangingPunct="1"/>
            <a:endParaRPr lang="en-US" sz="20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read 9.2 - 9.3</a:t>
            </a:r>
          </a:p>
          <a:p>
            <a:pPr eaLnBrk="1" hangingPunct="1"/>
            <a:endParaRPr lang="en-US" sz="20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1400">
                <a:latin typeface="Tahoma" charset="0"/>
                <a:ea typeface="ＭＳ Ｐゴシック" charset="0"/>
                <a:cs typeface="ＭＳ Ｐゴシック" charset="0"/>
              </a:rPr>
              <a:t>slides created by Marty Stepp and Ethan Apter</a:t>
            </a:r>
          </a:p>
          <a:p>
            <a:pPr eaLnBrk="1" hangingPunct="1"/>
            <a:r>
              <a:rPr lang="en-US" sz="1400">
                <a:latin typeface="Tahoma" charset="0"/>
                <a:ea typeface="ＭＳ Ｐゴシック" charset="0"/>
                <a:cs typeface="ＭＳ Ｐゴシック" charset="0"/>
                <a:hlinkClick r:id="rId2"/>
              </a:rPr>
              <a:t>http://www.cs.washington.edu/143/</a:t>
            </a:r>
            <a:endParaRPr lang="en-US" sz="1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Polymorphism examples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Courier New" charset="0"/>
              </a:rPr>
              <a:t>You can use the object's extra functionality by casting.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OutputStream out = new PrintStream(new File("foo.txt"));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out.write(0);                           </a:t>
            </a:r>
            <a:r>
              <a:rPr lang="en-US" sz="1800" b="1">
                <a:solidFill>
                  <a:srgbClr val="008000"/>
                </a:solidFill>
                <a:latin typeface="Courier New" charset="0"/>
                <a:ea typeface="ＭＳ Ｐゴシック" charset="0"/>
                <a:cs typeface="Courier New" charset="0"/>
              </a:rPr>
              <a:t>// ok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800000"/>
                </a:solidFill>
                <a:latin typeface="Courier New" charset="0"/>
                <a:ea typeface="ＭＳ Ｐゴシック" charset="0"/>
                <a:cs typeface="Courier New" charset="0"/>
              </a:rPr>
              <a:t>out.println("hello");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                   </a:t>
            </a:r>
            <a:r>
              <a:rPr lang="en-US" sz="1800" b="1">
                <a:solidFill>
                  <a:srgbClr val="008000"/>
                </a:solidFill>
                <a:latin typeface="Courier New" charset="0"/>
                <a:ea typeface="ＭＳ Ｐゴシック" charset="0"/>
                <a:cs typeface="Courier New" charset="0"/>
              </a:rPr>
              <a:t>// compiler error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latin typeface="Courier New" charset="0"/>
                <a:ea typeface="ＭＳ Ｐゴシック" charset="0"/>
                <a:cs typeface="Courier New" charset="0"/>
              </a:rPr>
              <a:t>((PrintStream) out)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.println("hello");   </a:t>
            </a:r>
            <a:r>
              <a:rPr lang="en-US" sz="1800" b="1">
                <a:solidFill>
                  <a:srgbClr val="008000"/>
                </a:solidFill>
                <a:latin typeface="Courier New" charset="0"/>
                <a:ea typeface="ＭＳ Ｐゴシック" charset="0"/>
                <a:cs typeface="Courier New" charset="0"/>
              </a:rPr>
              <a:t>// ok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out.close();                            </a:t>
            </a:r>
            <a:r>
              <a:rPr lang="en-US" sz="1800" b="1">
                <a:solidFill>
                  <a:srgbClr val="008000"/>
                </a:solidFill>
                <a:latin typeface="Courier New" charset="0"/>
                <a:ea typeface="ＭＳ Ｐゴシック" charset="0"/>
                <a:cs typeface="Courier New" charset="0"/>
              </a:rPr>
              <a:t>// ok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800" b="1">
              <a:solidFill>
                <a:srgbClr val="008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800" b="1">
              <a:solidFill>
                <a:srgbClr val="008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Courier New" charset="0"/>
              </a:rPr>
              <a:t>You can't cast an object into something that it is not.</a:t>
            </a:r>
            <a:br>
              <a:rPr lang="en-US">
                <a:latin typeface="Tahoma" charset="0"/>
                <a:ea typeface="ＭＳ Ｐゴシック" charset="0"/>
                <a:cs typeface="Courier New" charset="0"/>
              </a:rPr>
            </a:br>
            <a:r>
              <a:rPr lang="en-US">
                <a:latin typeface="Tahoma" charset="0"/>
                <a:ea typeface="ＭＳ Ｐゴシック" charset="0"/>
                <a:cs typeface="Courier New" charset="0"/>
              </a:rPr>
              <a:t>Such code might compile, but it will crash at runtime.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800" b="1">
              <a:solidFill>
                <a:srgbClr val="008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OutputStream out2 = new FileOutputStream("foo.txt");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out2.write(0);                          </a:t>
            </a:r>
            <a:r>
              <a:rPr lang="en-US" sz="1800" b="1">
                <a:solidFill>
                  <a:srgbClr val="008000"/>
                </a:solidFill>
                <a:latin typeface="Courier New" charset="0"/>
                <a:ea typeface="ＭＳ Ｐゴシック" charset="0"/>
                <a:cs typeface="Courier New" charset="0"/>
              </a:rPr>
              <a:t>// ok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800000"/>
                </a:solidFill>
                <a:latin typeface="Courier New" charset="0"/>
                <a:ea typeface="ＭＳ Ｐゴシック" charset="0"/>
                <a:cs typeface="Courier New" charset="0"/>
              </a:rPr>
              <a:t>out2.println("hello");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                  </a:t>
            </a:r>
            <a:r>
              <a:rPr lang="en-US" sz="1800" b="1">
                <a:solidFill>
                  <a:srgbClr val="008000"/>
                </a:solidFill>
                <a:latin typeface="Courier New" charset="0"/>
                <a:ea typeface="ＭＳ Ｐゴシック" charset="0"/>
                <a:cs typeface="Courier New" charset="0"/>
              </a:rPr>
              <a:t>// compiler error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solidFill>
                  <a:srgbClr val="800000"/>
                </a:solidFill>
                <a:latin typeface="Courier New" charset="0"/>
                <a:ea typeface="ＭＳ Ｐゴシック" charset="0"/>
                <a:cs typeface="Courier New" charset="0"/>
              </a:rPr>
              <a:t>((PrintStream) out2)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.println("hello");  </a:t>
            </a:r>
            <a:r>
              <a:rPr lang="en-US" sz="1800" b="1">
                <a:solidFill>
                  <a:srgbClr val="008000"/>
                </a:solidFill>
                <a:latin typeface="Courier New" charset="0"/>
                <a:ea typeface="ＭＳ Ｐゴシック" charset="0"/>
                <a:cs typeface="Courier New" charset="0"/>
              </a:rPr>
              <a:t>// runtime 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Polymorphism mystery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4-5 classes with inheritance relationships are shown.</a:t>
            </a:r>
          </a:p>
          <a:p>
            <a:pPr lvl="1" eaLnBrk="1" hangingPunct="1"/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 client program calls methods on objects of each class.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Some questions involve type-casting.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Some lines of code are illegal and produce errors.</a:t>
            </a:r>
          </a:p>
          <a:p>
            <a:pPr lvl="1" eaLnBrk="1" hangingPunct="1"/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You must read the code and determine its output or errors.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For output, you must be precise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For errors, you need only say that an error occurred (not identify what kind of error occurred)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We always place such a question on our final exams!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Polymorphism mystery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300">
                <a:latin typeface="Tahoma" charset="0"/>
                <a:ea typeface="ＭＳ Ｐゴシック" charset="0"/>
                <a:cs typeface="ＭＳ Ｐゴシック" charset="0"/>
              </a:rPr>
              <a:t>Steps to solving 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polymorphism </a:t>
            </a:r>
            <a:r>
              <a:rPr lang="en-US" sz="2300">
                <a:latin typeface="Tahoma" charset="0"/>
                <a:ea typeface="ＭＳ Ｐゴシック" charset="0"/>
                <a:cs typeface="ＭＳ Ｐゴシック" charset="0"/>
              </a:rPr>
              <a:t>mystery problems:</a:t>
            </a:r>
          </a:p>
          <a:p>
            <a:pPr marL="803275" lvl="1" indent="-457200" eaLnBrk="1" hangingPunct="1"/>
            <a:endParaRPr lang="en-US" sz="2300">
              <a:latin typeface="Tahoma" charset="0"/>
              <a:ea typeface="ＭＳ Ｐゴシック" charset="0"/>
            </a:endParaRPr>
          </a:p>
          <a:p>
            <a:pPr marL="803275" lvl="1" indent="-457200" eaLnBrk="1" hangingPunct="1">
              <a:buFont typeface="Tahoma" charset="0"/>
              <a:buAutoNum type="arabicPeriod"/>
            </a:pPr>
            <a:r>
              <a:rPr lang="en-US" sz="2100">
                <a:latin typeface="Tahoma" charset="0"/>
                <a:ea typeface="ＭＳ Ｐゴシック" charset="0"/>
              </a:rPr>
              <a:t>Look at the variable type.  (If there is a cast, look at the casted variable type.)  If the variable type does not have the requested method the compiler will report an error.</a:t>
            </a:r>
          </a:p>
          <a:p>
            <a:pPr marL="803275" lvl="1" indent="-457200" eaLnBrk="1" hangingPunct="1">
              <a:buFont typeface="Tahoma" charset="0"/>
              <a:buAutoNum type="arabicPeriod"/>
            </a:pPr>
            <a:endParaRPr lang="en-US" sz="2100">
              <a:latin typeface="Tahoma" charset="0"/>
              <a:ea typeface="ＭＳ Ｐゴシック" charset="0"/>
            </a:endParaRPr>
          </a:p>
          <a:p>
            <a:pPr marL="803275" lvl="1" indent="-457200" eaLnBrk="1" hangingPunct="1">
              <a:buFont typeface="Tahoma" charset="0"/>
              <a:buAutoNum type="arabicPeriod"/>
            </a:pPr>
            <a:r>
              <a:rPr lang="en-US" sz="2100">
                <a:latin typeface="Tahoma" charset="0"/>
                <a:ea typeface="ＭＳ Ｐゴシック" charset="0"/>
              </a:rPr>
              <a:t>If there was a cast, make sure the casted variable type is compatible with the object type (i.e. ensure the object type is a subclass of the variable type).  If they are not compatible, a runtime error (</a:t>
            </a:r>
            <a:r>
              <a:rPr lang="en-US" sz="2100">
                <a:latin typeface="Courier New" charset="0"/>
                <a:ea typeface="ＭＳ Ｐゴシック" charset="0"/>
              </a:rPr>
              <a:t>ClassCastException</a:t>
            </a:r>
            <a:r>
              <a:rPr lang="en-US" sz="2100">
                <a:latin typeface="Tahoma" charset="0"/>
                <a:ea typeface="ＭＳ Ｐゴシック" charset="0"/>
              </a:rPr>
              <a:t>) will occur.</a:t>
            </a:r>
          </a:p>
          <a:p>
            <a:pPr marL="803275" lvl="1" indent="-457200" eaLnBrk="1" hangingPunct="1">
              <a:buFont typeface="Tahoma" charset="0"/>
              <a:buAutoNum type="arabicPeriod"/>
            </a:pPr>
            <a:endParaRPr lang="en-US" sz="2100">
              <a:latin typeface="Tahoma" charset="0"/>
              <a:ea typeface="ＭＳ Ｐゴシック" charset="0"/>
            </a:endParaRPr>
          </a:p>
          <a:p>
            <a:pPr marL="803275" lvl="1" indent="-457200" eaLnBrk="1" hangingPunct="1">
              <a:buFont typeface="Tahoma" charset="0"/>
              <a:buAutoNum type="arabicPeriod"/>
            </a:pPr>
            <a:r>
              <a:rPr lang="en-US" sz="2100">
                <a:latin typeface="Tahoma" charset="0"/>
                <a:ea typeface="ＭＳ Ｐゴシック" charset="0"/>
              </a:rPr>
              <a:t>Execute the method in question, behaving like the object type.  (The variable type and casted variable type no longer matter.)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4864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Tahoma" charset="0"/>
              </a:rPr>
              <a:t>Assume that the following classes have been declared: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1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public class Gear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public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return 10;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public void print()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System.out.println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("Gear");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public class Chest extends Gear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public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return 15 +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super.getArmor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public void print()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System.out.print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("Chest: ");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System.out.println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public class Helm extends Gear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public void print()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System.out.print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"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Helm: "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getArmor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());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public class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extends Chest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public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return 10 +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super.getArmor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public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boolean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canSoulBind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    return true;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  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}</a:t>
            </a: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ahoma" charset="0"/>
                <a:ea typeface="ＭＳ Ｐゴシック" charset="0"/>
                <a:cs typeface="Tahoma" charset="0"/>
              </a:rPr>
              <a:t>What happens when the following examples are executed?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>
              <a:latin typeface="Tahoma" charset="0"/>
              <a:ea typeface="ＭＳ Ｐゴシック" charset="0"/>
              <a:cs typeface="Tahoma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sz="2000" dirty="0">
              <a:latin typeface="Tahoma" charset="0"/>
              <a:ea typeface="ＭＳ Ｐゴシック" charset="0"/>
              <a:cs typeface="Tahoma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  <a:ea typeface="ＭＳ Ｐゴシック" charset="0"/>
                <a:cs typeface="Tahoma" charset="0"/>
              </a:rPr>
              <a:t>Example 1: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Helm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var1 = new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Helm(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var1.getArmor();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  <a:ea typeface="ＭＳ Ｐゴシック" charset="0"/>
                <a:cs typeface="Tahoma" charset="0"/>
              </a:rPr>
              <a:t>Example 2: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Helm var2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Helm(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var2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.print(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  <a:ea typeface="ＭＳ Ｐゴシック" charset="0"/>
                <a:cs typeface="Tahoma" charset="0"/>
              </a:rPr>
              <a:t>Example 3: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Chest var3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Chest(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var3.getArmor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Tahoma" charset="0"/>
                <a:ea typeface="ＭＳ Ｐゴシック" charset="0"/>
                <a:cs typeface="Tahoma" charset="0"/>
              </a:rPr>
              <a:t>What happens when the following examples are executed?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>
              <a:latin typeface="Tahoma" charset="0"/>
              <a:ea typeface="ＭＳ Ｐゴシック" charset="0"/>
              <a:cs typeface="Tahoma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endParaRPr lang="en-US" sz="2000" dirty="0">
              <a:latin typeface="Tahoma" charset="0"/>
              <a:ea typeface="ＭＳ Ｐゴシック" charset="0"/>
              <a:cs typeface="Tahoma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  <a:ea typeface="ＭＳ Ｐゴシック" charset="0"/>
                <a:cs typeface="Tahoma" charset="0"/>
              </a:rPr>
              <a:t>Example </a:t>
            </a:r>
            <a:r>
              <a:rPr lang="en-US" sz="2000" dirty="0" smtClean="0">
                <a:latin typeface="Tahoma" charset="0"/>
                <a:ea typeface="ＭＳ Ｐゴシック" charset="0"/>
                <a:cs typeface="Tahoma" charset="0"/>
              </a:rPr>
              <a:t>4:</a:t>
            </a:r>
            <a:endParaRPr lang="en-US" sz="2000" dirty="0">
              <a:latin typeface="Tahoma" charset="0"/>
              <a:ea typeface="ＭＳ Ｐゴシック" charset="0"/>
              <a:cs typeface="Tahoma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Chest var4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var4.getArmor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  <a:ea typeface="ＭＳ Ｐゴシック" charset="0"/>
                <a:cs typeface="Tahoma" charset="0"/>
              </a:rPr>
              <a:t>Example </a:t>
            </a:r>
            <a:r>
              <a:rPr lang="en-US" sz="2000" dirty="0" smtClean="0">
                <a:latin typeface="Tahoma" charset="0"/>
                <a:ea typeface="ＭＳ Ｐゴシック" charset="0"/>
                <a:cs typeface="Tahoma" charset="0"/>
              </a:rPr>
              <a:t>5: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Chest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var5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var5.canSoulBind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  <a:ea typeface="ＭＳ Ｐゴシック" charset="0"/>
                <a:cs typeface="Tahoma" charset="0"/>
              </a:rPr>
              <a:t>Example </a:t>
            </a:r>
            <a:r>
              <a:rPr lang="en-US" sz="2000" dirty="0" smtClean="0">
                <a:latin typeface="Tahoma" charset="0"/>
                <a:ea typeface="ＭＳ Ｐゴシック" charset="0"/>
                <a:cs typeface="Tahoma" charset="0"/>
              </a:rPr>
              <a:t>6:</a:t>
            </a:r>
            <a:endParaRPr lang="en-US" sz="2000" dirty="0">
              <a:latin typeface="Tahoma" charset="0"/>
              <a:ea typeface="ＭＳ Ｐゴシック" charset="0"/>
              <a:cs typeface="Tahoma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Gear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var6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  ((Helm)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var6)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.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ＭＳ Ｐゴシック" charset="0"/>
                <a:cs typeface="ＭＳ Ｐゴシック" charset="0"/>
              </a:rPr>
              <a:t>A Polymorphism Problem?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486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400" dirty="0" smtClean="0">
                <a:ea typeface="ＭＳ Ｐゴシック" charset="0"/>
                <a:cs typeface="Courier New" charset="0"/>
              </a:rPr>
              <a:t>What happens if we call do the following,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Baz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 a = new 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Baz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a.method1();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Courier New" charset="0"/>
              </a:rPr>
              <a:t>w</a:t>
            </a:r>
            <a:r>
              <a:rPr lang="en-US" sz="2400" dirty="0" smtClean="0">
                <a:ea typeface="ＭＳ Ｐゴシック" charset="0"/>
                <a:cs typeface="Courier New" charset="0"/>
              </a:rPr>
              <a:t>ith these as our classes?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public class Foo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	public void method1()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		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"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Foo");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	}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public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class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Bar extends Foo {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	public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void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method1(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		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"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Bar"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		super.method1();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	}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}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	public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class 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Baz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 extends Bar {}</a:t>
            </a:r>
            <a:endParaRPr lang="en-US" sz="20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50" name="Group 110"/>
          <p:cNvGraphicFramePr>
            <a:graphicFrameLocks noGrp="1"/>
          </p:cNvGraphicFramePr>
          <p:nvPr/>
        </p:nvGraphicFramePr>
        <p:xfrm>
          <a:off x="152400" y="1524000"/>
          <a:ext cx="8915400" cy="3779838"/>
        </p:xfrm>
        <a:graphic>
          <a:graphicData uri="http://schemas.openxmlformats.org/drawingml/2006/table">
            <a:tbl>
              <a:tblPr/>
              <a:tblGrid>
                <a:gridCol w="1371600"/>
                <a:gridCol w="1905000"/>
                <a:gridCol w="1905000"/>
                <a:gridCol w="1828800"/>
                <a:gridCol w="1905000"/>
              </a:tblGrid>
              <a:tr h="3962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method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Gear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Chest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PlateChest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Helm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print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getArmor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canSoulBind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985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94363"/>
              </p:ext>
            </p:extLst>
          </p:nvPr>
        </p:nvGraphicFramePr>
        <p:xfrm>
          <a:off x="1524000" y="1524000"/>
          <a:ext cx="7543800" cy="3779838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828800"/>
                <a:gridCol w="1905000"/>
              </a:tblGrid>
              <a:tr h="396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Gear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Chest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PlateChest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Helm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Gear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Chest: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getArmor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Chest: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getArmor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Helm: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getArmor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35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true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Technique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1: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table</a:t>
            </a:r>
          </a:p>
        </p:txBody>
      </p:sp>
      <p:sp>
        <p:nvSpPr>
          <p:cNvPr id="35877" name="TextBox 9"/>
          <p:cNvSpPr txBox="1">
            <a:spLocks noChangeArrowheads="1"/>
          </p:cNvSpPr>
          <p:nvPr/>
        </p:nvSpPr>
        <p:spPr bwMode="auto">
          <a:xfrm>
            <a:off x="3270250" y="5530850"/>
            <a:ext cx="3103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i="1">
                <a:latin typeface="Tahoma" charset="0"/>
              </a:rPr>
              <a:t>Italic</a:t>
            </a:r>
            <a:r>
              <a:rPr lang="en-US" sz="1800">
                <a:latin typeface="Tahoma" charset="0"/>
              </a:rPr>
              <a:t>	- inherited behavior</a:t>
            </a:r>
          </a:p>
          <a:p>
            <a:pPr algn="l" eaLnBrk="1" hangingPunct="1"/>
            <a:r>
              <a:rPr lang="en-US" sz="1800" b="1">
                <a:latin typeface="Tahoma" charset="0"/>
              </a:rPr>
              <a:t>Bold</a:t>
            </a:r>
            <a:r>
              <a:rPr lang="en-US" sz="1800">
                <a:latin typeface="Tahoma" charset="0"/>
              </a:rPr>
              <a:t>	- dynamic method call</a:t>
            </a:r>
          </a:p>
        </p:txBody>
      </p:sp>
      <p:cxnSp>
        <p:nvCxnSpPr>
          <p:cNvPr id="34852" name="Straight Connector 6"/>
          <p:cNvCxnSpPr>
            <a:cxnSpLocks noChangeShapeType="1"/>
          </p:cNvCxnSpPr>
          <p:nvPr/>
        </p:nvCxnSpPr>
        <p:spPr bwMode="auto">
          <a:xfrm flipV="1">
            <a:off x="3429000" y="4191000"/>
            <a:ext cx="1905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6"/>
          <p:cNvCxnSpPr>
            <a:cxnSpLocks noChangeShapeType="1"/>
          </p:cNvCxnSpPr>
          <p:nvPr/>
        </p:nvCxnSpPr>
        <p:spPr bwMode="auto">
          <a:xfrm flipV="1">
            <a:off x="1524000" y="4191000"/>
            <a:ext cx="1905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"/>
          <p:cNvCxnSpPr>
            <a:cxnSpLocks noChangeShapeType="1"/>
          </p:cNvCxnSpPr>
          <p:nvPr/>
        </p:nvCxnSpPr>
        <p:spPr bwMode="auto">
          <a:xfrm flipV="1">
            <a:off x="7162800" y="4191000"/>
            <a:ext cx="1905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Diagram the classes from top (superclass) to bottom.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Technique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2: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diagram</a:t>
            </a:r>
          </a:p>
        </p:txBody>
      </p:sp>
      <p:grpSp>
        <p:nvGrpSpPr>
          <p:cNvPr id="2" name="Group 20"/>
          <p:cNvGrpSpPr/>
          <p:nvPr/>
        </p:nvGrpSpPr>
        <p:grpSpPr>
          <a:xfrm>
            <a:off x="3810000" y="2133600"/>
            <a:ext cx="1066800" cy="990600"/>
            <a:chOff x="3810000" y="2438400"/>
            <a:chExt cx="1066800" cy="990600"/>
          </a:xfrm>
          <a:solidFill>
            <a:srgbClr val="E1F2F3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38100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8100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Gear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8100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2362200" y="3581400"/>
            <a:ext cx="1066800" cy="1219200"/>
            <a:chOff x="6477000" y="2743200"/>
            <a:chExt cx="1066800" cy="1219200"/>
          </a:xfrm>
          <a:solidFill>
            <a:srgbClr val="E1F2F3"/>
          </a:solidFill>
        </p:grpSpPr>
        <p:sp>
          <p:nvSpPr>
            <p:cNvPr id="18" name="Rectangle 17"/>
            <p:cNvSpPr/>
            <p:nvPr/>
          </p:nvSpPr>
          <p:spPr bwMode="auto">
            <a:xfrm>
              <a:off x="6477000" y="27432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77000" y="32004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  <a:ea typeface="+mn-ea"/>
                  <a:cs typeface="+mn-cs"/>
                </a:rPr>
                <a:t>print</a:t>
              </a:r>
            </a:p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</a:t>
              </a:r>
              <a:r>
                <a:rPr lang="en-US" sz="1400" i="1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477000" y="27432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Helm</a:t>
              </a:r>
            </a:p>
          </p:txBody>
        </p:sp>
      </p:grpSp>
      <p:grpSp>
        <p:nvGrpSpPr>
          <p:cNvPr id="4" name="Group 22"/>
          <p:cNvGrpSpPr/>
          <p:nvPr/>
        </p:nvGrpSpPr>
        <p:grpSpPr>
          <a:xfrm>
            <a:off x="5181600" y="5029200"/>
            <a:ext cx="1219200" cy="1219200"/>
            <a:chOff x="7162800" y="4191000"/>
            <a:chExt cx="1066800" cy="1219200"/>
          </a:xfrm>
          <a:solidFill>
            <a:srgbClr val="E1F2F3"/>
          </a:solidFill>
        </p:grpSpPr>
        <p:sp>
          <p:nvSpPr>
            <p:cNvPr id="19" name="Rectangle 18"/>
            <p:cNvSpPr/>
            <p:nvPr/>
          </p:nvSpPr>
          <p:spPr bwMode="auto">
            <a:xfrm>
              <a:off x="7162800" y="41910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162800" y="46482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(print)</a:t>
              </a: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canSoulBind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162800" y="41910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85000" lnSpcReduction="10000"/>
            </a:bodyPr>
            <a:lstStyle/>
            <a:p>
              <a:pPr algn="ctr">
                <a:defRPr/>
              </a:pPr>
              <a:r>
                <a:rPr lang="en-US" dirty="0" err="1">
                  <a:latin typeface="Arial" pitchFamily="-65" charset="0"/>
                  <a:ea typeface="+mn-ea"/>
                  <a:cs typeface="+mn-cs"/>
                </a:rPr>
                <a:t>PlateChest</a:t>
              </a:r>
              <a:endParaRPr lang="en-US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11" name="Group 19"/>
          <p:cNvGrpSpPr/>
          <p:nvPr/>
        </p:nvGrpSpPr>
        <p:grpSpPr>
          <a:xfrm>
            <a:off x="5181600" y="3581400"/>
            <a:ext cx="1066800" cy="990600"/>
            <a:chOff x="2133600" y="2438400"/>
            <a:chExt cx="1066800" cy="990600"/>
          </a:xfrm>
          <a:solidFill>
            <a:srgbClr val="E1F2F3"/>
          </a:solidFill>
        </p:grpSpPr>
        <p:sp>
          <p:nvSpPr>
            <p:cNvPr id="17" name="Rectangle 16"/>
            <p:cNvSpPr/>
            <p:nvPr/>
          </p:nvSpPr>
          <p:spPr bwMode="auto">
            <a:xfrm>
              <a:off x="21336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336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336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Chest</a:t>
              </a:r>
            </a:p>
          </p:txBody>
        </p:sp>
      </p:grpSp>
      <p:cxnSp>
        <p:nvCxnSpPr>
          <p:cNvPr id="18439" name="Elbow Connector 28"/>
          <p:cNvCxnSpPr>
            <a:cxnSpLocks noChangeShapeType="1"/>
          </p:cNvCxnSpPr>
          <p:nvPr/>
        </p:nvCxnSpPr>
        <p:spPr bwMode="auto">
          <a:xfrm rot="16200000" flipV="1">
            <a:off x="4800600" y="2667000"/>
            <a:ext cx="4572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0" name="Elbow Connector 32"/>
          <p:cNvCxnSpPr>
            <a:cxnSpLocks noChangeShapeType="1"/>
          </p:cNvCxnSpPr>
          <p:nvPr/>
        </p:nvCxnSpPr>
        <p:spPr bwMode="auto">
          <a:xfrm rot="5400000" flipH="1" flipV="1">
            <a:off x="3390900" y="2628900"/>
            <a:ext cx="4572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Straight Arrow Connector 42"/>
          <p:cNvCxnSpPr>
            <a:cxnSpLocks noChangeShapeType="1"/>
          </p:cNvCxnSpPr>
          <p:nvPr/>
        </p:nvCxnSpPr>
        <p:spPr bwMode="auto">
          <a:xfrm rot="5400000" flipH="1" flipV="1">
            <a:off x="5486401" y="4800600"/>
            <a:ext cx="4572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Polymorphism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>
                <a:latin typeface="Tahoma" charset="0"/>
                <a:ea typeface="ＭＳ Ｐゴシック" charset="0"/>
                <a:cs typeface="ＭＳ Ｐゴシック" charset="0"/>
              </a:rPr>
              <a:t>polymorphism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: Ability for the same code to be used with different types of objects and behave differently with each.</a:t>
            </a:r>
          </a:p>
          <a:p>
            <a:pPr lvl="1" eaLnBrk="1" hangingPunct="1">
              <a:buFontTx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Courier New" charset="0"/>
                <a:ea typeface="ＭＳ Ｐゴシック" charset="0"/>
              </a:rPr>
              <a:t>System.out.println</a:t>
            </a:r>
            <a:r>
              <a:rPr lang="en-US">
                <a:latin typeface="Tahoma" charset="0"/>
                <a:ea typeface="ＭＳ Ｐゴシック" charset="0"/>
              </a:rPr>
              <a:t> can print any type of object.</a:t>
            </a:r>
          </a:p>
          <a:p>
            <a:pPr lvl="2" eaLnBrk="1" hangingPunct="1"/>
            <a:r>
              <a:rPr lang="en-US">
                <a:latin typeface="Tahoma" charset="0"/>
                <a:ea typeface="ＭＳ Ｐゴシック" charset="0"/>
              </a:rPr>
              <a:t>Each one displays in its own way on the console.</a:t>
            </a:r>
          </a:p>
          <a:p>
            <a:pPr lvl="2" eaLnBrk="1" hangingPunct="1"/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A </a:t>
            </a:r>
            <a:r>
              <a:rPr lang="en-US">
                <a:latin typeface="Courier New" charset="0"/>
                <a:ea typeface="ＭＳ Ｐゴシック" charset="0"/>
              </a:rPr>
              <a:t>Scanner</a:t>
            </a:r>
            <a:r>
              <a:rPr lang="en-US">
                <a:latin typeface="Tahoma" charset="0"/>
                <a:ea typeface="ＭＳ Ｐゴシック" charset="0"/>
              </a:rPr>
              <a:t> can read data from any kind of </a:t>
            </a:r>
            <a:r>
              <a:rPr lang="en-US">
                <a:latin typeface="Courier New" charset="0"/>
                <a:ea typeface="ＭＳ Ｐゴシック" charset="0"/>
              </a:rPr>
              <a:t>InputStream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  <a:p>
            <a:pPr lvl="2" eaLnBrk="1" hangingPunct="1"/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Every kind of </a:t>
            </a:r>
            <a:r>
              <a:rPr lang="en-US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OutputStream</a:t>
            </a:r>
            <a:r>
              <a:rPr lang="en-US">
                <a:solidFill>
                  <a:srgbClr val="000000"/>
                </a:solidFill>
                <a:latin typeface="Tahoma" charset="0"/>
                <a:ea typeface="ＭＳ Ｐゴシック" charset="0"/>
                <a:cs typeface="Tahoma" charset="0"/>
              </a:rPr>
              <a:t> can write data, though they might write this to different kinds of sources.</a:t>
            </a:r>
            <a:endParaRPr lang="en-US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1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295400"/>
            <a:ext cx="8991600" cy="51816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eaLnBrk="1" hangingPunct="1">
              <a:buFontTx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ea typeface="ＭＳ Ｐゴシック" charset="0"/>
                <a:cs typeface="Courier New" charset="0"/>
              </a:rPr>
              <a:t>Chest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var4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err="1" smtClean="0">
                <a:solidFill>
                  <a:srgbClr val="FF0000"/>
                </a:solidFill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var4.getArmor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/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Return:</a:t>
            </a:r>
          </a:p>
          <a:p>
            <a:pPr eaLnBrk="1" hangingPunct="1"/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10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+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super.getArmor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10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+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25</a:t>
            </a:r>
            <a:endParaRPr lang="en-US" sz="2000" dirty="0">
              <a:latin typeface="Courier New" charset="0"/>
              <a:ea typeface="ＭＳ Ｐゴシック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35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20483" name="TextBox 25"/>
          <p:cNvSpPr txBox="1">
            <a:spLocks noChangeArrowheads="1"/>
          </p:cNvSpPr>
          <p:nvPr/>
        </p:nvSpPr>
        <p:spPr bwMode="auto">
          <a:xfrm>
            <a:off x="8001000" y="46291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0000"/>
                </a:solidFill>
                <a:latin typeface="Tahoma" charset="0"/>
                <a:cs typeface="Tahoma" charset="0"/>
              </a:rPr>
              <a:t>object</a:t>
            </a:r>
          </a:p>
        </p:txBody>
      </p:sp>
      <p:sp>
        <p:nvSpPr>
          <p:cNvPr id="20484" name="TextBox 26"/>
          <p:cNvSpPr txBox="1">
            <a:spLocks noChangeArrowheads="1"/>
          </p:cNvSpPr>
          <p:nvPr/>
        </p:nvSpPr>
        <p:spPr bwMode="auto">
          <a:xfrm>
            <a:off x="8001000" y="318135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0000FF"/>
                </a:solidFill>
                <a:latin typeface="Tahoma" charset="0"/>
                <a:cs typeface="Tahoma" charset="0"/>
              </a:rPr>
              <a:t>variable</a:t>
            </a:r>
          </a:p>
        </p:txBody>
      </p:sp>
      <p:grpSp>
        <p:nvGrpSpPr>
          <p:cNvPr id="44" name="Group 20"/>
          <p:cNvGrpSpPr/>
          <p:nvPr/>
        </p:nvGrpSpPr>
        <p:grpSpPr>
          <a:xfrm>
            <a:off x="6096000" y="2133600"/>
            <a:ext cx="1066800" cy="990600"/>
            <a:chOff x="3810000" y="2438400"/>
            <a:chExt cx="1066800" cy="990600"/>
          </a:xfrm>
          <a:solidFill>
            <a:srgbClr val="E1F2F3"/>
          </a:solidFill>
        </p:grpSpPr>
        <p:sp>
          <p:nvSpPr>
            <p:cNvPr id="45" name="Rectangle 44"/>
            <p:cNvSpPr/>
            <p:nvPr/>
          </p:nvSpPr>
          <p:spPr bwMode="auto">
            <a:xfrm>
              <a:off x="38100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8100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Gear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8100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48" name="Group 21"/>
          <p:cNvGrpSpPr/>
          <p:nvPr/>
        </p:nvGrpSpPr>
        <p:grpSpPr>
          <a:xfrm>
            <a:off x="4648200" y="3581400"/>
            <a:ext cx="1066800" cy="1219200"/>
            <a:chOff x="6477000" y="2743200"/>
            <a:chExt cx="1066800" cy="1219200"/>
          </a:xfrm>
          <a:solidFill>
            <a:srgbClr val="E1F2F3"/>
          </a:solidFill>
        </p:grpSpPr>
        <p:sp>
          <p:nvSpPr>
            <p:cNvPr id="49" name="Rectangle 48"/>
            <p:cNvSpPr/>
            <p:nvPr/>
          </p:nvSpPr>
          <p:spPr bwMode="auto">
            <a:xfrm>
              <a:off x="6477000" y="27432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477000" y="32004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  <a:ea typeface="+mn-ea"/>
                  <a:cs typeface="+mn-cs"/>
                </a:rPr>
                <a:t>print</a:t>
              </a:r>
            </a:p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</a:t>
              </a:r>
              <a:r>
                <a:rPr lang="en-US" sz="1400" i="1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477000" y="27432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Helm</a:t>
              </a:r>
            </a:p>
          </p:txBody>
        </p:sp>
      </p:grpSp>
      <p:grpSp>
        <p:nvGrpSpPr>
          <p:cNvPr id="52" name="Group 22"/>
          <p:cNvGrpSpPr/>
          <p:nvPr/>
        </p:nvGrpSpPr>
        <p:grpSpPr>
          <a:xfrm>
            <a:off x="7467600" y="5029200"/>
            <a:ext cx="1219200" cy="1219200"/>
            <a:chOff x="7162800" y="4191000"/>
            <a:chExt cx="1066800" cy="1219200"/>
          </a:xfrm>
          <a:solidFill>
            <a:srgbClr val="E1F2F3"/>
          </a:solidFill>
        </p:grpSpPr>
        <p:sp>
          <p:nvSpPr>
            <p:cNvPr id="53" name="Rectangle 52"/>
            <p:cNvSpPr/>
            <p:nvPr/>
          </p:nvSpPr>
          <p:spPr bwMode="auto">
            <a:xfrm>
              <a:off x="7162800" y="41910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162800" y="46482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(print)</a:t>
              </a: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canSoulBind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162800" y="41910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85000" lnSpcReduction="10000"/>
            </a:bodyPr>
            <a:lstStyle/>
            <a:p>
              <a:pPr algn="ctr">
                <a:defRPr/>
              </a:pPr>
              <a:r>
                <a:rPr lang="en-US" dirty="0" err="1">
                  <a:latin typeface="Arial" pitchFamily="-65" charset="0"/>
                  <a:ea typeface="+mn-ea"/>
                  <a:cs typeface="+mn-cs"/>
                </a:rPr>
                <a:t>PlateChest</a:t>
              </a:r>
              <a:endParaRPr lang="en-US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56" name="Group 19"/>
          <p:cNvGrpSpPr/>
          <p:nvPr/>
        </p:nvGrpSpPr>
        <p:grpSpPr>
          <a:xfrm>
            <a:off x="7467600" y="3581400"/>
            <a:ext cx="1066800" cy="990600"/>
            <a:chOff x="2133600" y="2438400"/>
            <a:chExt cx="1066800" cy="990600"/>
          </a:xfrm>
          <a:solidFill>
            <a:srgbClr val="E1F2F3"/>
          </a:solidFill>
        </p:grpSpPr>
        <p:sp>
          <p:nvSpPr>
            <p:cNvPr id="57" name="Rectangle 56"/>
            <p:cNvSpPr/>
            <p:nvPr/>
          </p:nvSpPr>
          <p:spPr bwMode="auto">
            <a:xfrm>
              <a:off x="21336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1336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1336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Chest</a:t>
              </a:r>
            </a:p>
          </p:txBody>
        </p:sp>
      </p:grpSp>
      <p:cxnSp>
        <p:nvCxnSpPr>
          <p:cNvPr id="20489" name="Elbow Connector 28"/>
          <p:cNvCxnSpPr>
            <a:cxnSpLocks noChangeShapeType="1"/>
          </p:cNvCxnSpPr>
          <p:nvPr/>
        </p:nvCxnSpPr>
        <p:spPr bwMode="auto">
          <a:xfrm rot="16200000" flipV="1">
            <a:off x="7086600" y="2667000"/>
            <a:ext cx="4572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0" name="Elbow Connector 32"/>
          <p:cNvCxnSpPr>
            <a:cxnSpLocks noChangeShapeType="1"/>
          </p:cNvCxnSpPr>
          <p:nvPr/>
        </p:nvCxnSpPr>
        <p:spPr bwMode="auto">
          <a:xfrm rot="5400000" flipH="1" flipV="1">
            <a:off x="5676900" y="2628900"/>
            <a:ext cx="4572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1" name="Straight Arrow Connector 42"/>
          <p:cNvCxnSpPr>
            <a:cxnSpLocks noChangeShapeType="1"/>
          </p:cNvCxnSpPr>
          <p:nvPr/>
        </p:nvCxnSpPr>
        <p:spPr bwMode="auto">
          <a:xfrm rot="5400000" flipH="1" flipV="1">
            <a:off x="7772401" y="4800600"/>
            <a:ext cx="4572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2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eaLnBrk="1" hangingPunct="1">
              <a:buFontTx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ea typeface="ＭＳ Ｐゴシック" charset="0"/>
                <a:cs typeface="Courier New" charset="0"/>
              </a:rPr>
              <a:t>Chest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var5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err="1">
                <a:solidFill>
                  <a:srgbClr val="FF0000"/>
                </a:solidFill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var5.canSoulBind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/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Output:</a:t>
            </a:r>
          </a:p>
          <a:p>
            <a:pPr eaLnBrk="1" hangingPunct="1">
              <a:buFontTx/>
              <a:buNone/>
            </a:pPr>
            <a:endParaRPr lang="en-US" dirty="0">
              <a:latin typeface="Tahoma" charset="0"/>
              <a:ea typeface="ＭＳ Ｐゴシック" charset="0"/>
              <a:cs typeface="Tahoma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None!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There is an error,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because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Chest </a:t>
            </a: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does not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have a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canSoulBind</a:t>
            </a: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.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21507" name="TextBox 23"/>
          <p:cNvSpPr txBox="1">
            <a:spLocks noChangeArrowheads="1"/>
          </p:cNvSpPr>
          <p:nvPr/>
        </p:nvSpPr>
        <p:spPr bwMode="auto">
          <a:xfrm>
            <a:off x="7924800" y="295275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  <a:latin typeface="Tahoma" charset="0"/>
                <a:cs typeface="Tahoma" charset="0"/>
              </a:rPr>
              <a:t>variable</a:t>
            </a:r>
          </a:p>
        </p:txBody>
      </p:sp>
      <p:sp>
        <p:nvSpPr>
          <p:cNvPr id="21508" name="TextBox 24"/>
          <p:cNvSpPr txBox="1">
            <a:spLocks noChangeArrowheads="1"/>
          </p:cNvSpPr>
          <p:nvPr/>
        </p:nvSpPr>
        <p:spPr bwMode="auto">
          <a:xfrm>
            <a:off x="7315200" y="46291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Tahoma" charset="0"/>
                <a:cs typeface="Tahoma" charset="0"/>
              </a:rPr>
              <a:t>object</a:t>
            </a:r>
          </a:p>
        </p:txBody>
      </p:sp>
      <p:grpSp>
        <p:nvGrpSpPr>
          <p:cNvPr id="25" name="Group 20"/>
          <p:cNvGrpSpPr/>
          <p:nvPr/>
        </p:nvGrpSpPr>
        <p:grpSpPr>
          <a:xfrm>
            <a:off x="6400800" y="2133600"/>
            <a:ext cx="1066800" cy="990600"/>
            <a:chOff x="3810000" y="2438400"/>
            <a:chExt cx="1066800" cy="990600"/>
          </a:xfrm>
          <a:solidFill>
            <a:srgbClr val="E1F2F3"/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38100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8100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Gear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8100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29" name="Group 21"/>
          <p:cNvGrpSpPr/>
          <p:nvPr/>
        </p:nvGrpSpPr>
        <p:grpSpPr>
          <a:xfrm>
            <a:off x="4953000" y="3581400"/>
            <a:ext cx="1066800" cy="1219200"/>
            <a:chOff x="6477000" y="2743200"/>
            <a:chExt cx="1066800" cy="1219200"/>
          </a:xfrm>
          <a:solidFill>
            <a:srgbClr val="E1F2F3"/>
          </a:solidFill>
        </p:grpSpPr>
        <p:sp>
          <p:nvSpPr>
            <p:cNvPr id="30" name="Rectangle 29"/>
            <p:cNvSpPr/>
            <p:nvPr/>
          </p:nvSpPr>
          <p:spPr bwMode="auto">
            <a:xfrm>
              <a:off x="6477000" y="27432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77000" y="32004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  <a:ea typeface="+mn-ea"/>
                  <a:cs typeface="+mn-cs"/>
                </a:rPr>
                <a:t>print</a:t>
              </a:r>
            </a:p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</a:t>
              </a:r>
              <a:r>
                <a:rPr lang="en-US" sz="1400" i="1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477000" y="27432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Helm</a:t>
              </a:r>
            </a:p>
          </p:txBody>
        </p:sp>
      </p:grpSp>
      <p:grpSp>
        <p:nvGrpSpPr>
          <p:cNvPr id="33" name="Group 22"/>
          <p:cNvGrpSpPr/>
          <p:nvPr/>
        </p:nvGrpSpPr>
        <p:grpSpPr>
          <a:xfrm>
            <a:off x="7772400" y="5029200"/>
            <a:ext cx="1219200" cy="1219200"/>
            <a:chOff x="7162800" y="4191000"/>
            <a:chExt cx="1066800" cy="1219200"/>
          </a:xfrm>
          <a:solidFill>
            <a:srgbClr val="E1F2F3"/>
          </a:solidFill>
        </p:grpSpPr>
        <p:sp>
          <p:nvSpPr>
            <p:cNvPr id="34" name="Rectangle 33"/>
            <p:cNvSpPr/>
            <p:nvPr/>
          </p:nvSpPr>
          <p:spPr bwMode="auto">
            <a:xfrm>
              <a:off x="7162800" y="41910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162800" y="46482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(print)</a:t>
              </a: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canSoulBind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162800" y="41910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85000" lnSpcReduction="10000"/>
            </a:bodyPr>
            <a:lstStyle/>
            <a:p>
              <a:pPr algn="ctr">
                <a:defRPr/>
              </a:pPr>
              <a:r>
                <a:rPr lang="en-US" dirty="0" err="1">
                  <a:latin typeface="Arial" pitchFamily="-65" charset="0"/>
                  <a:ea typeface="+mn-ea"/>
                  <a:cs typeface="+mn-cs"/>
                </a:rPr>
                <a:t>PlateChest</a:t>
              </a:r>
              <a:endParaRPr lang="en-US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7772400" y="3581400"/>
            <a:ext cx="1066800" cy="990600"/>
            <a:chOff x="2133600" y="2438400"/>
            <a:chExt cx="1066800" cy="990600"/>
          </a:xfrm>
          <a:solidFill>
            <a:srgbClr val="E1F2F3"/>
          </a:solidFill>
        </p:grpSpPr>
        <p:sp>
          <p:nvSpPr>
            <p:cNvPr id="38" name="Rectangle 37"/>
            <p:cNvSpPr/>
            <p:nvPr/>
          </p:nvSpPr>
          <p:spPr bwMode="auto">
            <a:xfrm>
              <a:off x="21336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1336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1336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Chest</a:t>
              </a:r>
            </a:p>
          </p:txBody>
        </p:sp>
      </p:grpSp>
      <p:cxnSp>
        <p:nvCxnSpPr>
          <p:cNvPr id="21513" name="Elbow Connector 28"/>
          <p:cNvCxnSpPr>
            <a:cxnSpLocks noChangeShapeType="1"/>
          </p:cNvCxnSpPr>
          <p:nvPr/>
        </p:nvCxnSpPr>
        <p:spPr bwMode="auto">
          <a:xfrm rot="16200000" flipV="1">
            <a:off x="7391400" y="2667000"/>
            <a:ext cx="4572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Elbow Connector 32"/>
          <p:cNvCxnSpPr>
            <a:cxnSpLocks noChangeShapeType="1"/>
          </p:cNvCxnSpPr>
          <p:nvPr/>
        </p:nvCxnSpPr>
        <p:spPr bwMode="auto">
          <a:xfrm rot="5400000" flipH="1" flipV="1">
            <a:off x="5981700" y="2628900"/>
            <a:ext cx="4572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Straight Arrow Connector 42"/>
          <p:cNvCxnSpPr>
            <a:cxnSpLocks noChangeShapeType="1"/>
          </p:cNvCxnSpPr>
          <p:nvPr/>
        </p:nvCxnSpPr>
        <p:spPr bwMode="auto">
          <a:xfrm rot="5400000" flipH="1" flipV="1">
            <a:off x="8077201" y="4800600"/>
            <a:ext cx="4572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 3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eaLnBrk="1" hangingPunct="1">
              <a:buFontTx/>
              <a:buNone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Gear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var6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= new </a:t>
            </a:r>
            <a:r>
              <a:rPr lang="en-US" sz="2000" dirty="0" err="1">
                <a:solidFill>
                  <a:srgbClr val="FF0000"/>
                </a:solidFill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 ((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ea typeface="ＭＳ Ｐゴシック" charset="0"/>
                <a:cs typeface="Courier New" charset="0"/>
              </a:rPr>
              <a:t>Helm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) 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var6)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.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getArmor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/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Output:</a:t>
            </a:r>
          </a:p>
          <a:p>
            <a:pPr eaLnBrk="1" hangingPunct="1"/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None!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There is an error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because a </a:t>
            </a:r>
            <a:r>
              <a:rPr lang="en-US" sz="2000" dirty="0" err="1">
                <a:latin typeface="Courier New" charset="0"/>
                <a:ea typeface="ＭＳ Ｐゴシック" charset="0"/>
                <a:cs typeface="Courier New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is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	not a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Helm</a:t>
            </a:r>
            <a:r>
              <a:rPr lang="en-US" sz="2000" dirty="0">
                <a:latin typeface="Tahoma" charset="0"/>
                <a:ea typeface="ＭＳ Ｐゴシック" charset="0"/>
                <a:cs typeface="Courier New" charset="0"/>
              </a:rPr>
              <a:t>.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22531" name="TextBox 25"/>
          <p:cNvSpPr txBox="1">
            <a:spLocks noChangeArrowheads="1"/>
          </p:cNvSpPr>
          <p:nvPr/>
        </p:nvSpPr>
        <p:spPr bwMode="auto">
          <a:xfrm>
            <a:off x="8077200" y="45720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FF0000"/>
                </a:solidFill>
                <a:latin typeface="Tahoma" charset="0"/>
                <a:cs typeface="Tahoma" charset="0"/>
              </a:rPr>
              <a:t>object</a:t>
            </a:r>
          </a:p>
        </p:txBody>
      </p:sp>
      <p:sp>
        <p:nvSpPr>
          <p:cNvPr id="22532" name="TextBox 26"/>
          <p:cNvSpPr txBox="1">
            <a:spLocks noChangeArrowheads="1"/>
          </p:cNvSpPr>
          <p:nvPr/>
        </p:nvSpPr>
        <p:spPr bwMode="auto">
          <a:xfrm>
            <a:off x="6096000" y="17526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rgbClr val="0000FF"/>
                </a:solidFill>
                <a:latin typeface="Tahoma" charset="0"/>
                <a:cs typeface="Tahoma" charset="0"/>
              </a:rPr>
              <a:t>variable</a:t>
            </a:r>
          </a:p>
        </p:txBody>
      </p:sp>
      <p:grpSp>
        <p:nvGrpSpPr>
          <p:cNvPr id="25" name="Group 20"/>
          <p:cNvGrpSpPr/>
          <p:nvPr/>
        </p:nvGrpSpPr>
        <p:grpSpPr>
          <a:xfrm>
            <a:off x="6096000" y="2133600"/>
            <a:ext cx="1066800" cy="990600"/>
            <a:chOff x="3810000" y="2438400"/>
            <a:chExt cx="1066800" cy="990600"/>
          </a:xfrm>
          <a:solidFill>
            <a:srgbClr val="E1F2F3"/>
          </a:solidFill>
        </p:grpSpPr>
        <p:sp>
          <p:nvSpPr>
            <p:cNvPr id="26" name="Rectangle 25"/>
            <p:cNvSpPr/>
            <p:nvPr/>
          </p:nvSpPr>
          <p:spPr bwMode="auto">
            <a:xfrm>
              <a:off x="38100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8100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Gear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8100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29" name="Group 21"/>
          <p:cNvGrpSpPr/>
          <p:nvPr/>
        </p:nvGrpSpPr>
        <p:grpSpPr>
          <a:xfrm>
            <a:off x="4648200" y="3581400"/>
            <a:ext cx="1066800" cy="1219200"/>
            <a:chOff x="6477000" y="2743200"/>
            <a:chExt cx="1066800" cy="1219200"/>
          </a:xfrm>
          <a:solidFill>
            <a:srgbClr val="E1F2F3"/>
          </a:solidFill>
        </p:grpSpPr>
        <p:sp>
          <p:nvSpPr>
            <p:cNvPr id="30" name="Rectangle 29"/>
            <p:cNvSpPr/>
            <p:nvPr/>
          </p:nvSpPr>
          <p:spPr bwMode="auto">
            <a:xfrm>
              <a:off x="6477000" y="27432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77000" y="32004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  <a:ea typeface="+mn-ea"/>
                  <a:cs typeface="+mn-cs"/>
                </a:rPr>
                <a:t>print</a:t>
              </a:r>
            </a:p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</a:t>
              </a:r>
              <a:r>
                <a:rPr lang="en-US" sz="1400" i="1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477000" y="27432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Helm</a:t>
              </a:r>
            </a:p>
          </p:txBody>
        </p:sp>
      </p:grpSp>
      <p:grpSp>
        <p:nvGrpSpPr>
          <p:cNvPr id="33" name="Group 22"/>
          <p:cNvGrpSpPr/>
          <p:nvPr/>
        </p:nvGrpSpPr>
        <p:grpSpPr>
          <a:xfrm>
            <a:off x="7467600" y="5029200"/>
            <a:ext cx="1219200" cy="1219200"/>
            <a:chOff x="7162800" y="4191000"/>
            <a:chExt cx="1066800" cy="1219200"/>
          </a:xfrm>
          <a:solidFill>
            <a:srgbClr val="E1F2F3"/>
          </a:solidFill>
        </p:grpSpPr>
        <p:sp>
          <p:nvSpPr>
            <p:cNvPr id="34" name="Rectangle 33"/>
            <p:cNvSpPr/>
            <p:nvPr/>
          </p:nvSpPr>
          <p:spPr bwMode="auto">
            <a:xfrm>
              <a:off x="7162800" y="4191000"/>
              <a:ext cx="1066800" cy="1219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162800" y="4648200"/>
              <a:ext cx="1066800" cy="762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i="1" dirty="0">
                  <a:latin typeface="Arial" pitchFamily="-65" charset="0"/>
                  <a:ea typeface="+mn-ea"/>
                  <a:cs typeface="+mn-cs"/>
                </a:rPr>
                <a:t>(print)</a:t>
              </a: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canSoulBind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162800" y="41910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85000" lnSpcReduction="10000"/>
            </a:bodyPr>
            <a:lstStyle/>
            <a:p>
              <a:pPr algn="ctr">
                <a:defRPr/>
              </a:pPr>
              <a:r>
                <a:rPr lang="en-US" dirty="0" err="1">
                  <a:latin typeface="Arial" pitchFamily="-65" charset="0"/>
                  <a:ea typeface="+mn-ea"/>
                  <a:cs typeface="+mn-cs"/>
                </a:rPr>
                <a:t>PlateChest</a:t>
              </a:r>
              <a:endParaRPr lang="en-US" dirty="0">
                <a:latin typeface="Arial" pitchFamily="-65" charset="0"/>
                <a:ea typeface="+mn-ea"/>
                <a:cs typeface="+mn-cs"/>
              </a:endParaRPr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7467600" y="3581400"/>
            <a:ext cx="1066800" cy="990600"/>
            <a:chOff x="2133600" y="2438400"/>
            <a:chExt cx="1066800" cy="990600"/>
          </a:xfrm>
          <a:solidFill>
            <a:srgbClr val="E1F2F3"/>
          </a:solidFill>
        </p:grpSpPr>
        <p:sp>
          <p:nvSpPr>
            <p:cNvPr id="38" name="Rectangle 37"/>
            <p:cNvSpPr/>
            <p:nvPr/>
          </p:nvSpPr>
          <p:spPr bwMode="auto">
            <a:xfrm>
              <a:off x="2133600" y="2438400"/>
              <a:ext cx="1066800" cy="9906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133600" y="2895600"/>
              <a:ext cx="1066800" cy="533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/>
            </a:bodyPr>
            <a:lstStyle/>
            <a:p>
              <a:pPr algn="l">
                <a:defRPr/>
              </a:pPr>
              <a:r>
                <a:rPr lang="en-US" sz="1400" dirty="0">
                  <a:latin typeface="Arial" pitchFamily="-65" charset="0"/>
                </a:rPr>
                <a:t>print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r>
                <a:rPr lang="en-US" sz="1400" dirty="0" err="1">
                  <a:latin typeface="Arial" pitchFamily="-65" charset="0"/>
                  <a:ea typeface="+mn-ea"/>
                  <a:cs typeface="+mn-cs"/>
                </a:rPr>
                <a:t>getArmor</a:t>
              </a: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  <a:p>
              <a:pPr algn="l">
                <a:defRPr/>
              </a:pPr>
              <a:endParaRPr lang="en-US" sz="1400" dirty="0">
                <a:latin typeface="Arial" pitchFamily="-65" charset="0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133600" y="2438400"/>
              <a:ext cx="10668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normAutofit fontScale="92500" lnSpcReduction="20000"/>
            </a:bodyPr>
            <a:lstStyle/>
            <a:p>
              <a:pPr algn="ctr">
                <a:defRPr/>
              </a:pPr>
              <a:r>
                <a:rPr lang="en-US" dirty="0">
                  <a:latin typeface="Arial" pitchFamily="-65" charset="0"/>
                  <a:ea typeface="+mn-ea"/>
                  <a:cs typeface="+mn-cs"/>
                </a:rPr>
                <a:t>Chest</a:t>
              </a:r>
            </a:p>
          </p:txBody>
        </p:sp>
      </p:grpSp>
      <p:cxnSp>
        <p:nvCxnSpPr>
          <p:cNvPr id="22537" name="Elbow Connector 28"/>
          <p:cNvCxnSpPr>
            <a:cxnSpLocks noChangeShapeType="1"/>
          </p:cNvCxnSpPr>
          <p:nvPr/>
        </p:nvCxnSpPr>
        <p:spPr bwMode="auto">
          <a:xfrm rot="16200000" flipV="1">
            <a:off x="7086600" y="2667000"/>
            <a:ext cx="457200" cy="1371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Elbow Connector 32"/>
          <p:cNvCxnSpPr>
            <a:cxnSpLocks noChangeShapeType="1"/>
          </p:cNvCxnSpPr>
          <p:nvPr/>
        </p:nvCxnSpPr>
        <p:spPr bwMode="auto">
          <a:xfrm rot="5400000" flipH="1" flipV="1">
            <a:off x="5676900" y="2628900"/>
            <a:ext cx="4572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Straight Arrow Connector 42"/>
          <p:cNvCxnSpPr>
            <a:cxnSpLocks noChangeShapeType="1"/>
          </p:cNvCxnSpPr>
          <p:nvPr/>
        </p:nvCxnSpPr>
        <p:spPr bwMode="auto">
          <a:xfrm rot="5400000" flipH="1" flipV="1">
            <a:off x="7772401" y="4800600"/>
            <a:ext cx="4572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rPr>
              <a:t> class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read 9.3</a:t>
            </a:r>
            <a:endParaRPr lang="en-US" sz="1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Class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All types of objects have a superclass named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Every class implicitly extends </a:t>
            </a:r>
            <a:r>
              <a:rPr lang="en-US">
                <a:latin typeface="Courier New" charset="0"/>
                <a:ea typeface="ＭＳ Ｐゴシック" charset="0"/>
              </a:rPr>
              <a:t>Object</a:t>
            </a: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class defines several methods:</a:t>
            </a: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Courier New" charset="0"/>
                <a:ea typeface="ＭＳ Ｐゴシック" charset="0"/>
              </a:rPr>
              <a:t>public String toString()</a:t>
            </a:r>
            <a:br>
              <a:rPr lang="en-US">
                <a:latin typeface="Courier New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Returns a text representation of the object,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often so that it can be printed.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Courier New" charset="0"/>
                <a:ea typeface="ＭＳ Ｐゴシック" charset="0"/>
              </a:rPr>
              <a:t>public boolean equals(Object other)</a:t>
            </a:r>
            <a:br>
              <a:rPr lang="en-US">
                <a:latin typeface="Courier New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Compare the object to any other for equality.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Returns </a:t>
            </a:r>
            <a:r>
              <a:rPr lang="en-US">
                <a:latin typeface="Courier New" charset="0"/>
                <a:ea typeface="ＭＳ Ｐゴシック" charset="0"/>
              </a:rPr>
              <a:t>true</a:t>
            </a:r>
            <a:r>
              <a:rPr lang="en-US">
                <a:latin typeface="Tahoma" charset="0"/>
                <a:ea typeface="ＭＳ Ｐゴシック" charset="0"/>
              </a:rPr>
              <a:t> if the objects have equal state.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05000"/>
            <a:ext cx="13906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variables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You can store any object in a variable of type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Object o1 = new Point(5, -3);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Object o2 = "hello there";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Object o3 = new Scanner(System.in);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1200">
              <a:latin typeface="Courier New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An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variable only knows how to do general things.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String s = o1.toString();      </a:t>
            </a: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ok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int len = o2.length();         </a:t>
            </a:r>
            <a:r>
              <a:rPr lang="en-US" b="1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// error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String line = o3.nextLine();   </a:t>
            </a:r>
            <a:r>
              <a:rPr lang="en-US" b="1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// error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1200">
              <a:solidFill>
                <a:srgbClr val="800000"/>
              </a:solidFill>
              <a:latin typeface="Courier New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You can write methods that accept an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parameter.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public void checkForNull(</a:t>
            </a:r>
            <a:r>
              <a:rPr lang="en-US" b="1">
                <a:latin typeface="Courier New" charset="0"/>
                <a:ea typeface="ＭＳ Ｐゴシック" charset="0"/>
              </a:rPr>
              <a:t>Object o</a:t>
            </a:r>
            <a:r>
              <a:rPr lang="en-US">
                <a:latin typeface="Courier New" charset="0"/>
                <a:ea typeface="ＭＳ Ｐゴシック" charset="0"/>
              </a:rPr>
              <a:t>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if (o == null)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    throw new IllegalArgumentException();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Recall: comparing objects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==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operator does not work well with objects.</a:t>
            </a:r>
          </a:p>
          <a:p>
            <a:pPr lvl="1" eaLnBrk="1" hangingPunct="1"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==</a:t>
            </a:r>
            <a:r>
              <a:rPr lang="en-US">
                <a:latin typeface="Tahoma" charset="0"/>
                <a:ea typeface="ＭＳ Ｐゴシック" charset="0"/>
              </a:rPr>
              <a:t> compares references to objects, not their state.</a:t>
            </a:r>
          </a:p>
          <a:p>
            <a:pPr lvl="1" eaLnBrk="1" hangingPunct="1">
              <a:buFontTx/>
              <a:buNone/>
            </a:pPr>
            <a:r>
              <a:rPr lang="en-US">
                <a:latin typeface="Tahoma" charset="0"/>
                <a:ea typeface="ＭＳ Ｐゴシック" charset="0"/>
              </a:rPr>
              <a:t>	It only produces </a:t>
            </a:r>
            <a:r>
              <a:rPr lang="en-US">
                <a:latin typeface="Courier New" charset="0"/>
                <a:ea typeface="ＭＳ Ｐゴシック" charset="0"/>
              </a:rPr>
              <a:t>true</a:t>
            </a:r>
            <a:r>
              <a:rPr lang="en-US">
                <a:latin typeface="Tahoma" charset="0"/>
                <a:ea typeface="ＭＳ Ｐゴシック" charset="0"/>
              </a:rPr>
              <a:t> when you compare an object to itself.</a:t>
            </a:r>
          </a:p>
          <a:p>
            <a:pPr lvl="1" eaLnBrk="1" hangingPunct="1">
              <a:buFontTx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Point p1 = new Point(5,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Point p2 = new Point(5, 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if (</a:t>
            </a:r>
            <a:r>
              <a:rPr lang="en-US" b="1">
                <a:latin typeface="Courier New" charset="0"/>
                <a:ea typeface="ＭＳ Ｐゴシック" charset="0"/>
              </a:rPr>
              <a:t>p1 == p2</a:t>
            </a:r>
            <a:r>
              <a:rPr lang="en-US">
                <a:latin typeface="Courier New" charset="0"/>
                <a:ea typeface="ＭＳ Ｐゴシック" charset="0"/>
              </a:rPr>
              <a:t>) {   </a:t>
            </a:r>
            <a:r>
              <a:rPr lang="en-US" b="1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// 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System.out.println("equal");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  <a:endParaRPr lang="en-US" sz="900">
              <a:latin typeface="Courier New" charset="0"/>
              <a:ea typeface="ＭＳ Ｐゴシック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962400" y="4495800"/>
            <a:ext cx="24384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l" eaLnBrk="1" hangingPunct="1">
              <a:lnSpc>
                <a:spcPct val="70000"/>
              </a:lnSpc>
            </a:pPr>
            <a:endParaRPr lang="en-US" sz="1800">
              <a:latin typeface="Courier New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sz="1800">
              <a:latin typeface="Courier New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sz="1800">
              <a:latin typeface="Courier New" charset="0"/>
            </a:endParaRPr>
          </a:p>
          <a:p>
            <a:pPr algn="l" eaLnBrk="1" hangingPunct="1"/>
            <a:r>
              <a:rPr lang="en-US" sz="1800">
                <a:latin typeface="Courier New" charset="0"/>
              </a:rPr>
              <a:t>...</a:t>
            </a:r>
          </a:p>
        </p:txBody>
      </p:sp>
      <p:graphicFrame>
        <p:nvGraphicFramePr>
          <p:cNvPr id="407557" name="Group 5"/>
          <p:cNvGraphicFramePr>
            <a:graphicFrameLocks noGrp="1"/>
          </p:cNvGraphicFramePr>
          <p:nvPr/>
        </p:nvGraphicFramePr>
        <p:xfrm>
          <a:off x="4051300" y="4665663"/>
          <a:ext cx="219710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48895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 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7575" name="Group 23"/>
          <p:cNvGraphicFramePr>
            <a:graphicFrameLocks noGrp="1"/>
          </p:cNvGraphicFramePr>
          <p:nvPr/>
        </p:nvGraphicFramePr>
        <p:xfrm>
          <a:off x="1752600" y="480060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8" name="Line 33"/>
          <p:cNvSpPr>
            <a:spLocks noChangeShapeType="1"/>
          </p:cNvSpPr>
          <p:nvPr/>
        </p:nvSpPr>
        <p:spPr bwMode="auto">
          <a:xfrm>
            <a:off x="2895600" y="51054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7586" name="Group 34"/>
          <p:cNvGraphicFramePr>
            <a:graphicFrameLocks noGrp="1"/>
          </p:cNvGraphicFramePr>
          <p:nvPr/>
        </p:nvGraphicFramePr>
        <p:xfrm>
          <a:off x="1752600" y="5692775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6" name="Line 44"/>
          <p:cNvSpPr>
            <a:spLocks noChangeShapeType="1"/>
          </p:cNvSpPr>
          <p:nvPr/>
        </p:nvSpPr>
        <p:spPr bwMode="auto">
          <a:xfrm>
            <a:off x="2895600" y="59975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Text Box 45"/>
          <p:cNvSpPr txBox="1">
            <a:spLocks noChangeArrowheads="1"/>
          </p:cNvSpPr>
          <p:nvPr/>
        </p:nvSpPr>
        <p:spPr bwMode="auto">
          <a:xfrm>
            <a:off x="3962400" y="5600700"/>
            <a:ext cx="24384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l" eaLnBrk="1" hangingPunct="1">
              <a:lnSpc>
                <a:spcPct val="70000"/>
              </a:lnSpc>
            </a:pPr>
            <a:endParaRPr lang="en-US" sz="1800">
              <a:latin typeface="Courier New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sz="1800">
              <a:latin typeface="Courier New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sz="1800">
              <a:latin typeface="Courier New" charset="0"/>
            </a:endParaRPr>
          </a:p>
          <a:p>
            <a:pPr algn="l" eaLnBrk="1" hangingPunct="1"/>
            <a:r>
              <a:rPr lang="en-US" sz="1800">
                <a:latin typeface="Courier New" charset="0"/>
              </a:rPr>
              <a:t>...</a:t>
            </a:r>
          </a:p>
        </p:txBody>
      </p:sp>
      <p:graphicFrame>
        <p:nvGraphicFramePr>
          <p:cNvPr id="407598" name="Group 46"/>
          <p:cNvGraphicFramePr>
            <a:graphicFrameLocks noGrp="1"/>
          </p:cNvGraphicFramePr>
          <p:nvPr/>
        </p:nvGraphicFramePr>
        <p:xfrm>
          <a:off x="4051300" y="5770563"/>
          <a:ext cx="219710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48895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 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method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method compares the state of objects.</a:t>
            </a:r>
          </a:p>
          <a:p>
            <a:pPr lvl="1">
              <a:lnSpc>
                <a:spcPct val="120000"/>
              </a:lnSpc>
              <a:buFontTx/>
              <a:buNone/>
            </a:pPr>
            <a:endParaRPr lang="en-US" sz="900">
              <a:latin typeface="Tahom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if (</a:t>
            </a:r>
            <a:r>
              <a:rPr lang="en-US" b="1">
                <a:latin typeface="Courier New" charset="0"/>
                <a:ea typeface="ＭＳ Ｐゴシック" charset="0"/>
              </a:rPr>
              <a:t>str1.equals(str2)</a:t>
            </a:r>
            <a:r>
              <a:rPr lang="en-US">
                <a:latin typeface="Courier New" charset="0"/>
                <a:ea typeface="ＭＳ Ｐゴシック" charset="0"/>
              </a:rPr>
              <a:t>) {</a:t>
            </a:r>
            <a:endParaRPr lang="en-US" b="1">
              <a:solidFill>
                <a:srgbClr val="008080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System.out.println("the strings are equal");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>
              <a:latin typeface="Tahoma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But if you write a class, its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method behaves like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==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2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if (</a:t>
            </a:r>
            <a:r>
              <a:rPr lang="en-US" b="1">
                <a:latin typeface="Courier New" charset="0"/>
                <a:ea typeface="ＭＳ Ｐゴシック" charset="0"/>
              </a:rPr>
              <a:t>p1.equals(p2)</a:t>
            </a:r>
            <a:r>
              <a:rPr lang="en-US">
                <a:latin typeface="Courier New" charset="0"/>
                <a:ea typeface="ＭＳ Ｐゴシック" charset="0"/>
              </a:rPr>
              <a:t>) {   </a:t>
            </a: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false :-(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System.out.println("equal");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>
              <a:latin typeface="Courier New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</a:rPr>
              <a:t>This is the behavior we inherit from class </a:t>
            </a:r>
            <a:r>
              <a:rPr lang="en-US">
                <a:latin typeface="Courier New" charset="0"/>
                <a:ea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</a:rPr>
              <a:t>Java doesn't understand how to compare </a:t>
            </a:r>
            <a:r>
              <a:rPr lang="en-US">
                <a:latin typeface="Courier New" charset="0"/>
                <a:ea typeface="ＭＳ Ｐゴシック" charset="0"/>
              </a:rPr>
              <a:t>Point</a:t>
            </a:r>
            <a:r>
              <a:rPr lang="en-US">
                <a:latin typeface="Tahoma" charset="0"/>
                <a:ea typeface="ＭＳ Ｐゴシック" charset="0"/>
              </a:rPr>
              <a:t>s by default.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Flawed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method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We can change this behavior by writing an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method.</a:t>
            </a:r>
          </a:p>
          <a:p>
            <a:pPr lvl="1"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</a:rPr>
              <a:t>Ours will </a:t>
            </a:r>
            <a:r>
              <a:rPr lang="en-US" i="1">
                <a:latin typeface="Tahoma" charset="0"/>
                <a:ea typeface="ＭＳ Ｐゴシック" charset="0"/>
              </a:rPr>
              <a:t>override</a:t>
            </a:r>
            <a:r>
              <a:rPr lang="en-US">
                <a:latin typeface="Tahoma" charset="0"/>
                <a:ea typeface="ＭＳ Ｐゴシック" charset="0"/>
              </a:rPr>
              <a:t> the default behavior from class </a:t>
            </a:r>
            <a:r>
              <a:rPr lang="en-US">
                <a:latin typeface="Courier New" charset="0"/>
                <a:ea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>
                <a:latin typeface="Tahoma" charset="0"/>
                <a:ea typeface="ＭＳ Ｐゴシック" charset="0"/>
              </a:rPr>
              <a:t>The method should compare the state of the two objects and return </a:t>
            </a:r>
            <a:r>
              <a:rPr lang="en-US">
                <a:latin typeface="Courier New" charset="0"/>
                <a:ea typeface="ＭＳ Ｐゴシック" charset="0"/>
              </a:rPr>
              <a:t>true</a:t>
            </a:r>
            <a:r>
              <a:rPr lang="en-US">
                <a:latin typeface="Tahoma" charset="0"/>
                <a:ea typeface="ＭＳ Ｐゴシック" charset="0"/>
              </a:rPr>
              <a:t> if they have the same x/y position.</a:t>
            </a:r>
          </a:p>
          <a:p>
            <a:pPr lvl="1">
              <a:lnSpc>
                <a:spcPct val="120000"/>
              </a:lnSpc>
            </a:pPr>
            <a:endParaRPr lang="en-US">
              <a:latin typeface="Tahoma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 flawed implementation: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900">
              <a:solidFill>
                <a:srgbClr val="800000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public boolean equals(Point other)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if (x == other.x &amp;&amp; y == other.y)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    return true;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}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    return false;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}</a:t>
            </a: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Flaws in our method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body can be shortened to the following:</a:t>
            </a:r>
          </a:p>
          <a:p>
            <a:pPr lvl="1">
              <a:buFontTx/>
              <a:buNone/>
            </a:pPr>
            <a:r>
              <a:rPr lang="en-US" sz="900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	// boolean zen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return x == other.x &amp;&amp; y == other.y;</a:t>
            </a:r>
          </a:p>
          <a:p>
            <a:pPr lvl="1">
              <a:buFontTx/>
              <a:buNone/>
            </a:pPr>
            <a:endParaRPr lang="en-US">
              <a:latin typeface="Courier New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It should be legal to compare a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Point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to any object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(not just other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Point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s):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	// this should be allowed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Point p = new Point(7, 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if (</a:t>
            </a:r>
            <a:r>
              <a:rPr lang="en-US" b="1">
                <a:latin typeface="Courier New" charset="0"/>
                <a:ea typeface="ＭＳ Ｐゴシック" charset="0"/>
              </a:rPr>
              <a:t>p.equals("hello")</a:t>
            </a:r>
            <a:r>
              <a:rPr lang="en-US">
                <a:latin typeface="Courier New" charset="0"/>
                <a:ea typeface="ＭＳ Ｐゴシック" charset="0"/>
              </a:rPr>
              <a:t>) {   </a:t>
            </a: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false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...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>
                <a:latin typeface="Courier New" charset="0"/>
                <a:ea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</a:rPr>
              <a:t> should always return </a:t>
            </a:r>
            <a:r>
              <a:rPr lang="en-US">
                <a:latin typeface="Courier New" charset="0"/>
                <a:ea typeface="ＭＳ Ｐゴシック" charset="0"/>
              </a:rPr>
              <a:t>false</a:t>
            </a:r>
            <a:r>
              <a:rPr lang="en-US">
                <a:latin typeface="Tahoma" charset="0"/>
                <a:ea typeface="ＭＳ Ｐゴシック" charset="0"/>
              </a:rPr>
              <a:t> if a non-</a:t>
            </a:r>
            <a:r>
              <a:rPr lang="en-US">
                <a:latin typeface="Courier New" charset="0"/>
                <a:ea typeface="ＭＳ Ｐゴシック" charset="0"/>
              </a:rPr>
              <a:t>Point</a:t>
            </a:r>
            <a:r>
              <a:rPr lang="en-US">
                <a:latin typeface="Tahoma" charset="0"/>
                <a:ea typeface="ＭＳ Ｐゴシック" charset="0"/>
              </a:rPr>
              <a:t> is passed.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Inheritance in WoW</a:t>
            </a:r>
          </a:p>
        </p:txBody>
      </p:sp>
      <p:sp>
        <p:nvSpPr>
          <p:cNvPr id="6146" name="Process 2"/>
          <p:cNvSpPr>
            <a:spLocks noChangeArrowheads="1"/>
          </p:cNvSpPr>
          <p:nvPr/>
        </p:nvSpPr>
        <p:spPr bwMode="auto">
          <a:xfrm>
            <a:off x="3810000" y="1447800"/>
            <a:ext cx="12573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Gear</a:t>
            </a:r>
          </a:p>
        </p:txBody>
      </p:sp>
      <p:sp>
        <p:nvSpPr>
          <p:cNvPr id="6147" name="Process 5"/>
          <p:cNvSpPr>
            <a:spLocks noChangeArrowheads="1"/>
          </p:cNvSpPr>
          <p:nvPr/>
        </p:nvSpPr>
        <p:spPr bwMode="auto">
          <a:xfrm>
            <a:off x="1066800" y="2667000"/>
            <a:ext cx="12573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Chest</a:t>
            </a:r>
          </a:p>
        </p:txBody>
      </p:sp>
      <p:sp>
        <p:nvSpPr>
          <p:cNvPr id="6148" name="Process 6"/>
          <p:cNvSpPr>
            <a:spLocks noChangeArrowheads="1"/>
          </p:cNvSpPr>
          <p:nvPr/>
        </p:nvSpPr>
        <p:spPr bwMode="auto">
          <a:xfrm>
            <a:off x="6858000" y="2667000"/>
            <a:ext cx="12573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Hands</a:t>
            </a:r>
          </a:p>
        </p:txBody>
      </p:sp>
      <p:sp>
        <p:nvSpPr>
          <p:cNvPr id="6149" name="Process 7"/>
          <p:cNvSpPr>
            <a:spLocks noChangeArrowheads="1"/>
          </p:cNvSpPr>
          <p:nvPr/>
        </p:nvSpPr>
        <p:spPr bwMode="auto">
          <a:xfrm>
            <a:off x="3962400" y="2667000"/>
            <a:ext cx="12573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Helm</a:t>
            </a:r>
          </a:p>
        </p:txBody>
      </p:sp>
      <p:sp>
        <p:nvSpPr>
          <p:cNvPr id="6150" name="Process 8"/>
          <p:cNvSpPr>
            <a:spLocks noChangeArrowheads="1"/>
          </p:cNvSpPr>
          <p:nvPr/>
        </p:nvSpPr>
        <p:spPr bwMode="auto">
          <a:xfrm>
            <a:off x="2514600" y="2667000"/>
            <a:ext cx="12573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Shoulders</a:t>
            </a:r>
          </a:p>
        </p:txBody>
      </p:sp>
      <p:sp>
        <p:nvSpPr>
          <p:cNvPr id="6151" name="Process 9"/>
          <p:cNvSpPr>
            <a:spLocks noChangeArrowheads="1"/>
          </p:cNvSpPr>
          <p:nvPr/>
        </p:nvSpPr>
        <p:spPr bwMode="auto">
          <a:xfrm>
            <a:off x="5410200" y="2667000"/>
            <a:ext cx="12573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Pants</a:t>
            </a:r>
          </a:p>
        </p:txBody>
      </p:sp>
      <p:sp>
        <p:nvSpPr>
          <p:cNvPr id="6152" name="Process 10"/>
          <p:cNvSpPr>
            <a:spLocks noChangeArrowheads="1"/>
          </p:cNvSpPr>
          <p:nvPr/>
        </p:nvSpPr>
        <p:spPr bwMode="auto">
          <a:xfrm>
            <a:off x="3543300" y="4038600"/>
            <a:ext cx="18669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ChainmailChest</a:t>
            </a:r>
          </a:p>
        </p:txBody>
      </p:sp>
      <p:sp>
        <p:nvSpPr>
          <p:cNvPr id="6153" name="Process 11"/>
          <p:cNvSpPr>
            <a:spLocks noChangeArrowheads="1"/>
          </p:cNvSpPr>
          <p:nvPr/>
        </p:nvSpPr>
        <p:spPr bwMode="auto">
          <a:xfrm>
            <a:off x="1790700" y="4038600"/>
            <a:ext cx="15621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LeatherChest</a:t>
            </a:r>
          </a:p>
        </p:txBody>
      </p:sp>
      <p:sp>
        <p:nvSpPr>
          <p:cNvPr id="6154" name="Process 12"/>
          <p:cNvSpPr>
            <a:spLocks noChangeArrowheads="1"/>
          </p:cNvSpPr>
          <p:nvPr/>
        </p:nvSpPr>
        <p:spPr bwMode="auto">
          <a:xfrm>
            <a:off x="266700" y="4038600"/>
            <a:ext cx="13335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ClothChest</a:t>
            </a:r>
          </a:p>
        </p:txBody>
      </p:sp>
      <p:sp>
        <p:nvSpPr>
          <p:cNvPr id="6155" name="Process 13"/>
          <p:cNvSpPr>
            <a:spLocks noChangeArrowheads="1"/>
          </p:cNvSpPr>
          <p:nvPr/>
        </p:nvSpPr>
        <p:spPr bwMode="auto">
          <a:xfrm>
            <a:off x="76200" y="5486400"/>
            <a:ext cx="13716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 err="1"/>
              <a:t>WoolChest</a:t>
            </a:r>
            <a:endParaRPr lang="en-US" dirty="0"/>
          </a:p>
        </p:txBody>
      </p:sp>
      <p:sp>
        <p:nvSpPr>
          <p:cNvPr id="6156" name="Process 14"/>
          <p:cNvSpPr>
            <a:spLocks noChangeArrowheads="1"/>
          </p:cNvSpPr>
          <p:nvPr/>
        </p:nvSpPr>
        <p:spPr bwMode="auto">
          <a:xfrm>
            <a:off x="5600700" y="4038600"/>
            <a:ext cx="13335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 err="1"/>
              <a:t>PlateChest</a:t>
            </a:r>
            <a:endParaRPr lang="en-US" dirty="0"/>
          </a:p>
        </p:txBody>
      </p:sp>
      <p:sp>
        <p:nvSpPr>
          <p:cNvPr id="6157" name="Process 15"/>
          <p:cNvSpPr>
            <a:spLocks noChangeArrowheads="1"/>
          </p:cNvSpPr>
          <p:nvPr/>
        </p:nvSpPr>
        <p:spPr bwMode="auto">
          <a:xfrm>
            <a:off x="1524000" y="5486400"/>
            <a:ext cx="18288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RuneclothChest</a:t>
            </a:r>
          </a:p>
        </p:txBody>
      </p:sp>
      <p:sp>
        <p:nvSpPr>
          <p:cNvPr id="6158" name="Process 16"/>
          <p:cNvSpPr>
            <a:spLocks noChangeArrowheads="1"/>
          </p:cNvSpPr>
          <p:nvPr/>
        </p:nvSpPr>
        <p:spPr bwMode="auto">
          <a:xfrm>
            <a:off x="3505200" y="5486400"/>
            <a:ext cx="17526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400"/>
              <a:t>NetherweaveChest</a:t>
            </a:r>
          </a:p>
        </p:txBody>
      </p:sp>
      <p:sp>
        <p:nvSpPr>
          <p:cNvPr id="6159" name="Process 18"/>
          <p:cNvSpPr>
            <a:spLocks noChangeArrowheads="1"/>
          </p:cNvSpPr>
          <p:nvPr/>
        </p:nvSpPr>
        <p:spPr bwMode="auto">
          <a:xfrm>
            <a:off x="5486400" y="5486400"/>
            <a:ext cx="15240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err="1" smtClean="0"/>
              <a:t>CopperPlateChest</a:t>
            </a:r>
            <a:endParaRPr lang="en-US" sz="1200" dirty="0"/>
          </a:p>
        </p:txBody>
      </p:sp>
      <p:sp>
        <p:nvSpPr>
          <p:cNvPr id="6160" name="Process 19"/>
          <p:cNvSpPr>
            <a:spLocks noChangeArrowheads="1"/>
          </p:cNvSpPr>
          <p:nvPr/>
        </p:nvSpPr>
        <p:spPr bwMode="auto">
          <a:xfrm>
            <a:off x="7239000" y="5486400"/>
            <a:ext cx="17526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1600"/>
              <a:t>AdamantiteChest</a:t>
            </a:r>
          </a:p>
        </p:txBody>
      </p:sp>
      <p:cxnSp>
        <p:nvCxnSpPr>
          <p:cNvPr id="6161" name="Elbow Connector 4"/>
          <p:cNvCxnSpPr>
            <a:cxnSpLocks noChangeShapeType="1"/>
            <a:stCxn id="6146" idx="2"/>
            <a:endCxn id="6147" idx="0"/>
          </p:cNvCxnSpPr>
          <p:nvPr/>
        </p:nvCxnSpPr>
        <p:spPr bwMode="auto">
          <a:xfrm rot="5400000">
            <a:off x="2609850" y="838200"/>
            <a:ext cx="914400" cy="2743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Elbow Connector 23"/>
          <p:cNvCxnSpPr>
            <a:cxnSpLocks noChangeShapeType="1"/>
            <a:stCxn id="6146" idx="2"/>
            <a:endCxn id="6148" idx="0"/>
          </p:cNvCxnSpPr>
          <p:nvPr/>
        </p:nvCxnSpPr>
        <p:spPr bwMode="auto">
          <a:xfrm rot="16200000" flipH="1">
            <a:off x="5505450" y="685800"/>
            <a:ext cx="914400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Elbow Connector 26"/>
          <p:cNvCxnSpPr>
            <a:cxnSpLocks noChangeShapeType="1"/>
            <a:stCxn id="6146" idx="2"/>
            <a:endCxn id="6151" idx="0"/>
          </p:cNvCxnSpPr>
          <p:nvPr/>
        </p:nvCxnSpPr>
        <p:spPr bwMode="auto">
          <a:xfrm rot="16200000" flipH="1">
            <a:off x="4781550" y="1409700"/>
            <a:ext cx="914400" cy="1600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Elbow Connector 30"/>
          <p:cNvCxnSpPr>
            <a:cxnSpLocks noChangeShapeType="1"/>
            <a:stCxn id="6146" idx="2"/>
            <a:endCxn id="6149" idx="0"/>
          </p:cNvCxnSpPr>
          <p:nvPr/>
        </p:nvCxnSpPr>
        <p:spPr bwMode="auto">
          <a:xfrm rot="16200000" flipH="1">
            <a:off x="4057650" y="2133600"/>
            <a:ext cx="914400" cy="152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Elbow Connector 33"/>
          <p:cNvCxnSpPr>
            <a:cxnSpLocks noChangeShapeType="1"/>
            <a:stCxn id="6146" idx="2"/>
            <a:endCxn id="6150" idx="0"/>
          </p:cNvCxnSpPr>
          <p:nvPr/>
        </p:nvCxnSpPr>
        <p:spPr bwMode="auto">
          <a:xfrm rot="5400000">
            <a:off x="3333750" y="1562100"/>
            <a:ext cx="914400" cy="1295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Elbow Connector 35"/>
          <p:cNvCxnSpPr>
            <a:cxnSpLocks noChangeShapeType="1"/>
            <a:stCxn id="6147" idx="2"/>
            <a:endCxn id="6154" idx="0"/>
          </p:cNvCxnSpPr>
          <p:nvPr/>
        </p:nvCxnSpPr>
        <p:spPr bwMode="auto">
          <a:xfrm rot="5400000">
            <a:off x="781050" y="3124200"/>
            <a:ext cx="1066800" cy="762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Elbow Connector 40"/>
          <p:cNvCxnSpPr>
            <a:cxnSpLocks noChangeShapeType="1"/>
            <a:stCxn id="6147" idx="2"/>
            <a:endCxn id="6153" idx="0"/>
          </p:cNvCxnSpPr>
          <p:nvPr/>
        </p:nvCxnSpPr>
        <p:spPr bwMode="auto">
          <a:xfrm rot="16200000" flipH="1">
            <a:off x="1600200" y="3067050"/>
            <a:ext cx="1066800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Elbow Connector 43"/>
          <p:cNvCxnSpPr>
            <a:cxnSpLocks noChangeShapeType="1"/>
            <a:stCxn id="6147" idx="2"/>
            <a:endCxn id="6152" idx="0"/>
          </p:cNvCxnSpPr>
          <p:nvPr/>
        </p:nvCxnSpPr>
        <p:spPr bwMode="auto">
          <a:xfrm rot="16200000" flipH="1">
            <a:off x="2552700" y="2114550"/>
            <a:ext cx="1066800" cy="2781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Elbow Connector 46"/>
          <p:cNvCxnSpPr>
            <a:cxnSpLocks noChangeShapeType="1"/>
            <a:stCxn id="6147" idx="2"/>
            <a:endCxn id="6156" idx="0"/>
          </p:cNvCxnSpPr>
          <p:nvPr/>
        </p:nvCxnSpPr>
        <p:spPr bwMode="auto">
          <a:xfrm rot="16200000" flipH="1">
            <a:off x="3448050" y="1219200"/>
            <a:ext cx="1066800" cy="4572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Elbow Connector 48"/>
          <p:cNvCxnSpPr>
            <a:cxnSpLocks noChangeShapeType="1"/>
            <a:stCxn id="6154" idx="2"/>
            <a:endCxn id="6155" idx="0"/>
          </p:cNvCxnSpPr>
          <p:nvPr/>
        </p:nvCxnSpPr>
        <p:spPr bwMode="auto">
          <a:xfrm rot="5400000">
            <a:off x="276225" y="4829175"/>
            <a:ext cx="1143000" cy="171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Elbow Connector 52"/>
          <p:cNvCxnSpPr>
            <a:cxnSpLocks noChangeShapeType="1"/>
            <a:stCxn id="6154" idx="2"/>
            <a:endCxn id="6157" idx="0"/>
          </p:cNvCxnSpPr>
          <p:nvPr/>
        </p:nvCxnSpPr>
        <p:spPr bwMode="auto">
          <a:xfrm rot="16200000" flipH="1">
            <a:off x="1114425" y="4162425"/>
            <a:ext cx="1143000" cy="1504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Elbow Connector 55"/>
          <p:cNvCxnSpPr>
            <a:cxnSpLocks noChangeShapeType="1"/>
            <a:stCxn id="6154" idx="2"/>
            <a:endCxn id="6158" idx="0"/>
          </p:cNvCxnSpPr>
          <p:nvPr/>
        </p:nvCxnSpPr>
        <p:spPr bwMode="auto">
          <a:xfrm rot="16200000" flipH="1">
            <a:off x="2085975" y="3190875"/>
            <a:ext cx="1143000" cy="3448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Elbow Connector 60"/>
          <p:cNvCxnSpPr>
            <a:cxnSpLocks noChangeShapeType="1"/>
            <a:stCxn id="6156" idx="2"/>
            <a:endCxn id="6159" idx="0"/>
          </p:cNvCxnSpPr>
          <p:nvPr/>
        </p:nvCxnSpPr>
        <p:spPr bwMode="auto">
          <a:xfrm rot="5400000">
            <a:off x="5686425" y="4905375"/>
            <a:ext cx="1143000" cy="19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Elbow Connector 64"/>
          <p:cNvCxnSpPr>
            <a:cxnSpLocks noChangeShapeType="1"/>
            <a:stCxn id="6156" idx="2"/>
            <a:endCxn id="6160" idx="0"/>
          </p:cNvCxnSpPr>
          <p:nvPr/>
        </p:nvCxnSpPr>
        <p:spPr bwMode="auto">
          <a:xfrm rot="16200000" flipH="1">
            <a:off x="6619875" y="3990975"/>
            <a:ext cx="1143000" cy="1847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public boolean equals(</a:t>
            </a:r>
            <a:r>
              <a:rPr lang="en-US" b="1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Object </a:t>
            </a:r>
            <a:r>
              <a:rPr lang="en-US" b="1">
                <a:solidFill>
                  <a:srgbClr val="003399"/>
                </a:solidFill>
                <a:latin typeface="Tahoma" charset="0"/>
                <a:ea typeface="ＭＳ Ｐゴシック" charset="0"/>
              </a:rPr>
              <a:t>name</a:t>
            </a:r>
            <a:r>
              <a:rPr lang="en-US">
                <a:latin typeface="Courier New" charset="0"/>
                <a:ea typeface="ＭＳ Ｐゴシック" charset="0"/>
              </a:rPr>
              <a:t>) {</a:t>
            </a:r>
          </a:p>
          <a:p>
            <a:pPr lvl="1"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</a:t>
            </a:r>
            <a:r>
              <a:rPr lang="en-US" b="1">
                <a:latin typeface="Tahoma" charset="0"/>
                <a:ea typeface="ＭＳ Ｐゴシック" charset="0"/>
              </a:rPr>
              <a:t>statement(s) that return a boolean value</a:t>
            </a:r>
            <a:r>
              <a:rPr lang="en-US">
                <a:latin typeface="Tahoma" charset="0"/>
                <a:ea typeface="ＭＳ Ｐゴシック" charset="0"/>
              </a:rPr>
              <a:t> </a:t>
            </a:r>
            <a:r>
              <a:rPr lang="en-US"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  <a:endParaRPr lang="en-US" sz="900">
              <a:latin typeface="Tahoma" charset="0"/>
              <a:ea typeface="ＭＳ Ｐゴシック" charset="0"/>
            </a:endParaRP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</a:rPr>
              <a:t>The parameter to </a:t>
            </a:r>
            <a:r>
              <a:rPr lang="en-US">
                <a:latin typeface="Courier New" charset="0"/>
                <a:ea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</a:rPr>
              <a:t> must be of type </a:t>
            </a:r>
            <a:r>
              <a:rPr lang="en-US">
                <a:latin typeface="Courier New" charset="0"/>
                <a:ea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urier New" charset="0"/>
                <a:ea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</a:rPr>
              <a:t> is a general type that can match any object.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</a:rPr>
              <a:t>Having an </a:t>
            </a:r>
            <a:r>
              <a:rPr lang="en-US">
                <a:latin typeface="Courier New" charset="0"/>
                <a:ea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</a:rPr>
              <a:t> parameter means </a:t>
            </a:r>
            <a:r>
              <a:rPr lang="en-US" i="1">
                <a:latin typeface="Tahoma" charset="0"/>
                <a:ea typeface="ＭＳ Ｐゴシック" charset="0"/>
              </a:rPr>
              <a:t>any</a:t>
            </a:r>
            <a:r>
              <a:rPr lang="en-US">
                <a:latin typeface="Tahoma" charset="0"/>
                <a:ea typeface="ＭＳ Ｐゴシック" charset="0"/>
              </a:rPr>
              <a:t> object can be passed.</a:t>
            </a:r>
          </a:p>
          <a:p>
            <a:pPr lvl="2"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</a:rPr>
              <a:t>If we don't know what type it is, how can we compare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Another flawed version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Another flawed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implementation: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public boolean equals(Object o)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return x == o.x &amp;&amp; y == o.y;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}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>
              <a:solidFill>
                <a:srgbClr val="800000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900">
              <a:solidFill>
                <a:srgbClr val="800000"/>
              </a:solidFill>
              <a:latin typeface="Tahoma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It does not compile: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Point.java:36: cannot find symbol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symbol  : variable x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location: class java.lang.Object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return x == </a:t>
            </a:r>
            <a:r>
              <a:rPr lang="en-US">
                <a:solidFill>
                  <a:srgbClr val="A50021"/>
                </a:solidFill>
                <a:latin typeface="Courier New" charset="0"/>
                <a:ea typeface="ＭＳ Ｐゴシック" charset="0"/>
              </a:rPr>
              <a:t>o.x</a:t>
            </a:r>
            <a:r>
              <a:rPr lang="en-US">
                <a:latin typeface="Courier New" charset="0"/>
                <a:ea typeface="ＭＳ Ｐゴシック" charset="0"/>
              </a:rPr>
              <a:t> &amp;&amp; y == </a:t>
            </a:r>
            <a:r>
              <a:rPr lang="en-US">
                <a:solidFill>
                  <a:srgbClr val="A50021"/>
                </a:solidFill>
                <a:latin typeface="Courier New" charset="0"/>
                <a:ea typeface="ＭＳ Ｐゴシック" charset="0"/>
              </a:rPr>
              <a:t>o.y</a:t>
            </a:r>
            <a:r>
              <a:rPr lang="en-US"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         ^</a:t>
            </a:r>
          </a:p>
          <a:p>
            <a:pPr lvl="1"/>
            <a:endParaRPr lang="en-US">
              <a:latin typeface="Tahoma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</a:rPr>
              <a:t>The compiler is saying,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>"</a:t>
            </a:r>
            <a:r>
              <a:rPr lang="en-US">
                <a:latin typeface="Courier New" charset="0"/>
                <a:ea typeface="ＭＳ Ｐゴシック" charset="0"/>
              </a:rPr>
              <a:t>o</a:t>
            </a:r>
            <a:r>
              <a:rPr lang="en-US">
                <a:latin typeface="Tahoma" charset="0"/>
                <a:ea typeface="ＭＳ Ｐゴシック" charset="0"/>
              </a:rPr>
              <a:t> could be any object. Not every object has an </a:t>
            </a:r>
            <a:r>
              <a:rPr lang="en-US">
                <a:latin typeface="Courier New" charset="0"/>
                <a:ea typeface="ＭＳ Ｐゴシック" charset="0"/>
              </a:rPr>
              <a:t>x</a:t>
            </a:r>
            <a:r>
              <a:rPr lang="en-US">
                <a:latin typeface="Tahoma" charset="0"/>
                <a:ea typeface="ＭＳ Ｐゴシック" charset="0"/>
              </a:rPr>
              <a:t> field."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Type-casting objects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Solution: </a:t>
            </a:r>
            <a:r>
              <a:rPr lang="en-US" i="1">
                <a:latin typeface="Tahoma" charset="0"/>
                <a:ea typeface="ＭＳ Ｐゴシック" charset="0"/>
                <a:cs typeface="ＭＳ Ｐゴシック" charset="0"/>
              </a:rPr>
              <a:t>Type-cast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 the object parameter to a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Point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.</a:t>
            </a:r>
            <a:endParaRPr lang="en-US" sz="120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public boolean equals(Object o)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3399"/>
                </a:solidFill>
                <a:latin typeface="Courier New" charset="0"/>
                <a:ea typeface="ＭＳ Ｐゴシック" charset="0"/>
              </a:rPr>
              <a:t>	    Point other = (Point) o;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return x == other.x &amp;&amp; y == other.y;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  <a:endParaRPr lang="en-US">
              <a:latin typeface="Tahoma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Tahoma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Casting objects is different than casting primitives.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</a:rPr>
              <a:t>Really casting an </a:t>
            </a:r>
            <a:r>
              <a:rPr lang="en-US">
                <a:latin typeface="Courier New" charset="0"/>
                <a:ea typeface="ＭＳ Ｐゴシック" charset="0"/>
              </a:rPr>
              <a:t>Object</a:t>
            </a:r>
            <a:r>
              <a:rPr lang="en-US">
                <a:latin typeface="Tahoma" charset="0"/>
                <a:ea typeface="ＭＳ Ｐゴシック" charset="0"/>
              </a:rPr>
              <a:t> reference into a </a:t>
            </a:r>
            <a:r>
              <a:rPr lang="en-US">
                <a:latin typeface="Courier New" charset="0"/>
                <a:ea typeface="ＭＳ Ｐゴシック" charset="0"/>
              </a:rPr>
              <a:t>Point</a:t>
            </a:r>
            <a:r>
              <a:rPr lang="en-US">
                <a:latin typeface="Tahoma" charset="0"/>
                <a:ea typeface="ＭＳ Ｐゴシック" charset="0"/>
              </a:rPr>
              <a:t> reference.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</a:rPr>
              <a:t>Doesn't actually change the object that was passed.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Tahoma" charset="0"/>
                <a:ea typeface="ＭＳ Ｐゴシック" charset="0"/>
              </a:rPr>
              <a:t>Tells the compiler to </a:t>
            </a:r>
            <a:r>
              <a:rPr lang="en-US" i="1">
                <a:latin typeface="Tahoma" charset="0"/>
                <a:ea typeface="ＭＳ Ｐゴシック" charset="0"/>
              </a:rPr>
              <a:t>assume </a:t>
            </a:r>
            <a:r>
              <a:rPr lang="en-US">
                <a:latin typeface="Tahoma" charset="0"/>
                <a:ea typeface="ＭＳ Ｐゴシック" charset="0"/>
              </a:rPr>
              <a:t>that </a:t>
            </a:r>
            <a:r>
              <a:rPr lang="en-US">
                <a:latin typeface="Courier New" charset="0"/>
                <a:ea typeface="ＭＳ Ｐゴシック" charset="0"/>
              </a:rPr>
              <a:t>o</a:t>
            </a:r>
            <a:r>
              <a:rPr lang="en-US">
                <a:latin typeface="Tahoma" charset="0"/>
                <a:ea typeface="ＭＳ Ｐゴシック" charset="0"/>
              </a:rPr>
              <a:t> refers to a </a:t>
            </a:r>
            <a:r>
              <a:rPr lang="en-US">
                <a:latin typeface="Courier New" charset="0"/>
                <a:ea typeface="ＭＳ Ｐゴシック" charset="0"/>
              </a:rPr>
              <a:t>Point</a:t>
            </a:r>
            <a:r>
              <a:rPr lang="en-US">
                <a:latin typeface="Tahoma" charset="0"/>
                <a:ea typeface="ＭＳ Ｐゴシック" charset="0"/>
              </a:rPr>
              <a:t> object.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Casting objects diagram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Client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Point p1 = new Point(5, 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Point p2 = new Point(5, 3);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if (</a:t>
            </a:r>
            <a:r>
              <a:rPr lang="en-US" b="1">
                <a:latin typeface="Courier New" charset="0"/>
                <a:ea typeface="ＭＳ Ｐゴシック" charset="0"/>
              </a:rPr>
              <a:t>p1.equals(p2)</a:t>
            </a:r>
            <a:r>
              <a:rPr lang="en-US">
                <a:latin typeface="Courier New" charset="0"/>
                <a:ea typeface="ＭＳ Ｐゴシック" charset="0"/>
              </a:rPr>
              <a:t>) {</a:t>
            </a:r>
            <a:endParaRPr lang="en-US" b="1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System.out.println("equal");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  <a:endParaRPr lang="en-US" sz="900">
              <a:latin typeface="Courier New" charset="0"/>
              <a:ea typeface="ＭＳ Ｐゴシック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667000" y="3352800"/>
            <a:ext cx="6172200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1143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l" eaLnBrk="1" hangingPunct="1">
              <a:defRPr/>
            </a:pPr>
            <a:endParaRPr lang="en-US" sz="1600" smtClean="0">
              <a:latin typeface="Courier New" charset="0"/>
              <a:cs typeface="Times New Roman" charset="0"/>
            </a:endParaRPr>
          </a:p>
          <a:p>
            <a:pPr lvl="1" algn="l" eaLnBrk="1" hangingPunct="1">
              <a:defRPr/>
            </a:pPr>
            <a:endParaRPr lang="en-US" sz="1600" smtClean="0">
              <a:latin typeface="Courier New" charset="0"/>
              <a:cs typeface="Times New Roman" charset="0"/>
            </a:endParaRPr>
          </a:p>
          <a:p>
            <a:pPr lvl="1" algn="l" eaLnBrk="1" hangingPunct="1">
              <a:defRPr/>
            </a:pPr>
            <a:endParaRPr lang="en-US" sz="1600" smtClean="0">
              <a:latin typeface="Courier New" charset="0"/>
              <a:cs typeface="Times New Roman" charset="0"/>
            </a:endParaRPr>
          </a:p>
          <a:p>
            <a:pPr lvl="1" algn="l" eaLnBrk="1" hangingPunct="1">
              <a:defRPr/>
            </a:pPr>
            <a:r>
              <a:rPr lang="en-US" sz="1600" smtClean="0">
                <a:latin typeface="Courier New" charset="0"/>
                <a:cs typeface="Times New Roman" charset="0"/>
              </a:rPr>
              <a:t>public boolean equals(Object o) {</a:t>
            </a:r>
          </a:p>
          <a:p>
            <a:pPr lvl="1" algn="l" eaLnBrk="1" hangingPunct="1">
              <a:defRPr/>
            </a:pPr>
            <a:r>
              <a:rPr lang="en-US" sz="1600" smtClean="0">
                <a:latin typeface="Courier New" charset="0"/>
                <a:cs typeface="Times New Roman" charset="0"/>
              </a:rPr>
              <a:t>    Point other = (Point) o;</a:t>
            </a:r>
          </a:p>
          <a:p>
            <a:pPr lvl="1" algn="l" eaLnBrk="1" hangingPunct="1">
              <a:defRPr/>
            </a:pPr>
            <a:r>
              <a:rPr lang="en-US" sz="1600" smtClean="0">
                <a:latin typeface="Courier New" charset="0"/>
                <a:cs typeface="Times New Roman" charset="0"/>
              </a:rPr>
              <a:t>    return x == other.x &amp;&amp; y == other.y;</a:t>
            </a:r>
          </a:p>
          <a:p>
            <a:pPr lvl="1" algn="l" eaLnBrk="1" hangingPunct="1">
              <a:defRPr/>
            </a:pPr>
            <a:r>
              <a:rPr lang="en-US" sz="1600" smtClean="0">
                <a:latin typeface="Courier New" charset="0"/>
                <a:cs typeface="Times New Roman" charset="0"/>
              </a:rPr>
              <a:t>}</a:t>
            </a:r>
          </a:p>
        </p:txBody>
      </p:sp>
      <p:graphicFrame>
        <p:nvGraphicFramePr>
          <p:cNvPr id="61445" name="Group 5"/>
          <p:cNvGraphicFramePr>
            <a:graphicFrameLocks noGrp="1"/>
          </p:cNvGraphicFramePr>
          <p:nvPr/>
        </p:nvGraphicFramePr>
        <p:xfrm>
          <a:off x="2755900" y="3505200"/>
          <a:ext cx="265430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94615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    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3" name="Group 23"/>
          <p:cNvGraphicFramePr>
            <a:graphicFrameLocks noGrp="1"/>
          </p:cNvGraphicFramePr>
          <p:nvPr/>
        </p:nvGraphicFramePr>
        <p:xfrm>
          <a:off x="457200" y="464820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73" name="Line 33"/>
          <p:cNvSpPr>
            <a:spLocks noChangeShapeType="1"/>
          </p:cNvSpPr>
          <p:nvPr/>
        </p:nvSpPr>
        <p:spPr bwMode="auto">
          <a:xfrm>
            <a:off x="1600200" y="48768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61474" name="Group 34"/>
          <p:cNvGraphicFramePr>
            <a:graphicFrameLocks noGrp="1"/>
          </p:cNvGraphicFramePr>
          <p:nvPr/>
        </p:nvGraphicFramePr>
        <p:xfrm>
          <a:off x="457200" y="5540375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4" name="Line 44"/>
          <p:cNvSpPr>
            <a:spLocks noChangeShapeType="1"/>
          </p:cNvSpPr>
          <p:nvPr/>
        </p:nvSpPr>
        <p:spPr bwMode="auto">
          <a:xfrm>
            <a:off x="1600200" y="584517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2667000" y="5448300"/>
            <a:ext cx="24384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lnSpc>
                <a:spcPct val="70000"/>
              </a:lnSpc>
              <a:defRPr/>
            </a:pPr>
            <a:endParaRPr lang="en-US">
              <a:latin typeface="Courier New" charset="0"/>
              <a:cs typeface="Times New Roman" charset="0"/>
            </a:endParaRPr>
          </a:p>
          <a:p>
            <a:pPr lvl="1" algn="l">
              <a:lnSpc>
                <a:spcPct val="70000"/>
              </a:lnSpc>
              <a:defRPr/>
            </a:pPr>
            <a:endParaRPr lang="en-US">
              <a:latin typeface="Courier New" charset="0"/>
              <a:cs typeface="Times New Roman" charset="0"/>
            </a:endParaRPr>
          </a:p>
          <a:p>
            <a:pPr lvl="1" algn="l">
              <a:lnSpc>
                <a:spcPct val="70000"/>
              </a:lnSpc>
              <a:defRPr/>
            </a:pPr>
            <a:endParaRPr lang="en-US">
              <a:latin typeface="Courier New" charset="0"/>
              <a:cs typeface="Times New Roman" charset="0"/>
            </a:endParaRPr>
          </a:p>
          <a:p>
            <a:pPr algn="l">
              <a:defRPr/>
            </a:pPr>
            <a:r>
              <a:rPr lang="en-US">
                <a:latin typeface="Courier New" charset="0"/>
                <a:cs typeface="Times New Roman" charset="0"/>
              </a:rPr>
              <a:t>...</a:t>
            </a:r>
          </a:p>
        </p:txBody>
      </p:sp>
      <p:graphicFrame>
        <p:nvGraphicFramePr>
          <p:cNvPr id="61486" name="Group 46"/>
          <p:cNvGraphicFramePr>
            <a:graphicFrameLocks noGrp="1"/>
          </p:cNvGraphicFramePr>
          <p:nvPr/>
        </p:nvGraphicFramePr>
        <p:xfrm>
          <a:off x="2755900" y="5618163"/>
          <a:ext cx="219710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48895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 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504" name="Group 64"/>
          <p:cNvGraphicFramePr>
            <a:graphicFrameLocks noGrp="1"/>
          </p:cNvGraphicFramePr>
          <p:nvPr/>
        </p:nvGraphicFramePr>
        <p:xfrm>
          <a:off x="7696200" y="3429000"/>
          <a:ext cx="10223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o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514" name="Group 74"/>
          <p:cNvGraphicFramePr>
            <a:graphicFrameLocks noGrp="1"/>
          </p:cNvGraphicFramePr>
          <p:nvPr/>
        </p:nvGraphicFramePr>
        <p:xfrm>
          <a:off x="7086600" y="3886200"/>
          <a:ext cx="16319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other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Comparing different types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Point p = new Point(7, 2);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if (</a:t>
            </a:r>
            <a:r>
              <a:rPr lang="en-US" b="1">
                <a:latin typeface="Courier New" charset="0"/>
                <a:ea typeface="ＭＳ Ｐゴシック" charset="0"/>
              </a:rPr>
              <a:t>p.equals("hello")</a:t>
            </a:r>
            <a:r>
              <a:rPr lang="en-US">
                <a:latin typeface="Courier New" charset="0"/>
                <a:ea typeface="ＭＳ Ｐゴシック" charset="0"/>
              </a:rPr>
              <a:t>) {   </a:t>
            </a: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should be false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    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>
              <a:latin typeface="Courier New" charset="0"/>
              <a:ea typeface="ＭＳ Ｐゴシック" charset="0"/>
            </a:endParaRP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Currently our method crashes on the above code: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Exception in thread "main"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java.lang.ClassCastException: java.lang.String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    at Point.equals(Point.java:25)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	        at PointMain.main(PointMain.java:25)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>
              <a:solidFill>
                <a:srgbClr val="800000"/>
              </a:solidFill>
              <a:latin typeface="Courier New" charset="0"/>
              <a:ea typeface="ＭＳ Ｐゴシック" charset="0"/>
            </a:endParaRPr>
          </a:p>
          <a:p>
            <a:pPr lvl="1"/>
            <a:r>
              <a:rPr lang="en-US">
                <a:latin typeface="Tahoma" charset="0"/>
                <a:ea typeface="ＭＳ Ｐゴシック" charset="0"/>
              </a:rPr>
              <a:t>The culprit is the line with the type-cast: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900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	public boolean equals(Object o)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A50021"/>
                </a:solidFill>
                <a:latin typeface="Courier New" charset="0"/>
                <a:ea typeface="ＭＳ Ｐゴシック" charset="0"/>
              </a:rPr>
              <a:t>	    Point other = (Point) o;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instanceof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keyword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buFontTx/>
              <a:buNone/>
              <a:tabLst>
                <a:tab pos="5486400" algn="l"/>
              </a:tabLst>
            </a:pPr>
            <a:r>
              <a:rPr lang="en-US">
                <a:latin typeface="Courier New" charset="0"/>
                <a:ea typeface="ＭＳ Ｐゴシック" charset="0"/>
              </a:rPr>
              <a:t>	if (</a:t>
            </a:r>
            <a:r>
              <a:rPr lang="en-US" b="1">
                <a:latin typeface="Tahoma" charset="0"/>
                <a:ea typeface="ＭＳ Ｐゴシック" charset="0"/>
              </a:rPr>
              <a:t>variable</a:t>
            </a:r>
            <a:r>
              <a:rPr lang="en-US">
                <a:latin typeface="Courier New" charset="0"/>
                <a:ea typeface="ＭＳ Ｐゴシック" charset="0"/>
              </a:rPr>
              <a:t> instanceof </a:t>
            </a:r>
            <a:r>
              <a:rPr lang="en-US" b="1">
                <a:latin typeface="Tahoma" charset="0"/>
                <a:ea typeface="ＭＳ Ｐゴシック" charset="0"/>
              </a:rPr>
              <a:t>type</a:t>
            </a:r>
            <a:r>
              <a:rPr lang="en-US">
                <a:latin typeface="Courier New" charset="0"/>
                <a:ea typeface="ＭＳ Ｐゴシック" charset="0"/>
              </a:rPr>
              <a:t>) {</a:t>
            </a:r>
          </a:p>
          <a:p>
            <a:pPr marL="742950" lvl="1" indent="-285750">
              <a:buFontTx/>
              <a:buNone/>
              <a:tabLst>
                <a:tab pos="5486400" algn="l"/>
              </a:tabLst>
            </a:pPr>
            <a:r>
              <a:rPr lang="en-US">
                <a:latin typeface="Courier New" charset="0"/>
                <a:ea typeface="ＭＳ Ｐゴシック" charset="0"/>
              </a:rPr>
              <a:t>	    </a:t>
            </a:r>
            <a:r>
              <a:rPr lang="en-US" b="1">
                <a:latin typeface="Tahoma" charset="0"/>
                <a:ea typeface="ＭＳ Ｐゴシック" charset="0"/>
              </a:rPr>
              <a:t>statement(s)</a:t>
            </a:r>
            <a:r>
              <a:rPr lang="en-US">
                <a:latin typeface="Courier New" charset="0"/>
                <a:ea typeface="ＭＳ Ｐゴシック" charset="0"/>
              </a:rPr>
              <a:t>;</a:t>
            </a:r>
          </a:p>
          <a:p>
            <a:pPr marL="742950" lvl="1" indent="-285750">
              <a:buFontTx/>
              <a:buNone/>
              <a:tabLst>
                <a:tab pos="5486400" algn="l"/>
              </a:tabLst>
            </a:pPr>
            <a:r>
              <a:rPr lang="en-US">
                <a:latin typeface="Courier New" charset="0"/>
                <a:ea typeface="ＭＳ Ｐゴシック" charset="0"/>
              </a:rPr>
              <a:t>	}</a:t>
            </a:r>
          </a:p>
          <a:p>
            <a:pPr marL="742950" lvl="1" indent="-285750">
              <a:buFontTx/>
              <a:buNone/>
              <a:tabLst>
                <a:tab pos="5486400" algn="l"/>
              </a:tabLst>
            </a:pPr>
            <a:endParaRPr lang="en-US" i="1">
              <a:latin typeface="Courier New" charset="0"/>
              <a:ea typeface="ＭＳ Ｐゴシック" charset="0"/>
            </a:endParaRPr>
          </a:p>
          <a:p>
            <a:pPr marL="342900" indent="-342900">
              <a:tabLst>
                <a:tab pos="5486400" algn="l"/>
              </a:tabLs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Asks if a variable refers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 an object of a given type.</a:t>
            </a:r>
          </a:p>
          <a:p>
            <a:pPr marL="742950" lvl="1" indent="-285750">
              <a:tabLst>
                <a:tab pos="5486400" algn="l"/>
              </a:tabLst>
            </a:pPr>
            <a:r>
              <a:rPr lang="en-US">
                <a:latin typeface="Tahoma" charset="0"/>
                <a:ea typeface="ＭＳ Ｐゴシック" charset="0"/>
              </a:rPr>
              <a:t>Used as a </a:t>
            </a:r>
            <a:r>
              <a:rPr lang="en-US">
                <a:latin typeface="Courier New" charset="0"/>
                <a:ea typeface="ＭＳ Ｐゴシック" charset="0"/>
              </a:rPr>
              <a:t>boolean</a:t>
            </a:r>
            <a:r>
              <a:rPr lang="en-US">
                <a:latin typeface="Tahoma" charset="0"/>
                <a:ea typeface="ＭＳ Ｐゴシック" charset="0"/>
              </a:rPr>
              <a:t> test.</a:t>
            </a:r>
          </a:p>
          <a:p>
            <a:pPr marL="742950" lvl="1" indent="-285750">
              <a:tabLst>
                <a:tab pos="5486400" algn="l"/>
              </a:tabLst>
            </a:pPr>
            <a:endParaRPr lang="en-US" sz="900">
              <a:latin typeface="Tahoma" charset="0"/>
              <a:ea typeface="ＭＳ Ｐゴシック" charset="0"/>
            </a:endParaRPr>
          </a:p>
          <a:p>
            <a:pPr marL="742950" lvl="1" indent="-285750">
              <a:tabLst>
                <a:tab pos="5486400" algn="l"/>
              </a:tabLst>
            </a:pPr>
            <a:endParaRPr lang="en-US" sz="900">
              <a:latin typeface="Tahoma" charset="0"/>
              <a:ea typeface="ＭＳ Ｐゴシック" charset="0"/>
            </a:endParaRPr>
          </a:p>
          <a:p>
            <a:pPr marL="742950" lvl="1" indent="-285750">
              <a:lnSpc>
                <a:spcPct val="80000"/>
              </a:lnSpc>
              <a:buFontTx/>
              <a:buNone/>
              <a:tabLst>
                <a:tab pos="5486400" algn="l"/>
              </a:tabLst>
            </a:pPr>
            <a:r>
              <a:rPr lang="en-US">
                <a:latin typeface="Courier New" charset="0"/>
                <a:ea typeface="ＭＳ Ｐゴシック" charset="0"/>
              </a:rPr>
              <a:t>	String s = "hello";</a:t>
            </a:r>
          </a:p>
          <a:p>
            <a:pPr marL="742950" lvl="1" indent="-285750">
              <a:lnSpc>
                <a:spcPct val="80000"/>
              </a:lnSpc>
              <a:buFontTx/>
              <a:buNone/>
              <a:tabLst>
                <a:tab pos="5486400" algn="l"/>
              </a:tabLst>
            </a:pPr>
            <a:r>
              <a:rPr lang="en-US">
                <a:latin typeface="Courier New" charset="0"/>
                <a:ea typeface="ＭＳ Ｐゴシック" charset="0"/>
              </a:rPr>
              <a:t>	Point p = new Point();</a:t>
            </a:r>
          </a:p>
        </p:txBody>
      </p:sp>
      <p:graphicFrame>
        <p:nvGraphicFramePr>
          <p:cNvPr id="63531" name="Group 43"/>
          <p:cNvGraphicFramePr>
            <a:graphicFrameLocks noGrp="1"/>
          </p:cNvGraphicFramePr>
          <p:nvPr/>
        </p:nvGraphicFramePr>
        <p:xfrm>
          <a:off x="4800600" y="2438400"/>
          <a:ext cx="4202113" cy="3870726"/>
        </p:xfrm>
        <a:graphic>
          <a:graphicData uri="http://schemas.openxmlformats.org/drawingml/2006/table">
            <a:tbl>
              <a:tblPr/>
              <a:tblGrid>
                <a:gridCol w="3187701"/>
                <a:gridCol w="1014412"/>
              </a:tblGrid>
              <a:tr h="3961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expression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result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 instanceof Point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 instanceof String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p instanceof Point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p instanceof String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p instanceof Object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s instanceof Object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null instanceof String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null instanceof Object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Final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equals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method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US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Returns whether o refers to a Point object with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the same (x, y) coordinates as this Point.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public boolean equals(Object o)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  <a:ea typeface="ＭＳ Ｐゴシック" charset="0"/>
              </a:rPr>
              <a:t>    if (o instanceof Point)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        // o is a Point; cast and compare it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    Point other = </a:t>
            </a:r>
            <a:r>
              <a:rPr lang="en-US" b="1">
                <a:latin typeface="Courier New" charset="0"/>
                <a:ea typeface="ＭＳ Ｐゴシック" charset="0"/>
              </a:rPr>
              <a:t>(Point)</a:t>
            </a:r>
            <a:r>
              <a:rPr lang="en-US">
                <a:latin typeface="Courier New" charset="0"/>
                <a:ea typeface="ＭＳ Ｐゴシック" charset="0"/>
              </a:rPr>
              <a:t> o;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    return x == other.x &amp;&amp; y == other.y;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  <a:ea typeface="ＭＳ Ｐゴシック" charset="0"/>
              </a:rPr>
              <a:t>    }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        // o is not a Point; cannot be equal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  <a:ea typeface="ＭＳ Ｐゴシック" charset="0"/>
              </a:rPr>
              <a:t>        return false;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  <a:ea typeface="ＭＳ Ｐゴシック" charset="0"/>
              </a:rPr>
              <a:t>    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>
                <a:latin typeface="Courier New" charset="0"/>
                <a:ea typeface="ＭＳ Ｐゴシック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Coding with polymorphism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>
                <a:latin typeface="Tahoma" charset="0"/>
                <a:ea typeface="ＭＳ Ｐゴシック" charset="0"/>
                <a:cs typeface="ＭＳ Ｐゴシック" charset="0"/>
              </a:rPr>
              <a:t>A variable of type </a:t>
            </a:r>
            <a:r>
              <a:rPr lang="en-US" sz="2300" i="1" dirty="0">
                <a:latin typeface="Tahom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300" dirty="0">
                <a:latin typeface="Tahoma" charset="0"/>
                <a:ea typeface="ＭＳ Ｐゴシック" charset="0"/>
                <a:cs typeface="ＭＳ Ｐゴシック" charset="0"/>
              </a:rPr>
              <a:t>  can refer to an object of any subclass of </a:t>
            </a:r>
            <a:r>
              <a:rPr lang="en-US" sz="2300" i="1" dirty="0">
                <a:latin typeface="Tahoma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300" dirty="0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buFont typeface="Wingdings" charset="0"/>
              <a:buNone/>
            </a:pPr>
            <a:endParaRPr lang="en-US" sz="2100" dirty="0">
              <a:latin typeface="Courier New" charset="0"/>
              <a:ea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2000" b="1" dirty="0">
                <a:latin typeface="Courier New" charset="0"/>
                <a:ea typeface="ＭＳ Ｐゴシック" charset="0"/>
              </a:rPr>
              <a:t>Chest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chestpiece</a:t>
            </a:r>
            <a:r>
              <a:rPr lang="en-US" sz="2000" dirty="0">
                <a:latin typeface="Courier New" charset="0"/>
                <a:ea typeface="ＭＳ Ｐゴシック" charset="0"/>
              </a:rPr>
              <a:t> = new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PlateChest</a:t>
            </a:r>
            <a:r>
              <a:rPr lang="en-US" sz="2000" dirty="0">
                <a:latin typeface="Courier New" charset="0"/>
                <a:ea typeface="ＭＳ Ｐゴシック" charset="0"/>
              </a:rPr>
              <a:t>();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</a:rPr>
              <a:t>	Gear loot = new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RuneclothChest</a:t>
            </a:r>
            <a:r>
              <a:rPr lang="en-US" sz="2000" dirty="0">
                <a:latin typeface="Courier New" charset="0"/>
                <a:ea typeface="ＭＳ Ｐゴシック" charset="0"/>
              </a:rPr>
              <a:t>();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endParaRPr lang="en-US" sz="2000" dirty="0">
              <a:latin typeface="Courier New" charset="0"/>
              <a:ea typeface="ＭＳ Ｐゴシック" charset="0"/>
            </a:endParaRP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You can call any methods from </a:t>
            </a:r>
            <a:r>
              <a:rPr lang="en-US" dirty="0">
                <a:latin typeface="Courier New" charset="0"/>
                <a:ea typeface="ＭＳ Ｐゴシック" charset="0"/>
              </a:rPr>
              <a:t>Chest</a:t>
            </a:r>
            <a:r>
              <a:rPr lang="en-US" dirty="0">
                <a:latin typeface="Tahoma" charset="0"/>
                <a:ea typeface="ＭＳ Ｐゴシック" charset="0"/>
              </a:rPr>
              <a:t> on </a:t>
            </a:r>
            <a:r>
              <a:rPr lang="en-US" dirty="0" err="1">
                <a:latin typeface="Courier New" charset="0"/>
                <a:ea typeface="ＭＳ Ｐゴシック" charset="0"/>
              </a:rPr>
              <a:t>chestpiece</a:t>
            </a:r>
            <a:r>
              <a:rPr lang="en-US" dirty="0">
                <a:latin typeface="Tahoma" charset="0"/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You can </a:t>
            </a:r>
            <a:r>
              <a:rPr lang="en-US" i="1" dirty="0">
                <a:latin typeface="Tahoma" charset="0"/>
                <a:ea typeface="ＭＳ Ｐゴシック" charset="0"/>
              </a:rPr>
              <a:t>not  </a:t>
            </a:r>
            <a:r>
              <a:rPr lang="en-US" dirty="0">
                <a:latin typeface="Tahoma" charset="0"/>
                <a:ea typeface="ＭＳ Ｐゴシック" charset="0"/>
              </a:rPr>
              <a:t>call any methods specific to </a:t>
            </a:r>
            <a:r>
              <a:rPr lang="en-US" dirty="0" err="1">
                <a:latin typeface="Courier New" charset="0"/>
                <a:ea typeface="ＭＳ Ｐゴシック" charset="0"/>
              </a:rPr>
              <a:t>PlateChest</a:t>
            </a:r>
            <a:r>
              <a:rPr lang="en-US" dirty="0">
                <a:latin typeface="Courier New" charset="0"/>
                <a:ea typeface="ＭＳ Ｐゴシック" charset="0"/>
              </a:rPr>
              <a:t>     </a:t>
            </a:r>
            <a:r>
              <a:rPr lang="en-US" dirty="0">
                <a:latin typeface="Tahoma" charset="0"/>
                <a:ea typeface="ＭＳ Ｐゴシック" charset="0"/>
              </a:rPr>
              <a:t>(e.g. </a:t>
            </a:r>
            <a:r>
              <a:rPr lang="en-US" dirty="0">
                <a:latin typeface="Courier New" charset="0"/>
                <a:ea typeface="ＭＳ Ｐゴシック" charset="0"/>
              </a:rPr>
              <a:t>smelt</a:t>
            </a:r>
            <a:r>
              <a:rPr lang="en-US" dirty="0">
                <a:latin typeface="Tahoma" charset="0"/>
                <a:ea typeface="ＭＳ Ｐゴシック" charset="0"/>
              </a:rPr>
              <a:t>).</a:t>
            </a:r>
          </a:p>
          <a:p>
            <a:pPr lvl="1">
              <a:lnSpc>
                <a:spcPct val="110000"/>
              </a:lnSpc>
            </a:pP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endParaRPr lang="en-US" dirty="0">
              <a:latin typeface="Tahoma" charset="0"/>
              <a:ea typeface="ＭＳ Ｐゴシック" charset="0"/>
            </a:endParaRPr>
          </a:p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When a method is called on 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chestpiece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, it behaves as a 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PlateChest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buFontTx/>
              <a:buNone/>
            </a:pPr>
            <a:endParaRPr lang="en-US" sz="800" dirty="0">
              <a:latin typeface="Tahoma" charset="0"/>
              <a:ea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sz="2000" dirty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chestpiece.getArmor</a:t>
            </a:r>
            <a:r>
              <a:rPr lang="en-US" sz="2000" b="1" dirty="0">
                <a:latin typeface="Courier New" charset="0"/>
                <a:ea typeface="ＭＳ Ｐゴシック" charset="0"/>
              </a:rPr>
              <a:t>()</a:t>
            </a:r>
            <a:r>
              <a:rPr lang="en-US" sz="2000" dirty="0">
                <a:latin typeface="Courier New" charset="0"/>
                <a:ea typeface="ＭＳ Ｐゴシック" charset="0"/>
              </a:rPr>
              <a:t>); </a:t>
            </a:r>
            <a:r>
              <a:rPr lang="en-US" sz="20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742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sz="2000" dirty="0">
                <a:latin typeface="Courier New" charset="0"/>
                <a:ea typeface="ＭＳ Ｐゴシック" charset="0"/>
              </a:rPr>
              <a:t>(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chestpiece.reqLevel</a:t>
            </a:r>
            <a:r>
              <a:rPr lang="en-US" sz="2000" b="1" dirty="0">
                <a:latin typeface="Courier New" charset="0"/>
                <a:ea typeface="ＭＳ Ｐゴシック" charset="0"/>
              </a:rPr>
              <a:t>()</a:t>
            </a:r>
            <a:r>
              <a:rPr lang="en-US" sz="2000" dirty="0">
                <a:latin typeface="Courier New" charset="0"/>
                <a:ea typeface="ＭＳ Ｐゴシック" charset="0"/>
              </a:rPr>
              <a:t>); </a:t>
            </a:r>
            <a:r>
              <a:rPr lang="en-US" sz="20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56</a:t>
            </a:r>
            <a:endParaRPr lang="en-US" dirty="0">
              <a:latin typeface="Tahoma" charset="0"/>
              <a:ea typeface="ＭＳ Ｐゴシック" charset="0"/>
            </a:endParaRPr>
          </a:p>
          <a:p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Polymorphism/parameters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public class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GearMain</a:t>
            </a:r>
            <a:r>
              <a:rPr lang="en-US" sz="1600" dirty="0">
                <a:latin typeface="Courier New" charset="0"/>
                <a:ea typeface="ＭＳ Ｐゴシック" charset="0"/>
              </a:rPr>
              <a:t> {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public static void main(String[]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args</a:t>
            </a:r>
            <a:r>
              <a:rPr lang="en-US" sz="1600" dirty="0">
                <a:latin typeface="Courier New" charset="0"/>
                <a:ea typeface="ＭＳ Ｐゴシック" charset="0"/>
              </a:rPr>
              <a:t>) {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PlateChest</a:t>
            </a:r>
            <a:r>
              <a:rPr lang="en-US" sz="1600" dirty="0">
                <a:latin typeface="Courier New" charset="0"/>
                <a:ea typeface="ＭＳ Ｐゴシック" charset="0"/>
              </a:rPr>
              <a:t> plate = new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PlateChest</a:t>
            </a:r>
            <a:r>
              <a:rPr lang="en-US" sz="1600" dirty="0">
                <a:latin typeface="Courier New" charset="0"/>
                <a:ea typeface="ＭＳ Ｐゴシック" charset="0"/>
              </a:rPr>
              <a:t>();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CopperChest</a:t>
            </a:r>
            <a:r>
              <a:rPr lang="en-US" sz="1600" dirty="0">
                <a:latin typeface="Courier New" charset="0"/>
                <a:ea typeface="ＭＳ Ｐゴシック" charset="0"/>
              </a:rPr>
              <a:t> copper = new </a:t>
            </a:r>
            <a:r>
              <a:rPr lang="en-US" sz="1600" dirty="0" err="1" smtClean="0">
                <a:latin typeface="Courier New" charset="0"/>
                <a:ea typeface="ＭＳ Ｐゴシック" charset="0"/>
              </a:rPr>
              <a:t>CopperPlateChest</a:t>
            </a:r>
            <a:r>
              <a:rPr lang="en-US" sz="1600" dirty="0">
                <a:latin typeface="Courier New" charset="0"/>
                <a:ea typeface="ＭＳ Ｐゴシック" charset="0"/>
              </a:rPr>
              <a:t>();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b="1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b="1" dirty="0" err="1">
                <a:latin typeface="Courier New" charset="0"/>
                <a:ea typeface="ＭＳ Ｐゴシック" charset="0"/>
              </a:rPr>
              <a:t>printInfoPlate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(plate);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b="1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b="1" dirty="0" err="1">
                <a:latin typeface="Courier New" charset="0"/>
                <a:ea typeface="ＭＳ Ｐゴシック" charset="0"/>
              </a:rPr>
              <a:t>printInfoCopper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(copper);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}</a:t>
            </a:r>
          </a:p>
          <a:p>
            <a:pPr marL="0" indent="0">
              <a:buFontTx/>
              <a:buNone/>
            </a:pPr>
            <a:endParaRPr lang="en-US" sz="18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" y="2895600"/>
            <a:ext cx="8763000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	public static void </a:t>
            </a:r>
            <a:r>
              <a:rPr lang="en-US" sz="1600" dirty="0" err="1">
                <a:latin typeface="Courier New" charset="0"/>
              </a:rPr>
              <a:t>printInfoPlate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dirty="0" err="1">
                <a:latin typeface="Courier New" charset="0"/>
              </a:rPr>
              <a:t>PlateChest</a:t>
            </a:r>
            <a:r>
              <a:rPr lang="en-US" sz="1600" b="1" dirty="0">
                <a:latin typeface="Courier New" charset="0"/>
              </a:rPr>
              <a:t> loot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(”armor = " + </a:t>
            </a:r>
            <a:r>
              <a:rPr lang="en-US" sz="1600" dirty="0" err="1">
                <a:latin typeface="Courier New" charset="0"/>
              </a:rPr>
              <a:t>loot.getArmor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(”required level = " + </a:t>
            </a:r>
            <a:r>
              <a:rPr lang="en-US" sz="1600" dirty="0" err="1">
                <a:latin typeface="Courier New" charset="0"/>
              </a:rPr>
              <a:t>loot.reqLevel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(”</a:t>
            </a:r>
            <a:r>
              <a:rPr lang="en-US" altLang="ja-JP" sz="1600" dirty="0" err="1">
                <a:latin typeface="Courier New" charset="0"/>
              </a:rPr>
              <a:t>soulbinds</a:t>
            </a:r>
            <a:r>
              <a:rPr lang="en-US" altLang="ja-JP" sz="1600" dirty="0">
                <a:latin typeface="Courier New" charset="0"/>
              </a:rPr>
              <a:t> = " + </a:t>
            </a:r>
            <a:r>
              <a:rPr lang="en-US" altLang="ja-JP" sz="1600" dirty="0" err="1" smtClean="0">
                <a:latin typeface="Courier New" charset="0"/>
              </a:rPr>
              <a:t>loot.canSoulBind</a:t>
            </a:r>
            <a:r>
              <a:rPr lang="en-US" altLang="ja-JP" sz="1600" dirty="0" smtClean="0">
                <a:latin typeface="Courier New" charset="0"/>
              </a:rPr>
              <a:t>(</a:t>
            </a:r>
            <a:r>
              <a:rPr lang="en-US" altLang="ja-JP" sz="1600" dirty="0">
                <a:latin typeface="Courier New" charset="0"/>
              </a:rPr>
              <a:t>));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}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endParaRPr lang="en-US" sz="1600" dirty="0">
              <a:latin typeface="Courier New" charset="0"/>
            </a:endParaRP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	public static void </a:t>
            </a:r>
            <a:r>
              <a:rPr lang="en-US" sz="1600" dirty="0" err="1">
                <a:latin typeface="Courier New" charset="0"/>
              </a:rPr>
              <a:t>printInfoCopper</a:t>
            </a:r>
            <a:r>
              <a:rPr lang="en-US" sz="1600" dirty="0">
                <a:latin typeface="Courier New" charset="0"/>
              </a:rPr>
              <a:t>(</a:t>
            </a:r>
            <a:r>
              <a:rPr lang="en-US" sz="1600" b="1" dirty="0" err="1" smtClean="0">
                <a:latin typeface="Courier New" charset="0"/>
              </a:rPr>
              <a:t>CopperPlateChest</a:t>
            </a:r>
            <a:r>
              <a:rPr lang="en-US" sz="1600" b="1" dirty="0" smtClean="0">
                <a:latin typeface="Courier New" charset="0"/>
              </a:rPr>
              <a:t> </a:t>
            </a:r>
            <a:r>
              <a:rPr lang="en-US" sz="1600" b="1" dirty="0">
                <a:latin typeface="Courier New" charset="0"/>
              </a:rPr>
              <a:t>loot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(”armor = " + </a:t>
            </a:r>
            <a:r>
              <a:rPr lang="en-US" sz="1600" dirty="0" err="1">
                <a:latin typeface="Courier New" charset="0"/>
              </a:rPr>
              <a:t>loot.getArmor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(”required level = " + </a:t>
            </a:r>
            <a:r>
              <a:rPr lang="en-US" sz="1600" dirty="0" err="1">
                <a:latin typeface="Courier New" charset="0"/>
              </a:rPr>
              <a:t>loot.reqLevel</a:t>
            </a:r>
            <a:r>
              <a:rPr lang="en-US" sz="1600" dirty="0">
                <a:latin typeface="Courier New" charset="0"/>
              </a:rPr>
              <a:t>());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(”</a:t>
            </a:r>
            <a:r>
              <a:rPr lang="en-US" altLang="ja-JP" sz="1600" dirty="0" err="1">
                <a:latin typeface="Courier New" charset="0"/>
              </a:rPr>
              <a:t>soulbinds</a:t>
            </a:r>
            <a:r>
              <a:rPr lang="en-US" altLang="ja-JP" sz="1600" dirty="0">
                <a:latin typeface="Courier New" charset="0"/>
              </a:rPr>
              <a:t> = " + </a:t>
            </a:r>
            <a:r>
              <a:rPr lang="en-US" altLang="ja-JP" sz="1600" dirty="0" err="1" smtClean="0">
                <a:latin typeface="Courier New" charset="0"/>
              </a:rPr>
              <a:t>loot.canSoulBind</a:t>
            </a:r>
            <a:r>
              <a:rPr lang="en-US" altLang="ja-JP" sz="1600" dirty="0" smtClean="0">
                <a:latin typeface="Courier New" charset="0"/>
              </a:rPr>
              <a:t>(</a:t>
            </a:r>
            <a:r>
              <a:rPr lang="en-US" altLang="ja-JP" sz="1600" dirty="0">
                <a:latin typeface="Courier New" charset="0"/>
              </a:rPr>
              <a:t>));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    </a:t>
            </a: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();</a:t>
            </a:r>
          </a:p>
          <a:p>
            <a:pPr lvl="1" algn="l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}</a:t>
            </a:r>
          </a:p>
          <a:p>
            <a:pPr algn="l" eaLnBrk="1" hangingPunct="1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Polymorphism/parameters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You can pass any subtype of a parameter's type.</a:t>
            </a:r>
          </a:p>
          <a:p>
            <a:pPr lvl="1">
              <a:lnSpc>
                <a:spcPct val="60000"/>
              </a:lnSpc>
              <a:buFont typeface="Wingdings" charset="0"/>
              <a:buNone/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60000"/>
              </a:lnSpc>
              <a:buFont typeface="Wingdings" charset="0"/>
              <a:buNone/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public class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GearMain</a:t>
            </a:r>
            <a:r>
              <a:rPr lang="en-US" sz="1600" dirty="0">
                <a:latin typeface="Courier New" charset="0"/>
                <a:ea typeface="ＭＳ Ｐゴシック" charset="0"/>
              </a:rPr>
              <a:t> {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public static void main(String[]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args</a:t>
            </a:r>
            <a:r>
              <a:rPr lang="en-US" sz="1600" dirty="0">
                <a:latin typeface="Courier New" charset="0"/>
                <a:ea typeface="ＭＳ Ｐゴシック" charset="0"/>
              </a:rPr>
              <a:t>) {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PlateChest</a:t>
            </a:r>
            <a:r>
              <a:rPr lang="en-US" sz="1600" dirty="0">
                <a:latin typeface="Courier New" charset="0"/>
                <a:ea typeface="ＭＳ Ｐゴシック" charset="0"/>
              </a:rPr>
              <a:t> plate = new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PlateChest</a:t>
            </a:r>
            <a:r>
              <a:rPr lang="en-US" sz="1600" dirty="0">
                <a:latin typeface="Courier New" charset="0"/>
                <a:ea typeface="ＭＳ Ｐゴシック" charset="0"/>
              </a:rPr>
              <a:t>();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CopperChest</a:t>
            </a:r>
            <a:r>
              <a:rPr lang="en-US" sz="1600" dirty="0">
                <a:latin typeface="Courier New" charset="0"/>
                <a:ea typeface="ＭＳ Ｐゴシック" charset="0"/>
              </a:rPr>
              <a:t> copper = new </a:t>
            </a:r>
            <a:r>
              <a:rPr lang="en-US" sz="1600" dirty="0" err="1" smtClean="0">
                <a:latin typeface="Courier New" charset="0"/>
                <a:ea typeface="ＭＳ Ｐゴシック" charset="0"/>
              </a:rPr>
              <a:t>CopperPlateChest</a:t>
            </a:r>
            <a:r>
              <a:rPr lang="en-US" sz="1600" dirty="0">
                <a:latin typeface="Courier New" charset="0"/>
                <a:ea typeface="ＭＳ Ｐゴシック" charset="0"/>
              </a:rPr>
              <a:t>();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b="1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b="1" dirty="0" err="1">
                <a:latin typeface="Courier New" charset="0"/>
                <a:ea typeface="ＭＳ Ｐゴシック" charset="0"/>
              </a:rPr>
              <a:t>printInfo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(plate);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b="1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b="1" dirty="0" err="1">
                <a:latin typeface="Courier New" charset="0"/>
                <a:ea typeface="ＭＳ Ｐゴシック" charset="0"/>
              </a:rPr>
              <a:t>printInfo</a:t>
            </a:r>
            <a:r>
              <a:rPr lang="en-US" sz="1600" b="1" dirty="0">
                <a:latin typeface="Courier New" charset="0"/>
                <a:ea typeface="ＭＳ Ｐゴシック" charset="0"/>
              </a:rPr>
              <a:t>(copper);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800" dirty="0">
                <a:latin typeface="Courier New" charset="0"/>
                <a:ea typeface="ＭＳ Ｐゴシック" charset="0"/>
              </a:rPr>
              <a:t>	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public static void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printInfo</a:t>
            </a:r>
            <a:r>
              <a:rPr lang="en-US" sz="1600" dirty="0">
                <a:latin typeface="Courier New" charset="0"/>
                <a:ea typeface="ＭＳ Ｐゴシック" charset="0"/>
              </a:rPr>
              <a:t>(</a:t>
            </a:r>
            <a:r>
              <a:rPr lang="en-US" sz="1600" b="1" dirty="0">
                <a:latin typeface="Courier New" charset="0"/>
                <a:ea typeface="ＭＳ Ｐゴシック" charset="0"/>
              </a:rPr>
              <a:t>Gear loot</a:t>
            </a:r>
            <a:r>
              <a:rPr lang="en-US" sz="1600" dirty="0">
                <a:latin typeface="Courier New" charset="0"/>
                <a:ea typeface="ＭＳ Ｐゴシック" charset="0"/>
              </a:rPr>
              <a:t>) {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sz="1600" dirty="0">
                <a:latin typeface="Courier New" charset="0"/>
                <a:ea typeface="ＭＳ Ｐゴシック" charset="0"/>
              </a:rPr>
              <a:t>(”armor = " +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loot.getArmor</a:t>
            </a:r>
            <a:r>
              <a:rPr lang="en-US" sz="1600" dirty="0">
                <a:latin typeface="Courier New" charset="0"/>
                <a:ea typeface="ＭＳ Ｐゴシック" charset="0"/>
              </a:rPr>
              <a:t>());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sz="1600" dirty="0">
                <a:latin typeface="Courier New" charset="0"/>
                <a:ea typeface="ＭＳ Ｐゴシック" charset="0"/>
              </a:rPr>
              <a:t>(”required level = " +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loot.reqLevel</a:t>
            </a:r>
            <a:r>
              <a:rPr lang="en-US" sz="1600" dirty="0">
                <a:latin typeface="Courier New" charset="0"/>
                <a:ea typeface="ＭＳ Ｐゴシック" charset="0"/>
              </a:rPr>
              <a:t>());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sz="1600" dirty="0">
                <a:latin typeface="Courier New" charset="0"/>
                <a:ea typeface="ＭＳ Ｐゴシック" charset="0"/>
              </a:rPr>
              <a:t>(”</a:t>
            </a:r>
            <a:r>
              <a:rPr lang="en-US" altLang="ja-JP" sz="1600" dirty="0" err="1">
                <a:latin typeface="Courier New" charset="0"/>
                <a:ea typeface="ＭＳ Ｐゴシック" charset="0"/>
              </a:rPr>
              <a:t>soulbinds</a:t>
            </a:r>
            <a:r>
              <a:rPr lang="en-US" altLang="ja-JP" sz="1600" dirty="0">
                <a:latin typeface="Courier New" charset="0"/>
                <a:ea typeface="ＭＳ Ｐゴシック" charset="0"/>
              </a:rPr>
              <a:t> = " + </a:t>
            </a:r>
            <a:r>
              <a:rPr lang="en-US" altLang="ja-JP" sz="1600" dirty="0" err="1" smtClean="0">
                <a:latin typeface="Courier New" charset="0"/>
                <a:ea typeface="ＭＳ Ｐゴシック" charset="0"/>
              </a:rPr>
              <a:t>loot.canSoulBind</a:t>
            </a:r>
            <a:r>
              <a:rPr lang="en-US" altLang="ja-JP" sz="16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altLang="ja-JP" sz="1600" dirty="0">
                <a:latin typeface="Courier New" charset="0"/>
                <a:ea typeface="ＭＳ Ｐゴシック" charset="0"/>
              </a:rPr>
              <a:t>));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    </a:t>
            </a:r>
            <a:r>
              <a:rPr lang="en-US" sz="1600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sz="1600" dirty="0">
                <a:latin typeface="Courier New" charset="0"/>
                <a:ea typeface="ＭＳ Ｐゴシック" charset="0"/>
              </a:rPr>
              <a:t>();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}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6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60000"/>
              </a:lnSpc>
              <a:buFont typeface="Wingdings" charset="0"/>
              <a:buNone/>
            </a:pPr>
            <a:r>
              <a:rPr lang="en-US" sz="1800" dirty="0">
                <a:latin typeface="Tahoma" charset="0"/>
                <a:ea typeface="ＭＳ Ｐゴシック" charset="0"/>
              </a:rPr>
              <a:t>OUTPUT:</a:t>
            </a:r>
          </a:p>
          <a:p>
            <a:pPr lvl="1">
              <a:lnSpc>
                <a:spcPct val="60000"/>
              </a:lnSpc>
              <a:buFont typeface="Wingdings" charset="0"/>
              <a:buNone/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60000"/>
              </a:lnSpc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armor = 100		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	armor </a:t>
            </a:r>
            <a:r>
              <a:rPr lang="en-US" sz="1800" dirty="0">
                <a:latin typeface="Courier New" charset="0"/>
                <a:ea typeface="ＭＳ Ｐゴシック" charset="0"/>
              </a:rPr>
              <a:t>= 110</a:t>
            </a:r>
          </a:p>
          <a:p>
            <a:pPr lvl="1">
              <a:lnSpc>
                <a:spcPct val="60000"/>
              </a:lnSpc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required level = 10		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required </a:t>
            </a:r>
            <a:r>
              <a:rPr lang="en-US" sz="1800" dirty="0">
                <a:latin typeface="Courier New" charset="0"/>
                <a:ea typeface="ＭＳ Ｐゴシック" charset="0"/>
              </a:rPr>
              <a:t>level = 14</a:t>
            </a:r>
          </a:p>
          <a:p>
            <a:pPr lvl="1">
              <a:lnSpc>
                <a:spcPct val="60000"/>
              </a:lnSpc>
              <a:buFont typeface="Wingdings" charset="0"/>
              <a:buNone/>
            </a:pPr>
            <a:r>
              <a:rPr lang="en-US" sz="1800" dirty="0" err="1">
                <a:latin typeface="Courier New" charset="0"/>
                <a:ea typeface="ＭＳ Ｐゴシック" charset="0"/>
              </a:rPr>
              <a:t>soulbinds</a:t>
            </a:r>
            <a:r>
              <a:rPr lang="en-US" sz="1800" dirty="0">
                <a:latin typeface="Courier New" charset="0"/>
                <a:ea typeface="ＭＳ Ｐゴシック" charset="0"/>
              </a:rPr>
              <a:t> = false	  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	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soulbinds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= true</a:t>
            </a:r>
          </a:p>
          <a:p>
            <a:endParaRPr lang="en-US" sz="18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Coding with polymorphism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We can use polymorphism with classes like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OutputStream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Recall methods common to all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OutputStream</a:t>
            </a:r>
            <a:r>
              <a:rPr lang="en-US">
                <a:latin typeface="Tahoma" charset="0"/>
                <a:ea typeface="ＭＳ Ｐゴシック" charset="0"/>
              </a:rPr>
              <a:t>s:</a:t>
            </a:r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endParaRPr lang="en-US" sz="900">
              <a:latin typeface="Courier New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  <a:cs typeface="Tahoma" charset="0"/>
              </a:rPr>
              <a:t>Recall part of the inheritance hierarchy for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OutputStream</a:t>
            </a:r>
            <a:r>
              <a:rPr lang="en-US">
                <a:latin typeface="Tahoma" charset="0"/>
                <a:ea typeface="ＭＳ Ｐゴシック" charset="0"/>
                <a:cs typeface="Tahoma" charset="0"/>
              </a:rPr>
              <a:t>:</a:t>
            </a:r>
          </a:p>
        </p:txBody>
      </p:sp>
      <p:graphicFrame>
        <p:nvGraphicFramePr>
          <p:cNvPr id="4" name="Group 58"/>
          <p:cNvGraphicFramePr>
            <a:graphicFrameLocks noGrp="1"/>
          </p:cNvGraphicFramePr>
          <p:nvPr/>
        </p:nvGraphicFramePr>
        <p:xfrm>
          <a:off x="1143000" y="2286000"/>
          <a:ext cx="7086600" cy="1616076"/>
        </p:xfrm>
        <a:graphic>
          <a:graphicData uri="http://schemas.openxmlformats.org/drawingml/2006/table">
            <a:tbl>
              <a:tblPr/>
              <a:tblGrid>
                <a:gridCol w="2209800"/>
                <a:gridCol w="4876800"/>
              </a:tblGrid>
              <a:tr h="397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Method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Description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write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(int b)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writes a byte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close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()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stops writing (also flushes)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flush()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forces any writes in buffers to be written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0" name="Rectangle 6"/>
          <p:cNvSpPr>
            <a:spLocks noChangeArrowheads="1"/>
          </p:cNvSpPr>
          <p:nvPr/>
        </p:nvSpPr>
        <p:spPr bwMode="auto">
          <a:xfrm>
            <a:off x="3810000" y="4572000"/>
            <a:ext cx="1981200" cy="381000"/>
          </a:xfrm>
          <a:prstGeom prst="rect">
            <a:avLst/>
          </a:prstGeom>
          <a:solidFill>
            <a:srgbClr val="E1F2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urier New" charset="0"/>
                <a:cs typeface="Tahoma" charset="0"/>
              </a:rPr>
              <a:t>OutputStream</a:t>
            </a:r>
          </a:p>
        </p:txBody>
      </p:sp>
      <p:sp>
        <p:nvSpPr>
          <p:cNvPr id="10261" name="Rectangle 10"/>
          <p:cNvSpPr>
            <a:spLocks noChangeArrowheads="1"/>
          </p:cNvSpPr>
          <p:nvPr/>
        </p:nvSpPr>
        <p:spPr bwMode="auto">
          <a:xfrm>
            <a:off x="5181600" y="5334000"/>
            <a:ext cx="2667000" cy="381000"/>
          </a:xfrm>
          <a:prstGeom prst="rect">
            <a:avLst/>
          </a:prstGeom>
          <a:solidFill>
            <a:srgbClr val="E1F2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urier New" charset="0"/>
                <a:cs typeface="Tahoma" charset="0"/>
              </a:rPr>
              <a:t>FileOutputStream</a:t>
            </a:r>
          </a:p>
        </p:txBody>
      </p:sp>
      <p:sp>
        <p:nvSpPr>
          <p:cNvPr id="10262" name="Rectangle 11"/>
          <p:cNvSpPr>
            <a:spLocks noChangeArrowheads="1"/>
          </p:cNvSpPr>
          <p:nvPr/>
        </p:nvSpPr>
        <p:spPr bwMode="auto">
          <a:xfrm>
            <a:off x="2133600" y="6172200"/>
            <a:ext cx="1905000" cy="381000"/>
          </a:xfrm>
          <a:prstGeom prst="rect">
            <a:avLst/>
          </a:prstGeom>
          <a:solidFill>
            <a:srgbClr val="E1F2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urier New" charset="0"/>
                <a:cs typeface="Tahoma" charset="0"/>
              </a:rPr>
              <a:t>PrintStream</a:t>
            </a:r>
          </a:p>
        </p:txBody>
      </p:sp>
      <p:sp>
        <p:nvSpPr>
          <p:cNvPr id="10263" name="Rectangle 12"/>
          <p:cNvSpPr>
            <a:spLocks noChangeArrowheads="1"/>
          </p:cNvSpPr>
          <p:nvPr/>
        </p:nvSpPr>
        <p:spPr bwMode="auto">
          <a:xfrm>
            <a:off x="1828800" y="5334000"/>
            <a:ext cx="2819400" cy="381000"/>
          </a:xfrm>
          <a:prstGeom prst="rect">
            <a:avLst/>
          </a:prstGeom>
          <a:solidFill>
            <a:srgbClr val="E1F2F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ourier New" charset="0"/>
                <a:cs typeface="Tahoma" charset="0"/>
              </a:rPr>
              <a:t>FilterOutputStream</a:t>
            </a:r>
          </a:p>
        </p:txBody>
      </p:sp>
      <p:cxnSp>
        <p:nvCxnSpPr>
          <p:cNvPr id="10264" name="Elbow Connector 14"/>
          <p:cNvCxnSpPr>
            <a:cxnSpLocks noChangeShapeType="1"/>
            <a:stCxn id="10263" idx="0"/>
            <a:endCxn id="10260" idx="2"/>
          </p:cNvCxnSpPr>
          <p:nvPr/>
        </p:nvCxnSpPr>
        <p:spPr bwMode="auto">
          <a:xfrm rot="-5400000">
            <a:off x="3829050" y="4362450"/>
            <a:ext cx="381000" cy="1562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Elbow Connector 16"/>
          <p:cNvCxnSpPr>
            <a:cxnSpLocks noChangeShapeType="1"/>
            <a:stCxn id="10261" idx="0"/>
            <a:endCxn id="10260" idx="2"/>
          </p:cNvCxnSpPr>
          <p:nvPr/>
        </p:nvCxnSpPr>
        <p:spPr bwMode="auto">
          <a:xfrm rot="5400000" flipH="1">
            <a:off x="5467350" y="4286250"/>
            <a:ext cx="381000" cy="1714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Elbow Connector 19"/>
          <p:cNvCxnSpPr>
            <a:cxnSpLocks noChangeShapeType="1"/>
            <a:endCxn id="10263" idx="2"/>
          </p:cNvCxnSpPr>
          <p:nvPr/>
        </p:nvCxnSpPr>
        <p:spPr bwMode="auto">
          <a:xfrm rot="5400000" flipH="1" flipV="1">
            <a:off x="3008313" y="5942012"/>
            <a:ext cx="4572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Streams and polymorphism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300" dirty="0">
                <a:latin typeface="Tahoma" charset="0"/>
                <a:ea typeface="ＭＳ Ｐゴシック" charset="0"/>
                <a:cs typeface="ＭＳ Ｐゴシック" charset="0"/>
              </a:rPr>
              <a:t>A variable of type T can refer to an object of </a:t>
            </a:r>
            <a:r>
              <a:rPr lang="en-US" sz="2300" i="1" dirty="0">
                <a:latin typeface="Tahoma" charset="0"/>
                <a:ea typeface="ＭＳ Ｐゴシック" charset="0"/>
                <a:cs typeface="ＭＳ Ｐゴシック" charset="0"/>
              </a:rPr>
              <a:t>any subclass</a:t>
            </a:r>
            <a:r>
              <a:rPr lang="en-US" sz="2300" dirty="0">
                <a:latin typeface="Tahoma" charset="0"/>
                <a:ea typeface="ＭＳ Ｐゴシック" charset="0"/>
                <a:cs typeface="ＭＳ Ｐゴシック" charset="0"/>
              </a:rPr>
              <a:t> of T.</a:t>
            </a:r>
          </a:p>
          <a:p>
            <a:pPr lvl="1" eaLnBrk="1" hangingPunct="1">
              <a:buFont typeface="Wingdings" charset="0"/>
              <a:buNone/>
            </a:pPr>
            <a:endParaRPr lang="en-US" sz="1000" dirty="0">
              <a:latin typeface="Courier New" charset="0"/>
              <a:ea typeface="ＭＳ Ｐゴシック" charset="0"/>
            </a:endParaRP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OutputStream</a:t>
            </a:r>
            <a:r>
              <a:rPr lang="en-US" sz="1800" dirty="0">
                <a:latin typeface="Courier New" charset="0"/>
                <a:ea typeface="ＭＳ Ｐゴシック" charset="0"/>
              </a:rPr>
              <a:t> out  = new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PrintStream</a:t>
            </a:r>
            <a:r>
              <a:rPr lang="en-US" sz="1800" dirty="0">
                <a:latin typeface="Courier New" charset="0"/>
                <a:ea typeface="ＭＳ Ｐゴシック" charset="0"/>
              </a:rPr>
              <a:t>(new File("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foo.txt</a:t>
            </a:r>
            <a:r>
              <a:rPr lang="en-US" sz="1800" dirty="0">
                <a:latin typeface="Courier New" charset="0"/>
                <a:ea typeface="ＭＳ Ｐゴシック" charset="0"/>
              </a:rPr>
              <a:t>"));</a:t>
            </a: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	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OutputStream</a:t>
            </a:r>
            <a:r>
              <a:rPr lang="en-US" sz="1800" dirty="0">
                <a:latin typeface="Courier New" charset="0"/>
                <a:ea typeface="ＭＳ Ｐゴシック" charset="0"/>
              </a:rPr>
              <a:t> out2 = new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FileOutputStream</a:t>
            </a:r>
            <a:r>
              <a:rPr lang="en-US" sz="1800" dirty="0">
                <a:latin typeface="Courier New" charset="0"/>
                <a:ea typeface="ＭＳ Ｐゴシック" charset="0"/>
              </a:rPr>
              <a:t>("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foo.txt</a:t>
            </a:r>
            <a:r>
              <a:rPr lang="en-US" sz="1800" dirty="0">
                <a:latin typeface="Courier New" charset="0"/>
                <a:ea typeface="ＭＳ Ｐゴシック" charset="0"/>
              </a:rPr>
              <a:t>");</a:t>
            </a: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endParaRPr lang="en-US" sz="1000" dirty="0">
              <a:latin typeface="Courier New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You can call any methods from </a:t>
            </a:r>
            <a:r>
              <a:rPr lang="en-US" dirty="0" err="1">
                <a:latin typeface="Courier New" charset="0"/>
                <a:ea typeface="ＭＳ Ｐゴシック" charset="0"/>
              </a:rPr>
              <a:t>OutputStream</a:t>
            </a:r>
            <a:r>
              <a:rPr lang="en-US" dirty="0">
                <a:latin typeface="Tahoma" charset="0"/>
                <a:ea typeface="ＭＳ Ｐゴシック" charset="0"/>
              </a:rPr>
              <a:t> on </a:t>
            </a:r>
            <a:r>
              <a:rPr lang="en-US" dirty="0">
                <a:latin typeface="Courier New" charset="0"/>
                <a:ea typeface="ＭＳ Ｐゴシック" charset="0"/>
              </a:rPr>
              <a:t>out</a:t>
            </a:r>
            <a:r>
              <a:rPr lang="en-US" dirty="0">
                <a:latin typeface="Tahoma" charset="0"/>
                <a:ea typeface="ＭＳ Ｐゴシック" charset="0"/>
              </a:rPr>
              <a:t>.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You can </a:t>
            </a:r>
            <a:r>
              <a:rPr lang="en-US" i="1" dirty="0">
                <a:latin typeface="Tahoma" charset="0"/>
                <a:ea typeface="ＭＳ Ｐゴシック" charset="0"/>
              </a:rPr>
              <a:t>not  </a:t>
            </a:r>
            <a:r>
              <a:rPr lang="en-US" dirty="0">
                <a:latin typeface="Tahoma" charset="0"/>
                <a:ea typeface="ＭＳ Ｐゴシック" charset="0"/>
              </a:rPr>
              <a:t>call methods specific to </a:t>
            </a:r>
            <a:r>
              <a:rPr lang="en-US" dirty="0" err="1">
                <a:latin typeface="Courier New" charset="0"/>
                <a:ea typeface="ＭＳ Ｐゴシック" charset="0"/>
              </a:rPr>
              <a:t>PrintStream</a:t>
            </a:r>
            <a:r>
              <a:rPr lang="en-US" dirty="0">
                <a:latin typeface="Tahoma" charset="0"/>
                <a:ea typeface="ＭＳ Ｐゴシック" charset="0"/>
              </a:rPr>
              <a:t> (</a:t>
            </a:r>
            <a:r>
              <a:rPr lang="en-US" dirty="0" err="1">
                <a:latin typeface="Courier New" charset="0"/>
                <a:ea typeface="ＭＳ Ｐゴシック" charset="0"/>
              </a:rPr>
              <a:t>println</a:t>
            </a:r>
            <a:r>
              <a:rPr lang="en-US" dirty="0">
                <a:latin typeface="Tahoma" charset="0"/>
                <a:ea typeface="ＭＳ Ｐゴシック" charset="0"/>
              </a:rPr>
              <a:t>).</a:t>
            </a:r>
          </a:p>
          <a:p>
            <a:pPr lvl="2" eaLnBrk="1" hangingPunct="1"/>
            <a:r>
              <a:rPr lang="en-US" dirty="0">
                <a:latin typeface="Tahoma" charset="0"/>
                <a:ea typeface="ＭＳ Ｐゴシック" charset="0"/>
              </a:rPr>
              <a:t>But how </a:t>
            </a:r>
            <a:r>
              <a:rPr lang="en-US" i="1" dirty="0">
                <a:latin typeface="Tahoma" charset="0"/>
                <a:ea typeface="ＭＳ Ｐゴシック" charset="0"/>
              </a:rPr>
              <a:t>would</a:t>
            </a:r>
            <a:r>
              <a:rPr lang="en-US" dirty="0">
                <a:latin typeface="Tahoma" charset="0"/>
                <a:ea typeface="ＭＳ Ｐゴシック" charset="0"/>
              </a:rPr>
              <a:t> we call those methods on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out</a:t>
            </a:r>
            <a:r>
              <a:rPr lang="en-US" dirty="0">
                <a:latin typeface="Tahoma" charset="0"/>
                <a:ea typeface="ＭＳ Ｐゴシック" charset="0"/>
              </a:rPr>
              <a:t> if we wanted to?</a:t>
            </a:r>
          </a:p>
          <a:p>
            <a:pPr lvl="2" eaLnBrk="1" hangingPunct="1">
              <a:buFontTx/>
              <a:buNone/>
            </a:pPr>
            <a:endParaRPr lang="en-US" dirty="0">
              <a:latin typeface="Tahoma" charset="0"/>
              <a:ea typeface="ＭＳ Ｐゴシック" charset="0"/>
            </a:endParaRPr>
          </a:p>
          <a:p>
            <a:pPr lvl="2" eaLnBrk="1" hangingPunct="1">
              <a:buFontTx/>
              <a:buNone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When 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out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runs a method, it behaves as a </a:t>
            </a: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PrintStream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buFontTx/>
              <a:buNone/>
            </a:pPr>
            <a:endParaRPr lang="en-US" sz="800" dirty="0">
              <a:latin typeface="Tahoma" charset="0"/>
              <a:ea typeface="ＭＳ Ｐゴシック" charset="0"/>
            </a:endParaRP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out.write</a:t>
            </a:r>
            <a:r>
              <a:rPr lang="en-US" sz="2000" dirty="0">
                <a:latin typeface="Courier New" charset="0"/>
                <a:ea typeface="ＭＳ Ｐゴシック" charset="0"/>
              </a:rPr>
              <a:t>(0);   </a:t>
            </a:r>
            <a:r>
              <a:rPr lang="en-US" sz="20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writes a 0 byte to </a:t>
            </a:r>
            <a:r>
              <a:rPr lang="en-US" sz="2000" b="1" dirty="0" err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foo.txt</a:t>
            </a:r>
            <a:endParaRPr lang="en-US" sz="2000" b="1" dirty="0">
              <a:solidFill>
                <a:srgbClr val="008080"/>
              </a:solidFill>
              <a:latin typeface="Courier New" charset="0"/>
              <a:ea typeface="ＭＳ Ｐゴシック" charset="0"/>
            </a:endParaRP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ea typeface="ＭＳ Ｐゴシック" charset="0"/>
              </a:rPr>
              <a:t>	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out.close</a:t>
            </a:r>
            <a:r>
              <a:rPr lang="en-US" sz="2000" dirty="0">
                <a:latin typeface="Courier New" charset="0"/>
                <a:ea typeface="ＭＳ Ｐゴシック" charset="0"/>
              </a:rPr>
              <a:t>();    </a:t>
            </a:r>
            <a:r>
              <a:rPr lang="en-US" sz="20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// closes the stream to </a:t>
            </a:r>
            <a:r>
              <a:rPr lang="en-US" sz="2000" b="1" dirty="0" err="1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foo.txt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/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Type-casting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To use the object’s behavior we can cast</a:t>
            </a:r>
            <a:endParaRPr lang="en-US" sz="12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900" dirty="0" smtClean="0">
                <a:latin typeface="Courier New" charset="0"/>
                <a:ea typeface="ＭＳ Ｐゴシック" charset="0"/>
              </a:rPr>
              <a:t>	</a:t>
            </a: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900" dirty="0">
                <a:latin typeface="Courier New" charset="0"/>
                <a:ea typeface="ＭＳ Ｐゴシック" charset="0"/>
              </a:rPr>
              <a:t>	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OutputStream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out  = new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PrintStream</a:t>
            </a:r>
            <a:r>
              <a:rPr lang="en-US" sz="1800" dirty="0">
                <a:latin typeface="Courier New" charset="0"/>
                <a:ea typeface="ＭＳ Ｐゴシック" charset="0"/>
              </a:rPr>
              <a:t>(new File("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foo.txt</a:t>
            </a:r>
            <a:r>
              <a:rPr lang="en-US" sz="1800" dirty="0">
                <a:latin typeface="Courier New" charset="0"/>
                <a:ea typeface="ＭＳ Ｐゴシック" charset="0"/>
              </a:rPr>
              <a:t>"))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;</a:t>
            </a:r>
          </a:p>
          <a:p>
            <a:pPr lvl="1"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	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((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PrintStream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) out).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println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1800" dirty="0">
                <a:latin typeface="Courier New" charset="0"/>
                <a:ea typeface="ＭＳ Ｐゴシック" charset="0"/>
              </a:rPr>
              <a:t>"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Hi!");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Casting objects is different than casting primitives.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We're casting an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OutputStream</a:t>
            </a:r>
            <a:r>
              <a:rPr lang="en-US" sz="2400" dirty="0">
                <a:latin typeface="Courier New" charset="0"/>
                <a:ea typeface="ＭＳ Ｐゴシック" charset="0"/>
              </a:rPr>
              <a:t> </a:t>
            </a:r>
            <a:r>
              <a:rPr lang="en-US" u="sng" dirty="0" smtClean="0">
                <a:latin typeface="Tahoma" charset="0"/>
                <a:ea typeface="ＭＳ Ｐゴシック" charset="0"/>
              </a:rPr>
              <a:t>reference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</a:rPr>
              <a:t>into a </a:t>
            </a:r>
            <a:r>
              <a:rPr lang="en-US" sz="2400" dirty="0" err="1" smtClean="0">
                <a:latin typeface="Courier New" charset="0"/>
                <a:ea typeface="ＭＳ Ｐゴシック" charset="0"/>
              </a:rPr>
              <a:t>PrintStream</a:t>
            </a:r>
            <a:r>
              <a:rPr lang="en-US" sz="24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dirty="0" smtClean="0">
                <a:latin typeface="Tahoma" charset="0"/>
                <a:ea typeface="ＭＳ Ｐゴシック" charset="0"/>
              </a:rPr>
              <a:t>reference</a:t>
            </a:r>
            <a:r>
              <a:rPr lang="en-US" dirty="0">
                <a:latin typeface="Tahoma" charset="0"/>
                <a:ea typeface="ＭＳ Ｐゴシック" charset="0"/>
              </a:rPr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We're promising the compiler that </a:t>
            </a:r>
            <a:r>
              <a:rPr lang="en-US" dirty="0" smtClean="0">
                <a:latin typeface="Courier New" charset="0"/>
                <a:ea typeface="ＭＳ Ｐゴシック" charset="0"/>
              </a:rPr>
              <a:t>out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</a:rPr>
              <a:t>refers to a </a:t>
            </a:r>
            <a:r>
              <a:rPr lang="en-US" sz="2400" dirty="0" err="1" smtClean="0">
                <a:latin typeface="Courier New" charset="0"/>
                <a:ea typeface="ＭＳ Ｐゴシック" charset="0"/>
              </a:rPr>
              <a:t>PrintStream</a:t>
            </a:r>
            <a:r>
              <a:rPr lang="en-US" sz="2400" smtClean="0">
                <a:latin typeface="Courier New" charset="0"/>
                <a:ea typeface="ＭＳ Ｐゴシック" charset="0"/>
              </a:rPr>
              <a:t> </a:t>
            </a:r>
            <a:r>
              <a:rPr lang="en-US" smtClean="0">
                <a:latin typeface="Tahoma" charset="0"/>
                <a:ea typeface="ＭＳ Ｐゴシック" charset="0"/>
              </a:rPr>
              <a:t>object</a:t>
            </a:r>
            <a:r>
              <a:rPr lang="en-US" dirty="0">
                <a:latin typeface="Tahoma" charset="0"/>
                <a:ea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8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6880</TotalTime>
  <Words>1409</Words>
  <Application>Microsoft Office PowerPoint</Application>
  <PresentationFormat>On-screen Show (4:3)</PresentationFormat>
  <Paragraphs>653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CSE 143 Lecture 23</vt:lpstr>
      <vt:lpstr>Polymorphism</vt:lpstr>
      <vt:lpstr>Inheritance in WoW</vt:lpstr>
      <vt:lpstr>Coding with polymorphism</vt:lpstr>
      <vt:lpstr>Polymorphism/parameters</vt:lpstr>
      <vt:lpstr>Polymorphism/parameters</vt:lpstr>
      <vt:lpstr>Coding with polymorphism</vt:lpstr>
      <vt:lpstr>Streams and polymorphism</vt:lpstr>
      <vt:lpstr>Type-casting objects</vt:lpstr>
      <vt:lpstr>Polymorphism examples</vt:lpstr>
      <vt:lpstr>Polymorphism mystery</vt:lpstr>
      <vt:lpstr>Polymorphism mystery</vt:lpstr>
      <vt:lpstr>Exercise</vt:lpstr>
      <vt:lpstr>Exercise</vt:lpstr>
      <vt:lpstr>Exercise</vt:lpstr>
      <vt:lpstr>Exercise</vt:lpstr>
      <vt:lpstr>A Polymorphism Problem?</vt:lpstr>
      <vt:lpstr>Technique 1: table</vt:lpstr>
      <vt:lpstr>Technique 2: diagram</vt:lpstr>
      <vt:lpstr>Example 1</vt:lpstr>
      <vt:lpstr>Example 2</vt:lpstr>
      <vt:lpstr>Example 3</vt:lpstr>
      <vt:lpstr>The Object class</vt:lpstr>
      <vt:lpstr>Class Object</vt:lpstr>
      <vt:lpstr>Object variables</vt:lpstr>
      <vt:lpstr>Recall: comparing objects</vt:lpstr>
      <vt:lpstr>The equals method</vt:lpstr>
      <vt:lpstr>Flawed equals method</vt:lpstr>
      <vt:lpstr>Flaws in our method</vt:lpstr>
      <vt:lpstr>equals and Object</vt:lpstr>
      <vt:lpstr>Another flawed version</vt:lpstr>
      <vt:lpstr>Type-casting objects</vt:lpstr>
      <vt:lpstr>Casting objects diagram</vt:lpstr>
      <vt:lpstr>Comparing different types</vt:lpstr>
      <vt:lpstr>The instanceof keyword</vt:lpstr>
      <vt:lpstr>Final equals method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142 Python Slides</dc:title>
  <dc:creator>Marty Stepp</dc:creator>
  <cp:keywords>Python</cp:keywords>
  <dc:description>Slides used in the University of Washington's CSE 142 Python sessions.</dc:description>
  <cp:lastModifiedBy>cse</cp:lastModifiedBy>
  <cp:revision>550</cp:revision>
  <dcterms:created xsi:type="dcterms:W3CDTF">2009-03-04T18:38:09Z</dcterms:created>
  <dcterms:modified xsi:type="dcterms:W3CDTF">2011-03-09T22:32:23Z</dcterms:modified>
</cp:coreProperties>
</file>